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84" r:id="rId3"/>
    <p:sldId id="326" r:id="rId4"/>
    <p:sldId id="356" r:id="rId5"/>
    <p:sldId id="352" r:id="rId6"/>
    <p:sldId id="332" r:id="rId7"/>
    <p:sldId id="302" r:id="rId8"/>
    <p:sldId id="299" r:id="rId9"/>
    <p:sldId id="353" r:id="rId10"/>
    <p:sldId id="354" r:id="rId11"/>
    <p:sldId id="361" r:id="rId12"/>
    <p:sldId id="294" r:id="rId13"/>
    <p:sldId id="329" r:id="rId14"/>
    <p:sldId id="362" r:id="rId15"/>
    <p:sldId id="330" r:id="rId16"/>
    <p:sldId id="331" r:id="rId17"/>
    <p:sldId id="363" r:id="rId18"/>
    <p:sldId id="319" r:id="rId19"/>
    <p:sldId id="357" r:id="rId20"/>
    <p:sldId id="364" r:id="rId21"/>
    <p:sldId id="365" r:id="rId22"/>
    <p:sldId id="344" r:id="rId23"/>
    <p:sldId id="358" r:id="rId24"/>
    <p:sldId id="366" r:id="rId25"/>
    <p:sldId id="367" r:id="rId26"/>
    <p:sldId id="359" r:id="rId27"/>
    <p:sldId id="360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278" r:id="rId38"/>
    <p:sldId id="285" r:id="rId39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948A54"/>
    <a:srgbClr val="31859C"/>
    <a:srgbClr val="AE7BB4"/>
    <a:srgbClr val="84A80F"/>
    <a:srgbClr val="953735"/>
    <a:srgbClr val="C3E5EE"/>
    <a:srgbClr val="0070C0"/>
    <a:srgbClr val="92C7D5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4660"/>
  </p:normalViewPr>
  <p:slideViewPr>
    <p:cSldViewPr>
      <p:cViewPr>
        <p:scale>
          <a:sx n="125" d="100"/>
          <a:sy n="125" d="100"/>
        </p:scale>
        <p:origin x="1452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" y="2018"/>
            <a:ext cx="9143525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2020/12/9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2020/12/9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2020/12/9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2020/12/9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2020/12/9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2018"/>
            <a:ext cx="9143518" cy="51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761"/>
            <a:ext cx="9138582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0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0"/>
            <a:ext cx="9141287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2020/12/9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2020/12/9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2020/12/9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" y="-1"/>
            <a:ext cx="9150696" cy="51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7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2020/12/9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64" r:id="rId4"/>
    <p:sldLayoutId id="2147483660" r:id="rId5"/>
    <p:sldLayoutId id="2147483651" r:id="rId6"/>
    <p:sldLayoutId id="2147483652" r:id="rId7"/>
    <p:sldLayoutId id="2147483653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gif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gif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6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040249" y="555526"/>
            <a:ext cx="6698674" cy="1852902"/>
            <a:chOff x="468346" y="697862"/>
            <a:chExt cx="6698674" cy="1852902"/>
          </a:xfrm>
        </p:grpSpPr>
        <p:sp>
          <p:nvSpPr>
            <p:cNvPr id="33" name="圆角矩形 32"/>
            <p:cNvSpPr/>
            <p:nvPr/>
          </p:nvSpPr>
          <p:spPr>
            <a:xfrm>
              <a:off x="833174" y="1002233"/>
              <a:ext cx="6333846" cy="154853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92C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68346" y="697862"/>
              <a:ext cx="6286057" cy="1704674"/>
              <a:chOff x="558921" y="507362"/>
              <a:chExt cx="6286057" cy="1704674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336366" y="848971"/>
                <a:ext cx="5508612" cy="1363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 小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公鸡吃虫子，还会吃得怎么样呢？小鸭子吃不到，又会急得怎么样呢？朗读课文，联系上下文说一说。</a:t>
                </a: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8921" y="507362"/>
                <a:ext cx="1163144" cy="1163144"/>
              </a:xfrm>
              <a:prstGeom prst="rect">
                <a:avLst/>
              </a:prstGeom>
            </p:spPr>
          </p:pic>
        </p:grpSp>
      </p:grpSp>
      <p:grpSp>
        <p:nvGrpSpPr>
          <p:cNvPr id="37" name="组合 36"/>
          <p:cNvGrpSpPr/>
          <p:nvPr/>
        </p:nvGrpSpPr>
        <p:grpSpPr>
          <a:xfrm>
            <a:off x="1766546" y="2499742"/>
            <a:ext cx="5610908" cy="1339466"/>
            <a:chOff x="1766546" y="2522707"/>
            <a:chExt cx="5610908" cy="1339466"/>
          </a:xfrm>
        </p:grpSpPr>
        <p:grpSp>
          <p:nvGrpSpPr>
            <p:cNvPr id="38" name="组合 37"/>
            <p:cNvGrpSpPr/>
            <p:nvPr/>
          </p:nvGrpSpPr>
          <p:grpSpPr>
            <a:xfrm>
              <a:off x="1766546" y="2522707"/>
              <a:ext cx="5610908" cy="1339466"/>
              <a:chOff x="1766546" y="2594360"/>
              <a:chExt cx="5610908" cy="1339466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766546" y="2594360"/>
                <a:ext cx="5610908" cy="1339466"/>
                <a:chOff x="1766546" y="1232285"/>
                <a:chExt cx="5610908" cy="1339466"/>
              </a:xfrm>
            </p:grpSpPr>
            <p:sp>
              <p:nvSpPr>
                <p:cNvPr id="43" name="矩形: 圆角 18">
                  <a:extLst>
                    <a:ext uri="{FF2B5EF4-FFF2-40B4-BE49-F238E27FC236}">
                      <a16:creationId xmlns="" xmlns:a16="http://schemas.microsoft.com/office/drawing/2014/main" id="{698E621A-E9BA-416A-8401-EEB04A1C74FE}"/>
                    </a:ext>
                  </a:extLst>
                </p:cNvPr>
                <p:cNvSpPr/>
                <p:nvPr/>
              </p:nvSpPr>
              <p:spPr>
                <a:xfrm>
                  <a:off x="1766546" y="1342215"/>
                  <a:ext cx="5610908" cy="1229536"/>
                </a:xfrm>
                <a:prstGeom prst="roundRect">
                  <a:avLst>
                    <a:gd name="adj" fmla="val 8369"/>
                  </a:avLst>
                </a:prstGeom>
                <a:solidFill>
                  <a:schemeClr val="bg1"/>
                </a:solidFill>
                <a:ln w="9525">
                  <a:solidFill>
                    <a:srgbClr val="E46C0A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4" name="图片 4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7388" y="1232285"/>
                  <a:ext cx="462513" cy="284211"/>
                </a:xfrm>
                <a:prstGeom prst="rect">
                  <a:avLst/>
                </a:prstGeom>
              </p:spPr>
            </p:pic>
          </p:grpSp>
          <p:sp>
            <p:nvSpPr>
              <p:cNvPr id="42" name="矩形 41"/>
              <p:cNvSpPr>
                <a:spLocks noChangeArrowheads="1"/>
              </p:cNvSpPr>
              <p:nvPr/>
            </p:nvSpPr>
            <p:spPr bwMode="auto">
              <a:xfrm>
                <a:off x="3058763" y="2712738"/>
                <a:ext cx="3026475" cy="1212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dirty="0">
                    <a:latin typeface="楷体" pitchFamily="49" charset="-122"/>
                    <a:ea typeface="楷体" pitchFamily="49" charset="-122"/>
                  </a:rPr>
                  <a:t>小公鸡吃</a:t>
                </a:r>
                <a:r>
                  <a:rPr lang="zh-CN" altLang="en-US" sz="2800" dirty="0" smtClean="0">
                    <a:latin typeface="楷体" pitchFamily="49" charset="-122"/>
                    <a:ea typeface="楷体" pitchFamily="49" charset="-122"/>
                  </a:rPr>
                  <a:t>得</a:t>
                </a:r>
                <a:r>
                  <a:rPr lang="zh-CN" altLang="en-US" sz="2800" u="sng" dirty="0" smtClean="0">
                    <a:latin typeface="楷体" pitchFamily="49" charset="-122"/>
                    <a:ea typeface="楷体" pitchFamily="49" charset="-122"/>
                  </a:rPr>
                  <a:t>　　 </a:t>
                </a:r>
                <a:r>
                  <a:rPr lang="zh-CN" altLang="en-US" sz="2800" dirty="0" smtClean="0">
                    <a:latin typeface="楷体" pitchFamily="49" charset="-122"/>
                    <a:ea typeface="楷体" pitchFamily="49" charset="-122"/>
                  </a:rPr>
                  <a:t>。</a:t>
                </a:r>
                <a:endParaRPr lang="zh-CN" altLang="en-US" sz="2800" dirty="0">
                  <a:latin typeface="楷体" pitchFamily="49" charset="-122"/>
                  <a:ea typeface="楷体" pitchFamily="49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dirty="0">
                    <a:latin typeface="楷体" pitchFamily="49" charset="-122"/>
                    <a:ea typeface="楷体" pitchFamily="49" charset="-122"/>
                  </a:rPr>
                  <a:t>小鸭子急</a:t>
                </a:r>
                <a:r>
                  <a:rPr lang="zh-CN" altLang="en-US" sz="2800" dirty="0" smtClean="0">
                    <a:latin typeface="楷体" pitchFamily="49" charset="-122"/>
                    <a:ea typeface="楷体" pitchFamily="49" charset="-122"/>
                  </a:rPr>
                  <a:t>得</a:t>
                </a:r>
                <a:r>
                  <a:rPr lang="zh-CN" altLang="en-US" sz="2800" u="sng" dirty="0">
                    <a:latin typeface="楷体" pitchFamily="49" charset="-122"/>
                    <a:ea typeface="楷体" pitchFamily="49" charset="-122"/>
                  </a:rPr>
                  <a:t>　　 </a:t>
                </a:r>
                <a:r>
                  <a:rPr lang="zh-CN" altLang="en-US" sz="2800" dirty="0">
                    <a:latin typeface="楷体" pitchFamily="49" charset="-122"/>
                    <a:ea typeface="楷体" pitchFamily="49" charset="-122"/>
                  </a:rPr>
                  <a:t>。</a:t>
                </a: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63943">
              <a:off x="2036476" y="2763364"/>
              <a:ext cx="996318" cy="968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0934" y="2742715"/>
              <a:ext cx="920452" cy="1009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173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184974" y="771550"/>
            <a:ext cx="6341603" cy="1163144"/>
            <a:chOff x="613071" y="931325"/>
            <a:chExt cx="6341603" cy="1163144"/>
          </a:xfrm>
        </p:grpSpPr>
        <p:sp>
          <p:nvSpPr>
            <p:cNvPr id="24" name="圆角矩形 23"/>
            <p:cNvSpPr/>
            <p:nvPr/>
          </p:nvSpPr>
          <p:spPr>
            <a:xfrm>
              <a:off x="1045521" y="1002233"/>
              <a:ext cx="5909153" cy="105707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13071" y="931325"/>
              <a:ext cx="6134926" cy="1163144"/>
              <a:chOff x="703646" y="740825"/>
              <a:chExt cx="6134926" cy="116314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678403" y="839405"/>
                <a:ext cx="5160169" cy="919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 最后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小公鸡是怎么做的呢？从这件事可以看出小公鸡具有什么美德？</a:t>
                </a: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03646" y="740825"/>
                <a:ext cx="1163144" cy="1163144"/>
              </a:xfrm>
              <a:prstGeom prst="rect">
                <a:avLst/>
              </a:prstGeom>
            </p:spPr>
          </p:pic>
        </p:grpSp>
      </p:grpSp>
      <p:grpSp>
        <p:nvGrpSpPr>
          <p:cNvPr id="4" name="组合 3"/>
          <p:cNvGrpSpPr/>
          <p:nvPr/>
        </p:nvGrpSpPr>
        <p:grpSpPr>
          <a:xfrm>
            <a:off x="1229983" y="2006013"/>
            <a:ext cx="6684034" cy="912807"/>
            <a:chOff x="1229983" y="2465926"/>
            <a:chExt cx="6684034" cy="912807"/>
          </a:xfrm>
        </p:grpSpPr>
        <p:grpSp>
          <p:nvGrpSpPr>
            <p:cNvPr id="54" name="组合 53"/>
            <p:cNvGrpSpPr/>
            <p:nvPr/>
          </p:nvGrpSpPr>
          <p:grpSpPr>
            <a:xfrm>
              <a:off x="1229983" y="2465926"/>
              <a:ext cx="6684034" cy="912807"/>
              <a:chOff x="1229983" y="1103851"/>
              <a:chExt cx="6684034" cy="912807"/>
            </a:xfrm>
          </p:grpSpPr>
          <p:sp>
            <p:nvSpPr>
              <p:cNvPr id="55" name="矩形: 圆角 18">
                <a:extLst>
                  <a:ext uri="{FF2B5EF4-FFF2-40B4-BE49-F238E27FC236}">
                    <a16:creationId xmlns="" xmlns:a16="http://schemas.microsoft.com/office/drawing/2014/main" id="{698E621A-E9BA-416A-8401-EEB04A1C74FE}"/>
                  </a:ext>
                </a:extLst>
              </p:cNvPr>
              <p:cNvSpPr/>
              <p:nvPr/>
            </p:nvSpPr>
            <p:spPr>
              <a:xfrm>
                <a:off x="1229983" y="1342215"/>
                <a:ext cx="6684034" cy="674443"/>
              </a:xfrm>
              <a:prstGeom prst="roundRect">
                <a:avLst>
                  <a:gd name="adj" fmla="val 36615"/>
                </a:avLst>
              </a:prstGeom>
              <a:solidFill>
                <a:schemeClr val="bg1"/>
              </a:solidFill>
              <a:ln w="9525">
                <a:solidFill>
                  <a:srgbClr val="E46C0A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3280" y="1103851"/>
                <a:ext cx="621921" cy="382166"/>
              </a:xfrm>
              <a:prstGeom prst="rect">
                <a:avLst/>
              </a:prstGeom>
            </p:spPr>
          </p:pic>
        </p:grp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1377546" y="2689878"/>
              <a:ext cx="6388908" cy="65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dirty="0" smtClean="0">
                  <a:latin typeface="楷体" pitchFamily="49" charset="-122"/>
                  <a:ea typeface="楷体" pitchFamily="49" charset="-122"/>
                </a:rPr>
                <a:t>小公鸡看见了</a:t>
              </a:r>
              <a:r>
                <a:rPr lang="zh-CN" altLang="en-US" sz="2800" dirty="0">
                  <a:latin typeface="楷体" pitchFamily="49" charset="-122"/>
                  <a:ea typeface="楷体" pitchFamily="49" charset="-122"/>
                </a:rPr>
                <a:t>，</a:t>
              </a:r>
              <a:r>
                <a:rPr lang="zh-CN" altLang="en-US" sz="2800" dirty="0" smtClean="0">
                  <a:latin typeface="楷体" pitchFamily="49" charset="-122"/>
                  <a:ea typeface="楷体" pitchFamily="49" charset="-122"/>
                </a:rPr>
                <a:t>捉到虫子就给小鸭子吃</a:t>
              </a:r>
              <a:r>
                <a:rPr lang="zh-CN" altLang="en-US" sz="2800" dirty="0">
                  <a:latin typeface="楷体" pitchFamily="49" charset="-122"/>
                  <a:ea typeface="楷体" pitchFamily="49" charset="-122"/>
                </a:rPr>
                <a:t>。</a:t>
              </a:r>
              <a:endParaRPr lang="zh-CN" altLang="en-US" sz="16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36582" y="3058732"/>
            <a:ext cx="5967658" cy="776660"/>
            <a:chOff x="1229983" y="3074217"/>
            <a:chExt cx="5967658" cy="776660"/>
          </a:xfrm>
        </p:grpSpPr>
        <p:grpSp>
          <p:nvGrpSpPr>
            <p:cNvPr id="30" name="组合 29"/>
            <p:cNvGrpSpPr/>
            <p:nvPr/>
          </p:nvGrpSpPr>
          <p:grpSpPr>
            <a:xfrm>
              <a:off x="1229983" y="3155742"/>
              <a:ext cx="5790289" cy="688855"/>
              <a:chOff x="1229983" y="2689878"/>
              <a:chExt cx="5790289" cy="688855"/>
            </a:xfrm>
          </p:grpSpPr>
          <p:sp>
            <p:nvSpPr>
              <p:cNvPr id="33" name="矩形: 圆角 18">
                <a:extLst>
                  <a:ext uri="{FF2B5EF4-FFF2-40B4-BE49-F238E27FC236}">
                    <a16:creationId xmlns="" xmlns:a16="http://schemas.microsoft.com/office/drawing/2014/main" id="{698E621A-E9BA-416A-8401-EEB04A1C74FE}"/>
                  </a:ext>
                </a:extLst>
              </p:cNvPr>
              <p:cNvSpPr/>
              <p:nvPr/>
            </p:nvSpPr>
            <p:spPr>
              <a:xfrm>
                <a:off x="1229983" y="2704290"/>
                <a:ext cx="5790289" cy="674443"/>
              </a:xfrm>
              <a:prstGeom prst="roundRect">
                <a:avLst>
                  <a:gd name="adj" fmla="val 36615"/>
                </a:avLst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>
                <a:spLocks noChangeArrowheads="1"/>
              </p:cNvSpPr>
              <p:nvPr/>
            </p:nvSpPr>
            <p:spPr bwMode="auto">
              <a:xfrm>
                <a:off x="1484226" y="2689878"/>
                <a:ext cx="4922646" cy="573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小公鸡：团结友爱、关心</a:t>
                </a: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他人。</a:t>
                </a:r>
                <a:endPara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98328" y="3074217"/>
              <a:ext cx="799313" cy="776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07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621443" y="1627395"/>
            <a:ext cx="7901115" cy="2353763"/>
          </a:xfrm>
          <a:prstGeom prst="roundRect">
            <a:avLst>
              <a:gd name="adj" fmla="val 11376"/>
            </a:avLst>
          </a:prstGeom>
          <a:solidFill>
            <a:schemeClr val="bg1"/>
          </a:solidFill>
          <a:ln>
            <a:solidFill>
              <a:srgbClr val="E46C0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31325" y="896648"/>
            <a:ext cx="1471085" cy="534600"/>
            <a:chOff x="3131840" y="2188312"/>
            <a:chExt cx="1471085" cy="534600"/>
          </a:xfrm>
        </p:grpSpPr>
        <p:sp>
          <p:nvSpPr>
            <p:cNvPr id="53" name="圆角矩形 52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读一读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896337" y="1644863"/>
            <a:ext cx="7351327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kern="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kern="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他们</a:t>
            </a:r>
            <a:r>
              <a:rPr lang="zh-CN" altLang="zh-CN" sz="2400" kern="100" dirty="0">
                <a:latin typeface="楷体" panose="02010609060101010101" pitchFamily="49" charset="-122"/>
                <a:ea typeface="楷体" panose="02010609060101010101" pitchFamily="49" charset="-122"/>
              </a:rPr>
              <a:t>走到小河边。小鸭子说“公鸡弟弟，我到</a:t>
            </a:r>
            <a:r>
              <a:rPr lang="zh-CN" altLang="zh-CN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河里捉鱼给你吃。”小公鸡说“我也去。”小鸭子说：“不行，不行，你不会游泳，会淹死的！” 小公鸡不信，偷偷</a:t>
            </a:r>
            <a:r>
              <a:rPr lang="zh-CN" altLang="en-US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zh-CN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跟在小鸭子后面 ，也下了水。 </a:t>
            </a:r>
            <a:endParaRPr lang="zh-CN" altLang="en-US" sz="240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18">
            <a:extLst>
              <a:ext uri="{FF2B5EF4-FFF2-40B4-BE49-F238E27FC236}">
                <a16:creationId xmlns="" xmlns:a16="http://schemas.microsoft.com/office/drawing/2014/main" id="{698E621A-E9BA-416A-8401-EEB04A1C74FE}"/>
              </a:ext>
            </a:extLst>
          </p:cNvPr>
          <p:cNvSpPr/>
          <p:nvPr/>
        </p:nvSpPr>
        <p:spPr>
          <a:xfrm>
            <a:off x="621443" y="828690"/>
            <a:ext cx="7901115" cy="2451720"/>
          </a:xfrm>
          <a:prstGeom prst="roundRect">
            <a:avLst>
              <a:gd name="adj" fmla="val 8369"/>
            </a:avLst>
          </a:prstGeom>
          <a:solidFill>
            <a:schemeClr val="bg1"/>
          </a:solidFill>
          <a:ln w="9525">
            <a:solidFill>
              <a:srgbClr val="9537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111271" y="1104900"/>
            <a:ext cx="6921459" cy="1489197"/>
            <a:chOff x="1009413" y="1767840"/>
            <a:chExt cx="6921459" cy="1489197"/>
          </a:xfrm>
        </p:grpSpPr>
        <p:sp>
          <p:nvSpPr>
            <p:cNvPr id="25" name="圆角矩形 24"/>
            <p:cNvSpPr/>
            <p:nvPr/>
          </p:nvSpPr>
          <p:spPr>
            <a:xfrm>
              <a:off x="1009413" y="1767840"/>
              <a:ext cx="1267419" cy="1489197"/>
            </a:xfrm>
            <a:prstGeom prst="roundRect">
              <a:avLst>
                <a:gd name="adj" fmla="val 88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894093" y="1767840"/>
              <a:ext cx="1267419" cy="1489197"/>
            </a:xfrm>
            <a:prstGeom prst="roundRect">
              <a:avLst>
                <a:gd name="adj" fmla="val 88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778773" y="1767840"/>
              <a:ext cx="1267419" cy="1489197"/>
            </a:xfrm>
            <a:prstGeom prst="roundRect">
              <a:avLst>
                <a:gd name="adj" fmla="val 88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663453" y="1767840"/>
              <a:ext cx="1267419" cy="1489197"/>
            </a:xfrm>
            <a:prstGeom prst="roundRect">
              <a:avLst>
                <a:gd name="adj" fmla="val 885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3" y="494547"/>
            <a:ext cx="758289" cy="465963"/>
          </a:xfrm>
          <a:prstGeom prst="rect">
            <a:avLst/>
          </a:prstGeom>
        </p:spPr>
      </p:pic>
      <p:sp>
        <p:nvSpPr>
          <p:cNvPr id="30" name="文本框 19"/>
          <p:cNvSpPr txBox="1">
            <a:spLocks noChangeArrowheads="1"/>
          </p:cNvSpPr>
          <p:nvPr/>
        </p:nvSpPr>
        <p:spPr bwMode="auto">
          <a:xfrm>
            <a:off x="972705" y="2510277"/>
            <a:ext cx="1774121" cy="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甲骨文</a:t>
            </a:r>
            <a:endParaRPr lang="en-US" altLang="zh-CN" sz="36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021876" y="2510277"/>
            <a:ext cx="1215567" cy="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金文</a:t>
            </a:r>
            <a:endParaRPr lang="en-US" altLang="zh-CN" sz="36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文本框 21"/>
          <p:cNvSpPr txBox="1">
            <a:spLocks noChangeArrowheads="1"/>
          </p:cNvSpPr>
          <p:nvPr/>
        </p:nvSpPr>
        <p:spPr bwMode="auto">
          <a:xfrm>
            <a:off x="4786082" y="2510277"/>
            <a:ext cx="1461790" cy="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小篆</a:t>
            </a:r>
            <a:endParaRPr lang="en-US" altLang="zh-CN" sz="36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3" name="文本框 22"/>
          <p:cNvSpPr txBox="1">
            <a:spLocks noChangeArrowheads="1"/>
          </p:cNvSpPr>
          <p:nvPr/>
        </p:nvSpPr>
        <p:spPr bwMode="auto">
          <a:xfrm>
            <a:off x="6727088" y="2510277"/>
            <a:ext cx="1343863" cy="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楷体</a:t>
            </a:r>
            <a:endParaRPr lang="en-US" altLang="zh-CN" sz="360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42" y="1173480"/>
            <a:ext cx="6732411" cy="1356360"/>
          </a:xfrm>
          <a:prstGeom prst="rect">
            <a:avLst/>
          </a:prstGeom>
        </p:spPr>
      </p:pic>
      <p:pic>
        <p:nvPicPr>
          <p:cNvPr id="35" name="图片 34" descr="全解连接箭头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557303" y="1709870"/>
            <a:ext cx="286464" cy="403514"/>
          </a:xfrm>
          <a:prstGeom prst="rect">
            <a:avLst/>
          </a:prstGeom>
        </p:spPr>
      </p:pic>
      <p:pic>
        <p:nvPicPr>
          <p:cNvPr id="36" name="图片 35" descr="全解连接箭头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442361" y="1709870"/>
            <a:ext cx="286464" cy="403514"/>
          </a:xfrm>
          <a:prstGeom prst="rect">
            <a:avLst/>
          </a:prstGeom>
        </p:spPr>
      </p:pic>
      <p:pic>
        <p:nvPicPr>
          <p:cNvPr id="37" name="图片 36" descr="全解连接箭头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327418" y="1709870"/>
            <a:ext cx="286464" cy="4035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00542" y="3354773"/>
            <a:ext cx="7542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字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理：死，会意字，右边是人，左边是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“歹”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残骨。指人的形体与魂魄分离。本义是生命终止。</a:t>
            </a:r>
          </a:p>
        </p:txBody>
      </p:sp>
    </p:spTree>
    <p:extLst>
      <p:ext uri="{BB962C8B-B14F-4D97-AF65-F5344CB8AC3E}">
        <p14:creationId xmlns:p14="http://schemas.microsoft.com/office/powerpoint/2010/main" val="37959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787">
            <a:off x="2839949" y="2122140"/>
            <a:ext cx="1594882" cy="165845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332" flipH="1">
            <a:off x="4846895" y="1994980"/>
            <a:ext cx="1352891" cy="191277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31324" y="722784"/>
            <a:ext cx="1807659" cy="534600"/>
            <a:chOff x="3131839" y="2188312"/>
            <a:chExt cx="1807659" cy="534600"/>
          </a:xfrm>
        </p:grpSpPr>
        <p:sp>
          <p:nvSpPr>
            <p:cNvPr id="15" name="圆角矩形 14"/>
            <p:cNvSpPr/>
            <p:nvPr/>
          </p:nvSpPr>
          <p:spPr>
            <a:xfrm>
              <a:off x="3131840" y="2211710"/>
              <a:ext cx="1807658" cy="511202"/>
            </a:xfrm>
            <a:prstGeom prst="roundRect">
              <a:avLst>
                <a:gd name="adj" fmla="val 2784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flipH="1">
              <a:off x="3131839" y="2211710"/>
              <a:ext cx="899025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55079" y="2188312"/>
              <a:ext cx="1757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动脑想一想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164912" y="2243474"/>
              <a:ext cx="1726377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4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007883" y="1400510"/>
            <a:ext cx="3128235" cy="549704"/>
            <a:chOff x="714832" y="1110827"/>
            <a:chExt cx="3128235" cy="549704"/>
          </a:xfrm>
        </p:grpSpPr>
        <p:sp>
          <p:nvSpPr>
            <p:cNvPr id="25" name="圆角矩形 24"/>
            <p:cNvSpPr/>
            <p:nvPr/>
          </p:nvSpPr>
          <p:spPr>
            <a:xfrm>
              <a:off x="732538" y="1110827"/>
              <a:ext cx="3110529" cy="549704"/>
            </a:xfrm>
            <a:prstGeom prst="roundRect">
              <a:avLst>
                <a:gd name="adj" fmla="val 4300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4832" y="1137688"/>
              <a:ext cx="3056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为什么小公鸡会淹死？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03648" y="3081180"/>
            <a:ext cx="1425012" cy="783757"/>
            <a:chOff x="2801473" y="2292221"/>
            <a:chExt cx="1425012" cy="783757"/>
          </a:xfrm>
        </p:grpSpPr>
        <p:sp>
          <p:nvSpPr>
            <p:cNvPr id="29" name="云形标注 28"/>
            <p:cNvSpPr/>
            <p:nvPr/>
          </p:nvSpPr>
          <p:spPr>
            <a:xfrm rot="382934">
              <a:off x="2801473" y="2292221"/>
              <a:ext cx="1425012" cy="783757"/>
            </a:xfrm>
            <a:prstGeom prst="cloudCallout">
              <a:avLst>
                <a:gd name="adj1" fmla="val 79415"/>
                <a:gd name="adj2" fmla="val 15760"/>
              </a:avLst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998455" y="2420205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分开的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402185" y="3081180"/>
            <a:ext cx="1425012" cy="783757"/>
            <a:chOff x="2801473" y="2292221"/>
            <a:chExt cx="1425012" cy="783757"/>
          </a:xfrm>
        </p:grpSpPr>
        <p:sp>
          <p:nvSpPr>
            <p:cNvPr id="35" name="云形标注 34"/>
            <p:cNvSpPr/>
            <p:nvPr/>
          </p:nvSpPr>
          <p:spPr>
            <a:xfrm rot="382934">
              <a:off x="2801473" y="2292221"/>
              <a:ext cx="1425012" cy="783757"/>
            </a:xfrm>
            <a:prstGeom prst="cloudCallout">
              <a:avLst>
                <a:gd name="adj1" fmla="val -79664"/>
                <a:gd name="adj2" fmla="val 53819"/>
              </a:avLst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998455" y="2420205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相连的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文本框 18">
            <a:extLst>
              <a:ext uri="{FF2B5EF4-FFF2-40B4-BE49-F238E27FC236}">
                <a16:creationId xmlns:a16="http://schemas.microsoft.com/office/drawing/2014/main" xmlns="" id="{554471BC-23D7-41BA-9BD4-1C653E5F5719}"/>
              </a:ext>
            </a:extLst>
          </p:cNvPr>
          <p:cNvSpPr txBox="1"/>
          <p:nvPr/>
        </p:nvSpPr>
        <p:spPr>
          <a:xfrm>
            <a:off x="5810757" y="2135136"/>
            <a:ext cx="1104564" cy="514183"/>
          </a:xfrm>
          <a:prstGeom prst="roundRect">
            <a:avLst/>
          </a:prstGeom>
          <a:solidFill>
            <a:srgbClr val="31859C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会游泳</a:t>
            </a: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xmlns="" id="{554471BC-23D7-41BA-9BD4-1C653E5F5719}"/>
              </a:ext>
            </a:extLst>
          </p:cNvPr>
          <p:cNvSpPr txBox="1"/>
          <p:nvPr/>
        </p:nvSpPr>
        <p:spPr>
          <a:xfrm>
            <a:off x="1924238" y="2135136"/>
            <a:ext cx="1355950" cy="514183"/>
          </a:xfrm>
          <a:prstGeom prst="roundRect">
            <a:avLst/>
          </a:prstGeom>
          <a:solidFill>
            <a:srgbClr val="31859C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不会</a:t>
            </a:r>
            <a:r>
              <a: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游泳</a:t>
            </a:r>
          </a:p>
        </p:txBody>
      </p:sp>
    </p:spTree>
    <p:extLst>
      <p:ext uri="{BB962C8B-B14F-4D97-AF65-F5344CB8AC3E}">
        <p14:creationId xmlns:p14="http://schemas.microsoft.com/office/powerpoint/2010/main" val="1904786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: 圆角 18">
            <a:extLst>
              <a:ext uri="{FF2B5EF4-FFF2-40B4-BE49-F238E27FC236}">
                <a16:creationId xmlns="" xmlns:a16="http://schemas.microsoft.com/office/drawing/2014/main" id="{698E621A-E9BA-416A-8401-EEB04A1C74FE}"/>
              </a:ext>
            </a:extLst>
          </p:cNvPr>
          <p:cNvSpPr/>
          <p:nvPr/>
        </p:nvSpPr>
        <p:spPr>
          <a:xfrm>
            <a:off x="549435" y="1417321"/>
            <a:ext cx="8045131" cy="2459354"/>
          </a:xfrm>
          <a:prstGeom prst="roundRect">
            <a:avLst>
              <a:gd name="adj" fmla="val 5857"/>
            </a:avLst>
          </a:prstGeom>
          <a:solidFill>
            <a:schemeClr val="bg1"/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28" y="1200347"/>
            <a:ext cx="596266" cy="36640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31325" y="722784"/>
            <a:ext cx="1471085" cy="534600"/>
            <a:chOff x="3131840" y="2188312"/>
            <a:chExt cx="1471085" cy="534600"/>
          </a:xfrm>
        </p:grpSpPr>
        <p:sp>
          <p:nvSpPr>
            <p:cNvPr id="15" name="圆角矩形 14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rgbClr val="0070C0"/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想一想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27584" y="1622748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小鸭子为什么不让小公鸡下河？</a:t>
            </a:r>
            <a:endParaRPr lang="zh-CN" altLang="zh-CN" sz="28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7585" y="2214798"/>
            <a:ext cx="46894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小公鸡听小鸭子的话了吗？</a:t>
            </a:r>
            <a:endParaRPr lang="en-US" altLang="zh-CN" sz="2800" kern="1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</a:t>
            </a:r>
            <a:r>
              <a:rPr lang="zh-CN" altLang="zh-CN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他是怎么做的？</a:t>
            </a:r>
            <a:endParaRPr lang="zh-CN" altLang="zh-CN" sz="28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2557" flipH="1">
            <a:off x="6561866" y="1590022"/>
            <a:ext cx="1483610" cy="20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88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1324" y="746992"/>
            <a:ext cx="2478589" cy="534600"/>
            <a:chOff x="3131839" y="2188312"/>
            <a:chExt cx="2478589" cy="534600"/>
          </a:xfrm>
        </p:grpSpPr>
        <p:sp>
          <p:nvSpPr>
            <p:cNvPr id="7" name="圆角矩形 6"/>
            <p:cNvSpPr/>
            <p:nvPr/>
          </p:nvSpPr>
          <p:spPr>
            <a:xfrm>
              <a:off x="3131840" y="2211710"/>
              <a:ext cx="2478588" cy="511202"/>
            </a:xfrm>
            <a:prstGeom prst="roundRect">
              <a:avLst>
                <a:gd name="adj" fmla="val 27847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>
              <a:off x="3131839" y="2211710"/>
              <a:ext cx="1249863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155079" y="2188312"/>
              <a:ext cx="2405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读一读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，比一比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164912" y="2243474"/>
              <a:ext cx="2412177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754" y="2608838"/>
              <a:ext cx="824491" cy="114074"/>
            </a:xfrm>
            <a:prstGeom prst="rect">
              <a:avLst/>
            </a:prstGeom>
          </p:spPr>
        </p:pic>
      </p:grpSp>
      <p:sp>
        <p:nvSpPr>
          <p:cNvPr id="12" name="矩形: 圆角 18">
            <a:extLst>
              <a:ext uri="{FF2B5EF4-FFF2-40B4-BE49-F238E27FC236}">
                <a16:creationId xmlns="" xmlns:a16="http://schemas.microsoft.com/office/drawing/2014/main" id="{698E621A-E9BA-416A-8401-EEB04A1C74FE}"/>
              </a:ext>
            </a:extLst>
          </p:cNvPr>
          <p:cNvSpPr/>
          <p:nvPr/>
        </p:nvSpPr>
        <p:spPr>
          <a:xfrm>
            <a:off x="621442" y="1417321"/>
            <a:ext cx="7901116" cy="1341119"/>
          </a:xfrm>
          <a:prstGeom prst="roundRect">
            <a:avLst>
              <a:gd name="adj" fmla="val 11539"/>
            </a:avLst>
          </a:prstGeom>
          <a:solidFill>
            <a:schemeClr val="bg1"/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60" y="1086047"/>
            <a:ext cx="941734" cy="5786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25357" y="1525185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小公鸡跟在小鸭子后面，也下了水。 </a:t>
            </a:r>
            <a:endParaRPr lang="zh-CN" altLang="zh-CN" sz="28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5357" y="2119671"/>
            <a:ext cx="7030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zh-CN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公鸡</a:t>
            </a:r>
            <a:r>
              <a:rPr lang="zh-CN" altLang="en-US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　</a:t>
            </a:r>
            <a:r>
              <a:rPr lang="zh-CN" altLang="zh-CN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跟</a:t>
            </a:r>
            <a:r>
              <a:rPr lang="zh-CN" altLang="zh-CN" sz="28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在小鸭子后面 ，也下了水。</a:t>
            </a:r>
            <a:endParaRPr lang="zh-CN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1782617" y="2119671"/>
            <a:ext cx="1254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偷偷地</a:t>
            </a:r>
            <a:endParaRPr lang="zh-CN" altLang="en-US" sz="28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54471BC-23D7-41BA-9BD4-1C653E5F5719}"/>
              </a:ext>
            </a:extLst>
          </p:cNvPr>
          <p:cNvSpPr txBox="1"/>
          <p:nvPr/>
        </p:nvSpPr>
        <p:spPr>
          <a:xfrm>
            <a:off x="1263367" y="2609212"/>
            <a:ext cx="2292853" cy="514183"/>
          </a:xfrm>
          <a:prstGeom prst="roundRect">
            <a:avLst/>
          </a:prstGeom>
          <a:solidFill>
            <a:srgbClr val="948A54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行动不</a:t>
            </a:r>
            <a:r>
              <a:rPr lang="zh-CN" altLang="en-US" sz="2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使人</a:t>
            </a:r>
            <a:r>
              <a: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觉察。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A2008BBE-C927-400F-8066-C2906FCBCE44}"/>
              </a:ext>
            </a:extLst>
          </p:cNvPr>
          <p:cNvCxnSpPr/>
          <p:nvPr/>
        </p:nvCxnSpPr>
        <p:spPr>
          <a:xfrm>
            <a:off x="1846242" y="2567783"/>
            <a:ext cx="1476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965B0C4F-E226-4E73-8F95-5024FB8A4C84}"/>
              </a:ext>
            </a:extLst>
          </p:cNvPr>
          <p:cNvCxnSpPr/>
          <p:nvPr/>
        </p:nvCxnSpPr>
        <p:spPr>
          <a:xfrm>
            <a:off x="1846242" y="2639220"/>
            <a:ext cx="1476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906667" y="2654766"/>
            <a:ext cx="7330666" cy="535531"/>
            <a:chOff x="730321" y="3222130"/>
            <a:chExt cx="7330666" cy="535531"/>
          </a:xfrm>
        </p:grpSpPr>
        <p:sp>
          <p:nvSpPr>
            <p:cNvPr id="5" name="圆角矩形 4"/>
            <p:cNvSpPr/>
            <p:nvPr/>
          </p:nvSpPr>
          <p:spPr>
            <a:xfrm>
              <a:off x="730321" y="3272375"/>
              <a:ext cx="7330666" cy="424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36806" y="3222130"/>
              <a:ext cx="729157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500"/>
                </a:spcBef>
                <a:defRPr/>
              </a:pP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小公鸡不想让小鸭子发现，暗暗地跟在他后面下了水。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720785" y="3198484"/>
            <a:ext cx="5702430" cy="812868"/>
            <a:chOff x="922819" y="2320217"/>
            <a:chExt cx="5702430" cy="812868"/>
          </a:xfrm>
        </p:grpSpPr>
        <p:sp>
          <p:nvSpPr>
            <p:cNvPr id="28" name="对话气泡: 圆角矩形 22"/>
            <p:cNvSpPr>
              <a:spLocks noChangeArrowheads="1"/>
            </p:cNvSpPr>
            <p:nvPr/>
          </p:nvSpPr>
          <p:spPr bwMode="auto">
            <a:xfrm>
              <a:off x="1944729" y="2495858"/>
              <a:ext cx="4680520" cy="457200"/>
            </a:xfrm>
            <a:prstGeom prst="wedgeRoundRectCallout">
              <a:avLst>
                <a:gd name="adj1" fmla="val -55310"/>
                <a:gd name="adj2" fmla="val -21713"/>
                <a:gd name="adj3" fmla="val 16667"/>
              </a:avLst>
            </a:prstGeom>
            <a:solidFill>
              <a:srgbClr val="E46C0A"/>
            </a:solidFill>
            <a:ln w="9525" algn="ctr">
              <a:solidFill>
                <a:schemeClr val="bg1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写出了小公鸡调皮、淘气的样子。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2819" y="2320217"/>
              <a:ext cx="811835" cy="812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056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圆角矩形 49"/>
          <p:cNvSpPr/>
          <p:nvPr/>
        </p:nvSpPr>
        <p:spPr>
          <a:xfrm>
            <a:off x="621443" y="1627395"/>
            <a:ext cx="7901115" cy="1399557"/>
          </a:xfrm>
          <a:prstGeom prst="roundRect">
            <a:avLst>
              <a:gd name="adj" fmla="val 11376"/>
            </a:avLst>
          </a:prstGeom>
          <a:solidFill>
            <a:schemeClr val="bg1"/>
          </a:solidFill>
          <a:ln>
            <a:solidFill>
              <a:srgbClr val="E46C0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631325" y="896648"/>
            <a:ext cx="1471085" cy="534600"/>
            <a:chOff x="3131840" y="2188312"/>
            <a:chExt cx="1471085" cy="534600"/>
          </a:xfrm>
        </p:grpSpPr>
        <p:sp>
          <p:nvSpPr>
            <p:cNvPr id="53" name="圆角矩形 52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读一读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55576" y="1637985"/>
            <a:ext cx="7632848" cy="119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小公鸡说“我</a:t>
            </a:r>
            <a:r>
              <a:rPr lang="zh-CN" altLang="en-US" sz="26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zh-CN" altLang="en-US" sz="2600" kern="100" dirty="0">
                <a:latin typeface="楷体" panose="02010609060101010101" pitchFamily="49" charset="-122"/>
                <a:ea typeface="楷体" panose="02010609060101010101" pitchFamily="49" charset="-122"/>
              </a:rPr>
              <a:t>去。</a:t>
            </a:r>
            <a:r>
              <a:rPr lang="zh-CN" altLang="en-US" sz="2600" kern="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600" kern="1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6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小公鸡不信，偷偷</a:t>
            </a:r>
            <a:r>
              <a:rPr lang="zh-CN" altLang="en-US" sz="26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zh-CN" sz="26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跟在小鸭子后面 ，</a:t>
            </a:r>
            <a:r>
              <a:rPr lang="zh-CN" altLang="zh-CN" sz="2600" kern="1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zh-CN" altLang="zh-CN" sz="26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下了水。 </a:t>
            </a:r>
            <a:endParaRPr lang="zh-CN" altLang="zh-CN" sz="26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8">
            <a:extLst>
              <a:ext uri="{FF2B5EF4-FFF2-40B4-BE49-F238E27FC236}">
                <a16:creationId xmlns:a16="http://schemas.microsoft.com/office/drawing/2014/main" xmlns="" id="{554471BC-23D7-41BA-9BD4-1C653E5F5719}"/>
              </a:ext>
            </a:extLst>
          </p:cNvPr>
          <p:cNvSpPr txBox="1"/>
          <p:nvPr/>
        </p:nvSpPr>
        <p:spPr>
          <a:xfrm>
            <a:off x="2460132" y="1257415"/>
            <a:ext cx="4993329" cy="514183"/>
          </a:xfrm>
          <a:prstGeom prst="round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  <a:r>
              <a: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公鸡想要同小鸭子一样到河里捉鱼。</a:t>
            </a:r>
          </a:p>
        </p:txBody>
      </p:sp>
      <p:sp>
        <p:nvSpPr>
          <p:cNvPr id="12" name="文本框 18">
            <a:extLst>
              <a:ext uri="{FF2B5EF4-FFF2-40B4-BE49-F238E27FC236}">
                <a16:creationId xmlns:a16="http://schemas.microsoft.com/office/drawing/2014/main" xmlns="" id="{554471BC-23D7-41BA-9BD4-1C653E5F5719}"/>
              </a:ext>
            </a:extLst>
          </p:cNvPr>
          <p:cNvSpPr txBox="1"/>
          <p:nvPr/>
        </p:nvSpPr>
        <p:spPr>
          <a:xfrm>
            <a:off x="4793802" y="1901258"/>
            <a:ext cx="3661689" cy="514183"/>
          </a:xfrm>
          <a:prstGeom prst="round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  <a:r>
              <a: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公鸡同小鸭子一样下了水。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627572" y="3112723"/>
            <a:ext cx="3888856" cy="913629"/>
            <a:chOff x="1229984" y="3023892"/>
            <a:chExt cx="3888856" cy="913629"/>
          </a:xfrm>
        </p:grpSpPr>
        <p:grpSp>
          <p:nvGrpSpPr>
            <p:cNvPr id="14" name="组合 13"/>
            <p:cNvGrpSpPr/>
            <p:nvPr/>
          </p:nvGrpSpPr>
          <p:grpSpPr>
            <a:xfrm>
              <a:off x="1229984" y="3155742"/>
              <a:ext cx="3467466" cy="688855"/>
              <a:chOff x="1229984" y="2689878"/>
              <a:chExt cx="3467466" cy="688855"/>
            </a:xfrm>
          </p:grpSpPr>
          <p:sp>
            <p:nvSpPr>
              <p:cNvPr id="16" name="矩形: 圆角 18">
                <a:extLst>
                  <a:ext uri="{FF2B5EF4-FFF2-40B4-BE49-F238E27FC236}">
                    <a16:creationId xmlns="" xmlns:a16="http://schemas.microsoft.com/office/drawing/2014/main" id="{698E621A-E9BA-416A-8401-EEB04A1C74FE}"/>
                  </a:ext>
                </a:extLst>
              </p:cNvPr>
              <p:cNvSpPr/>
              <p:nvPr/>
            </p:nvSpPr>
            <p:spPr>
              <a:xfrm>
                <a:off x="1229984" y="2704290"/>
                <a:ext cx="3467466" cy="674443"/>
              </a:xfrm>
              <a:prstGeom prst="roundRect">
                <a:avLst>
                  <a:gd name="adj" fmla="val 36615"/>
                </a:avLst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>
                <a:spLocks noChangeArrowheads="1"/>
              </p:cNvSpPr>
              <p:nvPr/>
            </p:nvSpPr>
            <p:spPr bwMode="auto">
              <a:xfrm>
                <a:off x="1484226" y="2689878"/>
                <a:ext cx="2853183" cy="652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所做的事情一样。</a:t>
                </a: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211" y="3023892"/>
              <a:ext cx="913629" cy="913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62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935596" y="1627395"/>
            <a:ext cx="7272808" cy="2353763"/>
          </a:xfrm>
          <a:prstGeom prst="roundRect">
            <a:avLst>
              <a:gd name="adj" fmla="val 11376"/>
            </a:avLst>
          </a:prstGeom>
          <a:solidFill>
            <a:schemeClr val="bg1"/>
          </a:solidFill>
          <a:ln>
            <a:solidFill>
              <a:srgbClr val="E46C0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31325" y="896648"/>
            <a:ext cx="1471085" cy="534600"/>
            <a:chOff x="3131840" y="2188312"/>
            <a:chExt cx="1471085" cy="534600"/>
          </a:xfrm>
        </p:grpSpPr>
        <p:sp>
          <p:nvSpPr>
            <p:cNvPr id="21" name="圆角矩形 20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读一读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194754" y="1617742"/>
            <a:ext cx="6754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zh-CN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小鸭子正在水里捉鱼，忽然</a:t>
            </a:r>
            <a:r>
              <a:rPr lang="en-US" altLang="zh-CN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听见小公鸡喊救命。他飞快地游到小公鸡身边，让小公鸡坐在自己的背上。小公鸡上了岸，笑着对小鸭子说：“鸭子哥哥，谢谢你。”</a:t>
            </a:r>
            <a:endParaRPr lang="zh-CN" altLang="zh-CN" sz="24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87247" y="3430912"/>
            <a:ext cx="26642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501057" y="338407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鸭子哥哥，谢谢你。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圆角 18">
            <a:extLst>
              <a:ext uri="{FF2B5EF4-FFF2-40B4-BE49-F238E27FC236}">
                <a16:creationId xmlns="" xmlns:a16="http://schemas.microsoft.com/office/drawing/2014/main" id="{698E621A-E9BA-416A-8401-EEB04A1C74FE}"/>
              </a:ext>
            </a:extLst>
          </p:cNvPr>
          <p:cNvSpPr/>
          <p:nvPr/>
        </p:nvSpPr>
        <p:spPr>
          <a:xfrm>
            <a:off x="549435" y="1417321"/>
            <a:ext cx="8045131" cy="2459354"/>
          </a:xfrm>
          <a:prstGeom prst="roundRect">
            <a:avLst>
              <a:gd name="adj" fmla="val 5857"/>
            </a:avLst>
          </a:prstGeom>
          <a:solidFill>
            <a:schemeClr val="bg1"/>
          </a:solidFill>
          <a:ln w="95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28" y="1200347"/>
            <a:ext cx="596266" cy="36640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631325" y="722784"/>
            <a:ext cx="1471085" cy="534600"/>
            <a:chOff x="3131840" y="2188312"/>
            <a:chExt cx="1471085" cy="534600"/>
          </a:xfrm>
        </p:grpSpPr>
        <p:sp>
          <p:nvSpPr>
            <p:cNvPr id="46" name="圆角矩形 45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rgbClr val="0070C0"/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 46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想一想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805298" y="1603660"/>
            <a:ext cx="5570756" cy="1930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lang="zh-CN" altLang="en-US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小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鸭子捉鱼时发生了什么事</a:t>
            </a:r>
            <a:r>
              <a:rPr lang="zh-CN" altLang="en-US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？</a:t>
            </a:r>
            <a:endParaRPr lang="en-US" altLang="zh-CN" sz="2800" kern="100" dirty="0" smtClean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lang="zh-CN" altLang="en-US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小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鸭子是怎么做的？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  你</a:t>
            </a:r>
            <a:r>
              <a:rPr lang="zh-CN" altLang="en-US" sz="2800" kern="1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觉得他是一只怎样的小鸭子</a:t>
            </a:r>
            <a:r>
              <a:rPr lang="zh-CN" altLang="en-US" sz="28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？</a:t>
            </a:r>
            <a:endParaRPr lang="zh-CN" altLang="en-US" sz="2800" kern="1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339" flipH="1">
            <a:off x="6421201" y="1491181"/>
            <a:ext cx="1618306" cy="22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sp>
        <p:nvSpPr>
          <p:cNvPr id="12" name="矩形: 圆角 18">
            <a:extLst>
              <a:ext uri="{FF2B5EF4-FFF2-40B4-BE49-F238E27FC236}">
                <a16:creationId xmlns="" xmlns:a16="http://schemas.microsoft.com/office/drawing/2014/main" id="{698E621A-E9BA-416A-8401-EEB04A1C74FE}"/>
              </a:ext>
            </a:extLst>
          </p:cNvPr>
          <p:cNvSpPr/>
          <p:nvPr/>
        </p:nvSpPr>
        <p:spPr>
          <a:xfrm>
            <a:off x="1631512" y="1633105"/>
            <a:ext cx="5880976" cy="1877290"/>
          </a:xfrm>
          <a:prstGeom prst="roundRect">
            <a:avLst>
              <a:gd name="adj" fmla="val 11539"/>
            </a:avLst>
          </a:prstGeom>
          <a:solidFill>
            <a:schemeClr val="bg1"/>
          </a:solidFill>
          <a:ln w="9525">
            <a:solidFill>
              <a:srgbClr val="E46C0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82" y="1341120"/>
            <a:ext cx="690053" cy="42403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54471BC-23D7-41BA-9BD4-1C653E5F5719}"/>
              </a:ext>
            </a:extLst>
          </p:cNvPr>
          <p:cNvSpPr txBox="1"/>
          <p:nvPr/>
        </p:nvSpPr>
        <p:spPr>
          <a:xfrm>
            <a:off x="2627784" y="3397588"/>
            <a:ext cx="2292853" cy="463886"/>
          </a:xfrm>
          <a:prstGeom prst="roundRect">
            <a:avLst/>
          </a:prstGeom>
          <a:solidFill>
            <a:srgbClr val="948A54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小公鸡不会游泳。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A2008BBE-C927-400F-8066-C2906FCBCE44}"/>
              </a:ext>
            </a:extLst>
          </p:cNvPr>
          <p:cNvCxnSpPr/>
          <p:nvPr/>
        </p:nvCxnSpPr>
        <p:spPr>
          <a:xfrm>
            <a:off x="2742963" y="3219907"/>
            <a:ext cx="20628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965B0C4F-E226-4E73-8F95-5024FB8A4C84}"/>
              </a:ext>
            </a:extLst>
          </p:cNvPr>
          <p:cNvCxnSpPr/>
          <p:nvPr/>
        </p:nvCxnSpPr>
        <p:spPr>
          <a:xfrm>
            <a:off x="2742963" y="3291344"/>
            <a:ext cx="2062496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3923928" y="2295424"/>
            <a:ext cx="4320480" cy="535531"/>
            <a:chOff x="730321" y="3222130"/>
            <a:chExt cx="4320480" cy="535531"/>
          </a:xfrm>
        </p:grpSpPr>
        <p:sp>
          <p:nvSpPr>
            <p:cNvPr id="5" name="圆角矩形 4"/>
            <p:cNvSpPr/>
            <p:nvPr/>
          </p:nvSpPr>
          <p:spPr>
            <a:xfrm>
              <a:off x="730321" y="3272375"/>
              <a:ext cx="4320480" cy="424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36806" y="3222130"/>
              <a:ext cx="424198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500"/>
                </a:spcBef>
                <a:defRPr/>
              </a:pP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指情况发生得迅速又让人意外。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1442" y="712939"/>
            <a:ext cx="3643303" cy="812868"/>
            <a:chOff x="922819" y="2320217"/>
            <a:chExt cx="3643303" cy="812868"/>
          </a:xfrm>
        </p:grpSpPr>
        <p:sp>
          <p:nvSpPr>
            <p:cNvPr id="28" name="对话气泡: 圆角矩形 22"/>
            <p:cNvSpPr>
              <a:spLocks noChangeArrowheads="1"/>
            </p:cNvSpPr>
            <p:nvPr/>
          </p:nvSpPr>
          <p:spPr bwMode="auto">
            <a:xfrm>
              <a:off x="1944729" y="2495857"/>
              <a:ext cx="2621393" cy="533553"/>
            </a:xfrm>
            <a:prstGeom prst="wedgeRoundRectCallout">
              <a:avLst>
                <a:gd name="adj1" fmla="val -55310"/>
                <a:gd name="adj2" fmla="val -21713"/>
                <a:gd name="adj3" fmla="val 16667"/>
              </a:avLst>
            </a:prstGeom>
            <a:solidFill>
              <a:srgbClr val="E46C0A"/>
            </a:solidFill>
            <a:ln w="9525" algn="ctr">
              <a:solidFill>
                <a:schemeClr val="bg1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后来发生了什么？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2819" y="2320217"/>
              <a:ext cx="811835" cy="812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矩形 22"/>
          <p:cNvSpPr/>
          <p:nvPr/>
        </p:nvSpPr>
        <p:spPr>
          <a:xfrm>
            <a:off x="6158230" y="2050777"/>
            <a:ext cx="809625" cy="248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892595" y="1564531"/>
            <a:ext cx="53588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zh-CN" altLang="en-US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小鸭子正在水里捉鱼</a:t>
            </a:r>
            <a:r>
              <a:rPr lang="zh-CN" altLang="en-US" sz="28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忽然，听见小公鸡喊救命</a:t>
            </a:r>
            <a:r>
              <a:rPr lang="zh-CN" altLang="en-US" sz="28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21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1324" y="746992"/>
            <a:ext cx="2478589" cy="534600"/>
            <a:chOff x="3131839" y="2188312"/>
            <a:chExt cx="2478589" cy="534600"/>
          </a:xfrm>
        </p:grpSpPr>
        <p:sp>
          <p:nvSpPr>
            <p:cNvPr id="7" name="圆角矩形 6"/>
            <p:cNvSpPr/>
            <p:nvPr/>
          </p:nvSpPr>
          <p:spPr>
            <a:xfrm>
              <a:off x="3131840" y="2211710"/>
              <a:ext cx="2478588" cy="511202"/>
            </a:xfrm>
            <a:prstGeom prst="roundRect">
              <a:avLst>
                <a:gd name="adj" fmla="val 27847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>
              <a:off x="3131839" y="2211710"/>
              <a:ext cx="1249863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155079" y="2188312"/>
              <a:ext cx="2405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读一读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，比一比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164912" y="2243474"/>
              <a:ext cx="2412177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754" y="2608838"/>
              <a:ext cx="824491" cy="114074"/>
            </a:xfrm>
            <a:prstGeom prst="rect">
              <a:avLst/>
            </a:prstGeom>
          </p:spPr>
        </p:pic>
      </p:grpSp>
      <p:sp>
        <p:nvSpPr>
          <p:cNvPr id="12" name="矩形: 圆角 18">
            <a:extLst>
              <a:ext uri="{FF2B5EF4-FFF2-40B4-BE49-F238E27FC236}">
                <a16:creationId xmlns="" xmlns:a16="http://schemas.microsoft.com/office/drawing/2014/main" id="{698E621A-E9BA-416A-8401-EEB04A1C74FE}"/>
              </a:ext>
            </a:extLst>
          </p:cNvPr>
          <p:cNvSpPr/>
          <p:nvPr/>
        </p:nvSpPr>
        <p:spPr>
          <a:xfrm>
            <a:off x="621442" y="1451957"/>
            <a:ext cx="7901116" cy="1341119"/>
          </a:xfrm>
          <a:prstGeom prst="roundRect">
            <a:avLst>
              <a:gd name="adj" fmla="val 11539"/>
            </a:avLst>
          </a:prstGeom>
          <a:solidFill>
            <a:schemeClr val="bg1"/>
          </a:solidFill>
          <a:ln w="9525">
            <a:solidFill>
              <a:srgbClr val="948A5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60" y="1086047"/>
            <a:ext cx="941734" cy="5786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25357" y="1525185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小鸭子游到小公鸡身边。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25357" y="2119671"/>
            <a:ext cx="7030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小鸭子飞快地游到小公鸡身边。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A2008BBE-C927-400F-8066-C2906FCBCE44}"/>
              </a:ext>
            </a:extLst>
          </p:cNvPr>
          <p:cNvCxnSpPr/>
          <p:nvPr/>
        </p:nvCxnSpPr>
        <p:spPr>
          <a:xfrm>
            <a:off x="1874817" y="2605884"/>
            <a:ext cx="1080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965B0C4F-E226-4E73-8F95-5024FB8A4C84}"/>
              </a:ext>
            </a:extLst>
          </p:cNvPr>
          <p:cNvCxnSpPr/>
          <p:nvPr/>
        </p:nvCxnSpPr>
        <p:spPr>
          <a:xfrm>
            <a:off x="1874817" y="2655593"/>
            <a:ext cx="1080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621443" y="2983399"/>
            <a:ext cx="4022565" cy="965148"/>
            <a:chOff x="730322" y="3260599"/>
            <a:chExt cx="4022565" cy="965148"/>
          </a:xfrm>
        </p:grpSpPr>
        <p:sp>
          <p:nvSpPr>
            <p:cNvPr id="5" name="圆角矩形 4"/>
            <p:cNvSpPr/>
            <p:nvPr/>
          </p:nvSpPr>
          <p:spPr>
            <a:xfrm>
              <a:off x="730322" y="3260599"/>
              <a:ext cx="4022565" cy="965148"/>
            </a:xfrm>
            <a:prstGeom prst="roundRect">
              <a:avLst/>
            </a:prstGeom>
            <a:solidFill>
              <a:srgbClr val="948A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74906" y="3294365"/>
              <a:ext cx="3905973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500"/>
                </a:spcBef>
                <a:defRPr/>
              </a:pPr>
              <a:r>
                <a:rPr lang="zh-CN" altLang="en-US" sz="2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</a:t>
              </a:r>
              <a:r>
                <a:rPr lang="zh-CN" altLang="en-US" sz="2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鸭子听到了小公鸡喊救命，以最快的速度游过去救小公鸡。</a:t>
              </a:r>
              <a:endParaRPr lang="en-US" altLang="zh-CN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88592" y="2859782"/>
            <a:ext cx="4007611" cy="1088766"/>
            <a:chOff x="535355" y="2207576"/>
            <a:chExt cx="4007611" cy="1088766"/>
          </a:xfrm>
        </p:grpSpPr>
        <p:sp>
          <p:nvSpPr>
            <p:cNvPr id="28" name="对话气泡: 圆角矩形 22"/>
            <p:cNvSpPr>
              <a:spLocks noChangeArrowheads="1"/>
            </p:cNvSpPr>
            <p:nvPr/>
          </p:nvSpPr>
          <p:spPr bwMode="auto">
            <a:xfrm>
              <a:off x="535355" y="2331194"/>
              <a:ext cx="3066934" cy="965148"/>
            </a:xfrm>
            <a:prstGeom prst="wedgeRoundRectCallout">
              <a:avLst>
                <a:gd name="adj1" fmla="val 56657"/>
                <a:gd name="adj2" fmla="val -22135"/>
                <a:gd name="adj3" fmla="val 16667"/>
              </a:avLst>
            </a:prstGeom>
            <a:solidFill>
              <a:srgbClr val="E46C0A"/>
            </a:solidFill>
            <a:ln w="9525" algn="ctr">
              <a:solidFill>
                <a:schemeClr val="bg1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写出</a:t>
              </a:r>
              <a:r>
                <a:rPr lang="zh-CN" altLang="en-US" sz="2400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了小鸭子去救小公鸡时急切的样子。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731131" y="2207576"/>
              <a:ext cx="811835" cy="812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 flipH="1">
            <a:off x="6022946" y="1621457"/>
            <a:ext cx="768193" cy="10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691680" y="1283226"/>
            <a:ext cx="5760640" cy="792088"/>
          </a:xfrm>
          <a:prstGeom prst="roundRect">
            <a:avLst>
              <a:gd name="adj" fmla="val 38793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1859" flipH="1">
            <a:off x="4953946" y="2081226"/>
            <a:ext cx="1453740" cy="20553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07881" y="1366242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这是一只</a:t>
            </a:r>
            <a:r>
              <a:rPr lang="en-US" altLang="zh-CN" sz="3000" dirty="0">
                <a:latin typeface="+mn-ea"/>
              </a:rPr>
              <a:t>(</a:t>
            </a:r>
            <a:r>
              <a:rPr lang="en-US" altLang="zh-CN" sz="3000" dirty="0">
                <a:solidFill>
                  <a:srgbClr val="F4740A"/>
                </a:solidFill>
                <a:latin typeface="+mn-ea"/>
              </a:rPr>
              <a:t>         </a:t>
            </a:r>
            <a:r>
              <a:rPr lang="en-US" altLang="zh-CN" sz="3000" dirty="0">
                <a:latin typeface="+mn-ea"/>
              </a:rPr>
              <a:t>)</a:t>
            </a:r>
            <a:r>
              <a:rPr lang="zh-CN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的小鸭子。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11938" y="1366242"/>
            <a:ext cx="1717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000" kern="100" dirty="0">
                <a:solidFill>
                  <a:srgbClr val="0077D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助人为乐</a:t>
            </a:r>
            <a:r>
              <a:rPr lang="en-US" altLang="zh-CN" sz="3000" kern="100" dirty="0">
                <a:solidFill>
                  <a:srgbClr val="0077D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000" kern="1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0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11938" y="1366242"/>
            <a:ext cx="18179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000" kern="100" dirty="0">
                <a:solidFill>
                  <a:srgbClr val="0077D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乐于助人</a:t>
            </a:r>
            <a:r>
              <a:rPr lang="en-US" altLang="zh-CN" sz="3000" kern="100" dirty="0">
                <a:solidFill>
                  <a:srgbClr val="0077D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3000" kern="100" dirty="0">
              <a:solidFill>
                <a:srgbClr val="0077D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65060" y="1366242"/>
            <a:ext cx="954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000" kern="100" dirty="0">
                <a:solidFill>
                  <a:srgbClr val="0077D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勇敢</a:t>
            </a:r>
            <a:endParaRPr lang="zh-CN" altLang="en-US" sz="3000" kern="100" dirty="0">
              <a:solidFill>
                <a:srgbClr val="0077D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03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8" grpId="1"/>
      <p:bldP spid="19" grpId="0"/>
      <p:bldP spid="19" grpId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>
            <a:extLst>
              <a:ext uri="{FF2B5EF4-FFF2-40B4-BE49-F238E27FC236}">
                <a16:creationId xmlns="" xmlns:a16="http://schemas.microsoft.com/office/drawing/2014/main" id="{698E621A-E9BA-416A-8401-EEB04A1C74FE}"/>
              </a:ext>
            </a:extLst>
          </p:cNvPr>
          <p:cNvSpPr/>
          <p:nvPr/>
        </p:nvSpPr>
        <p:spPr>
          <a:xfrm>
            <a:off x="436481" y="2732534"/>
            <a:ext cx="8271038" cy="1341119"/>
          </a:xfrm>
          <a:prstGeom prst="roundRect">
            <a:avLst>
              <a:gd name="adj" fmla="val 11539"/>
            </a:avLst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67544" y="278777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小公鸡</a:t>
            </a:r>
            <a:r>
              <a:rPr lang="zh-CN" altLang="en-US" sz="2400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　　　　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对小鸭子说：“鸭子哥哥，谢谢你。”小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鸭子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　　　</a:t>
            </a:r>
            <a:r>
              <a:rPr lang="zh-CN" altLang="en-US" sz="2400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说：“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zh-CN" altLang="en-US" sz="2400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　　　</a:t>
            </a:r>
            <a:r>
              <a:rPr lang="zh-CN" altLang="en-US" sz="2400" u="sng" dirty="0">
                <a:latin typeface="楷体" panose="02010609060101010101" pitchFamily="49" charset="-122"/>
                <a:ea typeface="楷体" panose="02010609060101010101" pitchFamily="49" charset="-122"/>
              </a:rPr>
              <a:t>　　　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1CA7B2A-B7B1-437D-A282-F70017611B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80" b="20312"/>
          <a:stretch/>
        </p:blipFill>
        <p:spPr>
          <a:xfrm>
            <a:off x="3206449" y="652656"/>
            <a:ext cx="2731102" cy="1919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5616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040249" y="555526"/>
            <a:ext cx="6698674" cy="1410434"/>
            <a:chOff x="468346" y="697862"/>
            <a:chExt cx="6698674" cy="1410434"/>
          </a:xfrm>
        </p:grpSpPr>
        <p:sp>
          <p:nvSpPr>
            <p:cNvPr id="33" name="圆角矩形 32"/>
            <p:cNvSpPr/>
            <p:nvPr/>
          </p:nvSpPr>
          <p:spPr>
            <a:xfrm>
              <a:off x="833174" y="1002233"/>
              <a:ext cx="6333846" cy="110606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92C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68346" y="697862"/>
              <a:ext cx="6286057" cy="1320338"/>
              <a:chOff x="558921" y="507362"/>
              <a:chExt cx="6286057" cy="132033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336366" y="848971"/>
                <a:ext cx="5508612" cy="9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　　小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公鸡不听小鸭子的劝告，偷偷下水的经历对你有什么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启示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？</a:t>
                </a: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8921" y="507362"/>
                <a:ext cx="1163144" cy="1163144"/>
              </a:xfrm>
              <a:prstGeom prst="rect">
                <a:avLst/>
              </a:prstGeom>
            </p:spPr>
          </p:pic>
        </p:grpSp>
      </p:grpSp>
      <p:grpSp>
        <p:nvGrpSpPr>
          <p:cNvPr id="38" name="组合 37"/>
          <p:cNvGrpSpPr/>
          <p:nvPr/>
        </p:nvGrpSpPr>
        <p:grpSpPr>
          <a:xfrm>
            <a:off x="1259632" y="2110931"/>
            <a:ext cx="6624736" cy="1618716"/>
            <a:chOff x="1259632" y="2315110"/>
            <a:chExt cx="6624736" cy="1618716"/>
          </a:xfrm>
        </p:grpSpPr>
        <p:grpSp>
          <p:nvGrpSpPr>
            <p:cNvPr id="41" name="组合 40"/>
            <p:cNvGrpSpPr/>
            <p:nvPr/>
          </p:nvGrpSpPr>
          <p:grpSpPr>
            <a:xfrm>
              <a:off x="1259632" y="2315110"/>
              <a:ext cx="6624736" cy="1618716"/>
              <a:chOff x="1259632" y="953035"/>
              <a:chExt cx="6624736" cy="1618716"/>
            </a:xfrm>
          </p:grpSpPr>
          <p:sp>
            <p:nvSpPr>
              <p:cNvPr id="43" name="矩形: 圆角 18">
                <a:extLst>
                  <a:ext uri="{FF2B5EF4-FFF2-40B4-BE49-F238E27FC236}">
                    <a16:creationId xmlns="" xmlns:a16="http://schemas.microsoft.com/office/drawing/2014/main" id="{698E621A-E9BA-416A-8401-EEB04A1C74FE}"/>
                  </a:ext>
                </a:extLst>
              </p:cNvPr>
              <p:cNvSpPr/>
              <p:nvPr/>
            </p:nvSpPr>
            <p:spPr>
              <a:xfrm>
                <a:off x="1259632" y="1140463"/>
                <a:ext cx="6624736" cy="1431288"/>
              </a:xfrm>
              <a:prstGeom prst="roundRect">
                <a:avLst>
                  <a:gd name="adj" fmla="val 15186"/>
                </a:avLst>
              </a:prstGeom>
              <a:solidFill>
                <a:schemeClr val="bg1"/>
              </a:solidFill>
              <a:ln w="9525">
                <a:solidFill>
                  <a:srgbClr val="E46C0A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1688" y="953035"/>
                <a:ext cx="892152" cy="548221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1406997" y="2587638"/>
              <a:ext cx="5977733" cy="121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800" dirty="0">
                  <a:latin typeface="楷体" pitchFamily="49" charset="-122"/>
                  <a:ea typeface="楷体" pitchFamily="49" charset="-122"/>
                </a:rPr>
                <a:t>要听取别人善意的劝告。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2800" dirty="0">
                  <a:latin typeface="楷体" pitchFamily="49" charset="-122"/>
                  <a:ea typeface="楷体" pitchFamily="49" charset="-122"/>
                </a:rPr>
                <a:t>冒然下水是很危险的，不能轻易尝试。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3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078349" y="586006"/>
            <a:ext cx="6660574" cy="1391871"/>
            <a:chOff x="506446" y="728342"/>
            <a:chExt cx="6660574" cy="1391871"/>
          </a:xfrm>
        </p:grpSpPr>
        <p:sp>
          <p:nvSpPr>
            <p:cNvPr id="33" name="圆角矩形 32"/>
            <p:cNvSpPr/>
            <p:nvPr/>
          </p:nvSpPr>
          <p:spPr>
            <a:xfrm>
              <a:off x="833174" y="1002233"/>
              <a:ext cx="6333846" cy="110606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92C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06446" y="728342"/>
              <a:ext cx="6086703" cy="1391871"/>
              <a:chOff x="597021" y="537842"/>
              <a:chExt cx="6086703" cy="139187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481146" y="803251"/>
                <a:ext cx="5202578" cy="112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800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　　从小</a:t>
                </a:r>
                <a:r>
                  <a:rPr lang="zh-CN" altLang="en-US" sz="28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公鸡和小鸭子身上你学到了什么？</a:t>
                </a: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7021" y="537842"/>
                <a:ext cx="1163144" cy="1163144"/>
              </a:xfrm>
              <a:prstGeom prst="rect">
                <a:avLst/>
              </a:prstGeom>
            </p:spPr>
          </p:pic>
        </p:grpSp>
      </p:grpSp>
      <p:grpSp>
        <p:nvGrpSpPr>
          <p:cNvPr id="38" name="组合 37"/>
          <p:cNvGrpSpPr/>
          <p:nvPr/>
        </p:nvGrpSpPr>
        <p:grpSpPr>
          <a:xfrm>
            <a:off x="409801" y="2156460"/>
            <a:ext cx="8324398" cy="1752600"/>
            <a:chOff x="409801" y="2360639"/>
            <a:chExt cx="8324398" cy="1752600"/>
          </a:xfrm>
        </p:grpSpPr>
        <p:grpSp>
          <p:nvGrpSpPr>
            <p:cNvPr id="41" name="组合 40"/>
            <p:cNvGrpSpPr/>
            <p:nvPr/>
          </p:nvGrpSpPr>
          <p:grpSpPr>
            <a:xfrm>
              <a:off x="409801" y="2360639"/>
              <a:ext cx="8324398" cy="1752600"/>
              <a:chOff x="409801" y="998564"/>
              <a:chExt cx="8324398" cy="1752600"/>
            </a:xfrm>
          </p:grpSpPr>
          <p:sp>
            <p:nvSpPr>
              <p:cNvPr id="43" name="矩形: 圆角 18">
                <a:extLst>
                  <a:ext uri="{FF2B5EF4-FFF2-40B4-BE49-F238E27FC236}">
                    <a16:creationId xmlns="" xmlns:a16="http://schemas.microsoft.com/office/drawing/2014/main" id="{698E621A-E9BA-416A-8401-EEB04A1C74FE}"/>
                  </a:ext>
                </a:extLst>
              </p:cNvPr>
              <p:cNvSpPr/>
              <p:nvPr/>
            </p:nvSpPr>
            <p:spPr>
              <a:xfrm>
                <a:off x="409801" y="998564"/>
                <a:ext cx="8324398" cy="1752600"/>
              </a:xfrm>
              <a:prstGeom prst="roundRect">
                <a:avLst>
                  <a:gd name="adj" fmla="val 15186"/>
                </a:avLst>
              </a:prstGeom>
              <a:solidFill>
                <a:schemeClr val="bg1"/>
              </a:solidFill>
              <a:ln w="9525">
                <a:solidFill>
                  <a:srgbClr val="E46C0A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4148" y="2179855"/>
                <a:ext cx="892152" cy="548221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496075" y="2403227"/>
              <a:ext cx="8151851" cy="1652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600" dirty="0" smtClean="0">
                  <a:latin typeface="楷体" pitchFamily="49" charset="-122"/>
                  <a:ea typeface="楷体" pitchFamily="49" charset="-122"/>
                </a:rPr>
                <a:t>　　小</a:t>
              </a:r>
              <a:r>
                <a:rPr lang="zh-CN" altLang="en-US" sz="2600" dirty="0">
                  <a:latin typeface="楷体" pitchFamily="49" charset="-122"/>
                  <a:ea typeface="楷体" pitchFamily="49" charset="-122"/>
                </a:rPr>
                <a:t>公鸡和小鸭子能互相关心、互相帮助，</a:t>
              </a:r>
              <a:r>
                <a:rPr lang="zh-CN" altLang="en-US" sz="2600" dirty="0" smtClean="0">
                  <a:latin typeface="楷体" pitchFamily="49" charset="-122"/>
                  <a:ea typeface="楷体" pitchFamily="49" charset="-122"/>
                </a:rPr>
                <a:t>所以他们</a:t>
              </a:r>
              <a:r>
                <a:rPr lang="zh-CN" altLang="en-US" sz="2600" dirty="0">
                  <a:latin typeface="楷体" pitchFamily="49" charset="-122"/>
                  <a:ea typeface="楷体" pitchFamily="49" charset="-122"/>
                </a:rPr>
                <a:t>很快乐，我们每个人都有自己的长处，也有自己的短处，只有相互帮助、取长补短，生活才会更美好。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8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564280" y="821181"/>
            <a:ext cx="1561301" cy="1561301"/>
            <a:chOff x="1021879" y="1655876"/>
            <a:chExt cx="1008112" cy="1008112"/>
          </a:xfrm>
        </p:grpSpPr>
        <p:sp>
          <p:nvSpPr>
            <p:cNvPr id="19" name="矩形 18"/>
            <p:cNvSpPr/>
            <p:nvPr/>
          </p:nvSpPr>
          <p:spPr>
            <a:xfrm>
              <a:off x="1021879" y="1655876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525935" y="1655932"/>
              <a:ext cx="0" cy="100800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16200000">
              <a:off x="1525935" y="1655932"/>
              <a:ext cx="0" cy="100800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2715660" y="821181"/>
            <a:ext cx="1561301" cy="1561301"/>
            <a:chOff x="1021879" y="1655876"/>
            <a:chExt cx="1008112" cy="1008112"/>
          </a:xfrm>
        </p:grpSpPr>
        <p:sp>
          <p:nvSpPr>
            <p:cNvPr id="27" name="矩形 26"/>
            <p:cNvSpPr/>
            <p:nvPr/>
          </p:nvSpPr>
          <p:spPr>
            <a:xfrm>
              <a:off x="1021879" y="1655876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525935" y="1655932"/>
              <a:ext cx="0" cy="100800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rot="16200000">
              <a:off x="1525935" y="1655932"/>
              <a:ext cx="0" cy="100800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4867040" y="821181"/>
            <a:ext cx="1561301" cy="1561301"/>
            <a:chOff x="1021879" y="1655876"/>
            <a:chExt cx="1008112" cy="1008112"/>
          </a:xfrm>
        </p:grpSpPr>
        <p:sp>
          <p:nvSpPr>
            <p:cNvPr id="31" name="矩形 30"/>
            <p:cNvSpPr/>
            <p:nvPr/>
          </p:nvSpPr>
          <p:spPr>
            <a:xfrm>
              <a:off x="1021879" y="1655876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525935" y="1655932"/>
              <a:ext cx="0" cy="100800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16200000">
              <a:off x="1525935" y="1655932"/>
              <a:ext cx="0" cy="100800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018420" y="821181"/>
            <a:ext cx="1561301" cy="1561301"/>
            <a:chOff x="1021879" y="1655876"/>
            <a:chExt cx="1008112" cy="1008112"/>
          </a:xfrm>
        </p:grpSpPr>
        <p:sp>
          <p:nvSpPr>
            <p:cNvPr id="35" name="矩形 34"/>
            <p:cNvSpPr/>
            <p:nvPr/>
          </p:nvSpPr>
          <p:spPr>
            <a:xfrm>
              <a:off x="1021879" y="1655876"/>
              <a:ext cx="1008112" cy="1008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525935" y="1655932"/>
              <a:ext cx="0" cy="100800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16200000">
              <a:off x="1525935" y="1655932"/>
              <a:ext cx="0" cy="100800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9" y="893524"/>
            <a:ext cx="1532322" cy="147044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79" y="893524"/>
            <a:ext cx="1532321" cy="14704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39" y="893524"/>
            <a:ext cx="1532321" cy="14704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99" y="962131"/>
            <a:ext cx="1413182" cy="1356118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409801" y="2564245"/>
            <a:ext cx="8324398" cy="1439952"/>
            <a:chOff x="409801" y="2360639"/>
            <a:chExt cx="8324398" cy="1439952"/>
          </a:xfrm>
        </p:grpSpPr>
        <p:grpSp>
          <p:nvGrpSpPr>
            <p:cNvPr id="42" name="组合 41"/>
            <p:cNvGrpSpPr/>
            <p:nvPr/>
          </p:nvGrpSpPr>
          <p:grpSpPr>
            <a:xfrm>
              <a:off x="409801" y="2360639"/>
              <a:ext cx="8324398" cy="1439952"/>
              <a:chOff x="409801" y="998564"/>
              <a:chExt cx="8324398" cy="1439952"/>
            </a:xfrm>
          </p:grpSpPr>
          <p:sp>
            <p:nvSpPr>
              <p:cNvPr id="44" name="矩形: 圆角 18">
                <a:extLst>
                  <a:ext uri="{FF2B5EF4-FFF2-40B4-BE49-F238E27FC236}">
                    <a16:creationId xmlns="" xmlns:a16="http://schemas.microsoft.com/office/drawing/2014/main" id="{698E621A-E9BA-416A-8401-EEB04A1C74FE}"/>
                  </a:ext>
                </a:extLst>
              </p:cNvPr>
              <p:cNvSpPr/>
              <p:nvPr/>
            </p:nvSpPr>
            <p:spPr>
              <a:xfrm>
                <a:off x="409801" y="998564"/>
                <a:ext cx="8324398" cy="1384558"/>
              </a:xfrm>
              <a:prstGeom prst="roundRect">
                <a:avLst>
                  <a:gd name="adj" fmla="val 15186"/>
                </a:avLst>
              </a:prstGeom>
              <a:solidFill>
                <a:schemeClr val="bg1"/>
              </a:solidFill>
              <a:ln w="9525">
                <a:solidFill>
                  <a:srgbClr val="E46C0A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5088" y="1890295"/>
                <a:ext cx="892152" cy="548221"/>
              </a:xfrm>
              <a:prstGeom prst="rect">
                <a:avLst/>
              </a:prstGeom>
            </p:spPr>
          </p:pic>
        </p:grpSp>
        <p:sp>
          <p:nvSpPr>
            <p:cNvPr id="43" name="矩形 42"/>
            <p:cNvSpPr>
              <a:spLocks noChangeArrowheads="1"/>
            </p:cNvSpPr>
            <p:nvPr/>
          </p:nvSpPr>
          <p:spPr bwMode="auto">
            <a:xfrm>
              <a:off x="496075" y="2403227"/>
              <a:ext cx="8151851" cy="125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200" dirty="0">
                  <a:latin typeface="楷体" pitchFamily="49" charset="-122"/>
                  <a:ea typeface="楷体" pitchFamily="49" charset="-122"/>
                </a:rPr>
                <a:t>“河”的“口”写在田字格的中心位置；“说”的“口”写在右上格，起笔竖和封口横压线；“听”的“口”写在左上格，横压线；“哥”的“口”上小下大，折笔压线。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59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1325" y="843558"/>
            <a:ext cx="1471085" cy="534600"/>
            <a:chOff x="3131840" y="2188312"/>
            <a:chExt cx="1471085" cy="534600"/>
          </a:xfrm>
        </p:grpSpPr>
        <p:sp>
          <p:nvSpPr>
            <p:cNvPr id="13" name="圆角矩形 12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写一写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892612"/>
            <a:ext cx="1440000" cy="1440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892612"/>
            <a:ext cx="1440000" cy="144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1892612"/>
            <a:ext cx="1440000" cy="144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196405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1325" y="843558"/>
            <a:ext cx="1471085" cy="534600"/>
            <a:chOff x="3131840" y="2188312"/>
            <a:chExt cx="1471085" cy="534600"/>
          </a:xfrm>
        </p:grpSpPr>
        <p:sp>
          <p:nvSpPr>
            <p:cNvPr id="13" name="圆角矩形 12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写一写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52" y="1538101"/>
            <a:ext cx="2067297" cy="20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1325" y="843558"/>
            <a:ext cx="1471085" cy="534600"/>
            <a:chOff x="3131840" y="2188312"/>
            <a:chExt cx="1471085" cy="534600"/>
          </a:xfrm>
        </p:grpSpPr>
        <p:sp>
          <p:nvSpPr>
            <p:cNvPr id="13" name="圆角矩形 12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写一写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00" y="1538998"/>
            <a:ext cx="2066400" cy="20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9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621443" y="1665495"/>
            <a:ext cx="7901115" cy="2004983"/>
          </a:xfrm>
          <a:prstGeom prst="roundRect">
            <a:avLst>
              <a:gd name="adj" fmla="val 11376"/>
            </a:avLst>
          </a:prstGeom>
          <a:solidFill>
            <a:schemeClr val="bg1"/>
          </a:solidFill>
          <a:ln>
            <a:solidFill>
              <a:srgbClr val="E46C0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31325" y="896648"/>
            <a:ext cx="1471085" cy="534600"/>
            <a:chOff x="3131840" y="2188312"/>
            <a:chExt cx="1471085" cy="534600"/>
          </a:xfrm>
        </p:grpSpPr>
        <p:sp>
          <p:nvSpPr>
            <p:cNvPr id="19" name="圆角矩形 18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读一读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893081" y="193636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一块儿</a:t>
            </a:r>
            <a:endParaRPr lang="zh-CN" altLang="en-US" sz="280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58938" y="193636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捉不到　</a:t>
            </a:r>
            <a:endParaRPr lang="zh-CN" altLang="en-US" sz="280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059055" y="1936365"/>
            <a:ext cx="1645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急得直哭 </a:t>
            </a:r>
            <a:endParaRPr lang="zh-CN" altLang="en-US" sz="280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008423" y="193636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小河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54622" y="28173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淹死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231529" y="2817390"/>
            <a:ext cx="90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身边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200080" y="28173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不信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90996" y="281739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忽然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5969747" y="2817390"/>
            <a:ext cx="91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大喊</a:t>
            </a:r>
            <a:r>
              <a:rPr lang="zh-CN" altLang="zh-CN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280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445538" y="281739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跟在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215206" y="1936365"/>
            <a:ext cx="91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不行</a:t>
            </a:r>
            <a:r>
              <a:rPr lang="zh-CN" altLang="zh-CN" sz="28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</a:t>
            </a:r>
            <a:endParaRPr lang="zh-CN" altLang="en-US" sz="280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442433" y="2427667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672366" y="2427667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4250028" y="2427667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951927" y="2427667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6536028" y="2427667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7759521" y="2427667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506828" y="3309870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2736761" y="3309870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3625403" y="3309870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4868214" y="3309870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6516710" y="3309870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7431110" y="3309870"/>
            <a:ext cx="141668" cy="1416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3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1325" y="843558"/>
            <a:ext cx="1471085" cy="534600"/>
            <a:chOff x="3131840" y="2188312"/>
            <a:chExt cx="1471085" cy="534600"/>
          </a:xfrm>
        </p:grpSpPr>
        <p:sp>
          <p:nvSpPr>
            <p:cNvPr id="13" name="圆角矩形 12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写一写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44" y="1671750"/>
            <a:ext cx="1800000" cy="180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56" y="167175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1325" y="843558"/>
            <a:ext cx="1471085" cy="534600"/>
            <a:chOff x="3131840" y="2188312"/>
            <a:chExt cx="1471085" cy="534600"/>
          </a:xfrm>
        </p:grpSpPr>
        <p:sp>
          <p:nvSpPr>
            <p:cNvPr id="13" name="圆角矩形 12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写一写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56" y="1671750"/>
            <a:ext cx="1800000" cy="180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44" y="167175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9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1325" y="843558"/>
            <a:ext cx="1471085" cy="534600"/>
            <a:chOff x="3131840" y="2188312"/>
            <a:chExt cx="1471085" cy="534600"/>
          </a:xfrm>
        </p:grpSpPr>
        <p:sp>
          <p:nvSpPr>
            <p:cNvPr id="13" name="圆角矩形 12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写一写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44" y="1671750"/>
            <a:ext cx="1800000" cy="180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56" y="167175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1325" y="843558"/>
            <a:ext cx="1471085" cy="534600"/>
            <a:chOff x="3131840" y="2188312"/>
            <a:chExt cx="1471085" cy="534600"/>
          </a:xfrm>
        </p:grpSpPr>
        <p:sp>
          <p:nvSpPr>
            <p:cNvPr id="13" name="圆角矩形 12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写一写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44" y="1670587"/>
            <a:ext cx="1800000" cy="180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56" y="167175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4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1325" y="843558"/>
            <a:ext cx="1471085" cy="534600"/>
            <a:chOff x="3131840" y="2188312"/>
            <a:chExt cx="1471085" cy="534600"/>
          </a:xfrm>
        </p:grpSpPr>
        <p:sp>
          <p:nvSpPr>
            <p:cNvPr id="13" name="圆角矩形 12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写一写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56" y="1671750"/>
            <a:ext cx="1800000" cy="180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44" y="167175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31325" y="843558"/>
            <a:ext cx="1471085" cy="534600"/>
            <a:chOff x="3131840" y="2188312"/>
            <a:chExt cx="1471085" cy="534600"/>
          </a:xfrm>
        </p:grpSpPr>
        <p:sp>
          <p:nvSpPr>
            <p:cNvPr id="13" name="圆角矩形 12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写一写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44" y="1670587"/>
            <a:ext cx="1800000" cy="180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56" y="167175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18" name="组合 5"/>
          <p:cNvGrpSpPr/>
          <p:nvPr/>
        </p:nvGrpSpPr>
        <p:grpSpPr>
          <a:xfrm>
            <a:off x="683568" y="847790"/>
            <a:ext cx="1471085" cy="534600"/>
            <a:chOff x="3131840" y="2188312"/>
            <a:chExt cx="1471085" cy="534600"/>
          </a:xfrm>
        </p:grpSpPr>
        <p:sp>
          <p:nvSpPr>
            <p:cNvPr id="20" name="圆角矩形 19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rgbClr val="AE7BB4"/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板书设计</a:t>
              </a:r>
              <a:endPara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736705" y="2079977"/>
            <a:ext cx="1191565" cy="1050935"/>
            <a:chOff x="1094908" y="3315789"/>
            <a:chExt cx="1191565" cy="1050935"/>
          </a:xfrm>
        </p:grpSpPr>
        <p:sp>
          <p:nvSpPr>
            <p:cNvPr id="28" name="圆角矩形 27"/>
            <p:cNvSpPr/>
            <p:nvPr/>
          </p:nvSpPr>
          <p:spPr>
            <a:xfrm>
              <a:off x="1094908" y="3315789"/>
              <a:ext cx="1191565" cy="1050935"/>
            </a:xfrm>
            <a:prstGeom prst="roundRect">
              <a:avLst/>
            </a:prstGeom>
            <a:solidFill>
              <a:srgbClr val="AE7BB4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1125052" y="3321162"/>
              <a:ext cx="110919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kern="1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小公鸡和</a:t>
              </a:r>
              <a:endParaRPr lang="en-US" altLang="zh-CN" sz="20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algn="ctr"/>
              <a:r>
                <a:rPr lang="zh-CN" altLang="en-US" sz="2000" kern="1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小鸭子</a:t>
              </a:r>
              <a:endParaRPr lang="zh-CN" altLang="zh-CN" sz="20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957789" y="2221661"/>
            <a:ext cx="1267935" cy="786066"/>
            <a:chOff x="2967188" y="3005765"/>
            <a:chExt cx="1267935" cy="786066"/>
          </a:xfrm>
        </p:grpSpPr>
        <p:sp>
          <p:nvSpPr>
            <p:cNvPr id="58" name="圆角矩形 57"/>
            <p:cNvSpPr/>
            <p:nvPr/>
          </p:nvSpPr>
          <p:spPr>
            <a:xfrm>
              <a:off x="2967188" y="3005765"/>
              <a:ext cx="1267935" cy="786066"/>
            </a:xfrm>
            <a:prstGeom prst="roundRect">
              <a:avLst>
                <a:gd name="adj" fmla="val 11351"/>
              </a:avLst>
            </a:prstGeom>
            <a:solidFill>
              <a:srgbClr val="AE7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9" name="矩形 58"/>
            <p:cNvSpPr/>
            <p:nvPr/>
          </p:nvSpPr>
          <p:spPr>
            <a:xfrm>
              <a:off x="2981944" y="3019184"/>
              <a:ext cx="12416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kern="1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互帮互助</a:t>
              </a:r>
              <a:endParaRPr lang="en-US" altLang="zh-CN" sz="2000" kern="1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zh-CN" altLang="en-US" sz="2000" kern="100" dirty="0">
                  <a:solidFill>
                    <a:schemeClr val="bg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团结友爱</a:t>
              </a:r>
              <a:endParaRPr lang="zh-CN" altLang="zh-CN" sz="2000" kern="10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1" name="直接连接符 60"/>
          <p:cNvCxnSpPr/>
          <p:nvPr/>
        </p:nvCxnSpPr>
        <p:spPr>
          <a:xfrm flipH="1">
            <a:off x="1938316" y="2603641"/>
            <a:ext cx="4976834" cy="0"/>
          </a:xfrm>
          <a:prstGeom prst="line">
            <a:avLst/>
          </a:prstGeom>
          <a:ln w="12700">
            <a:solidFill>
              <a:srgbClr val="4B6A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202180" y="1521540"/>
            <a:ext cx="1150840" cy="1084500"/>
            <a:chOff x="2202180" y="1574880"/>
            <a:chExt cx="1150840" cy="1084500"/>
          </a:xfrm>
        </p:grpSpPr>
        <p:grpSp>
          <p:nvGrpSpPr>
            <p:cNvPr id="30" name="组合 29"/>
            <p:cNvGrpSpPr/>
            <p:nvPr/>
          </p:nvGrpSpPr>
          <p:grpSpPr>
            <a:xfrm>
              <a:off x="2600148" y="1574880"/>
              <a:ext cx="752872" cy="709841"/>
              <a:chOff x="1920650" y="1847596"/>
              <a:chExt cx="752872" cy="709841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1938321" y="1882647"/>
                <a:ext cx="668129" cy="6747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92C7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920650" y="1847596"/>
                <a:ext cx="75287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kern="1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我能</a:t>
                </a:r>
                <a:endParaRPr lang="en-US" altLang="zh-CN" sz="2000" kern="100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r>
                  <a:rPr lang="zh-CN" altLang="en-US" sz="2000" kern="1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捉虫</a:t>
                </a:r>
                <a:endParaRPr lang="zh-CN" altLang="zh-CN" sz="2000" kern="100" dirty="0">
                  <a:solidFill>
                    <a:srgbClr val="7030A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9" name="直接连接符 68"/>
            <p:cNvCxnSpPr/>
            <p:nvPr/>
          </p:nvCxnSpPr>
          <p:spPr>
            <a:xfrm flipV="1">
              <a:off x="2202180" y="2263140"/>
              <a:ext cx="426720" cy="396240"/>
            </a:xfrm>
            <a:prstGeom prst="line">
              <a:avLst/>
            </a:prstGeom>
            <a:ln w="12700">
              <a:solidFill>
                <a:srgbClr val="4B6A7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3121838" y="1521540"/>
            <a:ext cx="1378154" cy="1084500"/>
            <a:chOff x="2202180" y="1574880"/>
            <a:chExt cx="1378154" cy="1084500"/>
          </a:xfrm>
        </p:grpSpPr>
        <p:grpSp>
          <p:nvGrpSpPr>
            <p:cNvPr id="71" name="组合 70"/>
            <p:cNvGrpSpPr/>
            <p:nvPr/>
          </p:nvGrpSpPr>
          <p:grpSpPr>
            <a:xfrm>
              <a:off x="2600148" y="1574880"/>
              <a:ext cx="980186" cy="709841"/>
              <a:chOff x="1920650" y="1847596"/>
              <a:chExt cx="980186" cy="709841"/>
            </a:xfrm>
          </p:grpSpPr>
          <p:sp>
            <p:nvSpPr>
              <p:cNvPr id="73" name="圆角矩形 72"/>
              <p:cNvSpPr/>
              <p:nvPr/>
            </p:nvSpPr>
            <p:spPr>
              <a:xfrm>
                <a:off x="1938321" y="1882647"/>
                <a:ext cx="897363" cy="6747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92C7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920650" y="1847596"/>
                <a:ext cx="98018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kern="1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捉虫给你吃</a:t>
                </a:r>
                <a:endParaRPr lang="zh-CN" altLang="zh-CN" sz="2000" kern="100" dirty="0">
                  <a:solidFill>
                    <a:srgbClr val="7030A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2" name="直接连接符 71"/>
            <p:cNvCxnSpPr/>
            <p:nvPr/>
          </p:nvCxnSpPr>
          <p:spPr>
            <a:xfrm flipV="1">
              <a:off x="2202180" y="2263140"/>
              <a:ext cx="426720" cy="396240"/>
            </a:xfrm>
            <a:prstGeom prst="line">
              <a:avLst/>
            </a:prstGeom>
            <a:ln w="12700">
              <a:solidFill>
                <a:srgbClr val="4B6A7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/>
          <p:cNvGrpSpPr/>
          <p:nvPr/>
        </p:nvGrpSpPr>
        <p:grpSpPr>
          <a:xfrm>
            <a:off x="4283968" y="1662890"/>
            <a:ext cx="1378154" cy="943150"/>
            <a:chOff x="2202180" y="1716230"/>
            <a:chExt cx="1378154" cy="943150"/>
          </a:xfrm>
        </p:grpSpPr>
        <p:grpSp>
          <p:nvGrpSpPr>
            <p:cNvPr id="76" name="组合 75"/>
            <p:cNvGrpSpPr/>
            <p:nvPr/>
          </p:nvGrpSpPr>
          <p:grpSpPr>
            <a:xfrm>
              <a:off x="2600148" y="1716230"/>
              <a:ext cx="980186" cy="424990"/>
              <a:chOff x="1920650" y="1988946"/>
              <a:chExt cx="980186" cy="424990"/>
            </a:xfrm>
          </p:grpSpPr>
          <p:sp>
            <p:nvSpPr>
              <p:cNvPr id="78" name="圆角矩形 77"/>
              <p:cNvSpPr/>
              <p:nvPr/>
            </p:nvSpPr>
            <p:spPr>
              <a:xfrm>
                <a:off x="1938321" y="1994836"/>
                <a:ext cx="897363" cy="4191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92C7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920650" y="1988946"/>
                <a:ext cx="9801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kern="1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下了水</a:t>
                </a:r>
                <a:endParaRPr lang="zh-CN" altLang="zh-CN" sz="2000" kern="100" dirty="0">
                  <a:solidFill>
                    <a:srgbClr val="7030A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7" name="直接连接符 76"/>
            <p:cNvCxnSpPr/>
            <p:nvPr/>
          </p:nvCxnSpPr>
          <p:spPr>
            <a:xfrm flipV="1">
              <a:off x="2202180" y="2139095"/>
              <a:ext cx="560307" cy="520285"/>
            </a:xfrm>
            <a:prstGeom prst="line">
              <a:avLst/>
            </a:prstGeom>
            <a:ln w="12700">
              <a:solidFill>
                <a:srgbClr val="4B6A7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5387533" y="1662890"/>
            <a:ext cx="1378154" cy="943150"/>
            <a:chOff x="2202180" y="1716230"/>
            <a:chExt cx="1378154" cy="943150"/>
          </a:xfrm>
        </p:grpSpPr>
        <p:grpSp>
          <p:nvGrpSpPr>
            <p:cNvPr id="81" name="组合 80"/>
            <p:cNvGrpSpPr/>
            <p:nvPr/>
          </p:nvGrpSpPr>
          <p:grpSpPr>
            <a:xfrm>
              <a:off x="2600148" y="1716230"/>
              <a:ext cx="980186" cy="424990"/>
              <a:chOff x="1920650" y="1988946"/>
              <a:chExt cx="980186" cy="424990"/>
            </a:xfrm>
          </p:grpSpPr>
          <p:sp>
            <p:nvSpPr>
              <p:cNvPr id="83" name="圆角矩形 82"/>
              <p:cNvSpPr/>
              <p:nvPr/>
            </p:nvSpPr>
            <p:spPr>
              <a:xfrm>
                <a:off x="1938321" y="1994836"/>
                <a:ext cx="897363" cy="4191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92C7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1920650" y="1988946"/>
                <a:ext cx="98018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kern="1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谢谢你</a:t>
                </a:r>
                <a:endParaRPr lang="zh-CN" altLang="zh-CN" sz="2000" kern="100" dirty="0">
                  <a:solidFill>
                    <a:srgbClr val="7030A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2" name="直接连接符 81"/>
            <p:cNvCxnSpPr/>
            <p:nvPr/>
          </p:nvCxnSpPr>
          <p:spPr>
            <a:xfrm flipV="1">
              <a:off x="2202180" y="2139095"/>
              <a:ext cx="560307" cy="520285"/>
            </a:xfrm>
            <a:prstGeom prst="line">
              <a:avLst/>
            </a:prstGeom>
            <a:ln w="12700">
              <a:solidFill>
                <a:srgbClr val="4B6A7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 flipV="1">
            <a:off x="2137154" y="2604537"/>
            <a:ext cx="1144490" cy="1052750"/>
            <a:chOff x="2202180" y="1606630"/>
            <a:chExt cx="1144490" cy="1052750"/>
          </a:xfrm>
        </p:grpSpPr>
        <p:grpSp>
          <p:nvGrpSpPr>
            <p:cNvPr id="86" name="组合 85"/>
            <p:cNvGrpSpPr/>
            <p:nvPr/>
          </p:nvGrpSpPr>
          <p:grpSpPr>
            <a:xfrm>
              <a:off x="2593798" y="1606630"/>
              <a:ext cx="752872" cy="707886"/>
              <a:chOff x="1914300" y="1879346"/>
              <a:chExt cx="752872" cy="707886"/>
            </a:xfrm>
          </p:grpSpPr>
          <p:sp>
            <p:nvSpPr>
              <p:cNvPr id="88" name="圆角矩形 87"/>
              <p:cNvSpPr/>
              <p:nvPr/>
            </p:nvSpPr>
            <p:spPr>
              <a:xfrm>
                <a:off x="1938321" y="1882647"/>
                <a:ext cx="668129" cy="6747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92C7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89" name="矩形 88"/>
              <p:cNvSpPr/>
              <p:nvPr/>
            </p:nvSpPr>
            <p:spPr>
              <a:xfrm rot="10800000">
                <a:off x="1914300" y="1879346"/>
                <a:ext cx="75287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kern="1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我会游泳</a:t>
                </a:r>
                <a:endParaRPr lang="zh-CN" altLang="zh-CN" sz="2000" kern="100" dirty="0">
                  <a:solidFill>
                    <a:srgbClr val="7030A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7" name="直接连接符 86"/>
            <p:cNvCxnSpPr/>
            <p:nvPr/>
          </p:nvCxnSpPr>
          <p:spPr>
            <a:xfrm flipV="1">
              <a:off x="2202180" y="2263140"/>
              <a:ext cx="426720" cy="396240"/>
            </a:xfrm>
            <a:prstGeom prst="line">
              <a:avLst/>
            </a:prstGeom>
            <a:ln w="12700">
              <a:solidFill>
                <a:srgbClr val="4B6A7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 flipV="1">
            <a:off x="3127981" y="2604537"/>
            <a:ext cx="1372010" cy="1052750"/>
            <a:chOff x="2202180" y="1606630"/>
            <a:chExt cx="1372010" cy="1052750"/>
          </a:xfrm>
        </p:grpSpPr>
        <p:grpSp>
          <p:nvGrpSpPr>
            <p:cNvPr id="91" name="组合 90"/>
            <p:cNvGrpSpPr/>
            <p:nvPr/>
          </p:nvGrpSpPr>
          <p:grpSpPr>
            <a:xfrm>
              <a:off x="2593797" y="1606630"/>
              <a:ext cx="980393" cy="707886"/>
              <a:chOff x="1914299" y="1879346"/>
              <a:chExt cx="980393" cy="707886"/>
            </a:xfrm>
          </p:grpSpPr>
          <p:sp>
            <p:nvSpPr>
              <p:cNvPr id="93" name="圆角矩形 92"/>
              <p:cNvSpPr/>
              <p:nvPr/>
            </p:nvSpPr>
            <p:spPr>
              <a:xfrm>
                <a:off x="1938321" y="1882647"/>
                <a:ext cx="891220" cy="6747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92C7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94" name="矩形 93"/>
              <p:cNvSpPr/>
              <p:nvPr/>
            </p:nvSpPr>
            <p:spPr>
              <a:xfrm rot="10800000">
                <a:off x="1914299" y="1879346"/>
                <a:ext cx="98039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kern="1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捉鱼给你吃</a:t>
                </a:r>
                <a:endParaRPr lang="zh-CN" altLang="zh-CN" sz="2000" kern="100" dirty="0">
                  <a:solidFill>
                    <a:srgbClr val="7030A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2" name="直接连接符 91"/>
            <p:cNvCxnSpPr/>
            <p:nvPr/>
          </p:nvCxnSpPr>
          <p:spPr>
            <a:xfrm flipV="1">
              <a:off x="2202180" y="2263140"/>
              <a:ext cx="426720" cy="396240"/>
            </a:xfrm>
            <a:prstGeom prst="line">
              <a:avLst/>
            </a:prstGeom>
            <a:ln w="12700">
              <a:solidFill>
                <a:srgbClr val="4B6A7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组合 94"/>
          <p:cNvGrpSpPr/>
          <p:nvPr/>
        </p:nvGrpSpPr>
        <p:grpSpPr>
          <a:xfrm flipV="1">
            <a:off x="4433711" y="2604537"/>
            <a:ext cx="1372010" cy="907045"/>
            <a:chOff x="2202180" y="1752335"/>
            <a:chExt cx="1372010" cy="907045"/>
          </a:xfrm>
        </p:grpSpPr>
        <p:grpSp>
          <p:nvGrpSpPr>
            <p:cNvPr id="96" name="组合 95"/>
            <p:cNvGrpSpPr/>
            <p:nvPr/>
          </p:nvGrpSpPr>
          <p:grpSpPr>
            <a:xfrm>
              <a:off x="2593797" y="1752335"/>
              <a:ext cx="980393" cy="410570"/>
              <a:chOff x="1914299" y="2025051"/>
              <a:chExt cx="980393" cy="410570"/>
            </a:xfrm>
          </p:grpSpPr>
          <p:sp>
            <p:nvSpPr>
              <p:cNvPr id="98" name="圆角矩形 97"/>
              <p:cNvSpPr/>
              <p:nvPr/>
            </p:nvSpPr>
            <p:spPr>
              <a:xfrm>
                <a:off x="1938321" y="2025051"/>
                <a:ext cx="891220" cy="4105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92C7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99" name="矩形 98"/>
              <p:cNvSpPr/>
              <p:nvPr/>
            </p:nvSpPr>
            <p:spPr>
              <a:xfrm rot="10800000">
                <a:off x="1914299" y="2033234"/>
                <a:ext cx="98039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kern="1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救上岸</a:t>
                </a:r>
                <a:endParaRPr lang="zh-CN" altLang="zh-CN" sz="2000" kern="100" dirty="0">
                  <a:solidFill>
                    <a:srgbClr val="7030A0"/>
                  </a:solidFill>
                  <a:effectLst/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7" name="直接连接符 96"/>
            <p:cNvCxnSpPr/>
            <p:nvPr/>
          </p:nvCxnSpPr>
          <p:spPr>
            <a:xfrm flipV="1">
              <a:off x="2202180" y="2170197"/>
              <a:ext cx="526812" cy="489183"/>
            </a:xfrm>
            <a:prstGeom prst="line">
              <a:avLst/>
            </a:prstGeom>
            <a:ln w="12700">
              <a:solidFill>
                <a:srgbClr val="4B6A7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72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3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sp>
        <p:nvSpPr>
          <p:cNvPr id="10" name="矩形: 圆角 18">
            <a:extLst>
              <a:ext uri="{FF2B5EF4-FFF2-40B4-BE49-F238E27FC236}">
                <a16:creationId xmlns="" xmlns:a16="http://schemas.microsoft.com/office/drawing/2014/main" id="{698E621A-E9BA-416A-8401-EEB04A1C74FE}"/>
              </a:ext>
            </a:extLst>
          </p:cNvPr>
          <p:cNvSpPr/>
          <p:nvPr/>
        </p:nvSpPr>
        <p:spPr>
          <a:xfrm>
            <a:off x="609601" y="1276349"/>
            <a:ext cx="7912958" cy="2744417"/>
          </a:xfrm>
          <a:prstGeom prst="roundRect">
            <a:avLst>
              <a:gd name="adj" fmla="val 8369"/>
            </a:avLst>
          </a:prstGeom>
          <a:solidFill>
            <a:schemeClr val="bg1"/>
          </a:solidFill>
          <a:ln w="9525">
            <a:solidFill>
              <a:srgbClr val="3185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31325" y="593365"/>
            <a:ext cx="1471085" cy="534600"/>
            <a:chOff x="3131840" y="2188312"/>
            <a:chExt cx="1471085" cy="534600"/>
          </a:xfrm>
        </p:grpSpPr>
        <p:sp>
          <p:nvSpPr>
            <p:cNvPr id="12" name="圆角矩形 11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内容回顾</a:t>
              </a: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95" y="875547"/>
            <a:ext cx="758289" cy="465963"/>
          </a:xfrm>
          <a:prstGeom prst="rect">
            <a:avLst/>
          </a:prstGeom>
        </p:spPr>
      </p:pic>
      <p:grpSp>
        <p:nvGrpSpPr>
          <p:cNvPr id="20" name="组合 36"/>
          <p:cNvGrpSpPr/>
          <p:nvPr/>
        </p:nvGrpSpPr>
        <p:grpSpPr>
          <a:xfrm>
            <a:off x="1202577" y="2835777"/>
            <a:ext cx="6738847" cy="1052596"/>
            <a:chOff x="1137855" y="3363838"/>
            <a:chExt cx="6738847" cy="1052596"/>
          </a:xfrm>
        </p:grpSpPr>
        <p:sp>
          <p:nvSpPr>
            <p:cNvPr id="21" name="文本框 20"/>
            <p:cNvSpPr txBox="1"/>
            <p:nvPr/>
          </p:nvSpPr>
          <p:spPr>
            <a:xfrm>
              <a:off x="1137855" y="3363838"/>
              <a:ext cx="6738847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200" dirty="0">
                  <a:latin typeface="+mn-ea"/>
                </a:rPr>
                <a:t>(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en-US" altLang="zh-CN" sz="2200" dirty="0">
                  <a:latin typeface="+mn-ea"/>
                </a:rPr>
                <a:t>)</a:t>
              </a:r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小鸭子到河里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小公鸡</a:t>
              </a:r>
              <a:r>
                <a:rPr lang="zh-CN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也</a:t>
              </a:r>
              <a:r>
                <a:rPr lang="zh-CN" altLang="en-US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下了水</a:t>
              </a:r>
              <a:r>
                <a:rPr lang="zh-CN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差点</a:t>
              </a:r>
              <a:endPara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儿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</a:t>
              </a:r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救了他。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514044" y="3807200"/>
              <a:ext cx="894809" cy="0"/>
            </a:xfrm>
            <a:prstGeom prst="line">
              <a:avLst/>
            </a:prstGeom>
            <a:ln w="1905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014134" y="4296156"/>
              <a:ext cx="831732" cy="0"/>
            </a:xfrm>
            <a:prstGeom prst="line">
              <a:avLst/>
            </a:prstGeom>
            <a:ln w="1905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160119" y="4295091"/>
              <a:ext cx="1093159" cy="0"/>
            </a:xfrm>
            <a:prstGeom prst="line">
              <a:avLst/>
            </a:prstGeom>
            <a:ln w="1905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34"/>
          <p:cNvGrpSpPr/>
          <p:nvPr/>
        </p:nvGrpSpPr>
        <p:grpSpPr>
          <a:xfrm>
            <a:off x="1201589" y="1414587"/>
            <a:ext cx="6740822" cy="1532727"/>
            <a:chOff x="1135880" y="1505534"/>
            <a:chExt cx="6740822" cy="1532727"/>
          </a:xfrm>
        </p:grpSpPr>
        <p:sp>
          <p:nvSpPr>
            <p:cNvPr id="26" name="文本框 25"/>
            <p:cNvSpPr txBox="1"/>
            <p:nvPr/>
          </p:nvSpPr>
          <p:spPr>
            <a:xfrm>
              <a:off x="1135880" y="1505534"/>
              <a:ext cx="6740822" cy="1532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200" dirty="0">
                  <a:latin typeface="+mj-ea"/>
                  <a:ea typeface="+mj-ea"/>
                </a:rPr>
                <a:t>(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en-US" altLang="zh-CN" sz="2200" dirty="0">
                  <a:latin typeface="+mj-ea"/>
                  <a:ea typeface="+mj-ea"/>
                </a:rPr>
                <a:t>)</a:t>
              </a:r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小公鸡和小鸭子一块儿出去玩，小公鸡在草地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上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400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   </a:t>
              </a:r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，小鸭子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       </a:t>
              </a:r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  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小公鸡就捉虫子给小鸭子吃。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982758" y="2452697"/>
              <a:ext cx="2268000" cy="0"/>
            </a:xfrm>
            <a:prstGeom prst="line">
              <a:avLst/>
            </a:prstGeom>
            <a:ln w="1905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5510098" y="2452697"/>
              <a:ext cx="1620000" cy="0"/>
            </a:xfrm>
            <a:prstGeom prst="line">
              <a:avLst/>
            </a:prstGeom>
            <a:ln w="19050">
              <a:solidFill>
                <a:srgbClr val="3185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3569484" y="2881400"/>
            <a:ext cx="841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捉鱼</a:t>
            </a:r>
          </a:p>
        </p:txBody>
      </p:sp>
      <p:sp>
        <p:nvSpPr>
          <p:cNvPr id="32" name="矩形 31"/>
          <p:cNvSpPr/>
          <p:nvPr/>
        </p:nvSpPr>
        <p:spPr>
          <a:xfrm>
            <a:off x="2079163" y="3346646"/>
            <a:ext cx="831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淹死  </a:t>
            </a:r>
          </a:p>
        </p:txBody>
      </p:sp>
      <p:sp>
        <p:nvSpPr>
          <p:cNvPr id="33" name="矩形 32"/>
          <p:cNvSpPr/>
          <p:nvPr/>
        </p:nvSpPr>
        <p:spPr>
          <a:xfrm>
            <a:off x="3180125" y="334664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小鸭子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517393" y="194065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捉不到虫子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022443" y="1940652"/>
            <a:ext cx="235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找到了许多虫子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88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31325" y="722784"/>
            <a:ext cx="1471085" cy="534600"/>
            <a:chOff x="3131840" y="2188312"/>
            <a:chExt cx="1471085" cy="534600"/>
          </a:xfrm>
        </p:grpSpPr>
        <p:sp>
          <p:nvSpPr>
            <p:cNvPr id="19" name="圆角矩形 18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rgbClr val="7030A0"/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活动</a:t>
              </a: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卡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62652"/>
              </p:ext>
            </p:extLst>
          </p:nvPr>
        </p:nvGraphicFramePr>
        <p:xfrm>
          <a:off x="641551" y="1606550"/>
          <a:ext cx="7860899" cy="204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373"/>
                <a:gridCol w="4435587"/>
                <a:gridCol w="2069939"/>
              </a:tblGrid>
              <a:tr h="51133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7BB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7B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7BB4"/>
                    </a:solidFill>
                  </a:tcPr>
                </a:tc>
              </a:tr>
              <a:tr h="51133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7BB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133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7BB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133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7BB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972092" y="1674044"/>
            <a:ext cx="6488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自主探究：小公鸡和小鸭子分别有什么特长？他们是怎么互相帮助的？</a:t>
            </a:r>
          </a:p>
        </p:txBody>
      </p:sp>
      <p:sp>
        <p:nvSpPr>
          <p:cNvPr id="36" name="矩形 35"/>
          <p:cNvSpPr/>
          <p:nvPr/>
        </p:nvSpPr>
        <p:spPr>
          <a:xfrm>
            <a:off x="723920" y="1643266"/>
            <a:ext cx="120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活动内容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3920" y="2666578"/>
            <a:ext cx="120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什么特长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3920" y="3177118"/>
            <a:ext cx="120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如何互助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543320" y="2148418"/>
            <a:ext cx="120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小公鸡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06560" y="2148418"/>
            <a:ext cx="1202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小鸭子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1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787">
            <a:off x="2514678" y="2112961"/>
            <a:ext cx="1594882" cy="16584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332" flipH="1">
            <a:off x="4707795" y="1985801"/>
            <a:ext cx="1352891" cy="19127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907704" y="1099588"/>
            <a:ext cx="5328592" cy="560943"/>
            <a:chOff x="1907704" y="1099588"/>
            <a:chExt cx="5328592" cy="560943"/>
          </a:xfrm>
        </p:grpSpPr>
        <p:sp>
          <p:nvSpPr>
            <p:cNvPr id="3" name="圆角矩形 2"/>
            <p:cNvSpPr/>
            <p:nvPr/>
          </p:nvSpPr>
          <p:spPr>
            <a:xfrm>
              <a:off x="1907704" y="1110827"/>
              <a:ext cx="5328592" cy="549704"/>
            </a:xfrm>
            <a:prstGeom prst="roundRect">
              <a:avLst>
                <a:gd name="adj" fmla="val 4300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068086" y="1099588"/>
              <a:ext cx="5007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小公鸡和小鸭子一块儿出去玩。</a:t>
              </a:r>
              <a:endPara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4661527" y="1217028"/>
            <a:ext cx="1057838" cy="337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557714" y="11260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一块儿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372200" y="1759285"/>
            <a:ext cx="2081755" cy="1231669"/>
            <a:chOff x="1434130" y="880997"/>
            <a:chExt cx="2081755" cy="1231669"/>
          </a:xfrm>
        </p:grpSpPr>
        <p:sp>
          <p:nvSpPr>
            <p:cNvPr id="43" name="圆角矩形 42"/>
            <p:cNvSpPr/>
            <p:nvPr/>
          </p:nvSpPr>
          <p:spPr>
            <a:xfrm>
              <a:off x="1434130" y="1082442"/>
              <a:ext cx="1769388" cy="1030224"/>
            </a:xfrm>
            <a:prstGeom prst="roundRect">
              <a:avLst>
                <a:gd name="adj" fmla="val 11315"/>
              </a:avLst>
            </a:prstGeom>
            <a:solidFill>
              <a:schemeClr val="bg1"/>
            </a:solidFill>
            <a:ln>
              <a:solidFill>
                <a:srgbClr val="7C2E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1539057" y="880997"/>
              <a:ext cx="1976828" cy="1170206"/>
              <a:chOff x="1629632" y="690497"/>
              <a:chExt cx="1976828" cy="1170206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1629632" y="906596"/>
                <a:ext cx="130415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还可以怎么说？</a:t>
                </a: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848876" y="690497"/>
                <a:ext cx="757584" cy="757584"/>
              </a:xfrm>
              <a:prstGeom prst="rect">
                <a:avLst/>
              </a:prstGeom>
            </p:spPr>
          </p:pic>
        </p:grpSp>
      </p:grpSp>
      <p:grpSp>
        <p:nvGrpSpPr>
          <p:cNvPr id="47" name="组合 46"/>
          <p:cNvGrpSpPr/>
          <p:nvPr/>
        </p:nvGrpSpPr>
        <p:grpSpPr>
          <a:xfrm>
            <a:off x="2683333" y="3975605"/>
            <a:ext cx="3777335" cy="560943"/>
            <a:chOff x="2683333" y="1099588"/>
            <a:chExt cx="3777335" cy="560943"/>
          </a:xfrm>
        </p:grpSpPr>
        <p:sp>
          <p:nvSpPr>
            <p:cNvPr id="48" name="圆角矩形 47"/>
            <p:cNvSpPr/>
            <p:nvPr/>
          </p:nvSpPr>
          <p:spPr>
            <a:xfrm>
              <a:off x="2683333" y="1110827"/>
              <a:ext cx="3777335" cy="549704"/>
            </a:xfrm>
            <a:prstGeom prst="roundRect">
              <a:avLst>
                <a:gd name="adj" fmla="val 4300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811896" y="1099588"/>
              <a:ext cx="35202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一块儿：一起、一同。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6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87" name="组合 86"/>
          <p:cNvGrpSpPr/>
          <p:nvPr/>
        </p:nvGrpSpPr>
        <p:grpSpPr>
          <a:xfrm>
            <a:off x="644074" y="1146830"/>
            <a:ext cx="7953540" cy="1692658"/>
            <a:chOff x="644074" y="-471967"/>
            <a:chExt cx="7953540" cy="1692658"/>
          </a:xfrm>
        </p:grpSpPr>
        <p:sp>
          <p:nvSpPr>
            <p:cNvPr id="88" name="矩形: 圆角 18">
              <a:extLst>
                <a:ext uri="{FF2B5EF4-FFF2-40B4-BE49-F238E27FC236}">
                  <a16:creationId xmlns="" xmlns:a16="http://schemas.microsoft.com/office/drawing/2014/main" id="{698E621A-E9BA-416A-8401-EEB04A1C74FE}"/>
                </a:ext>
              </a:extLst>
            </p:cNvPr>
            <p:cNvSpPr/>
            <p:nvPr/>
          </p:nvSpPr>
          <p:spPr>
            <a:xfrm>
              <a:off x="644074" y="-471967"/>
              <a:ext cx="7855852" cy="1619230"/>
            </a:xfrm>
            <a:prstGeom prst="roundRect">
              <a:avLst>
                <a:gd name="adj" fmla="val 16242"/>
              </a:avLst>
            </a:prstGeom>
            <a:solidFill>
              <a:schemeClr val="bg1"/>
            </a:solidFill>
            <a:ln w="9525">
              <a:solidFill>
                <a:srgbClr val="84A8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348" y="854290"/>
              <a:ext cx="596266" cy="366401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4435604" y="1466106"/>
            <a:ext cx="1058416" cy="248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525264" y="1466106"/>
            <a:ext cx="2468116" cy="2483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2660144" y="2334786"/>
            <a:ext cx="1058416" cy="248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3738207" y="2334786"/>
            <a:ext cx="1760099" cy="2483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3">
            <a:extLst>
              <a:ext uri="{FF2B5EF4-FFF2-40B4-BE49-F238E27FC236}">
                <a16:creationId xmlns:a16="http://schemas.microsoft.com/office/drawing/2014/main" xmlns="" id="{E578F620-1002-40E4-9D82-4FF92BD392DD}"/>
              </a:ext>
            </a:extLst>
          </p:cNvPr>
          <p:cNvSpPr txBox="1"/>
          <p:nvPr/>
        </p:nvSpPr>
        <p:spPr>
          <a:xfrm>
            <a:off x="791580" y="967823"/>
            <a:ext cx="7560840" cy="1661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他们走进草地里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小公鸡找到了许多虫子，吃得很欢。小鸭子捉不到虫子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急得直哭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9" name="矩形 48"/>
          <p:cNvSpPr/>
          <p:nvPr/>
        </p:nvSpPr>
        <p:spPr>
          <a:xfrm>
            <a:off x="890067" y="2205695"/>
            <a:ext cx="1405458" cy="3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1992" y="212206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吃得很欢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869941" y="2196169"/>
            <a:ext cx="1405458" cy="37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5770580" y="212206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急得直哭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54" name="文本框 18">
            <a:extLst>
              <a:ext uri="{FF2B5EF4-FFF2-40B4-BE49-F238E27FC236}">
                <a16:creationId xmlns:a16="http://schemas.microsoft.com/office/drawing/2014/main" xmlns="" id="{554471BC-23D7-41BA-9BD4-1C653E5F5719}"/>
              </a:ext>
            </a:extLst>
          </p:cNvPr>
          <p:cNvSpPr txBox="1"/>
          <p:nvPr/>
        </p:nvSpPr>
        <p:spPr>
          <a:xfrm>
            <a:off x="1352424" y="1732657"/>
            <a:ext cx="1525664" cy="442674"/>
          </a:xfrm>
          <a:prstGeom prst="roundRect">
            <a:avLst/>
          </a:prstGeom>
          <a:solidFill>
            <a:srgbClr val="AE7BB4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开心，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高兴。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6028" y="3047042"/>
            <a:ext cx="7291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想一想</a:t>
            </a:r>
            <a:r>
              <a:rPr lang="zh-CN" altLang="en-US" sz="2400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：为什么小公鸡能捉到虫子，小鸭子却捉不到？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4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  <p:bldP spid="52" grpId="0" animBg="1"/>
      <p:bldP spid="53" grpId="0" animBg="1"/>
      <p:bldP spid="49" grpId="0" animBg="1"/>
      <p:bldP spid="6" grpId="0"/>
      <p:bldP spid="50" grpId="0" animBg="1"/>
      <p:bldP spid="51" grpId="0"/>
      <p:bldP spid="54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787">
            <a:off x="1079029" y="2785698"/>
            <a:ext cx="1594882" cy="165845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332" flipH="1">
            <a:off x="6436592" y="2658535"/>
            <a:ext cx="1352891" cy="191277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31324" y="722784"/>
            <a:ext cx="1807659" cy="534600"/>
            <a:chOff x="3131839" y="2188312"/>
            <a:chExt cx="1807659" cy="534600"/>
          </a:xfrm>
        </p:grpSpPr>
        <p:sp>
          <p:nvSpPr>
            <p:cNvPr id="15" name="圆角矩形 14"/>
            <p:cNvSpPr/>
            <p:nvPr/>
          </p:nvSpPr>
          <p:spPr>
            <a:xfrm>
              <a:off x="3131840" y="2211710"/>
              <a:ext cx="1807658" cy="511202"/>
            </a:xfrm>
            <a:prstGeom prst="roundRect">
              <a:avLst>
                <a:gd name="adj" fmla="val 2784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flipH="1">
              <a:off x="3131839" y="2211710"/>
              <a:ext cx="899025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55079" y="2188312"/>
              <a:ext cx="1757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动脑想一想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164912" y="2243474"/>
              <a:ext cx="1726377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54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23685" y="1400510"/>
            <a:ext cx="7696631" cy="549704"/>
            <a:chOff x="714832" y="1110827"/>
            <a:chExt cx="7696631" cy="549704"/>
          </a:xfrm>
        </p:grpSpPr>
        <p:sp>
          <p:nvSpPr>
            <p:cNvPr id="25" name="圆角矩形 24"/>
            <p:cNvSpPr/>
            <p:nvPr/>
          </p:nvSpPr>
          <p:spPr>
            <a:xfrm>
              <a:off x="732538" y="1110827"/>
              <a:ext cx="7678925" cy="549704"/>
            </a:xfrm>
            <a:prstGeom prst="roundRect">
              <a:avLst>
                <a:gd name="adj" fmla="val 4300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4832" y="1137688"/>
              <a:ext cx="7580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为什么小公鸡捉到很多虫子？为什么小鸭子捉不到虫子？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815975" y="2179871"/>
            <a:ext cx="1425012" cy="783757"/>
            <a:chOff x="2801473" y="2292221"/>
            <a:chExt cx="1425012" cy="783757"/>
          </a:xfrm>
        </p:grpSpPr>
        <p:sp>
          <p:nvSpPr>
            <p:cNvPr id="29" name="云形标注 28"/>
            <p:cNvSpPr/>
            <p:nvPr/>
          </p:nvSpPr>
          <p:spPr>
            <a:xfrm rot="382934">
              <a:off x="2801473" y="2292221"/>
              <a:ext cx="1425012" cy="783757"/>
            </a:xfrm>
            <a:prstGeom prst="cloudCallout">
              <a:avLst>
                <a:gd name="adj1" fmla="val -57625"/>
                <a:gd name="adj2" fmla="val 86425"/>
              </a:avLst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998455" y="2420205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rPr>
                <a:t>尖尖的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521658" y="2179870"/>
            <a:ext cx="1425012" cy="783757"/>
            <a:chOff x="2801473" y="2292221"/>
            <a:chExt cx="1425012" cy="783757"/>
          </a:xfrm>
        </p:grpSpPr>
        <p:sp>
          <p:nvSpPr>
            <p:cNvPr id="35" name="云形标注 34"/>
            <p:cNvSpPr/>
            <p:nvPr/>
          </p:nvSpPr>
          <p:spPr>
            <a:xfrm rot="382934">
              <a:off x="2801473" y="2292221"/>
              <a:ext cx="1425012" cy="783757"/>
            </a:xfrm>
            <a:prstGeom prst="cloudCallout">
              <a:avLst>
                <a:gd name="adj1" fmla="val 69862"/>
                <a:gd name="adj2" fmla="val 43507"/>
              </a:avLst>
            </a:prstGeom>
            <a:solidFill>
              <a:schemeClr val="bg1"/>
            </a:solidFill>
            <a:ln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998455" y="2420205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扁扁的</a:t>
              </a:r>
              <a:endPara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8" name="文本框 18">
            <a:extLst>
              <a:ext uri="{FF2B5EF4-FFF2-40B4-BE49-F238E27FC236}">
                <a16:creationId xmlns:a16="http://schemas.microsoft.com/office/drawing/2014/main" xmlns="" id="{554471BC-23D7-41BA-9BD4-1C653E5F5719}"/>
              </a:ext>
            </a:extLst>
          </p:cNvPr>
          <p:cNvSpPr txBox="1"/>
          <p:nvPr/>
        </p:nvSpPr>
        <p:spPr>
          <a:xfrm>
            <a:off x="2776829" y="3355132"/>
            <a:ext cx="1352112" cy="514183"/>
          </a:xfrm>
          <a:prstGeom prst="roundRect">
            <a:avLst/>
          </a:prstGeom>
          <a:solidFill>
            <a:srgbClr val="31859C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容易捉虫</a:t>
            </a:r>
          </a:p>
        </p:txBody>
      </p:sp>
      <p:sp>
        <p:nvSpPr>
          <p:cNvPr id="39" name="文本框 18">
            <a:extLst>
              <a:ext uri="{FF2B5EF4-FFF2-40B4-BE49-F238E27FC236}">
                <a16:creationId xmlns:a16="http://schemas.microsoft.com/office/drawing/2014/main" xmlns="" id="{554471BC-23D7-41BA-9BD4-1C653E5F5719}"/>
              </a:ext>
            </a:extLst>
          </p:cNvPr>
          <p:cNvSpPr txBox="1"/>
          <p:nvPr/>
        </p:nvSpPr>
        <p:spPr>
          <a:xfrm>
            <a:off x="4476110" y="3355132"/>
            <a:ext cx="1680627" cy="514183"/>
          </a:xfrm>
          <a:prstGeom prst="roundRect">
            <a:avLst/>
          </a:prstGeom>
          <a:solidFill>
            <a:srgbClr val="31859C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捉虫不容易</a:t>
            </a:r>
          </a:p>
        </p:txBody>
      </p:sp>
    </p:spTree>
    <p:extLst>
      <p:ext uri="{BB962C8B-B14F-4D97-AF65-F5344CB8AC3E}">
        <p14:creationId xmlns:p14="http://schemas.microsoft.com/office/powerpoint/2010/main" val="2276211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31325" y="722784"/>
            <a:ext cx="1471085" cy="534600"/>
            <a:chOff x="3131840" y="2188312"/>
            <a:chExt cx="1471085" cy="534600"/>
          </a:xfrm>
        </p:grpSpPr>
        <p:sp>
          <p:nvSpPr>
            <p:cNvPr id="19" name="圆角矩形 18"/>
            <p:cNvSpPr/>
            <p:nvPr/>
          </p:nvSpPr>
          <p:spPr>
            <a:xfrm>
              <a:off x="3131840" y="2211710"/>
              <a:ext cx="1471085" cy="511202"/>
            </a:xfrm>
            <a:prstGeom prst="roundRect">
              <a:avLst>
                <a:gd name="adj" fmla="val 2784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dist="254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flipH="1">
              <a:off x="3131840" y="2211710"/>
              <a:ext cx="738000" cy="511202"/>
            </a:xfrm>
            <a:custGeom>
              <a:avLst/>
              <a:gdLst>
                <a:gd name="connsiteX0" fmla="*/ 0 w 738000"/>
                <a:gd name="connsiteY0" fmla="*/ 0 h 511202"/>
                <a:gd name="connsiteX1" fmla="*/ 595646 w 738000"/>
                <a:gd name="connsiteY1" fmla="*/ 0 h 511202"/>
                <a:gd name="connsiteX2" fmla="*/ 738000 w 738000"/>
                <a:gd name="connsiteY2" fmla="*/ 142354 h 511202"/>
                <a:gd name="connsiteX3" fmla="*/ 738000 w 738000"/>
                <a:gd name="connsiteY3" fmla="*/ 368848 h 511202"/>
                <a:gd name="connsiteX4" fmla="*/ 595646 w 738000"/>
                <a:gd name="connsiteY4" fmla="*/ 511202 h 511202"/>
                <a:gd name="connsiteX5" fmla="*/ 0 w 738000"/>
                <a:gd name="connsiteY5" fmla="*/ 511202 h 511202"/>
                <a:gd name="connsiteX6" fmla="*/ 0 w 738000"/>
                <a:gd name="connsiteY6" fmla="*/ 0 h 5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000" h="511202">
                  <a:moveTo>
                    <a:pt x="0" y="0"/>
                  </a:moveTo>
                  <a:lnTo>
                    <a:pt x="595646" y="0"/>
                  </a:lnTo>
                  <a:cubicBezTo>
                    <a:pt x="674266" y="0"/>
                    <a:pt x="738000" y="63734"/>
                    <a:pt x="738000" y="142354"/>
                  </a:cubicBezTo>
                  <a:lnTo>
                    <a:pt x="738000" y="368848"/>
                  </a:lnTo>
                  <a:cubicBezTo>
                    <a:pt x="738000" y="447468"/>
                    <a:pt x="674266" y="511202"/>
                    <a:pt x="595646" y="511202"/>
                  </a:cubicBezTo>
                  <a:lnTo>
                    <a:pt x="0" y="511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155079" y="2188312"/>
              <a:ext cx="1424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想一想</a:t>
              </a: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164913" y="2243474"/>
              <a:ext cx="1404938" cy="447675"/>
            </a:xfrm>
            <a:prstGeom prst="roundRect">
              <a:avLst>
                <a:gd name="adj" fmla="val 24595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7" y="2608838"/>
              <a:ext cx="824491" cy="114074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193"/>
            <a:ext cx="9144000" cy="71901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331640" y="1326330"/>
            <a:ext cx="6045814" cy="1163144"/>
            <a:chOff x="759737" y="931325"/>
            <a:chExt cx="6045814" cy="1163144"/>
          </a:xfrm>
        </p:grpSpPr>
        <p:sp>
          <p:nvSpPr>
            <p:cNvPr id="24" name="圆角矩形 23"/>
            <p:cNvSpPr/>
            <p:nvPr/>
          </p:nvSpPr>
          <p:spPr>
            <a:xfrm>
              <a:off x="1194643" y="1002233"/>
              <a:ext cx="5610908" cy="105707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92C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59737" y="931325"/>
              <a:ext cx="5652628" cy="1163144"/>
              <a:chOff x="850312" y="740825"/>
              <a:chExt cx="5652628" cy="116314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678404" y="816545"/>
                <a:ext cx="4824536" cy="105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 小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公鸡捉到很多虫子，小鸭子捉不到虫子，它们的反应如何呢？</a:t>
                </a: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0312" y="740825"/>
                <a:ext cx="1163144" cy="1163144"/>
              </a:xfrm>
              <a:prstGeom prst="rect">
                <a:avLst/>
              </a:prstGeom>
            </p:spPr>
          </p:pic>
        </p:grpSp>
      </p:grpSp>
      <p:grpSp>
        <p:nvGrpSpPr>
          <p:cNvPr id="5" name="组合 4"/>
          <p:cNvGrpSpPr/>
          <p:nvPr/>
        </p:nvGrpSpPr>
        <p:grpSpPr>
          <a:xfrm>
            <a:off x="1766546" y="2522707"/>
            <a:ext cx="5610908" cy="1339466"/>
            <a:chOff x="1766546" y="2522707"/>
            <a:chExt cx="5610908" cy="1339466"/>
          </a:xfrm>
        </p:grpSpPr>
        <p:grpSp>
          <p:nvGrpSpPr>
            <p:cNvPr id="4" name="组合 3"/>
            <p:cNvGrpSpPr/>
            <p:nvPr/>
          </p:nvGrpSpPr>
          <p:grpSpPr>
            <a:xfrm>
              <a:off x="1766546" y="2522707"/>
              <a:ext cx="5610908" cy="1339466"/>
              <a:chOff x="1766546" y="2594360"/>
              <a:chExt cx="5610908" cy="1339466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1766546" y="2594360"/>
                <a:ext cx="5610908" cy="1339466"/>
                <a:chOff x="1766546" y="1232285"/>
                <a:chExt cx="5610908" cy="1339466"/>
              </a:xfrm>
            </p:grpSpPr>
            <p:sp>
              <p:nvSpPr>
                <p:cNvPr id="55" name="矩形: 圆角 18">
                  <a:extLst>
                    <a:ext uri="{FF2B5EF4-FFF2-40B4-BE49-F238E27FC236}">
                      <a16:creationId xmlns="" xmlns:a16="http://schemas.microsoft.com/office/drawing/2014/main" id="{698E621A-E9BA-416A-8401-EEB04A1C74FE}"/>
                    </a:ext>
                  </a:extLst>
                </p:cNvPr>
                <p:cNvSpPr/>
                <p:nvPr/>
              </p:nvSpPr>
              <p:spPr>
                <a:xfrm>
                  <a:off x="1766546" y="1342215"/>
                  <a:ext cx="5610908" cy="1229536"/>
                </a:xfrm>
                <a:prstGeom prst="roundRect">
                  <a:avLst>
                    <a:gd name="adj" fmla="val 8369"/>
                  </a:avLst>
                </a:prstGeom>
                <a:solidFill>
                  <a:schemeClr val="bg1"/>
                </a:solidFill>
                <a:ln w="9525">
                  <a:solidFill>
                    <a:srgbClr val="E46C0A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56" name="图片 5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7388" y="1232285"/>
                  <a:ext cx="462513" cy="284211"/>
                </a:xfrm>
                <a:prstGeom prst="rect">
                  <a:avLst/>
                </a:prstGeom>
              </p:spPr>
            </p:pic>
          </p:grp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3178587" y="2712738"/>
                <a:ext cx="2786826" cy="1212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2800" dirty="0">
                    <a:latin typeface="楷体" pitchFamily="49" charset="-122"/>
                    <a:ea typeface="楷体" pitchFamily="49" charset="-122"/>
                  </a:rPr>
                  <a:t>小公鸡</a:t>
                </a:r>
                <a:r>
                  <a:rPr lang="zh-CN" altLang="en-US" sz="2800" dirty="0">
                    <a:solidFill>
                      <a:srgbClr val="0070C0"/>
                    </a:solidFill>
                    <a:latin typeface="楷体" pitchFamily="49" charset="-122"/>
                    <a:ea typeface="楷体" pitchFamily="49" charset="-122"/>
                  </a:rPr>
                  <a:t>吃得很欢</a:t>
                </a:r>
                <a:r>
                  <a:rPr lang="zh-CN" altLang="en-US" sz="2800" dirty="0">
                    <a:latin typeface="楷体" pitchFamily="49" charset="-122"/>
                    <a:ea typeface="楷体" pitchFamily="49" charset="-122"/>
                  </a:rPr>
                  <a:t>。</a:t>
                </a:r>
                <a:endParaRPr lang="en-US" altLang="zh-CN" sz="2800" dirty="0">
                  <a:latin typeface="楷体" pitchFamily="49" charset="-122"/>
                  <a:ea typeface="楷体" pitchFamily="49" charset="-122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800" dirty="0">
                    <a:latin typeface="楷体" pitchFamily="49" charset="-122"/>
                    <a:ea typeface="楷体" pitchFamily="49" charset="-122"/>
                  </a:rPr>
                  <a:t>小鸭子</a:t>
                </a:r>
                <a:r>
                  <a:rPr lang="zh-CN" altLang="en-US" sz="2800" dirty="0">
                    <a:solidFill>
                      <a:srgbClr val="0070C0"/>
                    </a:solidFill>
                    <a:latin typeface="楷体" pitchFamily="49" charset="-122"/>
                    <a:ea typeface="楷体" pitchFamily="49" charset="-122"/>
                  </a:rPr>
                  <a:t>急得直哭</a:t>
                </a:r>
                <a:r>
                  <a:rPr lang="zh-CN" altLang="en-US" sz="2800" dirty="0">
                    <a:latin typeface="楷体" pitchFamily="49" charset="-122"/>
                    <a:ea typeface="楷体" pitchFamily="49" charset="-122"/>
                  </a:rPr>
                  <a:t>。</a:t>
                </a:r>
                <a:endParaRPr lang="zh-CN" altLang="en-US" sz="1600" dirty="0"/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40477">
              <a:off x="2134461" y="2763364"/>
              <a:ext cx="996318" cy="968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0934" y="2742715"/>
              <a:ext cx="920452" cy="1009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511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386bad1b193e8ddd96c78c97f95eeb279f1e04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871</Words>
  <Application>Microsoft Office PowerPoint</Application>
  <PresentationFormat>全屏显示(16:9)</PresentationFormat>
  <Paragraphs>134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黑体</vt:lpstr>
      <vt:lpstr>楷体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896</cp:revision>
  <dcterms:created xsi:type="dcterms:W3CDTF">2015-05-05T08:02:14Z</dcterms:created>
  <dcterms:modified xsi:type="dcterms:W3CDTF">2020-12-09T06:56:49Z</dcterms:modified>
</cp:coreProperties>
</file>