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</p:sldMasterIdLst>
  <p:notesMasterIdLst>
    <p:notesMasterId r:id="rId34"/>
  </p:notesMasterIdLst>
  <p:sldIdLst>
    <p:sldId id="256" r:id="rId3"/>
    <p:sldId id="289" r:id="rId4"/>
    <p:sldId id="461" r:id="rId5"/>
    <p:sldId id="462" r:id="rId6"/>
    <p:sldId id="496" r:id="rId7"/>
    <p:sldId id="497" r:id="rId8"/>
    <p:sldId id="501" r:id="rId9"/>
    <p:sldId id="500" r:id="rId10"/>
    <p:sldId id="498" r:id="rId11"/>
    <p:sldId id="499" r:id="rId12"/>
    <p:sldId id="466" r:id="rId13"/>
    <p:sldId id="502" r:id="rId14"/>
    <p:sldId id="503" r:id="rId15"/>
    <p:sldId id="507" r:id="rId16"/>
    <p:sldId id="504" r:id="rId17"/>
    <p:sldId id="505" r:id="rId18"/>
    <p:sldId id="517" r:id="rId19"/>
    <p:sldId id="518" r:id="rId20"/>
    <p:sldId id="509" r:id="rId21"/>
    <p:sldId id="510" r:id="rId22"/>
    <p:sldId id="511" r:id="rId23"/>
    <p:sldId id="513" r:id="rId24"/>
    <p:sldId id="519" r:id="rId25"/>
    <p:sldId id="520" r:id="rId26"/>
    <p:sldId id="521" r:id="rId27"/>
    <p:sldId id="522" r:id="rId28"/>
    <p:sldId id="508" r:id="rId29"/>
    <p:sldId id="514" r:id="rId30"/>
    <p:sldId id="515" r:id="rId31"/>
    <p:sldId id="516" r:id="rId32"/>
    <p:sldId id="362" r:id="rId3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9"/>
    <a:srgbClr val="CC00FF"/>
    <a:srgbClr val="0E98D6"/>
    <a:srgbClr val="3000B8"/>
    <a:srgbClr val="DF5963"/>
    <a:srgbClr val="0070C0"/>
    <a:srgbClr val="FF9900"/>
    <a:srgbClr val="EA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A8CE63-9043-4C7A-9E82-22BAB1B20D3B}" type="datetimeFigureOut">
              <a:rPr lang="zh-CN" altLang="en-US"/>
              <a:pPr>
                <a:defRPr/>
              </a:pPr>
              <a:t>2019-7-1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340F6B-31A1-4C7F-920C-36F93A117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10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D3D16DB-661D-4FBA-B34A-26F4DE60B78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806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9DE2F6C1-6931-4CF7-A910-61B9ECF1588E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05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11AD515-B958-4177-B2FE-80D66ADB1D8F}" type="slidenum">
              <a:rPr lang="zh-CN" altLang="zh-CN"/>
              <a:pPr/>
              <a:t>15</a:t>
            </a:fld>
            <a:endParaRPr lang="zh-CN" altLang="zh-CN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13903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842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1217CF35-B043-40D7-A32C-C64BDEC447AE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31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344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761A-F9E7-4A88-9FA1-5AD03326D826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BAF0-7F19-4CA9-ADEE-21C63FE05D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92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F4D0-A40E-49AB-9273-05F0AD28F55E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787E-3540-462B-B5A1-9E720697F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1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24E6-1942-4A14-AC86-B5B1D488D383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89E8-B6F3-4E10-BDF1-105E86B301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94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C5C2-9318-4C82-AF49-ADF185686C2C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EDB9-967F-4D72-B6D2-E612EC5D61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532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F3F3-AC4C-482C-B649-5CE64C0D26C7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41EB-A572-471F-AC69-6B6D2A0781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1409-07DA-424B-87A3-143A77AE94A7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2A3F-6316-4D31-89CF-B02A48C307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6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CA5B-09EB-494A-A485-9A6D8CD4AAE7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FE6E-5F20-4FA3-ABD7-EBC50DA1AD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657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DFAA-7F33-4487-B1E3-A63D4A4446AD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BC54-E21D-4E62-90F3-B72CE5F97B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572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6121-9A78-44D8-9833-752AEAA0C519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D6CA-C0DB-4E9A-9DE5-0835FDC85F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012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8EA0-6136-40E7-AE37-912E3EC9116E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1B1D-65B6-4B71-A1E7-B1147BB30C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541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5855-76B1-42D8-BEC0-FCF9DDDE4DF8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3404-1604-41C3-864D-740A04D60C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8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84C0-B437-4E07-9F19-D6F2E9C9CE1D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EC38-BC1A-4DDD-858D-519BFB5F4F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285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9F25-90D5-47FA-AB4F-2CED46D5C279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0FAD-6F4A-4B43-8561-EE290D49D5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02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74F-1608-40F9-97BD-86ED15BE0570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333B-35A0-4389-95FB-5C18A43A54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84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2C00-4524-45D7-93F0-68C7CE81BE22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36FB-E98B-439B-88BF-5F163D4926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9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5D3D-437E-4AEC-B85A-BA7A803DCF5A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C4AF-4E43-4CD6-8AE1-6E844F2C46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FF15-7503-4DB2-84E5-4EA03F5EF40C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A40-6EF5-40F4-97F5-25F72A6650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29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69E-A6E2-4CDF-A75E-583BFE789CCC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04722-08DE-4B69-BA14-FA38139A2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6E7B-00EB-4B37-AF03-D6B81161916A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DE71-8E9D-4EF3-A82F-2BEBECDBDF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2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8C7C-BC31-4BB3-8CAF-9CAB2744B584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42E6-425C-47B2-8F3B-FE424BEADB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8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CCC8598-ECA1-4F7F-A516-383E40BCC4B3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0D235C7-9DFB-4BF0-9792-57E4F39F0E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3AB21F6-A556-463E-A731-09733C6E78D7}" type="datetimeFigureOut">
              <a:rPr lang="zh-CN" altLang="en-US"/>
              <a:pPr>
                <a:defRPr/>
              </a:pPr>
              <a:t>2019-7-1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4E1E2BF-FB79-4F24-ABF9-68515E65A0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8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89393" y="1806706"/>
            <a:ext cx="5604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平面镜成像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9FB9"/>
                </a:solidFill>
                <a:latin typeface="微软雅黑" panose="020B0503020204020204" pitchFamily="34" charset="-122"/>
              </a:rPr>
              <a:t>第 四</a:t>
            </a:r>
            <a:r>
              <a:rPr lang="zh-CN" altLang="en-US" sz="1600" smtClean="0">
                <a:solidFill>
                  <a:srgbClr val="009FB9"/>
                </a:solidFill>
                <a:latin typeface="微软雅黑" panose="020B0503020204020204" pitchFamily="34" charset="-122"/>
              </a:rPr>
              <a:t>章   光现象</a:t>
            </a:r>
            <a:endParaRPr lang="zh-CN" altLang="en-US" sz="1600">
              <a:solidFill>
                <a:srgbClr val="009FB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01" name="组合 28"/>
          <p:cNvGrpSpPr>
            <a:grpSpLocks/>
          </p:cNvGrpSpPr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>
            <a:grpSpLocks/>
          </p:cNvGrpSpPr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818676" y="3285595"/>
            <a:ext cx="2225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4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6" name="图片 45" descr="87（齿轮转动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8" y="2222205"/>
            <a:ext cx="4932228" cy="4932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文本框 40963"/>
          <p:cNvSpPr txBox="1">
            <a:spLocks noChangeArrowheads="1"/>
          </p:cNvSpPr>
          <p:nvPr/>
        </p:nvSpPr>
        <p:spPr bwMode="auto">
          <a:xfrm>
            <a:off x="1544531" y="1202194"/>
            <a:ext cx="83973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</a:t>
            </a:r>
            <a:r>
              <a:rPr lang="zh-CN" altLang="en-US" sz="2800" b="1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为玻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璃板既能成像也能透光，所以实验</a:t>
            </a:r>
            <a:r>
              <a:rPr lang="zh-CN" altLang="en-US" sz="2800" b="1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中既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能看到物体（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蜡烛）成的像，也可以透</a:t>
            </a:r>
            <a:r>
              <a:rPr lang="zh-CN" altLang="en-US" sz="2800" b="1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过玻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璃看到对面的物体（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蜡烛），这样就能</a:t>
            </a:r>
            <a:r>
              <a:rPr lang="zh-CN" altLang="en-US" sz="2800" b="1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够准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确的找到成像的位置。</a:t>
            </a: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而平面镜由于不透光</a:t>
            </a:r>
            <a:r>
              <a:rPr lang="zh-CN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</a:t>
            </a: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以只能成像，却不容易找到像的位置</a:t>
            </a:r>
            <a:r>
              <a:rPr lang="zh-CN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椭圆形标注 40964"/>
          <p:cNvSpPr>
            <a:spLocks noChangeArrowheads="1"/>
          </p:cNvSpPr>
          <p:nvPr/>
        </p:nvSpPr>
        <p:spPr bwMode="auto">
          <a:xfrm flipV="1">
            <a:off x="5058541" y="4445605"/>
            <a:ext cx="3533666" cy="1533615"/>
          </a:xfrm>
          <a:prstGeom prst="wedgeEllipseCallout">
            <a:avLst>
              <a:gd name="adj1" fmla="val -46216"/>
              <a:gd name="adj2" fmla="val 89075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 b="1">
              <a:solidFill>
                <a:srgbClr val="D60093"/>
              </a:solidFill>
            </a:endParaRPr>
          </a:p>
        </p:txBody>
      </p:sp>
      <p:sp>
        <p:nvSpPr>
          <p:cNvPr id="40966" name="文本框 40965"/>
          <p:cNvSpPr txBox="1">
            <a:spLocks noChangeArrowheads="1"/>
          </p:cNvSpPr>
          <p:nvPr/>
        </p:nvSpPr>
        <p:spPr bwMode="auto">
          <a:xfrm>
            <a:off x="5597525" y="4594225"/>
            <a:ext cx="26005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D60093"/>
                </a:solidFill>
              </a:rPr>
              <a:t>这就是</a:t>
            </a:r>
            <a:r>
              <a:rPr lang="zh-CN" altLang="en-US" sz="2800" b="1" dirty="0" smtClean="0">
                <a:solidFill>
                  <a:srgbClr val="D60093"/>
                </a:solidFill>
              </a:rPr>
              <a:t>用玻</a:t>
            </a:r>
            <a:r>
              <a:rPr lang="zh-CN" altLang="en-US" sz="2800" b="1" dirty="0">
                <a:solidFill>
                  <a:srgbClr val="D60093"/>
                </a:solidFill>
              </a:rPr>
              <a:t>璃板代替平面镜的目</a:t>
            </a:r>
            <a:r>
              <a:rPr lang="zh-CN" altLang="en-US" sz="2800" b="1" dirty="0" smtClean="0">
                <a:solidFill>
                  <a:srgbClr val="D60093"/>
                </a:solidFill>
              </a:rPr>
              <a:t>的</a:t>
            </a:r>
            <a:endParaRPr lang="zh-CN" altLang="en-US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 animBg="1"/>
      <p:bldP spid="409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736656" y="1602740"/>
            <a:ext cx="9652820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20000"/>
              </a:lnSpc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．在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桌面上铺一张纸，将玻璃板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竖立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在纸上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并贴着玻璃板在纸上画一条线；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．把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一只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点燃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的蜡烛放在玻璃板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前面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，拿另一只</a:t>
            </a:r>
            <a:r>
              <a:rPr lang="zh-CN" alt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完全相同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不点燃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的蜡烛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在玻璃板的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后面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移动，直到与</a:t>
            </a:r>
            <a:r>
              <a:rPr lang="zh-CN" alt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点燃蜡烛的像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完全重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合；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．在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纸上给两只蜡烛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对应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的位置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描点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，标记为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' 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．移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动点燃蜡烛的位置重复步骤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indent="457200">
              <a:lnSpc>
                <a:spcPct val="120000"/>
              </a:lnSpc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．用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虚线连接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对应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 </a:t>
            </a:r>
            <a:r>
              <a:rPr lang="en-US" altLang="zh-CN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zh-CN" alt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 </a:t>
            </a:r>
            <a:r>
              <a:rPr lang="en-US" altLang="zh-CN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 </a:t>
            </a:r>
            <a:r>
              <a:rPr lang="en-US" altLang="zh-CN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并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用刻度尺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量各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应点到玻璃板的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距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离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286229" y="804342"/>
            <a:ext cx="2590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lang="en-US" altLang="zh-CN" sz="2800" b="1" dirty="0" smtClean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2800" b="1" dirty="0" smtClean="0">
                <a:latin typeface="Adobe 黑体 Std R" pitchFamily="34" charset="-122"/>
                <a:ea typeface="Adobe 黑体 Std R" pitchFamily="34" charset="-122"/>
              </a:rPr>
              <a:t>）进</a:t>
            </a:r>
            <a:r>
              <a:rPr lang="zh-CN" altLang="en-US" sz="2800" b="1" dirty="0">
                <a:latin typeface="Adobe 黑体 Std R" pitchFamily="34" charset="-122"/>
                <a:ea typeface="Adobe 黑体 Std R" pitchFamily="34" charset="-122"/>
              </a:rPr>
              <a:t>行实验</a:t>
            </a:r>
          </a:p>
        </p:txBody>
      </p:sp>
    </p:spTree>
    <p:extLst>
      <p:ext uri="{BB962C8B-B14F-4D97-AF65-F5344CB8AC3E}">
        <p14:creationId xmlns:p14="http://schemas.microsoft.com/office/powerpoint/2010/main" val="28805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036090" y="1323812"/>
            <a:ext cx="9416448" cy="3490699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lnSpc>
                <a:spcPts val="53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实验注意事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1" hangingPunct="1">
              <a:lnSpc>
                <a:spcPts val="53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．玻璃板放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置时要与桌面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1" hangingPunct="1">
              <a:lnSpc>
                <a:spcPts val="53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．完成一次实验后改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变蜡烛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位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置再重做两次实验，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避免实验数据的偶然性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；将实验采集的数据填在表格中，同时完成实验结论的填写。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08" y="1901956"/>
            <a:ext cx="4732494" cy="2147534"/>
          </a:xfrm>
          <a:prstGeom prst="rect">
            <a:avLst/>
          </a:prstGeom>
        </p:spPr>
      </p:pic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2933387" y="4167965"/>
            <a:ext cx="43548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4876784" y="1943100"/>
            <a:ext cx="157526" cy="180683"/>
            <a:chOff x="0" y="0"/>
            <a:chExt cx="144" cy="192"/>
          </a:xfrm>
        </p:grpSpPr>
        <p:sp>
          <p:nvSpPr>
            <p:cNvPr id="16421" name="Line 11"/>
            <p:cNvSpPr>
              <a:spLocks noChangeShapeType="1"/>
            </p:cNvSpPr>
            <p:nvPr/>
          </p:nvSpPr>
          <p:spPr bwMode="auto">
            <a:xfrm>
              <a:off x="0" y="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2" name="Line 12"/>
            <p:cNvSpPr>
              <a:spLocks noChangeShapeType="1"/>
            </p:cNvSpPr>
            <p:nvPr/>
          </p:nvSpPr>
          <p:spPr bwMode="auto">
            <a:xfrm>
              <a:off x="0" y="192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008038" y="4240268"/>
            <a:ext cx="5565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①像与物的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大小相等</a:t>
            </a: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。（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等大</a:t>
            </a: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990146" y="4720366"/>
            <a:ext cx="6496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②像与物到镜面的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距离相等</a:t>
            </a:r>
            <a:r>
              <a:rPr lang="zh-CN" altLang="en-US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。（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等距</a:t>
            </a:r>
            <a:r>
              <a:rPr lang="zh-CN" altLang="en-US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812132" y="5264262"/>
            <a:ext cx="6867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③像与物的连线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与镜面垂直</a:t>
            </a: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。（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垂直</a:t>
            </a: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</a:p>
        </p:txBody>
      </p:sp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2936860" y="1592261"/>
            <a:ext cx="4351339" cy="350839"/>
            <a:chOff x="266" y="43"/>
            <a:chExt cx="2741" cy="221"/>
          </a:xfrm>
        </p:grpSpPr>
        <p:sp>
          <p:nvSpPr>
            <p:cNvPr id="16417" name="Line 17"/>
            <p:cNvSpPr>
              <a:spLocks noChangeShapeType="1"/>
            </p:cNvSpPr>
            <p:nvPr/>
          </p:nvSpPr>
          <p:spPr bwMode="auto">
            <a:xfrm>
              <a:off x="266" y="264"/>
              <a:ext cx="27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418" name="Group 18"/>
            <p:cNvGrpSpPr>
              <a:grpSpLocks/>
            </p:cNvGrpSpPr>
            <p:nvPr/>
          </p:nvGrpSpPr>
          <p:grpSpPr bwMode="auto">
            <a:xfrm>
              <a:off x="266" y="43"/>
              <a:ext cx="2731" cy="201"/>
              <a:chOff x="170" y="43"/>
              <a:chExt cx="2731" cy="201"/>
            </a:xfrm>
          </p:grpSpPr>
          <p:sp>
            <p:nvSpPr>
              <p:cNvPr id="16419" name="AutoShape 19"/>
              <p:cNvSpPr>
                <a:spLocks/>
              </p:cNvSpPr>
              <p:nvPr/>
            </p:nvSpPr>
            <p:spPr bwMode="auto">
              <a:xfrm rot="5337177">
                <a:off x="723" y="-510"/>
                <a:ext cx="201" cy="1308"/>
              </a:xfrm>
              <a:prstGeom prst="leftBrace">
                <a:avLst>
                  <a:gd name="adj1" fmla="val 80556"/>
                  <a:gd name="adj2" fmla="val 47488"/>
                </a:avLst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20" name="AutoShape 20"/>
              <p:cNvSpPr>
                <a:spLocks/>
              </p:cNvSpPr>
              <p:nvPr/>
            </p:nvSpPr>
            <p:spPr bwMode="auto">
              <a:xfrm rot="5450609">
                <a:off x="2116" y="-547"/>
                <a:ext cx="190" cy="1380"/>
              </a:xfrm>
              <a:prstGeom prst="leftBrace">
                <a:avLst>
                  <a:gd name="adj1" fmla="val 80556"/>
                  <a:gd name="adj2" fmla="val 50000"/>
                </a:avLst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044169" y="5804955"/>
            <a:ext cx="581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④</a:t>
            </a:r>
            <a:r>
              <a:rPr lang="zh-CN" altLang="en-US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平面镜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成的像是虚像</a:t>
            </a:r>
            <a:r>
              <a:rPr lang="zh-CN" altLang="en-US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。（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虚像</a:t>
            </a:r>
            <a:r>
              <a:rPr lang="zh-CN" altLang="en-US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</a:p>
        </p:txBody>
      </p:sp>
      <p:sp>
        <p:nvSpPr>
          <p:cNvPr id="16394" name="Rectangle 22"/>
          <p:cNvSpPr>
            <a:spLocks noChangeArrowheads="1"/>
          </p:cNvSpPr>
          <p:nvPr/>
        </p:nvSpPr>
        <p:spPr bwMode="auto">
          <a:xfrm>
            <a:off x="2679072" y="928897"/>
            <a:ext cx="4552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平面镜成像的特点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8727082" y="1688843"/>
            <a:ext cx="615553" cy="3967680"/>
          </a:xfrm>
          <a:prstGeom prst="rect">
            <a:avLst/>
          </a:prstGeom>
          <a:solidFill>
            <a:srgbClr val="CCFFCC"/>
          </a:solidFill>
          <a:ln w="76200" cmpd="tri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ea typeface="黑体" panose="02010609060101010101" pitchFamily="49" charset="-122"/>
              </a:rPr>
              <a:t>像与物关于镜面</a:t>
            </a:r>
            <a:r>
              <a:rPr lang="zh-CN" altLang="en-US" sz="2800" b="1">
                <a:solidFill>
                  <a:srgbClr val="FF3300"/>
                </a:solidFill>
                <a:ea typeface="楷体_GB2312" pitchFamily="49" charset="-122"/>
              </a:rPr>
              <a:t>对称</a:t>
            </a:r>
          </a:p>
        </p:txBody>
      </p:sp>
      <p:grpSp>
        <p:nvGrpSpPr>
          <p:cNvPr id="17436" name="Group 28"/>
          <p:cNvGrpSpPr>
            <a:grpSpLocks/>
          </p:cNvGrpSpPr>
          <p:nvPr/>
        </p:nvGrpSpPr>
        <p:grpSpPr bwMode="auto">
          <a:xfrm rot="-5397728">
            <a:off x="3867497" y="2884489"/>
            <a:ext cx="2524125" cy="146050"/>
            <a:chOff x="0" y="0"/>
            <a:chExt cx="1440" cy="96"/>
          </a:xfrm>
        </p:grpSpPr>
        <p:sp>
          <p:nvSpPr>
            <p:cNvPr id="16399" name="Line 29"/>
            <p:cNvSpPr>
              <a:spLocks noChangeShapeType="1"/>
            </p:cNvSpPr>
            <p:nvPr/>
          </p:nvSpPr>
          <p:spPr bwMode="auto">
            <a:xfrm>
              <a:off x="48" y="0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00" name="Line 30"/>
            <p:cNvSpPr>
              <a:spLocks noChangeShapeType="1"/>
            </p:cNvSpPr>
            <p:nvPr/>
          </p:nvSpPr>
          <p:spPr bwMode="auto">
            <a:xfrm flipH="1">
              <a:off x="0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01" name="Line 31"/>
            <p:cNvSpPr>
              <a:spLocks noChangeShapeType="1"/>
            </p:cNvSpPr>
            <p:nvPr/>
          </p:nvSpPr>
          <p:spPr bwMode="auto">
            <a:xfrm flipH="1">
              <a:off x="96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02" name="Line 32"/>
            <p:cNvSpPr>
              <a:spLocks noChangeShapeType="1"/>
            </p:cNvSpPr>
            <p:nvPr/>
          </p:nvSpPr>
          <p:spPr bwMode="auto">
            <a:xfrm flipH="1">
              <a:off x="192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03" name="Line 33"/>
            <p:cNvSpPr>
              <a:spLocks noChangeShapeType="1"/>
            </p:cNvSpPr>
            <p:nvPr/>
          </p:nvSpPr>
          <p:spPr bwMode="auto">
            <a:xfrm flipH="1">
              <a:off x="288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04" name="Line 34"/>
            <p:cNvSpPr>
              <a:spLocks noChangeShapeType="1"/>
            </p:cNvSpPr>
            <p:nvPr/>
          </p:nvSpPr>
          <p:spPr bwMode="auto">
            <a:xfrm flipH="1">
              <a:off x="384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05" name="Line 35"/>
            <p:cNvSpPr>
              <a:spLocks noChangeShapeType="1"/>
            </p:cNvSpPr>
            <p:nvPr/>
          </p:nvSpPr>
          <p:spPr bwMode="auto">
            <a:xfrm flipH="1">
              <a:off x="480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06" name="Line 36"/>
            <p:cNvSpPr>
              <a:spLocks noChangeShapeType="1"/>
            </p:cNvSpPr>
            <p:nvPr/>
          </p:nvSpPr>
          <p:spPr bwMode="auto">
            <a:xfrm flipH="1">
              <a:off x="576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07" name="Line 37"/>
            <p:cNvSpPr>
              <a:spLocks noChangeShapeType="1"/>
            </p:cNvSpPr>
            <p:nvPr/>
          </p:nvSpPr>
          <p:spPr bwMode="auto">
            <a:xfrm flipH="1">
              <a:off x="672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08" name="Line 38"/>
            <p:cNvSpPr>
              <a:spLocks noChangeShapeType="1"/>
            </p:cNvSpPr>
            <p:nvPr/>
          </p:nvSpPr>
          <p:spPr bwMode="auto">
            <a:xfrm flipH="1">
              <a:off x="768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09" name="Line 39"/>
            <p:cNvSpPr>
              <a:spLocks noChangeShapeType="1"/>
            </p:cNvSpPr>
            <p:nvPr/>
          </p:nvSpPr>
          <p:spPr bwMode="auto">
            <a:xfrm flipH="1">
              <a:off x="864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10" name="Line 40"/>
            <p:cNvSpPr>
              <a:spLocks noChangeShapeType="1"/>
            </p:cNvSpPr>
            <p:nvPr/>
          </p:nvSpPr>
          <p:spPr bwMode="auto">
            <a:xfrm flipH="1">
              <a:off x="960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11" name="Line 41"/>
            <p:cNvSpPr>
              <a:spLocks noChangeShapeType="1"/>
            </p:cNvSpPr>
            <p:nvPr/>
          </p:nvSpPr>
          <p:spPr bwMode="auto">
            <a:xfrm flipH="1">
              <a:off x="1056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12" name="Line 42"/>
            <p:cNvSpPr>
              <a:spLocks noChangeShapeType="1"/>
            </p:cNvSpPr>
            <p:nvPr/>
          </p:nvSpPr>
          <p:spPr bwMode="auto">
            <a:xfrm flipH="1">
              <a:off x="1152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13" name="Line 43"/>
            <p:cNvSpPr>
              <a:spLocks noChangeShapeType="1"/>
            </p:cNvSpPr>
            <p:nvPr/>
          </p:nvSpPr>
          <p:spPr bwMode="auto">
            <a:xfrm flipH="1">
              <a:off x="1248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414" name="Line 44"/>
            <p:cNvSpPr>
              <a:spLocks noChangeShapeType="1"/>
            </p:cNvSpPr>
            <p:nvPr/>
          </p:nvSpPr>
          <p:spPr bwMode="auto">
            <a:xfrm flipH="1">
              <a:off x="1344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3134" y="313065"/>
            <a:ext cx="513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lang="en-US" altLang="zh-CN" sz="2800" b="1" dirty="0" smtClean="0">
                <a:latin typeface="Adobe 黑体 Std R" pitchFamily="34" charset="-122"/>
                <a:ea typeface="Adobe 黑体 Std R" pitchFamily="34" charset="-122"/>
              </a:rPr>
              <a:t>7</a:t>
            </a:r>
            <a:r>
              <a:rPr lang="zh-CN" altLang="en-US" sz="2800" b="1" dirty="0" smtClean="0">
                <a:latin typeface="Adobe 黑体 Std R" pitchFamily="34" charset="-122"/>
                <a:ea typeface="Adobe 黑体 Std R" pitchFamily="34" charset="-122"/>
              </a:rPr>
              <a:t>）分</a:t>
            </a:r>
            <a:r>
              <a:rPr lang="zh-CN" altLang="en-US" sz="2800" b="1" dirty="0" smtClean="0">
                <a:latin typeface="Adobe 黑体 Std R" pitchFamily="34" charset="-122"/>
                <a:ea typeface="Adobe 黑体 Std R" pitchFamily="34" charset="-122"/>
              </a:rPr>
              <a:t>析论证、得出结论</a:t>
            </a:r>
            <a:endParaRPr lang="zh-CN" altLang="en-US" sz="2800" b="1" dirty="0"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5"/>
          <a:stretch/>
        </p:blipFill>
        <p:spPr>
          <a:xfrm flipH="1">
            <a:off x="7016086" y="1911868"/>
            <a:ext cx="516678" cy="21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06313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21" grpId="0" autoUpdateAnimBg="0"/>
      <p:bldP spid="17422" grpId="0" autoUpdateAnimBg="0"/>
      <p:bldP spid="17423" grpId="0" autoUpdateAnimBg="0"/>
      <p:bldP spid="17429" grpId="0" autoUpdateAnimBg="0"/>
      <p:bldP spid="17431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83816" y="1424442"/>
            <a:ext cx="3717925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zh-CN" altLang="en-US" sz="2800">
                <a:solidFill>
                  <a:srgbClr val="0E98D6"/>
                </a:solidFill>
                <a:latin typeface="宋体" pitchFamily="2" charset="-122"/>
                <a:ea typeface="微软雅黑" pitchFamily="34" charset="-122"/>
              </a:rPr>
              <a:t>  水里的“月亮”是真实的吗？它是怎么形成的</a:t>
            </a:r>
            <a:r>
              <a:rPr lang="en-US" altLang="zh-CN" sz="2800" smtClean="0">
                <a:solidFill>
                  <a:srgbClr val="0E98D6"/>
                </a:solidFill>
                <a:latin typeface="宋体" pitchFamily="2" charset="-122"/>
                <a:ea typeface="微软雅黑" pitchFamily="34" charset="-122"/>
              </a:rPr>
              <a:t>?</a:t>
            </a:r>
            <a:endParaRPr lang="zh-CN" altLang="en-US" sz="2800">
              <a:solidFill>
                <a:srgbClr val="0E98D6"/>
              </a:solidFill>
              <a:latin typeface="宋体" pitchFamily="2" charset="-122"/>
              <a:ea typeface="微软雅黑" pitchFamily="34" charset="-122"/>
            </a:endParaRPr>
          </a:p>
        </p:txBody>
      </p:sp>
      <p:pic>
        <p:nvPicPr>
          <p:cNvPr id="3" name="Picture 5" descr="201527kzxozwvj0n1wlhh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16" y="1424442"/>
            <a:ext cx="42164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 bwMode="auto">
          <a:xfrm>
            <a:off x="1400993" y="87948"/>
            <a:ext cx="46987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三、平面镜成虚像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9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5029200"/>
            <a:ext cx="152400" cy="838200"/>
            <a:chOff x="3552" y="1296"/>
            <a:chExt cx="96" cy="528"/>
          </a:xfrm>
        </p:grpSpPr>
        <p:grpSp>
          <p:nvGrpSpPr>
            <p:cNvPr id="29698" name="Group 3"/>
            <p:cNvGrpSpPr>
              <a:grpSpLocks/>
            </p:cNvGrpSpPr>
            <p:nvPr/>
          </p:nvGrpSpPr>
          <p:grpSpPr bwMode="auto">
            <a:xfrm>
              <a:off x="3552" y="1296"/>
              <a:ext cx="96" cy="243"/>
              <a:chOff x="1881" y="2400"/>
              <a:chExt cx="134" cy="339"/>
            </a:xfrm>
          </p:grpSpPr>
          <p:sp>
            <p:nvSpPr>
              <p:cNvPr id="29699" name="Freeform 4"/>
              <p:cNvSpPr>
                <a:spLocks noChangeArrowheads="1"/>
              </p:cNvSpPr>
              <p:nvPr/>
            </p:nvSpPr>
            <p:spPr bwMode="auto">
              <a:xfrm>
                <a:off x="1881" y="2410"/>
                <a:ext cx="94" cy="329"/>
              </a:xfrm>
              <a:custGeom>
                <a:avLst/>
                <a:gdLst>
                  <a:gd name="T0" fmla="*/ 94 w 94"/>
                  <a:gd name="T1" fmla="*/ 0 h 329"/>
                  <a:gd name="T2" fmla="*/ 47 w 94"/>
                  <a:gd name="T3" fmla="*/ 70 h 329"/>
                  <a:gd name="T4" fmla="*/ 23 w 94"/>
                  <a:gd name="T5" fmla="*/ 106 h 329"/>
                  <a:gd name="T6" fmla="*/ 35 w 94"/>
                  <a:gd name="T7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29">
                    <a:moveTo>
                      <a:pt x="94" y="0"/>
                    </a:moveTo>
                    <a:cubicBezTo>
                      <a:pt x="78" y="23"/>
                      <a:pt x="63" y="47"/>
                      <a:pt x="47" y="70"/>
                    </a:cubicBezTo>
                    <a:cubicBezTo>
                      <a:pt x="39" y="82"/>
                      <a:pt x="23" y="106"/>
                      <a:pt x="23" y="106"/>
                    </a:cubicBezTo>
                    <a:cubicBezTo>
                      <a:pt x="0" y="179"/>
                      <a:pt x="0" y="260"/>
                      <a:pt x="35" y="329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00" name="Freeform 5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95" cy="317"/>
              </a:xfrm>
              <a:custGeom>
                <a:avLst/>
                <a:gdLst>
                  <a:gd name="T0" fmla="*/ 59 w 95"/>
                  <a:gd name="T1" fmla="*/ 0 h 317"/>
                  <a:gd name="T2" fmla="*/ 94 w 95"/>
                  <a:gd name="T3" fmla="*/ 247 h 317"/>
                  <a:gd name="T4" fmla="*/ 82 w 95"/>
                  <a:gd name="T5" fmla="*/ 294 h 317"/>
                  <a:gd name="T6" fmla="*/ 0 w 95"/>
                  <a:gd name="T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317">
                    <a:moveTo>
                      <a:pt x="59" y="0"/>
                    </a:moveTo>
                    <a:cubicBezTo>
                      <a:pt x="66" y="103"/>
                      <a:pt x="65" y="159"/>
                      <a:pt x="94" y="247"/>
                    </a:cubicBezTo>
                    <a:cubicBezTo>
                      <a:pt x="90" y="263"/>
                      <a:pt x="95" y="284"/>
                      <a:pt x="82" y="294"/>
                    </a:cubicBezTo>
                    <a:cubicBezTo>
                      <a:pt x="60" y="312"/>
                      <a:pt x="25" y="304"/>
                      <a:pt x="0" y="317"/>
                    </a:cubicBezTo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9701" name="Rectangle 6"/>
            <p:cNvSpPr>
              <a:spLocks noChangeArrowheads="1"/>
            </p:cNvSpPr>
            <p:nvPr/>
          </p:nvSpPr>
          <p:spPr bwMode="auto">
            <a:xfrm>
              <a:off x="3552" y="1488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971800" y="4572000"/>
            <a:ext cx="609600" cy="457200"/>
            <a:chOff x="3984" y="1968"/>
            <a:chExt cx="384" cy="288"/>
          </a:xfrm>
        </p:grpSpPr>
        <p:sp>
          <p:nvSpPr>
            <p:cNvPr id="29703" name="Text Box 21"/>
            <p:cNvSpPr txBox="1">
              <a:spLocks noChangeArrowheads="1"/>
            </p:cNvSpPr>
            <p:nvPr/>
          </p:nvSpPr>
          <p:spPr bwMode="auto">
            <a:xfrm>
              <a:off x="3984" y="196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9704" name="Oval 22"/>
            <p:cNvSpPr>
              <a:spLocks noChangeArrowheads="1"/>
            </p:cNvSpPr>
            <p:nvPr/>
          </p:nvSpPr>
          <p:spPr bwMode="auto">
            <a:xfrm>
              <a:off x="4320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9705" name="Text Box 23"/>
          <p:cNvSpPr txBox="1">
            <a:spLocks noChangeArrowheads="1"/>
          </p:cNvSpPr>
          <p:nvPr/>
        </p:nvSpPr>
        <p:spPr bwMode="auto">
          <a:xfrm>
            <a:off x="4129598" y="911226"/>
            <a:ext cx="469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平面镜成像原理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 rot="-5397728">
            <a:off x="4114800" y="4191000"/>
            <a:ext cx="3429000" cy="228600"/>
            <a:chOff x="1776" y="2784"/>
            <a:chExt cx="1440" cy="96"/>
          </a:xfrm>
        </p:grpSpPr>
        <p:sp>
          <p:nvSpPr>
            <p:cNvPr id="29707" name="Line 25"/>
            <p:cNvSpPr>
              <a:spLocks noChangeShapeType="1"/>
            </p:cNvSpPr>
            <p:nvPr/>
          </p:nvSpPr>
          <p:spPr bwMode="auto">
            <a:xfrm>
              <a:off x="1824" y="2784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8" name="Line 26"/>
            <p:cNvSpPr>
              <a:spLocks noChangeShapeType="1"/>
            </p:cNvSpPr>
            <p:nvPr/>
          </p:nvSpPr>
          <p:spPr bwMode="auto">
            <a:xfrm flipH="1">
              <a:off x="1776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9" name="Line 27"/>
            <p:cNvSpPr>
              <a:spLocks noChangeShapeType="1"/>
            </p:cNvSpPr>
            <p:nvPr/>
          </p:nvSpPr>
          <p:spPr bwMode="auto">
            <a:xfrm flipH="1">
              <a:off x="1872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Line 28"/>
            <p:cNvSpPr>
              <a:spLocks noChangeShapeType="1"/>
            </p:cNvSpPr>
            <p:nvPr/>
          </p:nvSpPr>
          <p:spPr bwMode="auto">
            <a:xfrm flipH="1">
              <a:off x="1968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1" name="Line 29"/>
            <p:cNvSpPr>
              <a:spLocks noChangeShapeType="1"/>
            </p:cNvSpPr>
            <p:nvPr/>
          </p:nvSpPr>
          <p:spPr bwMode="auto">
            <a:xfrm flipH="1">
              <a:off x="2064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2" name="Line 30"/>
            <p:cNvSpPr>
              <a:spLocks noChangeShapeType="1"/>
            </p:cNvSpPr>
            <p:nvPr/>
          </p:nvSpPr>
          <p:spPr bwMode="auto">
            <a:xfrm flipH="1">
              <a:off x="2160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3" name="Line 31"/>
            <p:cNvSpPr>
              <a:spLocks noChangeShapeType="1"/>
            </p:cNvSpPr>
            <p:nvPr/>
          </p:nvSpPr>
          <p:spPr bwMode="auto">
            <a:xfrm flipH="1">
              <a:off x="2256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Line 32"/>
            <p:cNvSpPr>
              <a:spLocks noChangeShapeType="1"/>
            </p:cNvSpPr>
            <p:nvPr/>
          </p:nvSpPr>
          <p:spPr bwMode="auto">
            <a:xfrm flipH="1">
              <a:off x="2352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Line 33"/>
            <p:cNvSpPr>
              <a:spLocks noChangeShapeType="1"/>
            </p:cNvSpPr>
            <p:nvPr/>
          </p:nvSpPr>
          <p:spPr bwMode="auto">
            <a:xfrm flipH="1">
              <a:off x="2448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Line 34"/>
            <p:cNvSpPr>
              <a:spLocks noChangeShapeType="1"/>
            </p:cNvSpPr>
            <p:nvPr/>
          </p:nvSpPr>
          <p:spPr bwMode="auto">
            <a:xfrm flipH="1">
              <a:off x="2544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Line 35"/>
            <p:cNvSpPr>
              <a:spLocks noChangeShapeType="1"/>
            </p:cNvSpPr>
            <p:nvPr/>
          </p:nvSpPr>
          <p:spPr bwMode="auto">
            <a:xfrm flipH="1">
              <a:off x="2640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8" name="Line 36"/>
            <p:cNvSpPr>
              <a:spLocks noChangeShapeType="1"/>
            </p:cNvSpPr>
            <p:nvPr/>
          </p:nvSpPr>
          <p:spPr bwMode="auto">
            <a:xfrm flipH="1">
              <a:off x="2736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9" name="Line 37"/>
            <p:cNvSpPr>
              <a:spLocks noChangeShapeType="1"/>
            </p:cNvSpPr>
            <p:nvPr/>
          </p:nvSpPr>
          <p:spPr bwMode="auto">
            <a:xfrm flipH="1">
              <a:off x="2832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Line 38"/>
            <p:cNvSpPr>
              <a:spLocks noChangeShapeType="1"/>
            </p:cNvSpPr>
            <p:nvPr/>
          </p:nvSpPr>
          <p:spPr bwMode="auto">
            <a:xfrm flipH="1">
              <a:off x="2928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1" name="Line 39"/>
            <p:cNvSpPr>
              <a:spLocks noChangeShapeType="1"/>
            </p:cNvSpPr>
            <p:nvPr/>
          </p:nvSpPr>
          <p:spPr bwMode="auto">
            <a:xfrm flipH="1">
              <a:off x="3024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2" name="Line 40"/>
            <p:cNvSpPr>
              <a:spLocks noChangeShapeType="1"/>
            </p:cNvSpPr>
            <p:nvPr/>
          </p:nvSpPr>
          <p:spPr bwMode="auto">
            <a:xfrm flipH="1">
              <a:off x="3120" y="2784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 flipH="1">
            <a:off x="7955508" y="5029200"/>
            <a:ext cx="166310" cy="838200"/>
            <a:chOff x="3552" y="1296"/>
            <a:chExt cx="96" cy="528"/>
          </a:xfrm>
        </p:grpSpPr>
        <p:grpSp>
          <p:nvGrpSpPr>
            <p:cNvPr id="29724" name="Group 42"/>
            <p:cNvGrpSpPr>
              <a:grpSpLocks/>
            </p:cNvGrpSpPr>
            <p:nvPr/>
          </p:nvGrpSpPr>
          <p:grpSpPr bwMode="auto">
            <a:xfrm>
              <a:off x="3552" y="1296"/>
              <a:ext cx="96" cy="243"/>
              <a:chOff x="1881" y="2400"/>
              <a:chExt cx="134" cy="339"/>
            </a:xfrm>
          </p:grpSpPr>
          <p:sp>
            <p:nvSpPr>
              <p:cNvPr id="29725" name="Freeform 43"/>
              <p:cNvSpPr>
                <a:spLocks noChangeArrowheads="1"/>
              </p:cNvSpPr>
              <p:nvPr/>
            </p:nvSpPr>
            <p:spPr bwMode="auto">
              <a:xfrm>
                <a:off x="1881" y="2410"/>
                <a:ext cx="94" cy="329"/>
              </a:xfrm>
              <a:custGeom>
                <a:avLst/>
                <a:gdLst>
                  <a:gd name="T0" fmla="*/ 94 w 94"/>
                  <a:gd name="T1" fmla="*/ 0 h 329"/>
                  <a:gd name="T2" fmla="*/ 47 w 94"/>
                  <a:gd name="T3" fmla="*/ 70 h 329"/>
                  <a:gd name="T4" fmla="*/ 23 w 94"/>
                  <a:gd name="T5" fmla="*/ 106 h 329"/>
                  <a:gd name="T6" fmla="*/ 35 w 94"/>
                  <a:gd name="T7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29">
                    <a:moveTo>
                      <a:pt x="94" y="0"/>
                    </a:moveTo>
                    <a:cubicBezTo>
                      <a:pt x="78" y="23"/>
                      <a:pt x="63" y="47"/>
                      <a:pt x="47" y="70"/>
                    </a:cubicBezTo>
                    <a:cubicBezTo>
                      <a:pt x="39" y="82"/>
                      <a:pt x="23" y="106"/>
                      <a:pt x="23" y="106"/>
                    </a:cubicBezTo>
                    <a:cubicBezTo>
                      <a:pt x="0" y="179"/>
                      <a:pt x="0" y="260"/>
                      <a:pt x="35" y="32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26" name="Freeform 44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95" cy="317"/>
              </a:xfrm>
              <a:custGeom>
                <a:avLst/>
                <a:gdLst>
                  <a:gd name="T0" fmla="*/ 59 w 95"/>
                  <a:gd name="T1" fmla="*/ 0 h 317"/>
                  <a:gd name="T2" fmla="*/ 94 w 95"/>
                  <a:gd name="T3" fmla="*/ 247 h 317"/>
                  <a:gd name="T4" fmla="*/ 82 w 95"/>
                  <a:gd name="T5" fmla="*/ 294 h 317"/>
                  <a:gd name="T6" fmla="*/ 0 w 95"/>
                  <a:gd name="T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317">
                    <a:moveTo>
                      <a:pt x="59" y="0"/>
                    </a:moveTo>
                    <a:cubicBezTo>
                      <a:pt x="66" y="103"/>
                      <a:pt x="65" y="159"/>
                      <a:pt x="94" y="247"/>
                    </a:cubicBezTo>
                    <a:cubicBezTo>
                      <a:pt x="90" y="263"/>
                      <a:pt x="95" y="284"/>
                      <a:pt x="82" y="294"/>
                    </a:cubicBezTo>
                    <a:cubicBezTo>
                      <a:pt x="60" y="312"/>
                      <a:pt x="25" y="304"/>
                      <a:pt x="0" y="31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9727" name="Rectangle 45"/>
            <p:cNvSpPr>
              <a:spLocks noChangeArrowheads="1"/>
            </p:cNvSpPr>
            <p:nvPr/>
          </p:nvSpPr>
          <p:spPr bwMode="auto">
            <a:xfrm>
              <a:off x="3552" y="1488"/>
              <a:ext cx="96" cy="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962400" y="2429896"/>
            <a:ext cx="1752600" cy="1143000"/>
            <a:chOff x="1536" y="1531"/>
            <a:chExt cx="1056" cy="672"/>
          </a:xfrm>
        </p:grpSpPr>
        <p:sp>
          <p:nvSpPr>
            <p:cNvPr id="29729" name="Line 47"/>
            <p:cNvSpPr>
              <a:spLocks noChangeShapeType="1"/>
            </p:cNvSpPr>
            <p:nvPr/>
          </p:nvSpPr>
          <p:spPr bwMode="auto">
            <a:xfrm flipH="1" flipV="1">
              <a:off x="1920" y="1776"/>
              <a:ext cx="528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0" name="Line 48"/>
            <p:cNvSpPr>
              <a:spLocks noChangeShapeType="1"/>
            </p:cNvSpPr>
            <p:nvPr/>
          </p:nvSpPr>
          <p:spPr bwMode="auto">
            <a:xfrm flipH="1" flipV="1">
              <a:off x="1536" y="1531"/>
              <a:ext cx="1056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913" name="Line 49"/>
          <p:cNvSpPr>
            <a:spLocks noChangeShapeType="1"/>
          </p:cNvSpPr>
          <p:nvPr/>
        </p:nvSpPr>
        <p:spPr bwMode="auto">
          <a:xfrm flipH="1" flipV="1">
            <a:off x="5676901" y="3553727"/>
            <a:ext cx="2278607" cy="1425918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 flipH="1">
            <a:off x="3581400" y="3581400"/>
            <a:ext cx="2133600" cy="1447800"/>
            <a:chOff x="1536" y="1536"/>
            <a:chExt cx="1056" cy="672"/>
          </a:xfrm>
        </p:grpSpPr>
        <p:sp>
          <p:nvSpPr>
            <p:cNvPr id="29733" name="Line 51"/>
            <p:cNvSpPr>
              <a:spLocks noChangeShapeType="1"/>
            </p:cNvSpPr>
            <p:nvPr/>
          </p:nvSpPr>
          <p:spPr bwMode="auto">
            <a:xfrm flipH="1" flipV="1">
              <a:off x="1920" y="1776"/>
              <a:ext cx="528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4" name="Line 52"/>
            <p:cNvSpPr>
              <a:spLocks noChangeShapeType="1"/>
            </p:cNvSpPr>
            <p:nvPr/>
          </p:nvSpPr>
          <p:spPr bwMode="auto">
            <a:xfrm flipH="1" flipV="1">
              <a:off x="1536" y="1536"/>
              <a:ext cx="1056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4038600" y="2057400"/>
            <a:ext cx="1676400" cy="1219200"/>
            <a:chOff x="1584" y="1296"/>
            <a:chExt cx="1056" cy="768"/>
          </a:xfrm>
        </p:grpSpPr>
        <p:sp>
          <p:nvSpPr>
            <p:cNvPr id="29736" name="Line 54"/>
            <p:cNvSpPr>
              <a:spLocks noChangeShapeType="1"/>
            </p:cNvSpPr>
            <p:nvPr/>
          </p:nvSpPr>
          <p:spPr bwMode="auto">
            <a:xfrm>
              <a:off x="1584" y="1296"/>
              <a:ext cx="105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7" name="Line 55"/>
            <p:cNvSpPr>
              <a:spLocks noChangeShapeType="1"/>
            </p:cNvSpPr>
            <p:nvPr/>
          </p:nvSpPr>
          <p:spPr bwMode="auto">
            <a:xfrm flipH="1" flipV="1">
              <a:off x="1920" y="1536"/>
              <a:ext cx="575" cy="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920" name="Line 56"/>
          <p:cNvSpPr>
            <a:spLocks noChangeShapeType="1"/>
          </p:cNvSpPr>
          <p:nvPr/>
        </p:nvSpPr>
        <p:spPr bwMode="auto">
          <a:xfrm>
            <a:off x="5715000" y="3276601"/>
            <a:ext cx="2284866" cy="172595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 flipH="1">
            <a:off x="3581400" y="3276600"/>
            <a:ext cx="2133600" cy="1676400"/>
            <a:chOff x="1584" y="1296"/>
            <a:chExt cx="1056" cy="768"/>
          </a:xfrm>
        </p:grpSpPr>
        <p:sp>
          <p:nvSpPr>
            <p:cNvPr id="29740" name="Line 58"/>
            <p:cNvSpPr>
              <a:spLocks noChangeShapeType="1"/>
            </p:cNvSpPr>
            <p:nvPr/>
          </p:nvSpPr>
          <p:spPr bwMode="auto">
            <a:xfrm>
              <a:off x="1584" y="1296"/>
              <a:ext cx="105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1" name="Line 59"/>
            <p:cNvSpPr>
              <a:spLocks noChangeShapeType="1"/>
            </p:cNvSpPr>
            <p:nvPr/>
          </p:nvSpPr>
          <p:spPr bwMode="auto">
            <a:xfrm flipH="1" flipV="1">
              <a:off x="1920" y="1536"/>
              <a:ext cx="569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7924800" y="4648200"/>
            <a:ext cx="838200" cy="457200"/>
            <a:chOff x="4128" y="1776"/>
            <a:chExt cx="528" cy="288"/>
          </a:xfrm>
        </p:grpSpPr>
        <p:sp>
          <p:nvSpPr>
            <p:cNvPr id="29743" name="Oval 61"/>
            <p:cNvSpPr>
              <a:spLocks noChangeArrowheads="1"/>
            </p:cNvSpPr>
            <p:nvPr/>
          </p:nvSpPr>
          <p:spPr bwMode="auto">
            <a:xfrm>
              <a:off x="4128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44" name="Text Box 62"/>
            <p:cNvSpPr txBox="1">
              <a:spLocks noChangeArrowheads="1"/>
            </p:cNvSpPr>
            <p:nvPr/>
          </p:nvSpPr>
          <p:spPr bwMode="auto">
            <a:xfrm>
              <a:off x="4176" y="177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P</a:t>
              </a:r>
              <a:r>
                <a:rPr lang="en-US" altLang="zh-CN" sz="2400" b="1">
                  <a:latin typeface="Times New Roman" panose="02020603050405020304" pitchFamily="18" charset="0"/>
                </a:rPr>
                <a:t>′</a:t>
              </a:r>
            </a:p>
          </p:txBody>
        </p:sp>
      </p:grpSp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7611520" y="4009231"/>
            <a:ext cx="2365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正立的虚像</a:t>
            </a:r>
          </a:p>
        </p:txBody>
      </p:sp>
      <p:graphicFrame>
        <p:nvGraphicFramePr>
          <p:cNvPr id="36929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27638"/>
              </p:ext>
            </p:extLst>
          </p:nvPr>
        </p:nvGraphicFramePr>
        <p:xfrm>
          <a:off x="3505200" y="1877067"/>
          <a:ext cx="714251" cy="70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r:id="rId4" imgW="1886213" imgH="1867161" progId="Paint.Picture">
                  <p:embed/>
                </p:oleObj>
              </mc:Choice>
              <mc:Fallback>
                <p:oleObj r:id="rId4" imgW="1886213" imgH="186716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877067"/>
                        <a:ext cx="714251" cy="707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15" name="图片 12" descr="pic_2826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5"/>
          <a:stretch/>
        </p:blipFill>
        <p:spPr bwMode="auto">
          <a:xfrm>
            <a:off x="7236355" y="1918796"/>
            <a:ext cx="2547938" cy="17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10420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3" grpId="0" animBg="1"/>
      <p:bldP spid="36920" grpId="0" animBg="1"/>
      <p:bldP spid="369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1226821" y="1383077"/>
            <a:ext cx="9615350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实像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：①由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实际光线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会聚形成的像；</a:t>
            </a:r>
          </a:p>
          <a:p>
            <a:pPr>
              <a:lnSpc>
                <a:spcPct val="16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  ②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用光屏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承接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的像。</a:t>
            </a:r>
          </a:p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虚像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：①由反射光线的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反向延长线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会聚形成的像；</a:t>
            </a:r>
          </a:p>
          <a:p>
            <a:pPr>
              <a:lnSpc>
                <a:spcPct val="16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  ②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用光屏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承接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的像。</a:t>
            </a:r>
          </a:p>
        </p:txBody>
      </p:sp>
    </p:spTree>
    <p:extLst>
      <p:ext uri="{BB962C8B-B14F-4D97-AF65-F5344CB8AC3E}">
        <p14:creationId xmlns:p14="http://schemas.microsoft.com/office/powerpoint/2010/main" val="224322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08235" y="3178856"/>
            <a:ext cx="84137" cy="2884487"/>
            <a:chOff x="1968" y="2016"/>
            <a:chExt cx="48" cy="1008"/>
          </a:xfrm>
        </p:grpSpPr>
        <p:sp>
          <p:nvSpPr>
            <p:cNvPr id="16403" name="Line 5"/>
            <p:cNvSpPr>
              <a:spLocks noChangeShapeType="1"/>
            </p:cNvSpPr>
            <p:nvPr/>
          </p:nvSpPr>
          <p:spPr bwMode="auto">
            <a:xfrm>
              <a:off x="1968" y="2016"/>
              <a:ext cx="0" cy="10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4" name="Line 6"/>
            <p:cNvSpPr>
              <a:spLocks noChangeShapeType="1"/>
            </p:cNvSpPr>
            <p:nvPr/>
          </p:nvSpPr>
          <p:spPr bwMode="auto">
            <a:xfrm>
              <a:off x="1968" y="2160"/>
              <a:ext cx="48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Line 7"/>
            <p:cNvSpPr>
              <a:spLocks noChangeShapeType="1"/>
            </p:cNvSpPr>
            <p:nvPr/>
          </p:nvSpPr>
          <p:spPr bwMode="auto">
            <a:xfrm>
              <a:off x="1968" y="2256"/>
              <a:ext cx="48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6" name="Line 8"/>
            <p:cNvSpPr>
              <a:spLocks noChangeShapeType="1"/>
            </p:cNvSpPr>
            <p:nvPr/>
          </p:nvSpPr>
          <p:spPr bwMode="auto">
            <a:xfrm>
              <a:off x="1968" y="2400"/>
              <a:ext cx="48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Line 9"/>
            <p:cNvSpPr>
              <a:spLocks noChangeShapeType="1"/>
            </p:cNvSpPr>
            <p:nvPr/>
          </p:nvSpPr>
          <p:spPr bwMode="auto">
            <a:xfrm>
              <a:off x="1968" y="2544"/>
              <a:ext cx="48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8" name="Line 10"/>
            <p:cNvSpPr>
              <a:spLocks noChangeShapeType="1"/>
            </p:cNvSpPr>
            <p:nvPr/>
          </p:nvSpPr>
          <p:spPr bwMode="auto">
            <a:xfrm>
              <a:off x="1968" y="2688"/>
              <a:ext cx="48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9" name="Line 11"/>
            <p:cNvSpPr>
              <a:spLocks noChangeShapeType="1"/>
            </p:cNvSpPr>
            <p:nvPr/>
          </p:nvSpPr>
          <p:spPr bwMode="auto">
            <a:xfrm>
              <a:off x="1968" y="2832"/>
              <a:ext cx="48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Line 12"/>
            <p:cNvSpPr>
              <a:spLocks noChangeShapeType="1"/>
            </p:cNvSpPr>
            <p:nvPr/>
          </p:nvSpPr>
          <p:spPr bwMode="auto">
            <a:xfrm>
              <a:off x="1968" y="2928"/>
              <a:ext cx="48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1" name="Line 13"/>
            <p:cNvSpPr>
              <a:spLocks noChangeShapeType="1"/>
            </p:cNvSpPr>
            <p:nvPr/>
          </p:nvSpPr>
          <p:spPr bwMode="auto">
            <a:xfrm>
              <a:off x="1968" y="2064"/>
              <a:ext cx="48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3766684" y="4471080"/>
            <a:ext cx="76200" cy="76200"/>
          </a:xfrm>
          <a:prstGeom prst="ellipse">
            <a:avLst/>
          </a:prstGeom>
          <a:solidFill>
            <a:srgbClr val="F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425371" y="395038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3847647" y="4475842"/>
            <a:ext cx="2163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008235" y="4475842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8248196" y="4471080"/>
            <a:ext cx="76200" cy="76200"/>
          </a:xfrm>
          <a:prstGeom prst="ellipse">
            <a:avLst/>
          </a:prstGeom>
          <a:solidFill>
            <a:srgbClr val="F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8149771" y="395038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</a:rPr>
              <a:t>S</a:t>
            </a:r>
            <a:r>
              <a:rPr lang="en-US" altLang="zh-CN" sz="2400" b="1">
                <a:latin typeface="Times New Roman" panose="02020603050405020304" pitchFamily="18" charset="0"/>
              </a:rPr>
              <a:t>′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356602" y="1396722"/>
            <a:ext cx="9554996" cy="1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题：将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一点光源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放在平面镜前，用</a:t>
            </a:r>
            <a:r>
              <a:rPr lang="zh-CN" altLang="en-US" sz="2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平面镜</a:t>
            </a:r>
            <a:r>
              <a:rPr lang="zh-CN" altLang="en-US" sz="2800" b="1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的成</a:t>
            </a:r>
            <a:r>
              <a:rPr lang="zh-CN" altLang="en-US" sz="2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像特点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作出点光源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的像。  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787571" y="4483780"/>
            <a:ext cx="228600" cy="304800"/>
            <a:chOff x="0" y="0"/>
            <a:chExt cx="144" cy="192"/>
          </a:xfrm>
        </p:grpSpPr>
        <p:sp>
          <p:nvSpPr>
            <p:cNvPr id="16401" name="Line 22"/>
            <p:cNvSpPr>
              <a:spLocks noChangeShapeType="1"/>
            </p:cNvSpPr>
            <p:nvPr/>
          </p:nvSpPr>
          <p:spPr bwMode="auto">
            <a:xfrm>
              <a:off x="0" y="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2" name="Line 23"/>
            <p:cNvSpPr>
              <a:spLocks noChangeShapeType="1"/>
            </p:cNvSpPr>
            <p:nvPr/>
          </p:nvSpPr>
          <p:spPr bwMode="auto">
            <a:xfrm>
              <a:off x="0" y="192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384" name="AutoShape 24"/>
          <p:cNvSpPr>
            <a:spLocks/>
          </p:cNvSpPr>
          <p:nvPr/>
        </p:nvSpPr>
        <p:spPr bwMode="auto">
          <a:xfrm rot="5337177">
            <a:off x="4796971" y="2273980"/>
            <a:ext cx="22860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85" name="AutoShape 25"/>
          <p:cNvSpPr>
            <a:spLocks/>
          </p:cNvSpPr>
          <p:nvPr/>
        </p:nvSpPr>
        <p:spPr bwMode="auto">
          <a:xfrm rot="5450609">
            <a:off x="7082971" y="2273980"/>
            <a:ext cx="22860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297767" y="2554967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ea typeface="黑体" panose="02010609060101010101" pitchFamily="49" charset="-122"/>
              </a:rPr>
              <a:t>距离相等</a:t>
            </a:r>
          </a:p>
        </p:txBody>
      </p:sp>
    </p:spTree>
    <p:extLst>
      <p:ext uri="{BB962C8B-B14F-4D97-AF65-F5344CB8AC3E}">
        <p14:creationId xmlns:p14="http://schemas.microsoft.com/office/powerpoint/2010/main" val="362561207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/>
      <p:bldP spid="15375" grpId="0"/>
      <p:bldP spid="15376" grpId="0" animBg="1"/>
      <p:bldP spid="15377" grpId="0" animBg="1"/>
      <p:bldP spid="15378" grpId="0" animBg="1"/>
      <p:bldP spid="15379" grpId="0"/>
      <p:bldP spid="15380" grpId="0"/>
      <p:bldP spid="15384" grpId="0" animBg="1"/>
      <p:bldP spid="15385" grpId="0" animBg="1"/>
      <p:bldP spid="15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 rot="-3581428">
            <a:off x="4899932" y="3319009"/>
            <a:ext cx="2819400" cy="1752600"/>
            <a:chOff x="2064" y="1752"/>
            <a:chExt cx="2177" cy="1297"/>
          </a:xfrm>
        </p:grpSpPr>
        <p:sp>
          <p:nvSpPr>
            <p:cNvPr id="17429" name="Line 4"/>
            <p:cNvSpPr>
              <a:spLocks noChangeShapeType="1"/>
            </p:cNvSpPr>
            <p:nvPr/>
          </p:nvSpPr>
          <p:spPr bwMode="auto">
            <a:xfrm flipV="1">
              <a:off x="2064" y="1752"/>
              <a:ext cx="2177" cy="124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Line 5"/>
            <p:cNvSpPr>
              <a:spLocks noChangeShapeType="1"/>
            </p:cNvSpPr>
            <p:nvPr/>
          </p:nvSpPr>
          <p:spPr bwMode="auto">
            <a:xfrm flipH="1">
              <a:off x="2288" y="2840"/>
              <a:ext cx="57" cy="20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Line 6"/>
            <p:cNvSpPr>
              <a:spLocks noChangeShapeType="1"/>
            </p:cNvSpPr>
            <p:nvPr/>
          </p:nvSpPr>
          <p:spPr bwMode="auto">
            <a:xfrm flipH="1">
              <a:off x="2428" y="2720"/>
              <a:ext cx="57" cy="20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Line 7"/>
            <p:cNvSpPr>
              <a:spLocks noChangeShapeType="1"/>
            </p:cNvSpPr>
            <p:nvPr/>
          </p:nvSpPr>
          <p:spPr bwMode="auto">
            <a:xfrm flipH="1">
              <a:off x="2569" y="2651"/>
              <a:ext cx="57" cy="20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Line 8"/>
            <p:cNvSpPr>
              <a:spLocks noChangeShapeType="1"/>
            </p:cNvSpPr>
            <p:nvPr/>
          </p:nvSpPr>
          <p:spPr bwMode="auto">
            <a:xfrm flipH="1">
              <a:off x="2709" y="2581"/>
              <a:ext cx="57" cy="20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Line 9"/>
            <p:cNvSpPr>
              <a:spLocks noChangeShapeType="1"/>
            </p:cNvSpPr>
            <p:nvPr/>
          </p:nvSpPr>
          <p:spPr bwMode="auto">
            <a:xfrm flipH="1">
              <a:off x="2850" y="2511"/>
              <a:ext cx="57" cy="20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Line 10"/>
            <p:cNvSpPr>
              <a:spLocks noChangeShapeType="1"/>
            </p:cNvSpPr>
            <p:nvPr/>
          </p:nvSpPr>
          <p:spPr bwMode="auto">
            <a:xfrm flipH="1">
              <a:off x="2990" y="2442"/>
              <a:ext cx="57" cy="20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Line 11"/>
            <p:cNvSpPr>
              <a:spLocks noChangeShapeType="1"/>
            </p:cNvSpPr>
            <p:nvPr/>
          </p:nvSpPr>
          <p:spPr bwMode="auto">
            <a:xfrm flipH="1">
              <a:off x="3131" y="2359"/>
              <a:ext cx="57" cy="20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Line 12"/>
            <p:cNvSpPr>
              <a:spLocks noChangeShapeType="1"/>
            </p:cNvSpPr>
            <p:nvPr/>
          </p:nvSpPr>
          <p:spPr bwMode="auto">
            <a:xfrm flipH="1">
              <a:off x="3271" y="2296"/>
              <a:ext cx="57" cy="20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Line 13"/>
            <p:cNvSpPr>
              <a:spLocks noChangeShapeType="1"/>
            </p:cNvSpPr>
            <p:nvPr/>
          </p:nvSpPr>
          <p:spPr bwMode="auto">
            <a:xfrm flipH="1">
              <a:off x="3973" y="1885"/>
              <a:ext cx="57" cy="20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Line 14"/>
            <p:cNvSpPr>
              <a:spLocks noChangeShapeType="1"/>
            </p:cNvSpPr>
            <p:nvPr/>
          </p:nvSpPr>
          <p:spPr bwMode="auto">
            <a:xfrm flipH="1">
              <a:off x="3820" y="1955"/>
              <a:ext cx="57" cy="20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Line 15"/>
            <p:cNvSpPr>
              <a:spLocks noChangeShapeType="1"/>
            </p:cNvSpPr>
            <p:nvPr/>
          </p:nvSpPr>
          <p:spPr bwMode="auto">
            <a:xfrm flipH="1">
              <a:off x="3692" y="2024"/>
              <a:ext cx="57" cy="20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Line 16"/>
            <p:cNvSpPr>
              <a:spLocks noChangeShapeType="1"/>
            </p:cNvSpPr>
            <p:nvPr/>
          </p:nvSpPr>
          <p:spPr bwMode="auto">
            <a:xfrm flipH="1">
              <a:off x="3539" y="2133"/>
              <a:ext cx="57" cy="20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Line 17"/>
            <p:cNvSpPr>
              <a:spLocks noChangeShapeType="1"/>
            </p:cNvSpPr>
            <p:nvPr/>
          </p:nvSpPr>
          <p:spPr bwMode="auto">
            <a:xfrm flipH="1">
              <a:off x="3398" y="2205"/>
              <a:ext cx="57" cy="20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2" name="Line 18"/>
          <p:cNvSpPr>
            <a:spLocks noChangeShapeType="1"/>
          </p:cNvSpPr>
          <p:nvPr/>
        </p:nvSpPr>
        <p:spPr bwMode="auto">
          <a:xfrm rot="7184383">
            <a:off x="4210164" y="4084978"/>
            <a:ext cx="1143000" cy="682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 rot="187948">
            <a:off x="5142820" y="3371396"/>
            <a:ext cx="2133600" cy="636588"/>
            <a:chOff x="2209" y="1235"/>
            <a:chExt cx="1344" cy="401"/>
          </a:xfrm>
        </p:grpSpPr>
        <p:sp>
          <p:nvSpPr>
            <p:cNvPr id="17427" name="Line 20"/>
            <p:cNvSpPr>
              <a:spLocks noChangeShapeType="1"/>
            </p:cNvSpPr>
            <p:nvPr/>
          </p:nvSpPr>
          <p:spPr bwMode="auto">
            <a:xfrm rot="7184383">
              <a:off x="3076" y="1122"/>
              <a:ext cx="363" cy="59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8" name="Line 21"/>
            <p:cNvSpPr>
              <a:spLocks noChangeShapeType="1"/>
            </p:cNvSpPr>
            <p:nvPr/>
          </p:nvSpPr>
          <p:spPr bwMode="auto">
            <a:xfrm rot="7184383">
              <a:off x="2322" y="1160"/>
              <a:ext cx="363" cy="58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 rot="185968">
            <a:off x="4584021" y="4150859"/>
            <a:ext cx="3290887" cy="996950"/>
            <a:chOff x="1864" y="1682"/>
            <a:chExt cx="2073" cy="628"/>
          </a:xfrm>
        </p:grpSpPr>
        <p:sp>
          <p:nvSpPr>
            <p:cNvPr id="17425" name="Line 23"/>
            <p:cNvSpPr>
              <a:spLocks noChangeShapeType="1"/>
            </p:cNvSpPr>
            <p:nvPr/>
          </p:nvSpPr>
          <p:spPr bwMode="auto">
            <a:xfrm rot="7184383">
              <a:off x="3167" y="1502"/>
              <a:ext cx="590" cy="95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6" name="Line 24"/>
            <p:cNvSpPr>
              <a:spLocks noChangeShapeType="1"/>
            </p:cNvSpPr>
            <p:nvPr/>
          </p:nvSpPr>
          <p:spPr bwMode="auto">
            <a:xfrm rot="7184383">
              <a:off x="2046" y="1538"/>
              <a:ext cx="590" cy="95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09" name="Line 25"/>
          <p:cNvSpPr>
            <a:spLocks noChangeShapeType="1"/>
          </p:cNvSpPr>
          <p:nvPr/>
        </p:nvSpPr>
        <p:spPr bwMode="auto">
          <a:xfrm rot="7184383" flipV="1">
            <a:off x="7414532" y="3700009"/>
            <a:ext cx="533400" cy="99060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6" name="Text Box 26"/>
          <p:cNvSpPr txBox="1">
            <a:spLocks noChangeArrowheads="1"/>
          </p:cNvSpPr>
          <p:nvPr/>
        </p:nvSpPr>
        <p:spPr bwMode="auto">
          <a:xfrm>
            <a:off x="4755471" y="3203122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</a:p>
        </p:txBody>
      </p:sp>
      <p:sp>
        <p:nvSpPr>
          <p:cNvPr id="17417" name="Text Box 27"/>
          <p:cNvSpPr txBox="1">
            <a:spLocks noChangeArrowheads="1"/>
          </p:cNvSpPr>
          <p:nvPr/>
        </p:nvSpPr>
        <p:spPr bwMode="auto">
          <a:xfrm>
            <a:off x="4122057" y="4441372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 smtClean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endParaRPr lang="en-US" altLang="zh-CN" sz="2400" b="1" i="1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852683" y="4514397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 smtClean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smtClean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'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7276421" y="3274559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 smtClean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smtClean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'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20" name="Rectangle 30"/>
          <p:cNvSpPr>
            <a:spLocks noChangeArrowheads="1"/>
          </p:cNvSpPr>
          <p:nvPr/>
        </p:nvSpPr>
        <p:spPr bwMode="auto">
          <a:xfrm>
            <a:off x="1700032" y="1284550"/>
            <a:ext cx="8140654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练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习：请你根据平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面镜的成像特点作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出物体</a:t>
            </a:r>
            <a:r>
              <a:rPr kumimoji="1" lang="zh-CN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Ａ</a:t>
            </a:r>
            <a:r>
              <a:rPr kumimoji="1" lang="en-US" altLang="zh-CN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平面镜中的像。</a:t>
            </a:r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H="1">
            <a:off x="6123895" y="3504746"/>
            <a:ext cx="144462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6123895" y="3504746"/>
            <a:ext cx="0" cy="2174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>
            <a:off x="6123895" y="4384221"/>
            <a:ext cx="144462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6123895" y="4398509"/>
            <a:ext cx="0" cy="2159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5" name="Picture 3" descr="png-0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3" y="74787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524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 animBg="1"/>
      <p:bldP spid="16412" grpId="0"/>
      <p:bldP spid="16413" grpId="0"/>
      <p:bldP spid="16415" grpId="0" animBg="1"/>
      <p:bldP spid="16416" grpId="0" animBg="1"/>
      <p:bldP spid="16417" grpId="0" animBg="1"/>
      <p:bldP spid="164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054889458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75" y="2356145"/>
            <a:ext cx="2098173" cy="233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9715" y="4817192"/>
            <a:ext cx="3960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</a:rPr>
              <a:t>舞蹈演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员矫正自</a:t>
            </a:r>
            <a:r>
              <a:rPr lang="zh-CN" altLang="en-US" sz="2400" b="1" dirty="0">
                <a:solidFill>
                  <a:srgbClr val="FF0000"/>
                </a:solidFill>
              </a:rPr>
              <a:t>己的姿势</a:t>
            </a:r>
          </a:p>
        </p:txBody>
      </p:sp>
      <p:pic>
        <p:nvPicPr>
          <p:cNvPr id="25607" name="Picture 7" descr="u=3505720852,2707616413&amp;fm=23&amp;gp=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16" r="-1227"/>
          <a:stretch>
            <a:fillRect/>
          </a:stretch>
        </p:blipFill>
        <p:spPr bwMode="auto">
          <a:xfrm>
            <a:off x="2118964" y="2356145"/>
            <a:ext cx="2736234" cy="21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847850" y="1697981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（１）平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面镜能够成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像</a:t>
            </a:r>
            <a:endParaRPr lang="zh-CN" altLang="en-US" sz="2400" b="1" dirty="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24000" y="32998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522383" y="4806238"/>
            <a:ext cx="19293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</a:rPr>
              <a:t>水中的倒影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2"/>
          <p:cNvSpPr txBox="1"/>
          <p:nvPr/>
        </p:nvSpPr>
        <p:spPr bwMode="auto">
          <a:xfrm>
            <a:off x="1400993" y="87948"/>
            <a:ext cx="46987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四、平面镜的应用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52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08157" y="1382676"/>
            <a:ext cx="7578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．能描述平面镜成像的特点。</a:t>
            </a:r>
            <a:endParaRPr lang="en-US" altLang="zh-CN" sz="2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．通过实验，探究了解平面镜成像的特点。</a:t>
            </a:r>
            <a:endParaRPr lang="en-US" altLang="zh-CN" sz="2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．能通过对平面镜、球面镜的应用的了解，领略科学技术对人类生活的影响。</a:t>
            </a:r>
            <a:endParaRPr lang="en-US" altLang="zh-CN" sz="2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736600" y="-388279"/>
            <a:ext cx="3113088" cy="0"/>
          </a:xfrm>
          <a:prstGeom prst="line">
            <a:avLst/>
          </a:prstGeom>
          <a:ln>
            <a:solidFill>
              <a:srgbClr val="009F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5450" y="2398713"/>
            <a:ext cx="2112963" cy="20589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图片 17" descr="标题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图片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55" y="1454151"/>
            <a:ext cx="3873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575050" y="333376"/>
            <a:ext cx="4681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558925" y="4802486"/>
            <a:ext cx="45159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</a:rPr>
              <a:t>牙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医利用平面镜看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清牙</a:t>
            </a:r>
            <a:r>
              <a:rPr lang="zh-CN" altLang="en-US" sz="2400" b="1" dirty="0">
                <a:solidFill>
                  <a:srgbClr val="FF0000"/>
                </a:solidFill>
              </a:rPr>
              <a:t>齿的背面</a:t>
            </a:r>
          </a:p>
        </p:txBody>
      </p:sp>
      <p:pic>
        <p:nvPicPr>
          <p:cNvPr id="2662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454151"/>
            <a:ext cx="47577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2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2548620" y="2439081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3701144" y="2439081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701144" y="5391831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48620" y="2150156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988482" y="2150156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988482" y="510290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2548619" y="272641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3413807" y="2726418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>
            <a:off x="3413808" y="5679168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412220" y="2151744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412220" y="5102906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Rectangle 13" descr="小纸屑"/>
          <p:cNvSpPr>
            <a:spLocks noChangeArrowheads="1"/>
          </p:cNvSpPr>
          <p:nvPr/>
        </p:nvSpPr>
        <p:spPr bwMode="auto">
          <a:xfrm rot="-2700000">
            <a:off x="3701145" y="2150156"/>
            <a:ext cx="73025" cy="576262"/>
          </a:xfrm>
          <a:prstGeom prst="rect">
            <a:avLst/>
          </a:prstGeom>
          <a:pattFill prst="smConfetti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2" name="Rectangle 14" descr="小纸屑"/>
          <p:cNvSpPr>
            <a:spLocks noChangeArrowheads="1"/>
          </p:cNvSpPr>
          <p:nvPr/>
        </p:nvSpPr>
        <p:spPr bwMode="auto">
          <a:xfrm rot="-2700000">
            <a:off x="3628120" y="5102906"/>
            <a:ext cx="73025" cy="576262"/>
          </a:xfrm>
          <a:prstGeom prst="rect">
            <a:avLst/>
          </a:prstGeom>
          <a:pattFill prst="smConfetti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837544" y="243908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701144" y="3591606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4132944" y="539183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3412220" y="2439082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267757" y="2439081"/>
            <a:ext cx="3286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>
                <a:latin typeface="Tahoma" pitchFamily="34" charset="0"/>
              </a:rPr>
              <a:t>45˚</a:t>
            </a:r>
          </a:p>
        </p:txBody>
      </p:sp>
      <p:pic>
        <p:nvPicPr>
          <p:cNvPr id="27668" name="Picture 20" descr="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08" y="5247369"/>
            <a:ext cx="2809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1900919" y="2150157"/>
            <a:ext cx="503238" cy="503237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4222638" y="3444331"/>
            <a:ext cx="1685925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kern="10">
                <a:solidFill>
                  <a:srgbClr val="CC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潜望镜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1544531" y="1157626"/>
            <a:ext cx="5955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/>
              <a:t>（２）平</a:t>
            </a:r>
            <a:r>
              <a:rPr lang="zh-CN" altLang="en-US" sz="2800" b="1" dirty="0"/>
              <a:t>面镜可以改变光的传播方</a:t>
            </a:r>
            <a:r>
              <a:rPr lang="zh-CN" altLang="en-US" sz="2800" b="1" dirty="0" smtClean="0"/>
              <a:t>向</a:t>
            </a:r>
            <a:endParaRPr lang="zh-CN" altLang="en-US"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52" y="2150157"/>
            <a:ext cx="3639069" cy="2952750"/>
          </a:xfrm>
          <a:prstGeom prst="rect">
            <a:avLst/>
          </a:prstGeom>
        </p:spPr>
      </p:pic>
      <p:sp>
        <p:nvSpPr>
          <p:cNvPr id="33" name="WordArt 22"/>
          <p:cNvSpPr>
            <a:spLocks noChangeArrowheads="1" noChangeShapeType="1" noTextEdit="1"/>
          </p:cNvSpPr>
          <p:nvPr/>
        </p:nvSpPr>
        <p:spPr bwMode="auto">
          <a:xfrm>
            <a:off x="6835926" y="5136017"/>
            <a:ext cx="3409719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kern="10" smtClean="0">
                <a:solidFill>
                  <a:srgbClr val="CC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塔式太阳能电站</a:t>
            </a:r>
            <a:endParaRPr lang="zh-CN" altLang="en-US" sz="4400" kern="10">
              <a:solidFill>
                <a:srgbClr val="CC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</p:spTree>
    <p:extLst>
      <p:ext uri="{BB962C8B-B14F-4D97-AF65-F5344CB8AC3E}">
        <p14:creationId xmlns:p14="http://schemas.microsoft.com/office/powerpoint/2010/main" val="25309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44924" y="1125515"/>
            <a:ext cx="304913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凸面</a:t>
            </a:r>
            <a:r>
              <a:rPr lang="zh-CN" altLang="en-US" sz="3200" b="1" dirty="0" smtClean="0"/>
              <a:t>镜</a:t>
            </a:r>
            <a:r>
              <a:rPr lang="zh-CN" altLang="en-US" sz="3200" b="1" dirty="0">
                <a:latin typeface="宋体" pitchFamily="2" charset="-122"/>
              </a:rPr>
              <a:t>的应用</a:t>
            </a: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766449" y="1813824"/>
            <a:ext cx="7265052" cy="3690555"/>
            <a:chOff x="1100" y="1539"/>
            <a:chExt cx="3956" cy="2259"/>
          </a:xfrm>
        </p:grpSpPr>
        <p:pic>
          <p:nvPicPr>
            <p:cNvPr id="15" name="Picture 6" descr="DSC055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0" r="17407" b="2448"/>
            <a:stretch>
              <a:fillRect/>
            </a:stretch>
          </p:blipFill>
          <p:spPr bwMode="auto">
            <a:xfrm>
              <a:off x="1100" y="1539"/>
              <a:ext cx="2024" cy="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 descr="b2b_201004151014172819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1539"/>
              <a:ext cx="1826" cy="2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95444" y="5761092"/>
            <a:ext cx="57757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zh-CN" altLang="en-US" sz="2800" b="1"/>
              <a:t>拐弯处的反光</a:t>
            </a:r>
            <a:r>
              <a:rPr lang="zh-CN" altLang="en-US" sz="2800" b="1" smtClean="0"/>
              <a:t>镜可以扩大视野</a:t>
            </a:r>
            <a:endParaRPr lang="zh-CN" altLang="en-US" sz="2800" b="1"/>
          </a:p>
        </p:txBody>
      </p:sp>
      <p:sp>
        <p:nvSpPr>
          <p:cNvPr id="18" name="TextBox 2"/>
          <p:cNvSpPr txBox="1"/>
          <p:nvPr/>
        </p:nvSpPr>
        <p:spPr bwMode="auto">
          <a:xfrm>
            <a:off x="1400993" y="87948"/>
            <a:ext cx="52629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五、凸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面</a:t>
            </a: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镜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和凹面</a:t>
            </a: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镜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20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77263" y="1876042"/>
            <a:ext cx="8964612" cy="4008437"/>
            <a:chOff x="113" y="1162"/>
            <a:chExt cx="5647" cy="2525"/>
          </a:xfrm>
        </p:grpSpPr>
        <p:pic>
          <p:nvPicPr>
            <p:cNvPr id="4" name="Picture 6" descr="ipc-sideview-mirr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62"/>
              <a:ext cx="2949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107" y="1162"/>
              <a:ext cx="2653" cy="2223"/>
              <a:chOff x="3379" y="1207"/>
              <a:chExt cx="2381" cy="1778"/>
            </a:xfrm>
          </p:grpSpPr>
          <p:pic>
            <p:nvPicPr>
              <p:cNvPr id="8" name="Picture 8" descr="live_2006102418110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507"/>
              <a:stretch>
                <a:fillRect/>
              </a:stretch>
            </p:blipFill>
            <p:spPr bwMode="auto">
              <a:xfrm>
                <a:off x="3379" y="1207"/>
                <a:ext cx="2381" cy="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live_2006102418110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56" r="92357" b="71089"/>
              <a:stretch>
                <a:fillRect/>
              </a:stretch>
            </p:blipFill>
            <p:spPr bwMode="auto">
              <a:xfrm>
                <a:off x="3379" y="1207"/>
                <a:ext cx="213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884" y="3385"/>
              <a:ext cx="1588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kumimoji="1" lang="zh-CN" altLang="en-US" sz="2400" b="1">
                  <a:latin typeface="宋体" panose="02010600030101010101" pitchFamily="2" charset="-122"/>
                </a:rPr>
                <a:t>汽车后视镜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787" y="3394"/>
              <a:ext cx="1588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kumimoji="1" lang="zh-CN" altLang="en-US" sz="2400" b="1">
                  <a:latin typeface="宋体" panose="02010600030101010101" pitchFamily="2" charset="-122"/>
                </a:rPr>
                <a:t>超市防盗镜</a:t>
              </a:r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469267" y="1150938"/>
            <a:ext cx="304913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凸面</a:t>
            </a:r>
            <a:r>
              <a:rPr lang="zh-CN" altLang="en-US" sz="3200" b="1" dirty="0" smtClean="0"/>
              <a:t>镜</a:t>
            </a:r>
            <a:r>
              <a:rPr lang="zh-CN" altLang="en-US" sz="3200" b="1" dirty="0">
                <a:latin typeface="宋体" pitchFamily="2" charset="-122"/>
              </a:rPr>
              <a:t>的应用</a:t>
            </a:r>
          </a:p>
        </p:txBody>
      </p:sp>
    </p:spTree>
    <p:extLst>
      <p:ext uri="{BB962C8B-B14F-4D97-AF65-F5344CB8AC3E}">
        <p14:creationId xmlns:p14="http://schemas.microsoft.com/office/powerpoint/2010/main" val="38414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4323749" y="1089264"/>
            <a:ext cx="4103687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zh-CN" altLang="en-US" sz="3200" b="1" dirty="0">
                <a:latin typeface="宋体" pitchFamily="2" charset="-122"/>
              </a:rPr>
              <a:t>凹面</a:t>
            </a:r>
            <a:r>
              <a:rPr kumimoji="1" lang="zh-CN" altLang="en-US" sz="3200" b="1" dirty="0" smtClean="0">
                <a:latin typeface="宋体" pitchFamily="2" charset="-122"/>
              </a:rPr>
              <a:t>镜的应用</a:t>
            </a:r>
            <a:endParaRPr kumimoji="1" lang="zh-CN" altLang="en-US" sz="3200" b="1" dirty="0">
              <a:latin typeface="宋体" pitchFamily="2" charset="-122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375275" y="5589588"/>
            <a:ext cx="2160588" cy="58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太阳灶</a:t>
            </a:r>
          </a:p>
        </p:txBody>
      </p: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1703388" y="1844675"/>
            <a:ext cx="8856662" cy="3752850"/>
            <a:chOff x="113" y="1162"/>
            <a:chExt cx="5579" cy="2364"/>
          </a:xfrm>
        </p:grpSpPr>
        <p:pic>
          <p:nvPicPr>
            <p:cNvPr id="95237" name="Picture 7" descr="mirror_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1"/>
            <a:stretch>
              <a:fillRect/>
            </a:stretch>
          </p:blipFill>
          <p:spPr bwMode="auto">
            <a:xfrm>
              <a:off x="113" y="1162"/>
              <a:ext cx="2722" cy="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38" name="Picture 8" descr="20116121816313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" r="6975"/>
            <a:stretch>
              <a:fillRect/>
            </a:stretch>
          </p:blipFill>
          <p:spPr bwMode="auto">
            <a:xfrm>
              <a:off x="2789" y="1162"/>
              <a:ext cx="2903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4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601452" y="816176"/>
            <a:ext cx="2951163" cy="56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10000"/>
              </a:lnSpc>
            </a:pPr>
            <a:r>
              <a:rPr kumimoji="1" lang="zh-CN" altLang="en-US" sz="3200" b="1" dirty="0">
                <a:solidFill>
                  <a:srgbClr val="000000"/>
                </a:solidFill>
                <a:latin typeface="宋体" pitchFamily="2" charset="-122"/>
              </a:rPr>
              <a:t>凹面镜的应用</a:t>
            </a:r>
            <a:endParaRPr kumimoji="1" lang="zh-CN" altLang="en-US" sz="32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4882879" y="5779066"/>
            <a:ext cx="2665413" cy="5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奥运圣火采集</a:t>
            </a:r>
          </a:p>
        </p:txBody>
      </p:sp>
      <p:pic>
        <p:nvPicPr>
          <p:cNvPr id="97286" name="Picture 6" descr="20120511061044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1495109"/>
            <a:ext cx="7156504" cy="425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4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2083494" y="1244628"/>
            <a:ext cx="7357241" cy="2393195"/>
            <a:chOff x="158" y="1162"/>
            <a:chExt cx="5217" cy="1980"/>
          </a:xfrm>
        </p:grpSpPr>
        <p:pic>
          <p:nvPicPr>
            <p:cNvPr id="97285" name="Picture 5" descr="1-29-08-the-tor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2"/>
            <a:stretch>
              <a:fillRect/>
            </a:stretch>
          </p:blipFill>
          <p:spPr bwMode="auto">
            <a:xfrm>
              <a:off x="158" y="1162"/>
              <a:ext cx="2231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6" name="Picture 6" descr="Product_4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162"/>
              <a:ext cx="771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7" name="Picture 7" descr="479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193"/>
              <a:ext cx="2903" cy="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7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96306"/>
              </p:ext>
            </p:extLst>
          </p:nvPr>
        </p:nvGraphicFramePr>
        <p:xfrm>
          <a:off x="2348085" y="3694544"/>
          <a:ext cx="2202339" cy="18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位图图像" r:id="rId6" imgW="6268325" imgH="5249008" progId="Paint.Picture">
                  <p:embed/>
                </p:oleObj>
              </mc:Choice>
              <mc:Fallback>
                <p:oleObj name="位图图像" r:id="rId6" imgW="6268325" imgH="52490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085" y="3694544"/>
                        <a:ext cx="2202339" cy="18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5" descr="凹面镜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501" y="3694544"/>
            <a:ext cx="1916607" cy="1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725108" y="4027340"/>
            <a:ext cx="3822390" cy="15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手电筒和车灯的反射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罩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利用凹面镜可以聚光</a:t>
            </a:r>
          </a:p>
          <a:p>
            <a:pPr>
              <a:lnSpc>
                <a:spcPct val="110000"/>
              </a:lnSpc>
            </a:pP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25492" y="475116"/>
            <a:ext cx="2656496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zh-CN" altLang="en-US" sz="3200" b="1" dirty="0">
                <a:solidFill>
                  <a:srgbClr val="000000"/>
                </a:solidFill>
                <a:latin typeface="宋体" pitchFamily="2" charset="-122"/>
              </a:rPr>
              <a:t>凹面镜的应用</a:t>
            </a:r>
            <a:endParaRPr kumimoji="1" lang="zh-CN" altLang="en-US" sz="3200" b="1" dirty="0">
              <a:solidFill>
                <a:srgbClr val="00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3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872039" y="4005264"/>
            <a:ext cx="2040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smtClean="0">
                <a:latin typeface="Tahoma" pitchFamily="34" charset="0"/>
                <a:ea typeface="楷体_GB2312" pitchFamily="49" charset="-122"/>
                <a:sym typeface="Arial" charset="0"/>
              </a:rPr>
              <a:t>成</a:t>
            </a:r>
            <a:r>
              <a:rPr lang="zh-CN" altLang="en-US" sz="2400" b="1">
                <a:latin typeface="Tahoma" pitchFamily="34" charset="0"/>
                <a:ea typeface="楷体_GB2312" pitchFamily="49" charset="-122"/>
                <a:sym typeface="Arial" charset="0"/>
              </a:rPr>
              <a:t>像的原理</a:t>
            </a:r>
            <a:r>
              <a:rPr lang="zh-CN" altLang="en-US" sz="2400" b="1"/>
              <a:t>：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606947" y="4005263"/>
            <a:ext cx="2040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ahoma" pitchFamily="34" charset="0"/>
                <a:ea typeface="楷体_GB2312" pitchFamily="49" charset="-122"/>
                <a:sym typeface="Arial" charset="0"/>
              </a:rPr>
              <a:t>光的反射定律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611450" y="3304398"/>
            <a:ext cx="1731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ahoma" pitchFamily="34" charset="0"/>
                <a:ea typeface="楷体_GB2312" pitchFamily="49" charset="-122"/>
                <a:sym typeface="Arial" charset="0"/>
              </a:rPr>
              <a:t>平面镜成像</a:t>
            </a:r>
          </a:p>
        </p:txBody>
      </p:sp>
      <p:sp>
        <p:nvSpPr>
          <p:cNvPr id="28678" name="AutoShape 6"/>
          <p:cNvSpPr>
            <a:spLocks/>
          </p:cNvSpPr>
          <p:nvPr/>
        </p:nvSpPr>
        <p:spPr bwMode="auto">
          <a:xfrm>
            <a:off x="4584700" y="2760208"/>
            <a:ext cx="205295" cy="1605418"/>
          </a:xfrm>
          <a:prstGeom prst="leftBrace">
            <a:avLst>
              <a:gd name="adj1" fmla="val 7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48000" y="5181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latin typeface="Verdana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605734" y="2194379"/>
            <a:ext cx="61555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ea typeface="楷体_GB2312" pitchFamily="49" charset="-122"/>
              </a:rPr>
              <a:t>平面</a:t>
            </a:r>
            <a:r>
              <a:rPr lang="zh-CN" altLang="en-US" sz="2800" b="1" smtClean="0">
                <a:ea typeface="楷体_GB2312" pitchFamily="49" charset="-122"/>
              </a:rPr>
              <a:t>镜成像</a:t>
            </a:r>
            <a:endParaRPr lang="zh-CN" altLang="en-US" sz="2800" b="1">
              <a:ea typeface="楷体_GB2312" pitchFamily="49" charset="-122"/>
            </a:endParaRPr>
          </a:p>
        </p:txBody>
      </p:sp>
      <p:sp>
        <p:nvSpPr>
          <p:cNvPr id="28681" name="AutoShape 9"/>
          <p:cNvSpPr>
            <a:spLocks/>
          </p:cNvSpPr>
          <p:nvPr/>
        </p:nvSpPr>
        <p:spPr bwMode="auto">
          <a:xfrm>
            <a:off x="2287322" y="1540783"/>
            <a:ext cx="492124" cy="4196443"/>
          </a:xfrm>
          <a:prstGeom prst="leftBrace">
            <a:avLst>
              <a:gd name="adj1" fmla="val 753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831659" y="1233187"/>
            <a:ext cx="1366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ahoma" pitchFamily="34" charset="0"/>
                <a:ea typeface="楷体_GB2312" pitchFamily="49" charset="-122"/>
              </a:rPr>
              <a:t>平面镜</a:t>
            </a:r>
            <a:r>
              <a:rPr lang="zh-CN" altLang="en-US" sz="2400" b="1">
                <a:latin typeface="Tahoma" pitchFamily="34" charset="0"/>
              </a:rPr>
              <a:t>：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947822" y="1239739"/>
            <a:ext cx="460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Tahoma" pitchFamily="34" charset="0"/>
                <a:ea typeface="楷体_GB2312" pitchFamily="49" charset="-122"/>
              </a:rPr>
              <a:t>反射面是平面的</a:t>
            </a:r>
            <a:r>
              <a:rPr lang="zh-CN" altLang="en-US" sz="2400" b="1" dirty="0" smtClean="0">
                <a:latin typeface="Tahoma" pitchFamily="34" charset="0"/>
                <a:ea typeface="楷体_GB2312" pitchFamily="49" charset="-122"/>
              </a:rPr>
              <a:t>镜子</a:t>
            </a:r>
            <a:endParaRPr lang="zh-CN" altLang="en-US" sz="2400" b="1" dirty="0">
              <a:latin typeface="Tahoma" pitchFamily="34" charset="0"/>
              <a:ea typeface="楷体_GB2312" pitchFamily="49" charset="-122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611450" y="4679496"/>
            <a:ext cx="5139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smtClean="0">
                <a:latin typeface="Tahoma" pitchFamily="34" charset="0"/>
                <a:ea typeface="楷体_GB2312" pitchFamily="49" charset="-122"/>
                <a:sym typeface="Arial" charset="0"/>
              </a:rPr>
              <a:t>平</a:t>
            </a:r>
            <a:r>
              <a:rPr lang="zh-CN" altLang="en-US" sz="2400" b="1">
                <a:latin typeface="Tahoma" pitchFamily="34" charset="0"/>
                <a:ea typeface="楷体_GB2312" pitchFamily="49" charset="-122"/>
                <a:sym typeface="Arial" charset="0"/>
              </a:rPr>
              <a:t>面</a:t>
            </a:r>
            <a:r>
              <a:rPr lang="zh-CN" altLang="en-US" sz="2400" b="1" smtClean="0">
                <a:latin typeface="Tahoma" pitchFamily="34" charset="0"/>
                <a:ea typeface="楷体_GB2312" pitchFamily="49" charset="-122"/>
                <a:sym typeface="Arial" charset="0"/>
              </a:rPr>
              <a:t>镜的应用：成像、改变光路</a:t>
            </a:r>
            <a:endParaRPr lang="zh-CN" altLang="en-US" sz="2400" b="1">
              <a:latin typeface="Tahoma" pitchFamily="34" charset="0"/>
              <a:ea typeface="楷体_GB2312" pitchFamily="49" charset="-122"/>
              <a:sym typeface="Arial" charset="0"/>
            </a:endParaRPr>
          </a:p>
        </p:txBody>
      </p:sp>
      <p:sp>
        <p:nvSpPr>
          <p:cNvPr id="28685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27575" y="2625271"/>
            <a:ext cx="1731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smtClean="0">
                <a:latin typeface="Tahoma" pitchFamily="34" charset="0"/>
                <a:ea typeface="楷体_GB2312" pitchFamily="49" charset="-122"/>
                <a:sym typeface="Arial" charset="0"/>
              </a:rPr>
              <a:t>成</a:t>
            </a:r>
            <a:r>
              <a:rPr lang="zh-CN" altLang="en-US" sz="2400" b="1">
                <a:latin typeface="Tahoma" pitchFamily="34" charset="0"/>
                <a:ea typeface="楷体_GB2312" pitchFamily="49" charset="-122"/>
                <a:sym typeface="Arial" charset="0"/>
              </a:rPr>
              <a:t>像的特点</a:t>
            </a:r>
          </a:p>
        </p:txBody>
      </p:sp>
      <p:sp>
        <p:nvSpPr>
          <p:cNvPr id="28686" name="AutoShape 14"/>
          <p:cNvSpPr>
            <a:spLocks/>
          </p:cNvSpPr>
          <p:nvPr/>
        </p:nvSpPr>
        <p:spPr bwMode="auto">
          <a:xfrm>
            <a:off x="6391048" y="1904546"/>
            <a:ext cx="231775" cy="2016125"/>
          </a:xfrm>
          <a:prstGeom prst="leftBrace">
            <a:avLst>
              <a:gd name="adj1" fmla="val 724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625997" y="1761670"/>
            <a:ext cx="269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ahoma" pitchFamily="34" charset="0"/>
                <a:ea typeface="楷体_GB2312" pitchFamily="49" charset="-122"/>
                <a:sym typeface="Arial" charset="0"/>
              </a:rPr>
              <a:t>像和物大小相等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581548" y="3220583"/>
            <a:ext cx="1733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Tahoma" pitchFamily="34" charset="0"/>
                <a:ea typeface="楷体_GB2312" pitchFamily="49" charset="-122"/>
                <a:sym typeface="Arial" charset="0"/>
              </a:rPr>
              <a:t>平面镜成虚像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625997" y="2222046"/>
            <a:ext cx="3833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ahoma" pitchFamily="34" charset="0"/>
                <a:ea typeface="楷体_GB2312" pitchFamily="49" charset="-122"/>
                <a:sym typeface="Arial" charset="0"/>
              </a:rPr>
              <a:t>像和物到镜面的距离相等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6625998" y="2731180"/>
            <a:ext cx="3417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ahoma" pitchFamily="34" charset="0"/>
                <a:ea typeface="楷体_GB2312" pitchFamily="49" charset="-122"/>
                <a:sym typeface="Arial" charset="0"/>
              </a:rPr>
              <a:t>像和物的连线垂直于镜面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625997" y="3604759"/>
            <a:ext cx="2773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latin typeface="Tahoma" pitchFamily="34" charset="0"/>
                <a:ea typeface="楷体_GB2312" pitchFamily="49" charset="-122"/>
                <a:sym typeface="Arial" charset="0"/>
              </a:rPr>
              <a:t>像与物关于镜面对称</a:t>
            </a:r>
            <a:endParaRPr lang="zh-CN" altLang="en-US" sz="2000" b="1" dirty="0">
              <a:latin typeface="Tahoma" pitchFamily="34" charset="0"/>
              <a:ea typeface="楷体_GB2312" pitchFamily="49" charset="-122"/>
              <a:sym typeface="Arial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779446" y="5487080"/>
            <a:ext cx="2518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Tahoma" pitchFamily="34" charset="0"/>
                <a:ea typeface="楷体_GB2312" pitchFamily="49" charset="-122"/>
                <a:sym typeface="Arial" charset="0"/>
              </a:rPr>
              <a:t>凸面</a:t>
            </a:r>
            <a:r>
              <a:rPr lang="zh-CN" altLang="en-US" sz="2400" b="1" dirty="0" smtClean="0">
                <a:latin typeface="Tahoma" pitchFamily="34" charset="0"/>
                <a:ea typeface="楷体_GB2312" pitchFamily="49" charset="-122"/>
                <a:sym typeface="Arial" charset="0"/>
              </a:rPr>
              <a:t>镜和凹</a:t>
            </a:r>
            <a:r>
              <a:rPr lang="zh-CN" altLang="en-US" sz="2400" b="1" dirty="0">
                <a:latin typeface="Tahoma" pitchFamily="34" charset="0"/>
                <a:ea typeface="楷体_GB2312" pitchFamily="49" charset="-122"/>
                <a:sym typeface="Arial" charset="0"/>
              </a:rPr>
              <a:t>面</a:t>
            </a:r>
            <a:r>
              <a:rPr lang="zh-CN" altLang="en-US" sz="2400" b="1" dirty="0" smtClean="0">
                <a:latin typeface="Tahoma" pitchFamily="34" charset="0"/>
                <a:ea typeface="楷体_GB2312" pitchFamily="49" charset="-122"/>
                <a:sym typeface="Arial" charset="0"/>
              </a:rPr>
              <a:t>镜</a:t>
            </a:r>
            <a:endParaRPr lang="zh-CN" altLang="en-US" sz="2400" b="1" dirty="0">
              <a:latin typeface="Tahoma" pitchFamily="34" charset="0"/>
              <a:ea typeface="楷体_GB2312" pitchFamily="49" charset="-122"/>
              <a:sym typeface="Arial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02739" y="-98535"/>
            <a:ext cx="3496087" cy="1003300"/>
            <a:chOff x="402739" y="21978"/>
            <a:chExt cx="3496087" cy="1003300"/>
          </a:xfrm>
        </p:grpSpPr>
        <p:sp>
          <p:nvSpPr>
            <p:cNvPr id="31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33" name="直接连接符 32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4" name="图片 33" descr="标题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797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1"/>
          <p:cNvSpPr txBox="1">
            <a:spLocks noChangeArrowheads="1"/>
          </p:cNvSpPr>
          <p:nvPr/>
        </p:nvSpPr>
        <p:spPr bwMode="auto">
          <a:xfrm>
            <a:off x="452210" y="891543"/>
            <a:ext cx="9249497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．某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同学从平面镜前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2.5m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处走近平面镜，则该同学在平面镜中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像的大小将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（　　）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变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　　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．变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　　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．不变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．可大可小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36371" y="1427073"/>
            <a:ext cx="1220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548523" y="5032601"/>
            <a:ext cx="91531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丽同学身高为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1.6m，她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在镜中像的高度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＿＿＿＿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；她到镜面的距离是0.4m，像到她的距离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是＿＿＿m。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340741" y="5038582"/>
            <a:ext cx="152717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555997" y="5604756"/>
            <a:ext cx="148431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99598" y="2306358"/>
            <a:ext cx="8382000" cy="130968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68000" algn="just" eaLnBrk="1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．一只小猫正在平面镜前欣赏自己的全身像，如图所示：此时它所看到的全身像应是图中的哪一个？（  　　 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47341" y="3303553"/>
            <a:ext cx="7470945" cy="1730371"/>
            <a:chOff x="947341" y="3303553"/>
            <a:chExt cx="7470945" cy="1730371"/>
          </a:xfrm>
        </p:grpSpPr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947341" y="3303553"/>
              <a:ext cx="7470945" cy="1302275"/>
              <a:chOff x="0" y="0"/>
              <a:chExt cx="8203" cy="1605"/>
            </a:xfrm>
          </p:grpSpPr>
          <p:pic>
            <p:nvPicPr>
              <p:cNvPr id="19" name="Picture 5" descr="00 副本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5"/>
                <a:ext cx="1513" cy="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6" descr="1 副本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" y="0"/>
                <a:ext cx="1513" cy="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7" descr="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0" y="0"/>
                <a:ext cx="1514" cy="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8" descr="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0" y="0"/>
                <a:ext cx="1513" cy="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9" descr="2 副本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0" y="21"/>
                <a:ext cx="1513" cy="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190308" y="4603037"/>
              <a:ext cx="518327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200">
                  <a:latin typeface="Times New Roman" panose="02020603050405020304" pitchFamily="18" charset="0"/>
                </a:rPr>
                <a:t>A                  B                   C                 D      </a:t>
              </a:r>
            </a:p>
          </p:txBody>
        </p: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563859" y="2820992"/>
            <a:ext cx="941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02739" y="-98535"/>
            <a:ext cx="3496087" cy="1003300"/>
            <a:chOff x="402739" y="21978"/>
            <a:chExt cx="3496087" cy="1003300"/>
          </a:xfrm>
        </p:grpSpPr>
        <p:sp>
          <p:nvSpPr>
            <p:cNvPr id="27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练 习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9" name="直接连接符 28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0" name="图片 29" descr="标题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569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2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1"/>
          <p:cNvSpPr txBox="1">
            <a:spLocks noChangeArrowheads="1"/>
          </p:cNvSpPr>
          <p:nvPr/>
        </p:nvSpPr>
        <p:spPr bwMode="auto">
          <a:xfrm>
            <a:off x="744141" y="677629"/>
            <a:ext cx="93578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4．一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只小鸟在离湖面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上空飞行，若湖深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则小鸟在湖里所成的像与它的距离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，它在湖里所成的像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 填“虚”或“实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”）。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106466" y="1248963"/>
            <a:ext cx="195897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498681" y="1208026"/>
            <a:ext cx="1246188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虚</a:t>
            </a: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744141" y="2390908"/>
            <a:ext cx="9575516" cy="351572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457200" eaLnBrk="1" hangingPunct="1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400" b="1" kern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kern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．小</a:t>
            </a:r>
            <a:r>
              <a:rPr lang="zh-CN" alt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明做研究平面镜成像的实验时，先将蜡烛放在平面镜前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50cm</a:t>
            </a:r>
            <a:r>
              <a:rPr lang="zh-CN" alt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处，他记下了像的位置，然后，他将平面镜向蜡烛移动了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10cm</a:t>
            </a:r>
            <a:r>
              <a:rPr lang="zh-CN" alt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，则第二次成像的位置与第一次成像的位置</a:t>
            </a:r>
            <a:r>
              <a:rPr lang="zh-CN" altLang="en-US" sz="2400" b="1" kern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比较（         ）</a:t>
            </a:r>
            <a:endParaRPr lang="en-US" altLang="zh-CN" sz="2400" b="1" kern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457200" eaLnBrk="1" hangingPunct="1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．向平面镜移动了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10cm</a:t>
            </a:r>
          </a:p>
          <a:p>
            <a:pPr marL="0" indent="457200" eaLnBrk="1" hangingPunct="1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．向平面镜移动了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20cm</a:t>
            </a:r>
          </a:p>
          <a:p>
            <a:pPr marL="0" indent="457200" eaLnBrk="1" hangingPunct="1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．远离了平面镜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10cm</a:t>
            </a:r>
          </a:p>
          <a:p>
            <a:pPr marL="0" indent="457200" eaLnBrk="1" hangingPunct="1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．远离了平面镜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20cm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56180" y="3310595"/>
            <a:ext cx="149973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896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59" y="1174433"/>
            <a:ext cx="6182582" cy="41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01140" y="1077586"/>
            <a:ext cx="379061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ctr" latinLnBrk="1" hangingPunct="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在你照镜子的时候，可以在镜子里看到另一个“你”，镜子里的“人”就是你的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。在平静的水面，房屋树木和它们的倒影相映成趣，形成了一幅美丽的对称图。这个倒影实际上就是岸上房屋树木的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ctr" latinLnBrk="1" hangingPunct="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探究平面镜成像的特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点后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，你就会知道其中的道理了。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20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4" name="直接连接符 23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图片 24" descr="标题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579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 rot="-4061968">
            <a:off x="3844698" y="3226481"/>
            <a:ext cx="3971925" cy="1752600"/>
            <a:chOff x="2064" y="1752"/>
            <a:chExt cx="2177" cy="1297"/>
          </a:xfrm>
        </p:grpSpPr>
        <p:sp>
          <p:nvSpPr>
            <p:cNvPr id="18463" name="Line 5"/>
            <p:cNvSpPr>
              <a:spLocks noChangeShapeType="1"/>
            </p:cNvSpPr>
            <p:nvPr/>
          </p:nvSpPr>
          <p:spPr bwMode="auto">
            <a:xfrm flipV="1">
              <a:off x="2064" y="1752"/>
              <a:ext cx="2177" cy="124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4" name="Line 6"/>
            <p:cNvSpPr>
              <a:spLocks noChangeShapeType="1"/>
            </p:cNvSpPr>
            <p:nvPr/>
          </p:nvSpPr>
          <p:spPr bwMode="auto">
            <a:xfrm flipH="1">
              <a:off x="2288" y="2840"/>
              <a:ext cx="57" cy="20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5" name="Line 7"/>
            <p:cNvSpPr>
              <a:spLocks noChangeShapeType="1"/>
            </p:cNvSpPr>
            <p:nvPr/>
          </p:nvSpPr>
          <p:spPr bwMode="auto">
            <a:xfrm flipH="1">
              <a:off x="2428" y="2720"/>
              <a:ext cx="57" cy="20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6" name="Line 8"/>
            <p:cNvSpPr>
              <a:spLocks noChangeShapeType="1"/>
            </p:cNvSpPr>
            <p:nvPr/>
          </p:nvSpPr>
          <p:spPr bwMode="auto">
            <a:xfrm flipH="1">
              <a:off x="2569" y="2651"/>
              <a:ext cx="57" cy="20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7" name="Line 9"/>
            <p:cNvSpPr>
              <a:spLocks noChangeShapeType="1"/>
            </p:cNvSpPr>
            <p:nvPr/>
          </p:nvSpPr>
          <p:spPr bwMode="auto">
            <a:xfrm flipH="1">
              <a:off x="2709" y="2581"/>
              <a:ext cx="57" cy="20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8" name="Line 10"/>
            <p:cNvSpPr>
              <a:spLocks noChangeShapeType="1"/>
            </p:cNvSpPr>
            <p:nvPr/>
          </p:nvSpPr>
          <p:spPr bwMode="auto">
            <a:xfrm flipH="1">
              <a:off x="2850" y="2511"/>
              <a:ext cx="57" cy="20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9" name="Line 11"/>
            <p:cNvSpPr>
              <a:spLocks noChangeShapeType="1"/>
            </p:cNvSpPr>
            <p:nvPr/>
          </p:nvSpPr>
          <p:spPr bwMode="auto">
            <a:xfrm flipH="1">
              <a:off x="2990" y="2442"/>
              <a:ext cx="57" cy="20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0" name="Line 12"/>
            <p:cNvSpPr>
              <a:spLocks noChangeShapeType="1"/>
            </p:cNvSpPr>
            <p:nvPr/>
          </p:nvSpPr>
          <p:spPr bwMode="auto">
            <a:xfrm flipH="1">
              <a:off x="3131" y="2359"/>
              <a:ext cx="57" cy="20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1" name="Line 13"/>
            <p:cNvSpPr>
              <a:spLocks noChangeShapeType="1"/>
            </p:cNvSpPr>
            <p:nvPr/>
          </p:nvSpPr>
          <p:spPr bwMode="auto">
            <a:xfrm flipH="1">
              <a:off x="3271" y="2296"/>
              <a:ext cx="57" cy="20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2" name="Line 14"/>
            <p:cNvSpPr>
              <a:spLocks noChangeShapeType="1"/>
            </p:cNvSpPr>
            <p:nvPr/>
          </p:nvSpPr>
          <p:spPr bwMode="auto">
            <a:xfrm flipH="1">
              <a:off x="3973" y="1885"/>
              <a:ext cx="57" cy="20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3" name="Line 15"/>
            <p:cNvSpPr>
              <a:spLocks noChangeShapeType="1"/>
            </p:cNvSpPr>
            <p:nvPr/>
          </p:nvSpPr>
          <p:spPr bwMode="auto">
            <a:xfrm flipH="1">
              <a:off x="3820" y="1955"/>
              <a:ext cx="57" cy="20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4" name="Line 16"/>
            <p:cNvSpPr>
              <a:spLocks noChangeShapeType="1"/>
            </p:cNvSpPr>
            <p:nvPr/>
          </p:nvSpPr>
          <p:spPr bwMode="auto">
            <a:xfrm flipH="1">
              <a:off x="3692" y="2024"/>
              <a:ext cx="57" cy="20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5" name="Line 17"/>
            <p:cNvSpPr>
              <a:spLocks noChangeShapeType="1"/>
            </p:cNvSpPr>
            <p:nvPr/>
          </p:nvSpPr>
          <p:spPr bwMode="auto">
            <a:xfrm flipH="1">
              <a:off x="3539" y="2133"/>
              <a:ext cx="57" cy="20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6" name="Line 18"/>
            <p:cNvSpPr>
              <a:spLocks noChangeShapeType="1"/>
            </p:cNvSpPr>
            <p:nvPr/>
          </p:nvSpPr>
          <p:spPr bwMode="auto">
            <a:xfrm flipH="1">
              <a:off x="3398" y="2205"/>
              <a:ext cx="57" cy="20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35" name="Line 19"/>
          <p:cNvSpPr>
            <a:spLocks noChangeShapeType="1"/>
          </p:cNvSpPr>
          <p:nvPr/>
        </p:nvSpPr>
        <p:spPr bwMode="auto">
          <a:xfrm flipH="1" flipV="1">
            <a:off x="3890735" y="2875643"/>
            <a:ext cx="788988" cy="136683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Line 20"/>
          <p:cNvSpPr>
            <a:spLocks noChangeShapeType="1"/>
          </p:cNvSpPr>
          <p:nvPr/>
        </p:nvSpPr>
        <p:spPr bwMode="auto">
          <a:xfrm flipH="1">
            <a:off x="4139973" y="4242482"/>
            <a:ext cx="539750" cy="9366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Line 21"/>
          <p:cNvSpPr>
            <a:spLocks noChangeShapeType="1"/>
          </p:cNvSpPr>
          <p:nvPr/>
        </p:nvSpPr>
        <p:spPr bwMode="auto">
          <a:xfrm flipH="1" flipV="1">
            <a:off x="3887560" y="2875644"/>
            <a:ext cx="215900" cy="23034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V="1">
            <a:off x="6911749" y="2874057"/>
            <a:ext cx="788987" cy="1366837"/>
          </a:xfrm>
          <a:prstGeom prst="line">
            <a:avLst/>
          </a:prstGeom>
          <a:noFill/>
          <a:ln w="444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6911748" y="4240894"/>
            <a:ext cx="539750" cy="936625"/>
          </a:xfrm>
          <a:prstGeom prst="line">
            <a:avLst/>
          </a:prstGeom>
          <a:noFill/>
          <a:ln w="444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V="1">
            <a:off x="7488010" y="2874056"/>
            <a:ext cx="215900" cy="2303462"/>
          </a:xfrm>
          <a:prstGeom prst="line">
            <a:avLst/>
          </a:prstGeom>
          <a:noFill/>
          <a:ln w="444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3887560" y="2874056"/>
            <a:ext cx="38163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4679724" y="4242481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4103460" y="5179106"/>
            <a:ext cx="33845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5543323" y="2658156"/>
            <a:ext cx="2159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5543323" y="2658156"/>
            <a:ext cx="0" cy="2159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5616348" y="4963206"/>
            <a:ext cx="2159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5616348" y="4963206"/>
            <a:ext cx="0" cy="2159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H="1">
            <a:off x="5543323" y="4026581"/>
            <a:ext cx="2159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5543323" y="4026581"/>
            <a:ext cx="0" cy="2159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Text Box 37"/>
          <p:cNvSpPr txBox="1">
            <a:spLocks noChangeArrowheads="1"/>
          </p:cNvSpPr>
          <p:nvPr/>
        </p:nvSpPr>
        <p:spPr bwMode="auto">
          <a:xfrm>
            <a:off x="3527199" y="2561318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51" name="Text Box 42"/>
          <p:cNvSpPr txBox="1">
            <a:spLocks noChangeArrowheads="1"/>
          </p:cNvSpPr>
          <p:nvPr/>
        </p:nvSpPr>
        <p:spPr bwMode="auto">
          <a:xfrm>
            <a:off x="3743099" y="5009243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452" name="Text Box 43"/>
          <p:cNvSpPr txBox="1">
            <a:spLocks noChangeArrowheads="1"/>
          </p:cNvSpPr>
          <p:nvPr/>
        </p:nvSpPr>
        <p:spPr bwMode="auto">
          <a:xfrm>
            <a:off x="4593316" y="3814764"/>
            <a:ext cx="43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61" name="Text Box 41"/>
          <p:cNvSpPr txBox="1">
            <a:spLocks noChangeArrowheads="1"/>
          </p:cNvSpPr>
          <p:nvPr/>
        </p:nvSpPr>
        <p:spPr bwMode="auto">
          <a:xfrm>
            <a:off x="7702324" y="2586718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9" name="Text Box 39"/>
          <p:cNvSpPr txBox="1">
            <a:spLocks noChangeArrowheads="1"/>
          </p:cNvSpPr>
          <p:nvPr/>
        </p:nvSpPr>
        <p:spPr bwMode="auto">
          <a:xfrm>
            <a:off x="6551384" y="3810681"/>
            <a:ext cx="82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Text Box 40"/>
          <p:cNvSpPr txBox="1">
            <a:spLocks noChangeArrowheads="1"/>
          </p:cNvSpPr>
          <p:nvPr/>
        </p:nvSpPr>
        <p:spPr bwMode="auto">
          <a:xfrm>
            <a:off x="7488010" y="4937806"/>
            <a:ext cx="715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Rectangle 54"/>
          <p:cNvSpPr>
            <a:spLocks noChangeArrowheads="1"/>
          </p:cNvSpPr>
          <p:nvPr/>
        </p:nvSpPr>
        <p:spPr bwMode="auto">
          <a:xfrm>
            <a:off x="1552016" y="1028578"/>
            <a:ext cx="7998384" cy="1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30000"/>
              </a:lnSpc>
            </a:pP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．请你根据平面镜的成像特点作出物体</a:t>
            </a:r>
            <a:r>
              <a:rPr kumimoji="1" lang="zh-C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Ａ</a:t>
            </a:r>
            <a:r>
              <a:rPr kumimoji="1" lang="en-US" altLang="zh-CN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平面镜中的像。</a:t>
            </a:r>
          </a:p>
        </p:txBody>
      </p:sp>
    </p:spTree>
    <p:extLst>
      <p:ext uri="{BB962C8B-B14F-4D97-AF65-F5344CB8AC3E}">
        <p14:creationId xmlns:p14="http://schemas.microsoft.com/office/powerpoint/2010/main" val="33762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 animBg="1"/>
      <p:bldP spid="23575" grpId="0" animBg="1"/>
      <p:bldP spid="23576" grpId="0" animBg="1"/>
      <p:bldP spid="23578" grpId="0" animBg="1"/>
      <p:bldP spid="23579" grpId="0" animBg="1"/>
      <p:bldP spid="23580" grpId="0" animBg="1"/>
      <p:bldP spid="23583" grpId="0" animBg="1"/>
      <p:bldP spid="23584" grpId="0" animBg="1"/>
      <p:bldP spid="23585" grpId="0" animBg="1"/>
      <p:bldP spid="23586" grpId="0" animBg="1"/>
      <p:bldP spid="23587" grpId="0" animBg="1"/>
      <p:bldP spid="23588" grpId="0" animBg="1"/>
      <p:bldP spid="18461" grpId="0"/>
      <p:bldP spid="18459" grpId="0"/>
      <p:bldP spid="184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image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4325" y="1004888"/>
            <a:ext cx="2606675" cy="40687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6-4-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59931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 rot="6733373">
            <a:off x="362745" y="2677318"/>
            <a:ext cx="4824412" cy="18002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t"/>
            </a:scene3d>
            <a:sp3d extrusionH="4302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zh-CN" altLang="en-US" sz="6600" kern="10" dirty="0">
                <a:ln w="9525">
                  <a:round/>
                  <a:headEnd/>
                  <a:tailEnd/>
                </a:ln>
                <a:solidFill>
                  <a:srgbClr val="CC0000">
                    <a:alpha val="89803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再见</a:t>
            </a:r>
          </a:p>
        </p:txBody>
      </p:sp>
      <p:pic>
        <p:nvPicPr>
          <p:cNvPr id="18" name="Picture 6" descr="01-01-003-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373">
            <a:off x="3497263" y="3441700"/>
            <a:ext cx="1041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607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11"/>
          <p:cNvPicPr>
            <a:picLocks noRot="1" noChangeAspect="1"/>
          </p:cNvPicPr>
          <p:nvPr/>
        </p:nvPicPr>
        <p:blipFill rotWithShape="1">
          <a:blip r:embed="rId2"/>
          <a:srcRect l="14054" t="3143" r="17875" b="8235"/>
          <a:stretch/>
        </p:blipFill>
        <p:spPr>
          <a:xfrm>
            <a:off x="1188481" y="2462689"/>
            <a:ext cx="2921876" cy="288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AutoShape 8" descr="http://p3.gexing.com/G1/M00/00/96/rBACE1O2gELQjsgsAAG5BUq9-jQ660_600x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6" name="AutoShape 10" descr="http://p3.gexing.com/G1/M00/00/96/rBACE1O2gELQjsgsAAG5BUq9-jQ660_600x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9" name="Picture 29" descr="特别好的玻璃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110" y="2427764"/>
            <a:ext cx="2808287" cy="288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527722" y="1829128"/>
            <a:ext cx="81010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平的、光滑的、能成像的反射面叫平面镜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。</a:t>
            </a:r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835" y="2427764"/>
            <a:ext cx="2808287" cy="288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824585" y="5374164"/>
            <a:ext cx="21463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平静水面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839247" y="5344001"/>
            <a:ext cx="15843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EA2722"/>
                </a:solidFill>
                <a:latin typeface="+mn-ea"/>
                <a:ea typeface="+mn-ea"/>
                <a:cs typeface="+mn-cs"/>
              </a:rPr>
              <a:t>玻璃面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865022" y="5364639"/>
            <a:ext cx="226695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漆面地板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 rot="-220977">
            <a:off x="2319885" y="2931001"/>
            <a:ext cx="6477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物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2391322" y="4227989"/>
            <a:ext cx="647700" cy="523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像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 rot="-220977">
            <a:off x="4767810" y="4299426"/>
            <a:ext cx="6477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物</a:t>
            </a: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631410" y="4083526"/>
            <a:ext cx="6477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像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 rot="-220977">
            <a:off x="7936460" y="2570639"/>
            <a:ext cx="6477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物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8007897" y="3580289"/>
            <a:ext cx="6477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像</a:t>
            </a:r>
          </a:p>
        </p:txBody>
      </p:sp>
      <p:sp>
        <p:nvSpPr>
          <p:cNvPr id="25" name="TextBox 2"/>
          <p:cNvSpPr txBox="1"/>
          <p:nvPr/>
        </p:nvSpPr>
        <p:spPr bwMode="auto">
          <a:xfrm>
            <a:off x="877269" y="1059687"/>
            <a:ext cx="30059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一、平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面镜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02739" y="-98535"/>
            <a:ext cx="3496087" cy="1003300"/>
            <a:chOff x="402739" y="21978"/>
            <a:chExt cx="3496087" cy="1003300"/>
          </a:xfrm>
        </p:grpSpPr>
        <p:sp>
          <p:nvSpPr>
            <p:cNvPr id="3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36" name="直接连接符 35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7" name="图片 36" descr="标题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55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1"/>
          <a:stretch/>
        </p:blipFill>
        <p:spPr bwMode="auto">
          <a:xfrm>
            <a:off x="6066861" y="2490952"/>
            <a:ext cx="4029749" cy="37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04" y="2490952"/>
            <a:ext cx="4278737" cy="374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"/>
          <p:cNvSpPr txBox="1"/>
          <p:nvPr/>
        </p:nvSpPr>
        <p:spPr bwMode="auto">
          <a:xfrm>
            <a:off x="837724" y="187805"/>
            <a:ext cx="697498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二、探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究平面镜成</a:t>
            </a: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像的特点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031488" y="934330"/>
            <a:ext cx="5183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0066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 dirty="0" smtClean="0">
                <a:solidFill>
                  <a:srgbClr val="FF0066"/>
                </a:solidFill>
                <a:latin typeface="宋体" panose="02010600030101010101" pitchFamily="2" charset="-122"/>
              </a:rPr>
              <a:t>活</a:t>
            </a:r>
            <a:r>
              <a:rPr lang="zh-CN" altLang="en-US" sz="3200" b="1" dirty="0">
                <a:solidFill>
                  <a:srgbClr val="FF0066"/>
                </a:solidFill>
                <a:latin typeface="宋体" panose="02010600030101010101" pitchFamily="2" charset="-122"/>
              </a:rPr>
              <a:t>动</a:t>
            </a:r>
            <a:r>
              <a:rPr lang="en-US" altLang="zh-CN" sz="3200" b="1" dirty="0">
                <a:solidFill>
                  <a:srgbClr val="FF0066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3200" b="1" dirty="0">
                <a:latin typeface="宋体" panose="02010600030101010101" pitchFamily="2" charset="-122"/>
              </a:rPr>
              <a:t>观察平面镜中的像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201737" y="1561015"/>
            <a:ext cx="8894873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请同学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们利用手中的平</a:t>
            </a:r>
            <a:r>
              <a:rPr lang="zh-CN" altLang="en-US" sz="2800" b="1" dirty="0">
                <a:latin typeface="宋体" panose="02010600030101010101" pitchFamily="2" charset="-122"/>
              </a:rPr>
              <a:t>面镜观察自己的脸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，并思</a:t>
            </a:r>
            <a:r>
              <a:rPr lang="zh-CN" altLang="en-US" sz="2800" b="1" dirty="0">
                <a:latin typeface="宋体" panose="02010600030101010101" pitchFamily="2" charset="-122"/>
              </a:rPr>
              <a:t>考下列问题</a:t>
            </a:r>
            <a:r>
              <a:rPr lang="en-US" altLang="zh-CN" sz="2800" b="1" dirty="0">
                <a:latin typeface="宋体" panose="02010600030101010101" pitchFamily="2" charset="-122"/>
              </a:rPr>
              <a:t>:</a:t>
            </a:r>
          </a:p>
          <a:p>
            <a:pPr indent="457200" eaLnBrk="1" hangingPunct="1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9FB9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9FB9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09FB9"/>
                </a:solidFill>
                <a:latin typeface="宋体" panose="02010600030101010101" pitchFamily="2" charset="-122"/>
              </a:rPr>
              <a:t>）你</a:t>
            </a:r>
            <a:r>
              <a:rPr lang="zh-CN" altLang="en-US" sz="2800" b="1" dirty="0">
                <a:solidFill>
                  <a:srgbClr val="009FB9"/>
                </a:solidFill>
                <a:latin typeface="宋体" panose="02010600030101010101" pitchFamily="2" charset="-122"/>
              </a:rPr>
              <a:t>的像在平面镜的什么位置？</a:t>
            </a:r>
          </a:p>
          <a:p>
            <a:pPr indent="457200" eaLnBrk="1" hangingPunct="1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9FB9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9FB9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09FB9"/>
                </a:solidFill>
                <a:latin typeface="宋体" panose="02010600030101010101" pitchFamily="2" charset="-122"/>
              </a:rPr>
              <a:t>）在</a:t>
            </a:r>
            <a:r>
              <a:rPr lang="zh-CN" altLang="en-US" sz="2800" b="1" dirty="0">
                <a:solidFill>
                  <a:srgbClr val="009FB9"/>
                </a:solidFill>
                <a:latin typeface="宋体" panose="02010600030101010101" pitchFamily="2" charset="-122"/>
              </a:rPr>
              <a:t>平面镜中，你的像的大小和你的大小一样吗？</a:t>
            </a:r>
          </a:p>
          <a:p>
            <a:pPr indent="457200" eaLnBrk="1" hangingPunct="1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9FB9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9FB9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 dirty="0" smtClean="0">
                <a:solidFill>
                  <a:srgbClr val="009FB9"/>
                </a:solidFill>
                <a:latin typeface="宋体" panose="02010600030101010101" pitchFamily="2" charset="-122"/>
              </a:rPr>
              <a:t>）当</a:t>
            </a:r>
            <a:r>
              <a:rPr lang="zh-CN" altLang="en-US" sz="2800" b="1" dirty="0">
                <a:solidFill>
                  <a:srgbClr val="009FB9"/>
                </a:solidFill>
                <a:latin typeface="宋体" panose="02010600030101010101" pitchFamily="2" charset="-122"/>
              </a:rPr>
              <a:t>改变你与平面镜的距离时</a:t>
            </a:r>
            <a:r>
              <a:rPr lang="zh-CN" altLang="en-US" sz="2800" b="1" dirty="0" smtClean="0">
                <a:solidFill>
                  <a:srgbClr val="009FB9"/>
                </a:solidFill>
                <a:latin typeface="宋体" panose="02010600030101010101" pitchFamily="2" charset="-122"/>
              </a:rPr>
              <a:t>，像的</a:t>
            </a:r>
            <a:r>
              <a:rPr lang="zh-CN" altLang="en-US" sz="2800" b="1" dirty="0">
                <a:solidFill>
                  <a:srgbClr val="009FB9"/>
                </a:solidFill>
                <a:latin typeface="宋体" panose="02010600030101010101" pitchFamily="2" charset="-122"/>
              </a:rPr>
              <a:t>大小改变吗？像到镜面的距离怎么变化？</a:t>
            </a:r>
          </a:p>
        </p:txBody>
      </p:sp>
    </p:spTree>
    <p:extLst>
      <p:ext uri="{BB962C8B-B14F-4D97-AF65-F5344CB8AC3E}">
        <p14:creationId xmlns:p14="http://schemas.microsoft.com/office/powerpoint/2010/main" val="22539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98" y="879475"/>
            <a:ext cx="10692414" cy="5411088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96385" y="1091248"/>
            <a:ext cx="2903776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）提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出问题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41038" y="1775800"/>
            <a:ext cx="9161762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平面镜成像时，像的位置、大小跟物体的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位置、大小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有什么关系？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46235" y="3020506"/>
            <a:ext cx="289053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想与假设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196385" y="3725415"/>
            <a:ext cx="5598115" cy="5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①像与物的大小可能相等。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74136" y="4532590"/>
            <a:ext cx="8440386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②</a:t>
            </a:r>
            <a:r>
              <a:rPr lang="zh-CN" altLang="en-US" sz="28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像到镜面的距离与物</a:t>
            </a:r>
            <a:r>
              <a:rPr lang="zh-CN" altLang="en-US" sz="28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CN" altLang="en-US" sz="28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镜</a:t>
            </a:r>
            <a:r>
              <a:rPr lang="zh-CN" altLang="en-US" sz="2800" b="1" dirty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面的</a:t>
            </a:r>
            <a:r>
              <a:rPr lang="zh-CN" altLang="en-US" sz="28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距离可能相等。</a:t>
            </a:r>
            <a:endParaRPr lang="zh-CN" altLang="en-US" sz="2800" b="1" dirty="0">
              <a:solidFill>
                <a:srgbClr val="3000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161171" y="5335767"/>
            <a:ext cx="4492570" cy="5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③</a:t>
            </a:r>
            <a:r>
              <a:rPr lang="zh-CN" altLang="en-US" sz="2800" b="1" dirty="0" smtClean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r>
              <a:rPr lang="zh-CN" altLang="en-US" sz="2800" b="1" dirty="0">
                <a:solidFill>
                  <a:srgbClr val="30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与物左右可能相反。</a:t>
            </a:r>
          </a:p>
        </p:txBody>
      </p:sp>
      <p:sp>
        <p:nvSpPr>
          <p:cNvPr id="17" name="TextBox 2"/>
          <p:cNvSpPr txBox="1"/>
          <p:nvPr/>
        </p:nvSpPr>
        <p:spPr bwMode="auto">
          <a:xfrm>
            <a:off x="646081" y="87948"/>
            <a:ext cx="595387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实验：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究平面镜成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像的特点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95716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 bldLvl="0"/>
      <p:bldP spid="19470" grpId="0"/>
      <p:bldP spid="1947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1976" y="968560"/>
            <a:ext cx="2986739" cy="723899"/>
          </a:xfrm>
        </p:spPr>
        <p:txBody>
          <a:bodyPr/>
          <a:lstStyle/>
          <a:p>
            <a:pPr algn="ctr" eaLnBrk="1" hangingPunct="1"/>
            <a:r>
              <a:rPr lang="zh-CN" altLang="en-US" sz="2800" b="1" dirty="0" smtClean="0"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lang="en-US" altLang="zh-CN" sz="2800" b="1" dirty="0" smtClean="0"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lang="zh-CN" altLang="en-US" sz="2800" b="1" dirty="0" smtClean="0">
                <a:latin typeface="Adobe 黑体 Std R" pitchFamily="34" charset="-122"/>
                <a:ea typeface="Adobe 黑体 Std R" pitchFamily="34" charset="-122"/>
              </a:rPr>
              <a:t>）设</a:t>
            </a:r>
            <a:r>
              <a:rPr lang="zh-CN" altLang="en-US" sz="2800" b="1" dirty="0">
                <a:latin typeface="Adobe 黑体 Std R" pitchFamily="34" charset="-122"/>
                <a:ea typeface="Adobe 黑体 Std R" pitchFamily="34" charset="-122"/>
              </a:rPr>
              <a:t>计实</a:t>
            </a:r>
            <a:r>
              <a:rPr lang="zh-CN" altLang="en-US" sz="2800" b="1" dirty="0" smtClean="0">
                <a:latin typeface="Adobe 黑体 Std R" pitchFamily="34" charset="-122"/>
                <a:ea typeface="Adobe 黑体 Std R" pitchFamily="34" charset="-122"/>
              </a:rPr>
              <a:t>验</a:t>
            </a:r>
            <a:endParaRPr lang="zh-CN" altLang="en-US" sz="2800" b="1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1300" y="1773909"/>
            <a:ext cx="9144000" cy="1107619"/>
          </a:xfrm>
        </p:spPr>
        <p:txBody>
          <a:bodyPr/>
          <a:lstStyle/>
          <a:p>
            <a:pPr marL="0" indent="457200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altLang="zh-CN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平面镜里的像是虚像，手又不能伸进平面镜，怎样才能找到像的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位置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11300" y="3860800"/>
            <a:ext cx="8940800" cy="12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457200" algn="l" eaLnBrk="1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</a:rPr>
              <a:t>问题</a:t>
            </a:r>
            <a:r>
              <a:rPr lang="en-US" altLang="zh-CN" sz="2800" b="1" dirty="0">
                <a:solidFill>
                  <a:srgbClr val="FF0066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</a:rPr>
              <a:t>：</a:t>
            </a:r>
            <a:r>
              <a:rPr lang="zh-CN" altLang="en-US" sz="2800" b="1" dirty="0">
                <a:latin typeface="宋体" panose="02010600030101010101" pitchFamily="2" charset="-122"/>
              </a:rPr>
              <a:t>平面镜里的像是虚像，怎样才能方便比较像与物的关系？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084991" y="5159192"/>
            <a:ext cx="71247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宋体" panose="02010600030101010101" pitchFamily="2" charset="-122"/>
              </a:rPr>
              <a:t>用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相同的蜡烛替代</a:t>
            </a:r>
            <a:r>
              <a:rPr lang="zh-CN" altLang="en-US" sz="2800" b="1" smtClean="0">
                <a:solidFill>
                  <a:srgbClr val="FF0000"/>
                </a:solidFill>
                <a:latin typeface="宋体" panose="02010600030101010101" pitchFamily="2" charset="-122"/>
              </a:rPr>
              <a:t>像</a:t>
            </a:r>
            <a:endParaRPr lang="en-US" altLang="zh-CN" sz="2800" b="1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宋体" panose="02010600030101010101" pitchFamily="2" charset="-122"/>
              </a:rPr>
              <a:t>                ——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等效替代</a:t>
            </a:r>
            <a:r>
              <a:rPr lang="zh-CN" altLang="en-US" sz="2800" b="1" smtClean="0">
                <a:solidFill>
                  <a:srgbClr val="FF0000"/>
                </a:solidFill>
                <a:latin typeface="宋体" panose="02010600030101010101" pitchFamily="2" charset="-122"/>
              </a:rPr>
              <a:t>法</a:t>
            </a:r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89298" y="2946951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用玻璃板替代平面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镜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05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4" grpId="0" build="p"/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20550" y="2497089"/>
            <a:ext cx="2777022" cy="504155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）实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验表格</a:t>
            </a:r>
          </a:p>
        </p:txBody>
      </p:sp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682841"/>
              </p:ext>
            </p:extLst>
          </p:nvPr>
        </p:nvGraphicFramePr>
        <p:xfrm>
          <a:off x="1400993" y="3293085"/>
          <a:ext cx="8680450" cy="2811462"/>
        </p:xfrm>
        <a:graphic>
          <a:graphicData uri="http://schemas.openxmlformats.org/drawingml/2006/table">
            <a:tbl>
              <a:tblPr/>
              <a:tblGrid>
                <a:gridCol w="1361680"/>
                <a:gridCol w="2187970"/>
                <a:gridCol w="2082800"/>
                <a:gridCol w="3048000"/>
              </a:tblGrid>
              <a:tr h="855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实验序号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物到平面镜的距离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/cm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像到平面镜的距离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/cm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像与物的大小关系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20550" y="774247"/>
            <a:ext cx="252986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）实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验器材</a:t>
            </a:r>
          </a:p>
        </p:txBody>
      </p:sp>
      <p:sp>
        <p:nvSpPr>
          <p:cNvPr id="13" name="矩形 12"/>
          <p:cNvSpPr/>
          <p:nvPr/>
        </p:nvSpPr>
        <p:spPr>
          <a:xfrm>
            <a:off x="1400993" y="1707294"/>
            <a:ext cx="9775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Comic Sans MS" panose="030F0702030302020204" pitchFamily="66" charset="0"/>
              </a:rPr>
              <a:t>茶色玻璃板、</a:t>
            </a:r>
            <a:r>
              <a:rPr lang="zh-CN" altLang="en-US" sz="2400" b="1" dirty="0" smtClean="0">
                <a:latin typeface="Comic Sans MS" panose="030F0702030302020204" pitchFamily="66" charset="0"/>
              </a:rPr>
              <a:t>两支完</a:t>
            </a:r>
            <a:r>
              <a:rPr lang="zh-CN" altLang="en-US" sz="2400" b="1" dirty="0" smtClean="0">
                <a:latin typeface="Comic Sans MS" panose="030F0702030302020204" pitchFamily="66" charset="0"/>
              </a:rPr>
              <a:t>全相</a:t>
            </a:r>
            <a:r>
              <a:rPr lang="zh-CN" altLang="en-US" sz="2400" b="1" dirty="0">
                <a:latin typeface="Comic Sans MS" panose="030F0702030302020204" pitchFamily="66" charset="0"/>
              </a:rPr>
              <a:t>同的蜡烛、方格纸、刻度</a:t>
            </a:r>
            <a:r>
              <a:rPr lang="zh-CN" altLang="en-US" sz="2400" b="1" dirty="0" smtClean="0">
                <a:latin typeface="Comic Sans MS" panose="030F0702030302020204" pitchFamily="66" charset="0"/>
              </a:rPr>
              <a:t>尺、火柴、铅笔等</a:t>
            </a:r>
            <a:r>
              <a:rPr lang="zh-CN" altLang="en-US" sz="2400" b="1" dirty="0">
                <a:latin typeface="Comic Sans MS" panose="030F0702030302020204" pitchFamily="66" charset="0"/>
              </a:rPr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76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bldLvl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2289"/>
          <p:cNvGrpSpPr>
            <a:grpSpLocks/>
          </p:cNvGrpSpPr>
          <p:nvPr/>
        </p:nvGrpSpPr>
        <p:grpSpPr bwMode="auto">
          <a:xfrm>
            <a:off x="2453481" y="3514757"/>
            <a:ext cx="6693228" cy="2159649"/>
            <a:chOff x="0" y="1436"/>
            <a:chExt cx="5248" cy="2012"/>
          </a:xfrm>
        </p:grpSpPr>
        <p:sp>
          <p:nvSpPr>
            <p:cNvPr id="8194" name="平行四边形 12290" descr="深色木质"/>
            <p:cNvSpPr>
              <a:spLocks noChangeArrowheads="1"/>
            </p:cNvSpPr>
            <p:nvPr/>
          </p:nvSpPr>
          <p:spPr bwMode="auto">
            <a:xfrm>
              <a:off x="0" y="1436"/>
              <a:ext cx="5248" cy="2012"/>
            </a:xfrm>
            <a:prstGeom prst="parallelogram">
              <a:avLst>
                <a:gd name="adj" fmla="val 12529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95" name="直接连接符 12291"/>
            <p:cNvSpPr>
              <a:spLocks noChangeShapeType="1"/>
            </p:cNvSpPr>
            <p:nvPr/>
          </p:nvSpPr>
          <p:spPr bwMode="auto">
            <a:xfrm flipH="1">
              <a:off x="1454" y="1463"/>
              <a:ext cx="1965" cy="19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3" name="组合 12292"/>
          <p:cNvGrpSpPr>
            <a:grpSpLocks/>
          </p:cNvGrpSpPr>
          <p:nvPr/>
        </p:nvGrpSpPr>
        <p:grpSpPr bwMode="auto">
          <a:xfrm>
            <a:off x="1862168" y="2978456"/>
            <a:ext cx="237813" cy="761810"/>
            <a:chOff x="4892" y="2789"/>
            <a:chExt cx="210" cy="1014"/>
          </a:xfrm>
        </p:grpSpPr>
        <p:sp>
          <p:nvSpPr>
            <p:cNvPr id="8197" name="矩形 12293"/>
            <p:cNvSpPr>
              <a:spLocks noChangeArrowheads="1"/>
            </p:cNvSpPr>
            <p:nvPr/>
          </p:nvSpPr>
          <p:spPr bwMode="auto">
            <a:xfrm>
              <a:off x="4892" y="2898"/>
              <a:ext cx="210" cy="90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98" name="任意多边形 12294"/>
            <p:cNvSpPr>
              <a:spLocks noChangeArrowheads="1"/>
            </p:cNvSpPr>
            <p:nvPr/>
          </p:nvSpPr>
          <p:spPr bwMode="auto">
            <a:xfrm>
              <a:off x="4960" y="2789"/>
              <a:ext cx="50" cy="119"/>
            </a:xfrm>
            <a:custGeom>
              <a:avLst/>
              <a:gdLst>
                <a:gd name="T0" fmla="*/ 41 w 50"/>
                <a:gd name="T1" fmla="*/ 0 h 119"/>
                <a:gd name="T2" fmla="*/ 50 w 50"/>
                <a:gd name="T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" h="119">
                  <a:moveTo>
                    <a:pt x="41" y="0"/>
                  </a:moveTo>
                  <a:cubicBezTo>
                    <a:pt x="31" y="31"/>
                    <a:pt x="0" y="119"/>
                    <a:pt x="50" y="119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299" name="矩形 12298"/>
          <p:cNvSpPr>
            <a:spLocks noChangeArrowheads="1"/>
          </p:cNvSpPr>
          <p:nvPr/>
        </p:nvSpPr>
        <p:spPr bwMode="auto">
          <a:xfrm>
            <a:off x="3860800" y="2111376"/>
            <a:ext cx="4065671" cy="241844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302" name="文本框 12301"/>
          <p:cNvSpPr txBox="1">
            <a:spLocks noChangeArrowheads="1"/>
          </p:cNvSpPr>
          <p:nvPr/>
        </p:nvSpPr>
        <p:spPr bwMode="auto">
          <a:xfrm>
            <a:off x="1793746" y="254562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303" name="文本框 12302"/>
          <p:cNvSpPr txBox="1">
            <a:spLocks noChangeArrowheads="1"/>
          </p:cNvSpPr>
          <p:nvPr/>
        </p:nvSpPr>
        <p:spPr bwMode="auto">
          <a:xfrm>
            <a:off x="2465259" y="2528381"/>
            <a:ext cx="290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2310" name="组合 12309"/>
          <p:cNvGrpSpPr>
            <a:grpSpLocks/>
          </p:cNvGrpSpPr>
          <p:nvPr/>
        </p:nvGrpSpPr>
        <p:grpSpPr bwMode="auto">
          <a:xfrm>
            <a:off x="2482879" y="2976867"/>
            <a:ext cx="237814" cy="761809"/>
            <a:chOff x="4892" y="2789"/>
            <a:chExt cx="210" cy="1014"/>
          </a:xfrm>
        </p:grpSpPr>
        <p:sp>
          <p:nvSpPr>
            <p:cNvPr id="8203" name="矩形 12310"/>
            <p:cNvSpPr>
              <a:spLocks noChangeArrowheads="1"/>
            </p:cNvSpPr>
            <p:nvPr/>
          </p:nvSpPr>
          <p:spPr bwMode="auto">
            <a:xfrm>
              <a:off x="4892" y="2898"/>
              <a:ext cx="210" cy="90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4" name="任意多边形 12311"/>
            <p:cNvSpPr>
              <a:spLocks noChangeArrowheads="1"/>
            </p:cNvSpPr>
            <p:nvPr/>
          </p:nvSpPr>
          <p:spPr bwMode="auto">
            <a:xfrm>
              <a:off x="4960" y="2789"/>
              <a:ext cx="50" cy="119"/>
            </a:xfrm>
            <a:custGeom>
              <a:avLst/>
              <a:gdLst>
                <a:gd name="T0" fmla="*/ 41 w 50"/>
                <a:gd name="T1" fmla="*/ 0 h 119"/>
                <a:gd name="T2" fmla="*/ 50 w 50"/>
                <a:gd name="T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" h="119">
                  <a:moveTo>
                    <a:pt x="41" y="0"/>
                  </a:moveTo>
                  <a:cubicBezTo>
                    <a:pt x="31" y="31"/>
                    <a:pt x="0" y="119"/>
                    <a:pt x="50" y="119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313" name="文本框 12312"/>
          <p:cNvSpPr txBox="1">
            <a:spLocks noChangeArrowheads="1"/>
          </p:cNvSpPr>
          <p:nvPr/>
        </p:nvSpPr>
        <p:spPr bwMode="auto">
          <a:xfrm>
            <a:off x="3987218" y="5884863"/>
            <a:ext cx="32063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solidFill>
                  <a:schemeClr val="folHlink"/>
                </a:solidFill>
              </a:rPr>
              <a:t>把玻</a:t>
            </a:r>
            <a:r>
              <a:rPr lang="zh-CN" altLang="en-US" b="1" dirty="0">
                <a:solidFill>
                  <a:schemeClr val="folHlink"/>
                </a:solidFill>
              </a:rPr>
              <a:t>璃板竖直放在水平桌面</a:t>
            </a:r>
            <a:r>
              <a:rPr lang="zh-CN" altLang="en-US" b="1" dirty="0" smtClean="0">
                <a:solidFill>
                  <a:schemeClr val="folHlink"/>
                </a:solidFill>
              </a:rPr>
              <a:t>上</a:t>
            </a:r>
            <a:endParaRPr lang="en-US" altLang="zh-CN" b="1" dirty="0" smtClean="0">
              <a:solidFill>
                <a:schemeClr val="folHlink"/>
              </a:solidFill>
            </a:endParaRPr>
          </a:p>
        </p:txBody>
      </p:sp>
      <p:sp>
        <p:nvSpPr>
          <p:cNvPr id="12314" name="圆角矩形标注 12313"/>
          <p:cNvSpPr>
            <a:spLocks noChangeArrowheads="1"/>
          </p:cNvSpPr>
          <p:nvPr/>
        </p:nvSpPr>
        <p:spPr bwMode="auto">
          <a:xfrm>
            <a:off x="8030205" y="1984392"/>
            <a:ext cx="928687" cy="552450"/>
          </a:xfrm>
          <a:prstGeom prst="wedgeRoundRectCallout">
            <a:avLst>
              <a:gd name="adj1" fmla="val -61846"/>
              <a:gd name="adj2" fmla="val 94849"/>
              <a:gd name="adj3" fmla="val 16667"/>
            </a:avLst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solidFill>
                  <a:schemeClr val="folHlink"/>
                </a:solidFill>
              </a:rPr>
              <a:t>玻</a:t>
            </a:r>
            <a:r>
              <a:rPr lang="zh-CN" altLang="en-US" b="1" dirty="0">
                <a:solidFill>
                  <a:schemeClr val="folHlink"/>
                </a:solidFill>
              </a:rPr>
              <a:t>璃板</a:t>
            </a:r>
          </a:p>
        </p:txBody>
      </p:sp>
      <p:sp>
        <p:nvSpPr>
          <p:cNvPr id="12315" name="矩形标注 12314"/>
          <p:cNvSpPr>
            <a:spLocks noChangeArrowheads="1"/>
          </p:cNvSpPr>
          <p:nvPr/>
        </p:nvSpPr>
        <p:spPr bwMode="auto">
          <a:xfrm flipV="1">
            <a:off x="7408864" y="5257347"/>
            <a:ext cx="1276350" cy="522287"/>
          </a:xfrm>
          <a:prstGeom prst="wedgeRectCallout">
            <a:avLst>
              <a:gd name="adj1" fmla="val -65088"/>
              <a:gd name="adj2" fmla="val 97769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/>
          </a:p>
        </p:txBody>
      </p:sp>
      <p:sp>
        <p:nvSpPr>
          <p:cNvPr id="12316" name="文本框 12315"/>
          <p:cNvSpPr txBox="1">
            <a:spLocks noChangeArrowheads="1"/>
          </p:cNvSpPr>
          <p:nvPr/>
        </p:nvSpPr>
        <p:spPr bwMode="auto">
          <a:xfrm>
            <a:off x="7369177" y="5335133"/>
            <a:ext cx="1316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folHlink"/>
                </a:solidFill>
              </a:rPr>
              <a:t>水平桌面</a:t>
            </a:r>
          </a:p>
        </p:txBody>
      </p:sp>
      <p:sp>
        <p:nvSpPr>
          <p:cNvPr id="12318" name="文本框 12317"/>
          <p:cNvSpPr txBox="1">
            <a:spLocks noChangeArrowheads="1"/>
          </p:cNvSpPr>
          <p:nvPr/>
        </p:nvSpPr>
        <p:spPr bwMode="auto">
          <a:xfrm>
            <a:off x="1663418" y="3951402"/>
            <a:ext cx="1446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蜡烛</a:t>
            </a:r>
            <a:r>
              <a:rPr lang="en-US" altLang="zh-CN" b="1" i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b="1" i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 eaLnBrk="1" hangingPunct="1"/>
            <a:r>
              <a:rPr lang="zh-CN" altLang="en-US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大小相同</a:t>
            </a:r>
          </a:p>
        </p:txBody>
      </p:sp>
      <p:sp>
        <p:nvSpPr>
          <p:cNvPr id="12322" name="矩形标注 12321"/>
          <p:cNvSpPr>
            <a:spLocks noChangeArrowheads="1"/>
          </p:cNvSpPr>
          <p:nvPr/>
        </p:nvSpPr>
        <p:spPr bwMode="auto">
          <a:xfrm flipH="1">
            <a:off x="2741330" y="1121201"/>
            <a:ext cx="4902200" cy="546100"/>
          </a:xfrm>
          <a:prstGeom prst="wedgeRectCallout">
            <a:avLst>
              <a:gd name="adj1" fmla="val -58115"/>
              <a:gd name="adj2" fmla="val 118115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6600"/>
                </a:solidFill>
              </a:rPr>
              <a:t>实验中为什么要</a:t>
            </a:r>
            <a:r>
              <a:rPr lang="zh-CN" altLang="en-US" sz="2000" b="1" dirty="0" smtClean="0">
                <a:solidFill>
                  <a:srgbClr val="FF6600"/>
                </a:solidFill>
              </a:rPr>
              <a:t>用玻璃板代</a:t>
            </a:r>
            <a:r>
              <a:rPr lang="zh-CN" altLang="en-US" sz="2000" b="1" dirty="0">
                <a:solidFill>
                  <a:srgbClr val="FF6600"/>
                </a:solidFill>
              </a:rPr>
              <a:t>替平面镜呢？</a:t>
            </a:r>
          </a:p>
        </p:txBody>
      </p:sp>
    </p:spTree>
    <p:extLst>
      <p:ext uri="{BB962C8B-B14F-4D97-AF65-F5344CB8AC3E}">
        <p14:creationId xmlns:p14="http://schemas.microsoft.com/office/powerpoint/2010/main" val="33626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12313" grpId="0"/>
      <p:bldP spid="12314" grpId="0" animBg="1"/>
      <p:bldP spid="12315" grpId="0" animBg="1"/>
      <p:bldP spid="12316" grpId="0"/>
      <p:bldP spid="12318" grpId="0"/>
      <p:bldP spid="123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1987</Words>
  <Application>Microsoft Office PowerPoint</Application>
  <PresentationFormat>自定义</PresentationFormat>
  <Paragraphs>163</Paragraphs>
  <Slides>31</Slides>
  <Notes>5</Notes>
  <HiddenSlides>2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1_Office 主题</vt:lpstr>
      <vt:lpstr>Office 主题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（3）设计实验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26</cp:revision>
  <dcterms:created xsi:type="dcterms:W3CDTF">2018-03-01T02:03:00Z</dcterms:created>
  <dcterms:modified xsi:type="dcterms:W3CDTF">2019-07-01T08:40:07Z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