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57" r:id="rId3"/>
    <p:sldId id="315" r:id="rId4"/>
    <p:sldId id="318" r:id="rId5"/>
    <p:sldId id="317" r:id="rId6"/>
    <p:sldId id="319" r:id="rId7"/>
    <p:sldId id="320" r:id="rId8"/>
    <p:sldId id="321" r:id="rId9"/>
    <p:sldId id="258" r:id="rId1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1AD"/>
    <a:srgbClr val="E36AF0"/>
    <a:srgbClr val="F29A98"/>
    <a:srgbClr val="F6BBB9"/>
    <a:srgbClr val="D4F2FC"/>
    <a:srgbClr val="FFFFFF"/>
    <a:srgbClr val="FEECC1"/>
    <a:srgbClr val="A7D9DB"/>
    <a:srgbClr val="FBE0EB"/>
    <a:srgbClr val="DCD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6429" autoAdjust="0"/>
  </p:normalViewPr>
  <p:slideViewPr>
    <p:cSldViewPr snapToGrid="0">
      <p:cViewPr varScale="1">
        <p:scale>
          <a:sx n="148" d="100"/>
          <a:sy n="148" d="100"/>
        </p:scale>
        <p:origin x="756" y="114"/>
      </p:cViewPr>
      <p:guideLst>
        <p:guide orient="horz" pos="11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" y="0"/>
            <a:ext cx="9141261" cy="51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" y="-1"/>
            <a:ext cx="9157448" cy="5143500"/>
            <a:chOff x="-1" y="-1"/>
            <a:chExt cx="1220993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-1"/>
              <a:ext cx="12204700" cy="6858000"/>
            </a:xfrm>
            <a:prstGeom prst="rect">
              <a:avLst/>
            </a:prstGeom>
            <a:solidFill>
              <a:srgbClr val="D4F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0" y="6476999"/>
              <a:ext cx="12206514" cy="381000"/>
            </a:xfrm>
            <a:prstGeom prst="rect">
              <a:avLst/>
            </a:prstGeom>
            <a:solidFill>
              <a:srgbClr val="FCF3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7" name="组合 6"/>
            <p:cNvGrpSpPr/>
            <p:nvPr userDrawn="1"/>
          </p:nvGrpSpPr>
          <p:grpSpPr>
            <a:xfrm>
              <a:off x="-1" y="0"/>
              <a:ext cx="12201525" cy="342987"/>
              <a:chOff x="0" y="1"/>
              <a:chExt cx="11899968" cy="334510"/>
            </a:xfrm>
          </p:grpSpPr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070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093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117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140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163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187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10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257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80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304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327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351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374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397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421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444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4920" y="1"/>
                <a:ext cx="555048" cy="334510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 userDrawn="1"/>
          </p:nvGrpSpPr>
          <p:grpSpPr>
            <a:xfrm>
              <a:off x="0" y="6536530"/>
              <a:ext cx="12209929" cy="261937"/>
              <a:chOff x="0" y="6529386"/>
              <a:chExt cx="12903200" cy="261937"/>
            </a:xfrm>
          </p:grpSpPr>
          <p:cxnSp>
            <p:nvCxnSpPr>
              <p:cNvPr id="10" name="直接连接符 9"/>
              <p:cNvCxnSpPr/>
              <p:nvPr userDrawn="1"/>
            </p:nvCxnSpPr>
            <p:spPr>
              <a:xfrm>
                <a:off x="0" y="6529386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/>
            </p:nvCxnSpPr>
            <p:spPr>
              <a:xfrm>
                <a:off x="0" y="6616698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/>
            </p:nvCxnSpPr>
            <p:spPr>
              <a:xfrm>
                <a:off x="0" y="6704010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 userDrawn="1"/>
            </p:nvCxnSpPr>
            <p:spPr>
              <a:xfrm>
                <a:off x="0" y="6791323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38734">
              <a:off x="10604653" y="5580360"/>
              <a:ext cx="1480535" cy="85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32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29591" y="439960"/>
            <a:ext cx="1699260" cy="556543"/>
            <a:chOff x="1425184" y="666658"/>
            <a:chExt cx="1701366" cy="392616"/>
          </a:xfrm>
        </p:grpSpPr>
        <p:sp>
          <p:nvSpPr>
            <p:cNvPr id="7" name="圆角矩形 6"/>
            <p:cNvSpPr/>
            <p:nvPr/>
          </p:nvSpPr>
          <p:spPr bwMode="auto">
            <a:xfrm>
              <a:off x="1425184" y="666658"/>
              <a:ext cx="1701366" cy="392616"/>
            </a:xfrm>
            <a:prstGeom prst="roundRect">
              <a:avLst>
                <a:gd name="adj" fmla="val 16667"/>
              </a:avLst>
            </a:prstGeom>
            <a:solidFill>
              <a:srgbClr val="35B1AD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969192" y="692411"/>
              <a:ext cx="106123" cy="74506"/>
            </a:xfrm>
            <a:prstGeom prst="ellipse">
              <a:avLst/>
            </a:prstGeom>
            <a:solidFill>
              <a:srgbClr val="D4F2F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08912" y="4602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探究新知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06943" y="950490"/>
            <a:ext cx="779303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有语文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、数学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和道德与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法治三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本书，下面三人各拿一本。小刚拿的是什么书？小丽呢？</a:t>
            </a:r>
            <a:endParaRPr lang="zh-CN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806943" y="4162227"/>
            <a:ext cx="8350250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小刚拿的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是</a:t>
            </a:r>
            <a:r>
              <a:rPr lang="en-US" altLang="zh-CN" sz="2000" dirty="0" smtClean="0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  <a:sym typeface="Calibri" panose="020F0502020204030204" pitchFamily="34" charset="0"/>
              </a:rPr>
              <a:t>(</a:t>
            </a:r>
            <a:r>
              <a:rPr lang="zh-CN" altLang="en-US" sz="2000" dirty="0" smtClean="0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  <a:sym typeface="Calibri" panose="020F0502020204030204" pitchFamily="34" charset="0"/>
              </a:rPr>
              <a:t>       </a:t>
            </a:r>
            <a:r>
              <a:rPr lang="en-US" altLang="zh-CN" sz="2000" dirty="0" smtClean="0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  <a:sym typeface="Calibri" panose="020F0502020204030204" pitchFamily="34" charset="0"/>
              </a:rPr>
              <a:t>)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书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，小丽拿的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是</a:t>
            </a:r>
            <a:r>
              <a:rPr lang="en-US" altLang="zh-CN" sz="2000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(</a:t>
            </a:r>
            <a:r>
              <a:rPr lang="zh-CN" altLang="en-US" sz="2000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       </a:t>
            </a:r>
            <a:r>
              <a:rPr lang="en-US" altLang="zh-CN" sz="2000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)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书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。</a:t>
            </a:r>
            <a:endParaRPr lang="zh-CN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25" y="2370520"/>
            <a:ext cx="5563819" cy="1538928"/>
          </a:xfrm>
          <a:prstGeom prst="rect">
            <a:avLst/>
          </a:prstGeom>
        </p:spPr>
      </p:pic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683000" y="3489697"/>
            <a:ext cx="1159444" cy="4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小红</a:t>
            </a:r>
            <a:endParaRPr lang="zh-CN" altLang="zh-CN" sz="1800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433261" y="3522467"/>
            <a:ext cx="663113" cy="5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小丽</a:t>
            </a:r>
            <a:endParaRPr lang="zh-CN" altLang="zh-CN" sz="1800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900344" y="3522467"/>
            <a:ext cx="1158959" cy="4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小刚</a:t>
            </a:r>
            <a:endParaRPr lang="zh-CN" altLang="zh-CN" sz="1800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 flipH="1">
            <a:off x="1198378" y="1980250"/>
            <a:ext cx="2214562" cy="442674"/>
          </a:xfrm>
          <a:prstGeom prst="wedgeRoundRectCallout">
            <a:avLst>
              <a:gd name="adj1" fmla="val -37004"/>
              <a:gd name="adj2" fmla="val 98314"/>
              <a:gd name="adj3" fmla="val 16667"/>
            </a:avLst>
          </a:prstGeom>
          <a:solidFill>
            <a:schemeClr val="bg1"/>
          </a:solidFill>
          <a:ln w="19050">
            <a:solidFill>
              <a:srgbClr val="35B1A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我拿的是语文书</a:t>
            </a:r>
            <a:r>
              <a:rPr lang="zh-CN" altLang="en-US" sz="2000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。</a:t>
            </a:r>
            <a:endParaRPr lang="en-US" altLang="zh-CN" sz="2000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AutoShape 20"/>
          <p:cNvSpPr>
            <a:spLocks noChangeArrowheads="1"/>
          </p:cNvSpPr>
          <p:nvPr/>
        </p:nvSpPr>
        <p:spPr bwMode="auto">
          <a:xfrm flipH="1">
            <a:off x="4842444" y="1864363"/>
            <a:ext cx="2424676" cy="442674"/>
          </a:xfrm>
          <a:prstGeom prst="wedgeRoundRectCallout">
            <a:avLst>
              <a:gd name="adj1" fmla="val 25777"/>
              <a:gd name="adj2" fmla="val 104685"/>
              <a:gd name="adj3" fmla="val 16667"/>
            </a:avLst>
          </a:prstGeom>
          <a:solidFill>
            <a:schemeClr val="bg1"/>
          </a:solidFill>
          <a:ln w="19050">
            <a:solidFill>
              <a:srgbClr val="35B1A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我拿的不是数学书。</a:t>
            </a:r>
            <a:endParaRPr lang="en-US" altLang="zh-CN" sz="200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26" grpId="0" autoUpdateAnimBg="0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28851" y="430824"/>
            <a:ext cx="5722937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语文、数学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和道德与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法治三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本书。</a:t>
            </a:r>
            <a:endParaRPr lang="zh-CN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76367" y="4311955"/>
            <a:ext cx="835183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小刚拿的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是</a:t>
            </a:r>
            <a:r>
              <a:rPr lang="en-US" altLang="zh-CN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(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       </a:t>
            </a:r>
            <a:r>
              <a:rPr lang="en-US" altLang="zh-CN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)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书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，小丽拿的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是</a:t>
            </a:r>
            <a:r>
              <a:rPr lang="en-US" altLang="zh-CN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(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      </a:t>
            </a:r>
            <a:r>
              <a:rPr lang="en-US" altLang="zh-CN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  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    </a:t>
            </a:r>
            <a:r>
              <a:rPr lang="en-US" altLang="zh-CN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)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书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。</a:t>
            </a:r>
            <a:endParaRPr lang="zh-CN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12791" y="3799979"/>
            <a:ext cx="4591050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语文    数学     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道德与</a:t>
            </a: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法治</a:t>
            </a:r>
            <a:endParaRPr lang="zh-CN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11996" y="2999751"/>
            <a:ext cx="3849688" cy="48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小红    小丽     小刚</a:t>
            </a:r>
            <a:endParaRPr lang="zh-CN" altLang="zh-CN" sz="200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 flipH="1">
            <a:off x="2562225" y="3480891"/>
            <a:ext cx="609" cy="464769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 bwMode="auto">
          <a:xfrm>
            <a:off x="3555815" y="3471366"/>
            <a:ext cx="1482910" cy="471787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 bwMode="auto">
          <a:xfrm flipH="1">
            <a:off x="3555815" y="3459109"/>
            <a:ext cx="1162236" cy="486551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73350" y="4254060"/>
            <a:ext cx="771525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数学</a:t>
            </a:r>
            <a:endParaRPr lang="zh-CN" altLang="zh-CN" sz="20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571670" y="4240645"/>
            <a:ext cx="1495425" cy="556179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lang="zh-CN" altLang="en-US" sz="2000" spc="-1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道德与</a:t>
            </a:r>
            <a:r>
              <a:rPr lang="zh-CN" altLang="en-US" sz="2000" spc="-1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法治</a:t>
            </a:r>
            <a:endParaRPr lang="zh-CN" altLang="zh-CN" sz="2000" spc="-1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29591" y="439960"/>
            <a:ext cx="1699260" cy="556543"/>
            <a:chOff x="1425184" y="666658"/>
            <a:chExt cx="1701366" cy="392616"/>
          </a:xfrm>
        </p:grpSpPr>
        <p:sp>
          <p:nvSpPr>
            <p:cNvPr id="20" name="圆角矩形 19"/>
            <p:cNvSpPr/>
            <p:nvPr/>
          </p:nvSpPr>
          <p:spPr bwMode="auto">
            <a:xfrm>
              <a:off x="1425184" y="666658"/>
              <a:ext cx="1701366" cy="392616"/>
            </a:xfrm>
            <a:prstGeom prst="roundRect">
              <a:avLst>
                <a:gd name="adj" fmla="val 16667"/>
              </a:avLst>
            </a:prstGeom>
            <a:solidFill>
              <a:srgbClr val="35B1AD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969192" y="692411"/>
              <a:ext cx="106123" cy="74506"/>
            </a:xfrm>
            <a:prstGeom prst="ellipse">
              <a:avLst/>
            </a:prstGeom>
            <a:solidFill>
              <a:srgbClr val="D4F2F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708912" y="4602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探究新知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60278" y="974412"/>
            <a:ext cx="6860925" cy="2168116"/>
            <a:chOff x="1160278" y="974412"/>
            <a:chExt cx="6860925" cy="216811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825" y="1480569"/>
              <a:ext cx="5563819" cy="1538928"/>
            </a:xfrm>
            <a:prstGeom prst="rect">
              <a:avLst/>
            </a:prstGeom>
          </p:spPr>
        </p:pic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3644900" y="2599746"/>
              <a:ext cx="1159444" cy="445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rPr>
                <a:t>小红</a:t>
              </a:r>
              <a:endParaRPr lang="zh-CN" altLang="zh-CN" sz="1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5395161" y="2632516"/>
              <a:ext cx="663113" cy="51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rPr>
                <a:t>小丽</a:t>
              </a:r>
              <a:endParaRPr lang="zh-CN" altLang="zh-CN" sz="1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6862244" y="2632516"/>
              <a:ext cx="1158959" cy="445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rPr>
                <a:t>小刚</a:t>
              </a:r>
              <a:endParaRPr lang="zh-CN" altLang="zh-CN" sz="1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7" name="AutoShape 20"/>
            <p:cNvSpPr>
              <a:spLocks noChangeArrowheads="1"/>
            </p:cNvSpPr>
            <p:nvPr/>
          </p:nvSpPr>
          <p:spPr bwMode="auto">
            <a:xfrm flipH="1">
              <a:off x="1160278" y="1090299"/>
              <a:ext cx="2214562" cy="442674"/>
            </a:xfrm>
            <a:prstGeom prst="wedgeRoundRectCallout">
              <a:avLst>
                <a:gd name="adj1" fmla="val -37004"/>
                <a:gd name="adj2" fmla="val 9831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5B1AD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rPr>
                <a:t>我拿的是语文书</a:t>
              </a:r>
              <a:r>
                <a:rPr lang="zh-CN" altLang="en-US" sz="2000" dirty="0" smtClean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rPr>
                <a:t>。</a:t>
              </a:r>
              <a:endParaRPr lang="en-US" altLang="zh-CN" sz="20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" name="AutoShape 20"/>
            <p:cNvSpPr>
              <a:spLocks noChangeArrowheads="1"/>
            </p:cNvSpPr>
            <p:nvPr/>
          </p:nvSpPr>
          <p:spPr bwMode="auto">
            <a:xfrm flipH="1">
              <a:off x="4804344" y="974412"/>
              <a:ext cx="2424676" cy="442674"/>
            </a:xfrm>
            <a:prstGeom prst="wedgeRoundRectCallout">
              <a:avLst>
                <a:gd name="adj1" fmla="val 25777"/>
                <a:gd name="adj2" fmla="val 104685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5B1AD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rPr>
                <a:t>我拿的不是数学书。</a:t>
              </a:r>
              <a:endParaRPr lang="en-US" altLang="zh-CN" sz="200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utoUpdateAnimBg="0"/>
      <p:bldP spid="9" grpId="0" autoUpdateAnimBg="0"/>
      <p:bldP spid="13" grpId="0" autoUpdateAnimBg="0"/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 bwMode="auto">
          <a:xfrm>
            <a:off x="529591" y="439960"/>
            <a:ext cx="1451609" cy="556543"/>
          </a:xfrm>
          <a:prstGeom prst="roundRect">
            <a:avLst>
              <a:gd name="adj" fmla="val 16667"/>
            </a:avLst>
          </a:prstGeom>
          <a:solidFill>
            <a:srgbClr val="35B1AD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8912" y="4602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做一做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28577" y="1039725"/>
            <a:ext cx="7724874" cy="94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1.</a:t>
            </a:r>
            <a:r>
              <a:rPr lang="zh-CN" altLang="en-US" sz="20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欢欢、乐乐和笑笑是三只可爱的小狗。乐乐比欢欢重，笑笑是最轻的。你能写出它们的名字吗？</a:t>
            </a:r>
            <a:endParaRPr lang="zh-CN" altLang="zh-CN" sz="200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1539086" y="4020859"/>
            <a:ext cx="6152352" cy="8482"/>
            <a:chOff x="981075" y="5669994"/>
            <a:chExt cx="6421182" cy="3609"/>
          </a:xfrm>
        </p:grpSpPr>
        <p:cxnSp>
          <p:nvCxnSpPr>
            <p:cNvPr id="23" name="直接箭头连接符 22"/>
            <p:cNvCxnSpPr/>
            <p:nvPr/>
          </p:nvCxnSpPr>
          <p:spPr bwMode="auto">
            <a:xfrm>
              <a:off x="981075" y="5669994"/>
              <a:ext cx="118105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 bwMode="auto">
            <a:xfrm>
              <a:off x="3563835" y="5673603"/>
              <a:ext cx="118105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 bwMode="auto">
            <a:xfrm>
              <a:off x="6221204" y="5670357"/>
              <a:ext cx="118105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1377950" y="1817510"/>
            <a:ext cx="6461125" cy="1927263"/>
            <a:chOff x="683052" y="2766204"/>
            <a:chExt cx="7594376" cy="2264769"/>
          </a:xfrm>
        </p:grpSpPr>
        <p:pic>
          <p:nvPicPr>
            <p:cNvPr id="27" name="Picture 19" descr="c:\users\administrator\appdata\roaming\360se6\User Data\temp\t013ee9eb350ee2ac85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604" y="2922450"/>
              <a:ext cx="1225756" cy="18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1" descr="c:\users\administrator\appdata\roaming\360se6\User Data\temp\t0168592d2859818a95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3052" y="2830402"/>
              <a:ext cx="1812731" cy="194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3" descr="c:\users\administrator\appdata\roaming\360se6\User Data\temp\t013476b26dc3da699a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660" y="2766204"/>
              <a:ext cx="2264768" cy="226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组合 3"/>
            <p:cNvGrpSpPr>
              <a:grpSpLocks/>
            </p:cNvGrpSpPr>
            <p:nvPr/>
          </p:nvGrpSpPr>
          <p:grpSpPr bwMode="auto">
            <a:xfrm>
              <a:off x="1264060" y="3913793"/>
              <a:ext cx="1178710" cy="653579"/>
              <a:chOff x="2384829" y="4401934"/>
              <a:chExt cx="1178710" cy="653579"/>
            </a:xfrm>
          </p:grpSpPr>
          <p:sp>
            <p:nvSpPr>
              <p:cNvPr id="37" name="矩形 36"/>
              <p:cNvSpPr/>
              <p:nvPr/>
            </p:nvSpPr>
            <p:spPr bwMode="auto">
              <a:xfrm>
                <a:off x="2384829" y="4509729"/>
                <a:ext cx="1035019" cy="4681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2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2385099" y="4401934"/>
                <a:ext cx="1178440" cy="653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  <a:sym typeface="Calibri" panose="020F0502020204030204" pitchFamily="34" charset="0"/>
                  </a:rPr>
                  <a:t>7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  <a:sym typeface="Calibri" panose="020F0502020204030204" pitchFamily="34" charset="0"/>
                  </a:rPr>
                  <a:t>千克</a:t>
                </a:r>
                <a:endPara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31" name="组合 25"/>
            <p:cNvGrpSpPr>
              <a:grpSpLocks/>
            </p:cNvGrpSpPr>
            <p:nvPr/>
          </p:nvGrpSpPr>
          <p:grpSpPr bwMode="auto">
            <a:xfrm>
              <a:off x="4396105" y="3801508"/>
              <a:ext cx="1178925" cy="653579"/>
              <a:chOff x="2384614" y="4401934"/>
              <a:chExt cx="1178925" cy="653579"/>
            </a:xfrm>
          </p:grpSpPr>
          <p:sp>
            <p:nvSpPr>
              <p:cNvPr id="35" name="矩形 34"/>
              <p:cNvSpPr/>
              <p:nvPr/>
            </p:nvSpPr>
            <p:spPr bwMode="auto">
              <a:xfrm>
                <a:off x="2384614" y="4509330"/>
                <a:ext cx="1035019" cy="46977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2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2385099" y="4401934"/>
                <a:ext cx="1178440" cy="653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  <a:sym typeface="Calibri" panose="020F0502020204030204" pitchFamily="34" charset="0"/>
                  </a:rPr>
                  <a:t>5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  <a:sym typeface="Calibri" panose="020F0502020204030204" pitchFamily="34" charset="0"/>
                  </a:rPr>
                  <a:t>千克</a:t>
                </a:r>
                <a:endPara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32" name="组合 28"/>
            <p:cNvGrpSpPr>
              <a:grpSpLocks/>
            </p:cNvGrpSpPr>
            <p:nvPr/>
          </p:nvGrpSpPr>
          <p:grpSpPr bwMode="auto">
            <a:xfrm>
              <a:off x="6196144" y="3727496"/>
              <a:ext cx="1178440" cy="653579"/>
              <a:chOff x="2385099" y="4401934"/>
              <a:chExt cx="1178440" cy="653579"/>
            </a:xfrm>
          </p:grpSpPr>
          <p:sp>
            <p:nvSpPr>
              <p:cNvPr id="33" name="矩形 32"/>
              <p:cNvSpPr/>
              <p:nvPr/>
            </p:nvSpPr>
            <p:spPr bwMode="auto">
              <a:xfrm>
                <a:off x="2385232" y="4510337"/>
                <a:ext cx="1033431" cy="46819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zh-CN" altLang="en-US" sz="12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2385099" y="4401934"/>
                <a:ext cx="1178440" cy="653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  <a:sym typeface="Calibri" panose="020F0502020204030204" pitchFamily="34" charset="0"/>
                  </a:rPr>
                  <a:t>9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  <a:sym typeface="Calibri" panose="020F0502020204030204" pitchFamily="34" charset="0"/>
                  </a:rPr>
                  <a:t>千克</a:t>
                </a:r>
                <a:endPara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091786" y="3475698"/>
            <a:ext cx="117951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笑笑</a:t>
            </a:r>
            <a:endParaRPr lang="en-US" altLang="zh-CN" sz="24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6676236" y="3474111"/>
            <a:ext cx="117792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乐乐</a:t>
            </a:r>
            <a:endParaRPr lang="en-US" altLang="zh-CN" sz="24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621621" y="3474111"/>
            <a:ext cx="117792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欢欢</a:t>
            </a:r>
            <a:endParaRPr lang="en-US" altLang="zh-CN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18434"/>
          <p:cNvSpPr txBox="1">
            <a:spLocks noChangeArrowheads="1"/>
          </p:cNvSpPr>
          <p:nvPr/>
        </p:nvSpPr>
        <p:spPr>
          <a:xfrm>
            <a:off x="838994" y="6036389"/>
            <a:ext cx="8685212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</a:t>
            </a:r>
            <a:r>
              <a:rPr lang="zh-CN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 3" charset="2"/>
              <a:buChar char=""/>
              <a:defRPr/>
            </a:pP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529591" y="439960"/>
            <a:ext cx="1451609" cy="556543"/>
          </a:xfrm>
          <a:prstGeom prst="roundRect">
            <a:avLst>
              <a:gd name="adj" fmla="val 16667"/>
            </a:avLst>
          </a:prstGeom>
          <a:solidFill>
            <a:srgbClr val="35B1AD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8912" y="4602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做一做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8994" y="942205"/>
            <a:ext cx="7847806" cy="8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2.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小冬、小雨和小伟三人分别在一、二、三班。小伟是三班的，小雨下课后去一班找小冬玩。小冬和小雨各是几班的？</a:t>
            </a:r>
            <a:endParaRPr lang="zh-CN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01319" y="3037874"/>
            <a:ext cx="1179512" cy="5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二班</a:t>
            </a:r>
            <a:endParaRPr lang="en-US" altLang="zh-CN" sz="240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785769" y="3036287"/>
            <a:ext cx="1177925" cy="5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三班</a:t>
            </a:r>
            <a:endParaRPr lang="en-US" altLang="zh-CN" sz="240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0031" y="3036287"/>
            <a:ext cx="1177925" cy="5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一班</a:t>
            </a:r>
            <a:endParaRPr lang="en-US" altLang="zh-CN" sz="240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14" name="组合 5"/>
          <p:cNvGrpSpPr>
            <a:grpSpLocks/>
          </p:cNvGrpSpPr>
          <p:nvPr/>
        </p:nvGrpSpPr>
        <p:grpSpPr bwMode="auto">
          <a:xfrm>
            <a:off x="1520031" y="2028227"/>
            <a:ext cx="6443663" cy="564405"/>
            <a:chOff x="1000197" y="4003343"/>
            <a:chExt cx="6444069" cy="565102"/>
          </a:xfrm>
        </p:grpSpPr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681692" y="4005801"/>
              <a:ext cx="1178440" cy="56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rPr>
                <a:t>小雨</a:t>
              </a:r>
              <a:endParaRPr lang="en-US" altLang="zh-CN" sz="24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6265826" y="4004303"/>
              <a:ext cx="1178440" cy="56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rPr>
                <a:t>小伟</a:t>
              </a:r>
              <a:endParaRPr lang="en-US" altLang="zh-CN" sz="24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000197" y="4003343"/>
              <a:ext cx="1178440" cy="56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rPr>
                <a:t>小冬</a:t>
              </a:r>
              <a:endParaRPr lang="en-US" altLang="zh-CN" sz="24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cxnSp>
        <p:nvCxnSpPr>
          <p:cNvPr id="18" name="直接箭头连接符 17"/>
          <p:cNvCxnSpPr/>
          <p:nvPr/>
        </p:nvCxnSpPr>
        <p:spPr bwMode="auto">
          <a:xfrm>
            <a:off x="7185819" y="2590177"/>
            <a:ext cx="0" cy="638175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 bwMode="auto">
          <a:xfrm>
            <a:off x="1902619" y="2590177"/>
            <a:ext cx="0" cy="638175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 bwMode="auto">
          <a:xfrm>
            <a:off x="4633119" y="2590177"/>
            <a:ext cx="0" cy="638175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97956" y="391317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小冬是一班的，小雨是二班的。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34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/>
      <p:bldP spid="10" grpId="0"/>
      <p:bldP spid="11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18434"/>
          <p:cNvSpPr txBox="1">
            <a:spLocks noChangeArrowheads="1"/>
          </p:cNvSpPr>
          <p:nvPr/>
        </p:nvSpPr>
        <p:spPr>
          <a:xfrm>
            <a:off x="838994" y="6036389"/>
            <a:ext cx="8685212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</a:t>
            </a:r>
            <a:r>
              <a:rPr lang="zh-CN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 3" charset="2"/>
              <a:buChar char=""/>
              <a:defRPr/>
            </a:pP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9591" y="439960"/>
            <a:ext cx="1699260" cy="556543"/>
            <a:chOff x="1425184" y="666658"/>
            <a:chExt cx="1701366" cy="392616"/>
          </a:xfrm>
        </p:grpSpPr>
        <p:sp>
          <p:nvSpPr>
            <p:cNvPr id="12" name="圆角矩形 11"/>
            <p:cNvSpPr/>
            <p:nvPr/>
          </p:nvSpPr>
          <p:spPr bwMode="auto">
            <a:xfrm>
              <a:off x="1425184" y="666658"/>
              <a:ext cx="1701366" cy="392616"/>
            </a:xfrm>
            <a:prstGeom prst="roundRect">
              <a:avLst>
                <a:gd name="adj" fmla="val 16667"/>
              </a:avLst>
            </a:prstGeom>
            <a:solidFill>
              <a:srgbClr val="35B1AD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969192" y="692411"/>
              <a:ext cx="106123" cy="74506"/>
            </a:xfrm>
            <a:prstGeom prst="ellipse">
              <a:avLst/>
            </a:prstGeom>
            <a:solidFill>
              <a:srgbClr val="D4F2F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708912" y="4602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探究新知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629306" y="2331346"/>
            <a:ext cx="595407" cy="576262"/>
          </a:xfrm>
          <a:prstGeom prst="rect">
            <a:avLst/>
          </a:prstGeom>
          <a:gradFill rotWithShape="1">
            <a:gsLst>
              <a:gs pos="0">
                <a:srgbClr val="FF97B8"/>
              </a:gs>
              <a:gs pos="50000">
                <a:srgbClr val="FFBFD2"/>
              </a:gs>
              <a:gs pos="100000">
                <a:srgbClr val="FFDFE8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440270" y="1697932"/>
            <a:ext cx="588962" cy="633311"/>
          </a:xfrm>
          <a:prstGeom prst="rect">
            <a:avLst/>
          </a:prstGeom>
          <a:gradFill rotWithShape="1">
            <a:gsLst>
              <a:gs pos="0">
                <a:srgbClr val="FF97B8"/>
              </a:gs>
              <a:gs pos="50000">
                <a:srgbClr val="FFBFD2"/>
              </a:gs>
              <a:gs pos="100000">
                <a:srgbClr val="FFDFE8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7218269" y="1697933"/>
            <a:ext cx="596994" cy="6334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5440270" y="2907608"/>
            <a:ext cx="588962" cy="576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5440270" y="1121671"/>
            <a:ext cx="588962" cy="5762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994569" y="1116908"/>
            <a:ext cx="4012313" cy="23105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在右面的方格中，每行、每列都有</a:t>
            </a:r>
            <a:r>
              <a:rPr lang="en-US" altLang="zh-CN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1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～</a:t>
            </a:r>
            <a:r>
              <a:rPr lang="en-US" altLang="zh-CN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4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这四个数，并且每个数在每行、每列都只出现一次。</a:t>
            </a:r>
            <a:r>
              <a:rPr lang="en-US" altLang="zh-CN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B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应该是几？</a:t>
            </a:r>
            <a:endParaRPr lang="zh-CN" altLang="zh-CN" sz="2400" dirty="0" smtClean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994569" y="3547818"/>
            <a:ext cx="7168356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想：先看哪一个空格所在的行和列出现了三个不同的数，这样就能确定这个空格应填的数。</a:t>
            </a:r>
            <a:endParaRPr lang="zh-CN" altLang="zh-CN" sz="20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218269" y="1697933"/>
            <a:ext cx="596994" cy="633311"/>
          </a:xfrm>
          <a:prstGeom prst="rect">
            <a:avLst/>
          </a:prstGeom>
          <a:gradFill rotWithShape="1">
            <a:gsLst>
              <a:gs pos="0">
                <a:srgbClr val="FF97B8"/>
              </a:gs>
              <a:gs pos="50000">
                <a:srgbClr val="FFBFD2"/>
              </a:gs>
              <a:gs pos="100000">
                <a:srgbClr val="FFDFE8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534726" y="1539183"/>
            <a:ext cx="58896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A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534726" y="1539183"/>
            <a:ext cx="58896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4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735670" y="1539183"/>
            <a:ext cx="58896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B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794407" y="1539183"/>
            <a:ext cx="59055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1</a:t>
            </a:r>
          </a:p>
        </p:txBody>
      </p:sp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77914"/>
              </p:ext>
            </p:extLst>
          </p:nvPr>
        </p:nvGraphicFramePr>
        <p:xfrm>
          <a:off x="5440270" y="1116908"/>
          <a:ext cx="2376488" cy="237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122"/>
                <a:gridCol w="594122"/>
                <a:gridCol w="594122"/>
                <a:gridCol w="594122"/>
              </a:tblGrid>
              <a:tr h="581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018"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490"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146707" y="1539183"/>
            <a:ext cx="58896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3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487895" y="2186883"/>
            <a:ext cx="59055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2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146707" y="2779021"/>
            <a:ext cx="58896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4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146707" y="2204346"/>
            <a:ext cx="5889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7313519" y="2302510"/>
            <a:ext cx="50799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4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6739637" y="2756003"/>
            <a:ext cx="59540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2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6708682" y="993083"/>
            <a:ext cx="58896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4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7299232" y="993083"/>
            <a:ext cx="58896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7299232" y="2763146"/>
            <a:ext cx="5889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978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26" grpId="0" animBg="1"/>
      <p:bldP spid="27" grpId="0" animBg="1"/>
      <p:bldP spid="28" grpId="0" autoUpdateAnimBg="0"/>
      <p:bldP spid="29" grpId="0" autoUpdateAnimBg="0"/>
      <p:bldP spid="30" grpId="0" animBg="1"/>
      <p:bldP spid="31" grpId="0"/>
      <p:bldP spid="31" grpId="1"/>
      <p:bldP spid="32" grpId="0"/>
      <p:bldP spid="33" grpId="0"/>
      <p:bldP spid="33" grpId="1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18434"/>
          <p:cNvSpPr txBox="1">
            <a:spLocks noChangeArrowheads="1"/>
          </p:cNvSpPr>
          <p:nvPr/>
        </p:nvSpPr>
        <p:spPr>
          <a:xfrm>
            <a:off x="838994" y="6036389"/>
            <a:ext cx="8685212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</a:t>
            </a:r>
            <a:r>
              <a:rPr lang="zh-CN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 3" charset="2"/>
              <a:buChar char=""/>
              <a:defRPr/>
            </a:pP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529591" y="439960"/>
            <a:ext cx="1518150" cy="556543"/>
          </a:xfrm>
          <a:prstGeom prst="roundRect">
            <a:avLst>
              <a:gd name="adj" fmla="val 16667"/>
            </a:avLst>
          </a:prstGeom>
          <a:solidFill>
            <a:srgbClr val="35B1AD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8912" y="4602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做一做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7588250" y="1649412"/>
            <a:ext cx="592138" cy="630237"/>
          </a:xfrm>
          <a:prstGeom prst="rect">
            <a:avLst/>
          </a:prstGeom>
          <a:gradFill rotWithShape="1">
            <a:gsLst>
              <a:gs pos="0">
                <a:srgbClr val="FF97B8"/>
              </a:gs>
              <a:gs pos="50000">
                <a:srgbClr val="FFBFD2"/>
              </a:gs>
              <a:gs pos="100000">
                <a:srgbClr val="FFDFE8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6403975" y="1066800"/>
            <a:ext cx="590550" cy="577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981031" y="2865314"/>
            <a:ext cx="592139" cy="5874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5811838" y="2862264"/>
            <a:ext cx="591343" cy="5905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819149" y="1074738"/>
            <a:ext cx="4699001" cy="23105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just" eaLnBrk="1" latinLnBrk="1" hangingPunct="1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在右面的方格中，每行、每列都有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～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4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这四个数，并且每个数在每行、每列都只出现一次。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B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应该是几？其他方格里的数呢？</a:t>
            </a:r>
            <a:endParaRPr lang="zh-CN" altLang="zh-CN" sz="2400" dirty="0" smtClean="0">
              <a:latin typeface="黑体" panose="02010609060101010101" pitchFamily="49" charset="-122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825500" y="3527879"/>
            <a:ext cx="7780338" cy="94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想：先看哪一个空格所在的行和列出现了三个不同的数，这样就能确定这个空格应填的数。</a:t>
            </a:r>
            <a:endParaRPr lang="zh-CN" altLang="zh-CN" sz="20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6402388" y="1644650"/>
            <a:ext cx="588962" cy="638175"/>
          </a:xfrm>
          <a:prstGeom prst="rect">
            <a:avLst/>
          </a:prstGeom>
          <a:gradFill rotWithShape="1">
            <a:gsLst>
              <a:gs pos="0">
                <a:srgbClr val="FF97B8"/>
              </a:gs>
              <a:gs pos="50000">
                <a:srgbClr val="FFBFD2"/>
              </a:gs>
              <a:gs pos="100000">
                <a:srgbClr val="FFDFE8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501614" y="2716213"/>
            <a:ext cx="58896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A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515100" y="2725382"/>
            <a:ext cx="59055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7105650" y="1492250"/>
            <a:ext cx="58896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B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7132193" y="1498689"/>
            <a:ext cx="58896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3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5867400" y="2139950"/>
            <a:ext cx="58896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3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5894388" y="1535113"/>
            <a:ext cx="59055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2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7624763" y="2143125"/>
            <a:ext cx="58896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4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5867400" y="944563"/>
            <a:ext cx="58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6496940" y="1539875"/>
            <a:ext cx="58896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4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7667625" y="915988"/>
            <a:ext cx="59055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2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7091363" y="915988"/>
            <a:ext cx="5905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4</a:t>
            </a: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7032625" y="2068513"/>
            <a:ext cx="58896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7645400" y="2716213"/>
            <a:ext cx="5905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3</a:t>
            </a: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6998494" y="2871788"/>
            <a:ext cx="592138" cy="581025"/>
          </a:xfrm>
          <a:prstGeom prst="rect">
            <a:avLst/>
          </a:prstGeom>
          <a:gradFill rotWithShape="1">
            <a:gsLst>
              <a:gs pos="0">
                <a:srgbClr val="FF97B8"/>
              </a:gs>
              <a:gs pos="50000">
                <a:srgbClr val="FFBFD2"/>
              </a:gs>
              <a:gs pos="100000">
                <a:srgbClr val="FFDFE8"/>
              </a:gs>
            </a:gsLst>
            <a:lin ang="16200000" scaled="1"/>
          </a:gradFill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6" name="表格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78702"/>
              </p:ext>
            </p:extLst>
          </p:nvPr>
        </p:nvGraphicFramePr>
        <p:xfrm>
          <a:off x="5808663" y="1069975"/>
          <a:ext cx="2376488" cy="237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122"/>
                <a:gridCol w="594122"/>
                <a:gridCol w="594122"/>
                <a:gridCol w="594122"/>
              </a:tblGrid>
              <a:tr h="581490"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sz="32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490"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zh-CN" altLang="en-US" sz="32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17" marR="91417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0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utoUpdateAnimBg="0"/>
      <p:bldP spid="50" grpId="0" autoUpdateAnimBg="0"/>
      <p:bldP spid="51" grpId="0" animBg="1"/>
      <p:bldP spid="52" grpId="0"/>
      <p:bldP spid="52" grpId="1"/>
      <p:bldP spid="53" grpId="0"/>
      <p:bldP spid="54" grpId="0"/>
      <p:bldP spid="54" grpId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18434"/>
          <p:cNvSpPr txBox="1">
            <a:spLocks noChangeArrowheads="1"/>
          </p:cNvSpPr>
          <p:nvPr/>
        </p:nvSpPr>
        <p:spPr>
          <a:xfrm>
            <a:off x="838994" y="6036389"/>
            <a:ext cx="8685212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</a:t>
            </a:r>
            <a:r>
              <a:rPr lang="zh-CN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 3" charset="2"/>
              <a:buChar char=""/>
              <a:defRPr/>
            </a:pP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9591" y="439960"/>
            <a:ext cx="1699260" cy="556543"/>
            <a:chOff x="1425184" y="666658"/>
            <a:chExt cx="1701366" cy="392616"/>
          </a:xfrm>
        </p:grpSpPr>
        <p:sp>
          <p:nvSpPr>
            <p:cNvPr id="12" name="圆角矩形 11"/>
            <p:cNvSpPr/>
            <p:nvPr/>
          </p:nvSpPr>
          <p:spPr bwMode="auto">
            <a:xfrm>
              <a:off x="1425184" y="666658"/>
              <a:ext cx="1701366" cy="392616"/>
            </a:xfrm>
            <a:prstGeom prst="roundRect">
              <a:avLst>
                <a:gd name="adj" fmla="val 16667"/>
              </a:avLst>
            </a:prstGeom>
            <a:solidFill>
              <a:srgbClr val="35B1AD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969192" y="692411"/>
              <a:ext cx="106123" cy="74506"/>
            </a:xfrm>
            <a:prstGeom prst="ellipse">
              <a:avLst/>
            </a:prstGeom>
            <a:solidFill>
              <a:srgbClr val="D4F2F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708912" y="4602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实践应用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38199" y="904875"/>
            <a:ext cx="7839075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有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甲、乙、丙三人，一个是语文老师，一个是数学老师，一个是体育老师。甲和乙经常跟体育老师学打羽毛球，乙带学生去找数学老师辅导数学。</a:t>
            </a:r>
            <a:endParaRPr lang="zh-CN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666874" y="2237587"/>
            <a:ext cx="8212138" cy="48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        甲、乙、丙分别是什么老师？</a:t>
            </a:r>
            <a:endParaRPr lang="zh-CN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835400" y="3665026"/>
            <a:ext cx="1633538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语文老师</a:t>
            </a:r>
            <a:endParaRPr lang="en-US" altLang="zh-CN" sz="28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323013" y="3665026"/>
            <a:ext cx="1714500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体育老师</a:t>
            </a:r>
            <a:endParaRPr lang="en-US" altLang="zh-CN" sz="28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076325" y="3665026"/>
            <a:ext cx="1874838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数学老师</a:t>
            </a:r>
            <a:endParaRPr lang="en-US" altLang="zh-CN" sz="28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34" name="组合 26"/>
          <p:cNvGrpSpPr>
            <a:grpSpLocks/>
          </p:cNvGrpSpPr>
          <p:nvPr/>
        </p:nvGrpSpPr>
        <p:grpSpPr bwMode="auto">
          <a:xfrm>
            <a:off x="1643063" y="2473919"/>
            <a:ext cx="6264275" cy="777268"/>
            <a:chOff x="1356831" y="3967895"/>
            <a:chExt cx="6263908" cy="776945"/>
          </a:xfrm>
        </p:grpSpPr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095026" y="3967895"/>
              <a:ext cx="1178440" cy="74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rPr>
                <a:t>乙</a:t>
              </a:r>
              <a:endPara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6442299" y="4004303"/>
              <a:ext cx="1178440" cy="74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rPr>
                <a:t>丙</a:t>
              </a:r>
              <a:endParaRPr lang="en-US" altLang="zh-CN" sz="28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1356831" y="3972783"/>
              <a:ext cx="1178440" cy="74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Calibri" panose="020F0502020204030204" pitchFamily="34" charset="0"/>
                </a:rPr>
                <a:t>甲</a:t>
              </a:r>
              <a:endPara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cxnSp>
        <p:nvCxnSpPr>
          <p:cNvPr id="38" name="直接箭头连接符 37"/>
          <p:cNvCxnSpPr/>
          <p:nvPr/>
        </p:nvCxnSpPr>
        <p:spPr bwMode="auto">
          <a:xfrm>
            <a:off x="7019925" y="3166196"/>
            <a:ext cx="0" cy="638175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 bwMode="auto">
          <a:xfrm>
            <a:off x="1908175" y="3174133"/>
            <a:ext cx="0" cy="638175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 bwMode="auto">
          <a:xfrm>
            <a:off x="4652169" y="3174133"/>
            <a:ext cx="0" cy="638175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66791" y="4347831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甲是数学老师，乙是语文老师，丙是体育老师。</a:t>
            </a:r>
          </a:p>
        </p:txBody>
      </p:sp>
    </p:spTree>
    <p:extLst>
      <p:ext uri="{BB962C8B-B14F-4D97-AF65-F5344CB8AC3E}">
        <p14:creationId xmlns:p14="http://schemas.microsoft.com/office/powerpoint/2010/main" val="33021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30" grpId="0" autoUpdateAnimBg="0"/>
      <p:bldP spid="31" grpId="0"/>
      <p:bldP spid="32" grpId="0"/>
      <p:bldP spid="3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3">
      <a:dk1>
        <a:srgbClr val="034A90"/>
      </a:dk1>
      <a:lt1>
        <a:sysClr val="window" lastClr="FFFFFF"/>
      </a:lt1>
      <a:dk2>
        <a:srgbClr val="44546A"/>
      </a:dk2>
      <a:lt2>
        <a:srgbClr val="E7E6E6"/>
      </a:lt2>
      <a:accent1>
        <a:srgbClr val="0F263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square" rtlCol="0" anchor="ctr">
        <a:spAutoFit/>
      </a:bodyPr>
      <a:lstStyle>
        <a:defPPr algn="ctr">
          <a:defRPr dirty="0" smtClean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5917</TotalTime>
  <Words>540</Words>
  <Application>Microsoft Office PowerPoint</Application>
  <PresentationFormat>全屏显示(16:9)</PresentationFormat>
  <Paragraphs>98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黑体</vt:lpstr>
      <vt:lpstr>楷体</vt:lpstr>
      <vt:lpstr>宋体</vt:lpstr>
      <vt:lpstr>Arial</vt:lpstr>
      <vt:lpstr>Calibri</vt:lpstr>
      <vt:lpstr>Wingdings 3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wangxin</cp:lastModifiedBy>
  <cp:revision>616</cp:revision>
  <dcterms:created xsi:type="dcterms:W3CDTF">2018-11-06T07:38:45Z</dcterms:created>
  <dcterms:modified xsi:type="dcterms:W3CDTF">2019-12-13T03:00:03Z</dcterms:modified>
</cp:coreProperties>
</file>