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47" r:id="rId2"/>
    <p:sldId id="341" r:id="rId3"/>
    <p:sldId id="363" r:id="rId4"/>
    <p:sldId id="346" r:id="rId5"/>
    <p:sldId id="354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4" r:id="rId14"/>
    <p:sldId id="365" r:id="rId15"/>
    <p:sldId id="337" r:id="rId16"/>
  </p:sldIdLst>
  <p:sldSz cx="9144000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DFE"/>
    <a:srgbClr val="419098"/>
    <a:srgbClr val="EBFAFD"/>
    <a:srgbClr val="E6E6E6"/>
    <a:srgbClr val="3A98BC"/>
    <a:srgbClr val="E545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9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114" y="-186"/>
      </p:cViewPr>
      <p:guideLst>
        <p:guide orient="horz" pos="165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-28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E8E9-A2CF-4517-9F55-BCB03E20C730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A2B24-06B0-4A43-98BF-776478D7BE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56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ED1-D6ED-4F14-AF1D-BDBA6CD8E511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B89C-7729-4050-9798-7BFEBD4C8A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9"/>
          <a:stretch>
            <a:fillRect/>
          </a:stretch>
        </p:blipFill>
        <p:spPr>
          <a:xfrm>
            <a:off x="0" y="0"/>
            <a:ext cx="9143999" cy="5145024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946E-B064-4211-A11D-E702AF025A18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CCD5-501B-4F30-908A-642832F2139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951298" y="248543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-1" y="246614"/>
            <a:ext cx="951299" cy="2735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9"/>
          <a:stretch>
            <a:fillRect/>
          </a:stretch>
        </p:blipFill>
        <p:spPr>
          <a:xfrm>
            <a:off x="0" y="0"/>
            <a:ext cx="9143999" cy="5145024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946E-B064-4211-A11D-E702AF025A18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CCD5-501B-4F30-908A-642832F2139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951298" y="248543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-1" y="246614"/>
            <a:ext cx="951299" cy="2735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ED1-D6ED-4F14-AF1D-BDBA6CD8E511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B89C-7729-4050-9798-7BFEBD4C8A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ED1-D6ED-4F14-AF1D-BDBA6CD8E511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B89C-7729-4050-9798-7BFEBD4C8A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1369642"/>
            <a:ext cx="7886700" cy="3264511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ED1-D6ED-4F14-AF1D-BDBA6CD8E511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B89C-7729-4050-9798-7BFEBD4C8A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ED1-D6ED-4F14-AF1D-BDBA6CD8E511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B89C-7729-4050-9798-7BFEBD4C8A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4908-FE0A-43F2-B8DA-9F79935256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60276"/>
            <a:ext cx="467291" cy="324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800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4" name="文本框 37"/>
          <p:cNvSpPr txBox="1"/>
          <p:nvPr userDrawn="1"/>
        </p:nvSpPr>
        <p:spPr>
          <a:xfrm>
            <a:off x="545445" y="196280"/>
            <a:ext cx="1369614" cy="31547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lvl="0"/>
            <a:r>
              <a:rPr lang="zh-CN" altLang="zh-CN" sz="1600" b="0" i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9" y="184605"/>
            <a:ext cx="1112837" cy="50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1931"/>
            <a:ext cx="1008063" cy="66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091" y="-19884"/>
            <a:ext cx="2523768" cy="9809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369642"/>
            <a:ext cx="7886700" cy="326451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ED1-D6ED-4F14-AF1D-BDBA6CD8E511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B89C-7729-4050-9798-7BFEBD4C8A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-7620" y="-15245"/>
            <a:ext cx="9144000" cy="5152710"/>
          </a:xfrm>
          <a:prstGeom prst="rect">
            <a:avLst/>
          </a:prstGeom>
          <a:solidFill>
            <a:srgbClr val="FEF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-6350" y="5038375"/>
            <a:ext cx="9157970" cy="106713"/>
          </a:xfrm>
          <a:prstGeom prst="rect">
            <a:avLst/>
          </a:prstGeom>
          <a:solidFill>
            <a:srgbClr val="FF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 descr="C:\Documents and Settings\Administrator\桌面\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" y="1042"/>
            <a:ext cx="9137228" cy="104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 userDrawn="1"/>
        </p:nvSpPr>
        <p:spPr>
          <a:xfrm>
            <a:off x="-7620" y="-15245"/>
            <a:ext cx="9159240" cy="1128108"/>
          </a:xfrm>
          <a:prstGeom prst="rect">
            <a:avLst/>
          </a:prstGeom>
          <a:solidFill>
            <a:srgbClr val="FEFE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861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ED1-D6ED-4F14-AF1D-BDBA6CD8E511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B89C-7729-4050-9798-7BFEBD4C8A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ED1-D6ED-4F14-AF1D-BDBA6CD8E511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B89C-7729-4050-9798-7BFEBD4C8A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ED1-D6ED-4F14-AF1D-BDBA6CD8E511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B89C-7729-4050-9798-7BFEBD4C8A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ED1-D6ED-4F14-AF1D-BDBA6CD8E511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B89C-7729-4050-9798-7BFEBD4C8A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ED1-D6ED-4F14-AF1D-BDBA6CD8E511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B89C-7729-4050-9798-7BFEBD4C8A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9"/>
          <a:stretch>
            <a:fillRect/>
          </a:stretch>
        </p:blipFill>
        <p:spPr>
          <a:xfrm>
            <a:off x="0" y="0"/>
            <a:ext cx="9143999" cy="5145024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946E-B064-4211-A11D-E702AF025A18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CCD5-501B-4F30-908A-642832F2139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246614"/>
            <a:ext cx="951299" cy="2735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51299" y="248543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写景手法</a:t>
            </a:r>
            <a:endParaRPr lang="zh-CN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9"/>
          <a:stretch>
            <a:fillRect/>
          </a:stretch>
        </p:blipFill>
        <p:spPr>
          <a:xfrm>
            <a:off x="0" y="0"/>
            <a:ext cx="9143999" cy="5145024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946E-B064-4211-A11D-E702AF025A18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CCD5-501B-4F30-908A-642832F2139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951298" y="248543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-1" y="246614"/>
            <a:ext cx="951299" cy="2735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5144770"/>
          </a:xfrm>
          <a:prstGeom prst="rect">
            <a:avLst/>
          </a:prstGeom>
          <a:solidFill>
            <a:srgbClr val="EB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97ED1-D6ED-4F14-AF1D-BDBA6CD8E511}" type="datetimeFigureOut">
              <a:rPr lang="zh-CN" altLang="en-US" smtClean="0"/>
              <a:t>2020/11/18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BB89C-7729-4050-9798-7BFEBD4C8AE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31" name="图片 30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85"/>
          <a:stretch>
            <a:fillRect/>
          </a:stretch>
        </p:blipFill>
        <p:spPr>
          <a:xfrm>
            <a:off x="0" y="4762500"/>
            <a:ext cx="9144000" cy="391795"/>
          </a:xfrm>
          <a:prstGeom prst="rect">
            <a:avLst/>
          </a:prstGeom>
        </p:spPr>
      </p:pic>
      <p:pic>
        <p:nvPicPr>
          <p:cNvPr id="8" name="图片 7" descr="LOGO白边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7702550" y="194945"/>
            <a:ext cx="1218565" cy="3727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"/>
          <a:stretch/>
        </p:blipFill>
        <p:spPr>
          <a:xfrm>
            <a:off x="-6439" y="0"/>
            <a:ext cx="9150439" cy="403881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19D2C08D-0757-4D7B-887D-8D9C24719FD1}"/>
              </a:ext>
            </a:extLst>
          </p:cNvPr>
          <p:cNvSpPr/>
          <p:nvPr/>
        </p:nvSpPr>
        <p:spPr>
          <a:xfrm>
            <a:off x="1613497" y="3725028"/>
            <a:ext cx="59170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5400" kern="2200" dirty="0" smtClean="0">
                <a:latin typeface="楷体" panose="02010609060101010101" pitchFamily="49" charset="-122"/>
                <a:ea typeface="楷体" panose="02010609060101010101" pitchFamily="49" charset="-122"/>
                <a:cs typeface="taozhishuxue" panose="02010600040101010101" pitchFamily="2" charset="-128"/>
              </a:rPr>
              <a:t>1  </a:t>
            </a:r>
            <a:r>
              <a:rPr lang="zh-CN" altLang="en-US" sz="5400" kern="2200" dirty="0" smtClean="0">
                <a:latin typeface="楷体" panose="02010609060101010101" pitchFamily="49" charset="-122"/>
                <a:ea typeface="楷体" panose="02010609060101010101" pitchFamily="49" charset="-122"/>
                <a:cs typeface="taozhishuxue" panose="02010600040101010101" pitchFamily="2" charset="-128"/>
              </a:rPr>
              <a:t>北京的春节</a:t>
            </a:r>
            <a:r>
              <a:rPr lang="zh-CN" altLang="en-US" sz="2400" kern="2200" dirty="0" smtClean="0">
                <a:latin typeface="楷体" panose="02010609060101010101" pitchFamily="49" charset="-122"/>
                <a:ea typeface="楷体" panose="02010609060101010101" pitchFamily="49" charset="-122"/>
                <a:cs typeface="taozhishuxue" panose="02010600040101010101" pitchFamily="2" charset="-128"/>
              </a:rPr>
              <a:t>（老舍）</a:t>
            </a:r>
            <a:endParaRPr lang="zh-CN" altLang="zh-CN" sz="5400" b="1" kern="2200" dirty="0">
              <a:latin typeface="楷体" panose="02010609060101010101" pitchFamily="49" charset="-122"/>
              <a:ea typeface="楷体" panose="02010609060101010101" pitchFamily="49" charset="-122"/>
              <a:cs typeface="taozhishuxue" panose="02010600040101010101" pitchFamily="2" charset="-128"/>
            </a:endParaRPr>
          </a:p>
        </p:txBody>
      </p:sp>
      <p:pic>
        <p:nvPicPr>
          <p:cNvPr id="4" name="图片 3" descr="LOGO白边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9328" y="4462270"/>
            <a:ext cx="1218565" cy="37274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19D2C08D-0757-4D7B-887D-8D9C24719FD1}"/>
              </a:ext>
            </a:extLst>
          </p:cNvPr>
          <p:cNvSpPr/>
          <p:nvPr/>
        </p:nvSpPr>
        <p:spPr>
          <a:xfrm>
            <a:off x="2833124" y="2652635"/>
            <a:ext cx="32624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6000" kern="2200" dirty="0">
                <a:latin typeface="黑体" pitchFamily="49" charset="-122"/>
                <a:ea typeface="黑体" pitchFamily="49" charset="-122"/>
                <a:cs typeface="taozhishuxue" panose="02010600040101010101" pitchFamily="2" charset="-128"/>
              </a:rPr>
              <a:t>第一单元</a:t>
            </a:r>
            <a:endParaRPr lang="zh-CN" altLang="zh-CN" sz="6000" b="1" kern="2200" dirty="0">
              <a:latin typeface="黑体" pitchFamily="49" charset="-122"/>
              <a:ea typeface="黑体" pitchFamily="49" charset="-122"/>
              <a:cs typeface="taozhishuxue" panose="0201060004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529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4445" y="237490"/>
            <a:ext cx="2051685" cy="412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332739" y="264477"/>
            <a:ext cx="1395095" cy="35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457200" eaLnBrk="1" hangingPunct="1">
              <a:tabLst>
                <a:tab pos="358140" algn="l"/>
              </a:tabLst>
            </a:pP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</a:rPr>
              <a:t>北京的春节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8810" y="1230789"/>
            <a:ext cx="8212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2.</a:t>
            </a:r>
            <a:r>
              <a:rPr lang="zh-CN" altLang="zh-CN" dirty="0"/>
              <a:t>如何理解本文的“京味儿”？ 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5985316" y="199058"/>
            <a:ext cx="1539798" cy="1214316"/>
            <a:chOff x="391219" y="-21737"/>
            <a:chExt cx="1539798" cy="1214316"/>
          </a:xfrm>
        </p:grpSpPr>
        <p:grpSp>
          <p:nvGrpSpPr>
            <p:cNvPr id="14" name="组合 13"/>
            <p:cNvGrpSpPr/>
            <p:nvPr/>
          </p:nvGrpSpPr>
          <p:grpSpPr>
            <a:xfrm>
              <a:off x="391219" y="-21737"/>
              <a:ext cx="1539798" cy="1214316"/>
              <a:chOff x="323528" y="133271"/>
              <a:chExt cx="1539798" cy="1214316"/>
            </a:xfrm>
          </p:grpSpPr>
          <p:pic>
            <p:nvPicPr>
              <p:cNvPr id="16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657"/>
              <a:stretch/>
            </p:blipFill>
            <p:spPr bwMode="auto">
              <a:xfrm>
                <a:off x="503671" y="199152"/>
                <a:ext cx="127246" cy="711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7" name="组合 164"/>
              <p:cNvGrpSpPr>
                <a:grpSpLocks/>
              </p:cNvGrpSpPr>
              <p:nvPr/>
            </p:nvGrpSpPr>
            <p:grpSpPr bwMode="auto">
              <a:xfrm>
                <a:off x="416311" y="910302"/>
                <a:ext cx="1447015" cy="437285"/>
                <a:chOff x="3430455" y="2600130"/>
                <a:chExt cx="2620549" cy="517282"/>
              </a:xfrm>
            </p:grpSpPr>
            <p:sp>
              <p:nvSpPr>
                <p:cNvPr id="22" name="矩形 21"/>
                <p:cNvSpPr/>
                <p:nvPr/>
              </p:nvSpPr>
              <p:spPr>
                <a:xfrm>
                  <a:off x="3430455" y="2600130"/>
                  <a:ext cx="2409529" cy="517280"/>
                </a:xfrm>
                <a:prstGeom prst="rect">
                  <a:avLst/>
                </a:prstGeom>
                <a:solidFill>
                  <a:srgbClr val="5BB9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3" name="燕尾形 22"/>
                <p:cNvSpPr/>
                <p:nvPr/>
              </p:nvSpPr>
              <p:spPr>
                <a:xfrm rot="10800000">
                  <a:off x="5669619" y="2600132"/>
                  <a:ext cx="381385" cy="517280"/>
                </a:xfrm>
                <a:prstGeom prst="chevron">
                  <a:avLst>
                    <a:gd name="adj" fmla="val 32172"/>
                  </a:avLst>
                </a:prstGeom>
                <a:solidFill>
                  <a:srgbClr val="5BB9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8" name="燕尾形 17"/>
              <p:cNvSpPr/>
              <p:nvPr/>
            </p:nvSpPr>
            <p:spPr bwMode="auto">
              <a:xfrm rot="10800000" flipH="1">
                <a:off x="323528" y="910303"/>
                <a:ext cx="210593" cy="437284"/>
              </a:xfrm>
              <a:prstGeom prst="chevron">
                <a:avLst>
                  <a:gd name="adj" fmla="val 32172"/>
                </a:avLst>
              </a:prstGeom>
              <a:solidFill>
                <a:srgbClr val="5BB9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19" name="直接连接符 18"/>
              <p:cNvCxnSpPr/>
              <p:nvPr/>
            </p:nvCxnSpPr>
            <p:spPr bwMode="auto">
              <a:xfrm>
                <a:off x="344240" y="939813"/>
                <a:ext cx="15049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 bwMode="auto">
              <a:xfrm>
                <a:off x="339477" y="1301981"/>
                <a:ext cx="1505992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1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559" y="133271"/>
                <a:ext cx="127246" cy="7792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矩形 14"/>
            <p:cNvSpPr/>
            <p:nvPr/>
          </p:nvSpPr>
          <p:spPr>
            <a:xfrm>
              <a:off x="556065" y="773880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方正大黑_GBK" panose="03000509000000000000" pitchFamily="65" charset="-122"/>
                  <a:ea typeface="方正大黑_GBK" panose="03000509000000000000" pitchFamily="65" charset="-122"/>
                </a:rPr>
                <a:t>拓展延伸</a:t>
              </a:r>
              <a:endPara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endParaRPr>
            </a:p>
          </p:txBody>
        </p:sp>
      </p:grp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332739" y="1601209"/>
            <a:ext cx="8744149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zh-CN" sz="1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明确：老舍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先生的语言俗白清浅，朴素自然，</a:t>
            </a:r>
            <a:r>
              <a:rPr lang="en-US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“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京味儿</a:t>
            </a:r>
            <a:r>
              <a:rPr lang="en-US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”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十足。如，</a:t>
            </a:r>
            <a:r>
              <a:rPr lang="en-US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“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腊七腊八，冻死寒鸦</a:t>
            </a:r>
            <a:r>
              <a:rPr lang="en-US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”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，引用老北京俗语，富有民俗色彩，形象地说明了北京春节的序幕是在一年里最冷的时候拉开的。又如，</a:t>
            </a:r>
            <a:r>
              <a:rPr lang="en-US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“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孩子们喜欢吃这些零七八碎儿</a:t>
            </a:r>
            <a:r>
              <a:rPr lang="en-US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” “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恐怕第三件事才是买玩意儿</a:t>
            </a:r>
            <a:r>
              <a:rPr lang="en-US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”“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腊月和正月，在农村正是大家最闲在的时候</a:t>
            </a:r>
            <a:r>
              <a:rPr lang="en-US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”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，句子中</a:t>
            </a:r>
            <a:r>
              <a:rPr lang="en-US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“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零七八碎儿</a:t>
            </a:r>
            <a:r>
              <a:rPr lang="en-US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”“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玩意儿</a:t>
            </a:r>
            <a:r>
              <a:rPr lang="en-US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” “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闲在</a:t>
            </a:r>
            <a:r>
              <a:rPr lang="en-US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”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这些词语，带着鲜明的口语化色彩和地域色彩，因质朴而真实，令人倍感亲切。</a:t>
            </a:r>
          </a:p>
          <a:p>
            <a:pPr algn="just"/>
            <a:r>
              <a:rPr lang="en-US" altLang="zh-CN" sz="1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   </a:t>
            </a:r>
            <a:r>
              <a:rPr lang="zh-CN" altLang="zh-CN" sz="1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文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中还有很多老北京人熟悉的生活细节，表现出浓郁的</a:t>
            </a:r>
            <a:r>
              <a:rPr lang="en-US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“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京味儿</a:t>
            </a:r>
            <a:r>
              <a:rPr lang="en-US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”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。如，</a:t>
            </a:r>
            <a:r>
              <a:rPr lang="en-US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“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这种粥是用各种</a:t>
            </a:r>
            <a:r>
              <a:rPr lang="zh-CN" altLang="zh-CN" sz="1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米</a:t>
            </a:r>
            <a:r>
              <a:rPr lang="zh-CN" altLang="en-US" sz="1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、</a:t>
            </a:r>
            <a:r>
              <a:rPr lang="zh-CN" altLang="zh-CN" sz="1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各种豆与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各种干果（杏仁、核桃仁、瓜子、荔枝肉、</a:t>
            </a:r>
            <a:r>
              <a:rPr lang="zh-CN" altLang="zh-CN" sz="1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桂圆肉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、莲子、花生米、葡萄干、菱角米……）熬成</a:t>
            </a:r>
            <a:r>
              <a:rPr lang="zh-CN" altLang="zh-CN" sz="1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的</a:t>
            </a:r>
            <a:r>
              <a:rPr lang="zh-CN" altLang="en-US" sz="1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。</a:t>
            </a:r>
            <a:r>
              <a:rPr lang="zh-CN" altLang="zh-CN" sz="1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这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不是粥，而是小型的农业产品展览会</a:t>
            </a:r>
            <a:r>
              <a:rPr lang="en-US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”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，</a:t>
            </a:r>
            <a:r>
              <a:rPr lang="zh-CN" altLang="zh-CN" sz="1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非常</a:t>
            </a:r>
            <a:r>
              <a:rPr lang="zh-CN" altLang="en-US" sz="1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自</a:t>
            </a:r>
            <a:r>
              <a:rPr lang="zh-CN" altLang="zh-CN" sz="1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然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地用了排比和比喻，把粥比作</a:t>
            </a:r>
            <a:r>
              <a:rPr lang="en-US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“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小型的农业产品展览会</a:t>
            </a:r>
            <a:r>
              <a:rPr lang="en-US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”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，说明粥的</a:t>
            </a:r>
            <a:r>
              <a:rPr lang="zh-CN" altLang="zh-CN" sz="1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材料</a:t>
            </a:r>
            <a:r>
              <a:rPr lang="zh-CN" altLang="en-US" sz="1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丰</a:t>
            </a:r>
            <a:r>
              <a:rPr lang="zh-CN" altLang="zh-CN" sz="1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富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，表达对富足生活的自豪和期盼。又如，</a:t>
            </a:r>
            <a:r>
              <a:rPr lang="en-US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“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到年底，蒜泡得色如翡翠，醋也有了些辣味，色味双美，使人忍不住要多吃几个饺子</a:t>
            </a:r>
            <a:r>
              <a:rPr lang="en-US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”,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将叙述和描写融为一体，写出老北京人过年吃饺子配腊八蒜的习俗，极富生活气息。</a:t>
            </a:r>
          </a:p>
        </p:txBody>
      </p:sp>
    </p:spTree>
    <p:extLst>
      <p:ext uri="{BB962C8B-B14F-4D97-AF65-F5344CB8AC3E}">
        <p14:creationId xmlns:p14="http://schemas.microsoft.com/office/powerpoint/2010/main" val="140080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build="p"/>
      <p:bldP spid="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4445" y="237490"/>
            <a:ext cx="2051685" cy="412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332739" y="264477"/>
            <a:ext cx="1395095" cy="35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457200" eaLnBrk="1" hangingPunct="1">
              <a:tabLst>
                <a:tab pos="358140" algn="l"/>
              </a:tabLst>
            </a:pP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</a:rPr>
              <a:t>北京的春节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2641" y="1100907"/>
            <a:ext cx="82128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1600" dirty="0"/>
              <a:t>阅读课内语段，回答下列问题。</a:t>
            </a:r>
          </a:p>
          <a:p>
            <a:pPr algn="just"/>
            <a:r>
              <a:rPr lang="en-US" altLang="zh-CN" sz="1600" dirty="0" smtClean="0"/>
              <a:t>         </a:t>
            </a:r>
            <a:r>
              <a:rPr lang="zh-CN" altLang="zh-CN" sz="1600" dirty="0" smtClean="0"/>
              <a:t>除夕</a:t>
            </a:r>
            <a:r>
              <a:rPr lang="zh-CN" altLang="zh-CN" sz="1600" dirty="0"/>
              <a:t>真热闹。家家赶做年菜，到处是酒肉的香味。老少男女都穿起新衣，门外贴好红红的对联，屋里贴好各色的年画，哪一家都灯火通宵，不许间断，鞭炮声日夜不绝。在外边做事的人，除非万不得已，必定赶回家来，吃团圆饭，祭祖</a:t>
            </a:r>
            <a:r>
              <a:rPr lang="zh-CN" altLang="zh-CN" sz="1600" dirty="0" smtClean="0"/>
              <a:t>。这</a:t>
            </a:r>
            <a:r>
              <a:rPr lang="zh-CN" altLang="zh-CN" sz="1600" dirty="0"/>
              <a:t>一夜，除了很小的孩子，没有什么人睡觉，都要守岁。</a:t>
            </a:r>
          </a:p>
          <a:p>
            <a:pPr algn="just"/>
            <a:r>
              <a:rPr lang="en-US" altLang="zh-CN" sz="1600" dirty="0" smtClean="0"/>
              <a:t>        </a:t>
            </a:r>
            <a:r>
              <a:rPr lang="zh-CN" altLang="zh-CN" sz="1600" dirty="0" smtClean="0"/>
              <a:t>初</a:t>
            </a:r>
            <a:r>
              <a:rPr lang="zh-CN" altLang="zh-CN" sz="1600" dirty="0"/>
              <a:t>一的光景与除夕截然不同：除夕，街上挤满了人；初一，铺户都上着板子，门前堆着昨夜燃放的爆竹纸皮，全城都在休息。</a:t>
            </a:r>
          </a:p>
          <a:p>
            <a:pPr algn="just"/>
            <a:r>
              <a:rPr lang="en-US" altLang="zh-CN" sz="1600" dirty="0" smtClean="0"/>
              <a:t>        </a:t>
            </a:r>
            <a:r>
              <a:rPr lang="zh-CN" altLang="zh-CN" sz="1600" u="sng" dirty="0" smtClean="0"/>
              <a:t>男人们</a:t>
            </a:r>
            <a:r>
              <a:rPr lang="zh-CN" altLang="zh-CN" sz="1600" u="sng" dirty="0"/>
              <a:t>在午前就出动，到亲戚家、朋友家去拜年。女人们在家中接待客人。城内城外有许多寺院开放，任人游览，小贩们在庙外摆摊儿，卖茶、食品和各种玩具。北城外的大钟寺、西城外的白云观、南城的火神庙</a:t>
            </a:r>
            <a:r>
              <a:rPr lang="en-US" altLang="zh-CN" sz="1600" u="sng" dirty="0"/>
              <a:t>(</a:t>
            </a:r>
            <a:r>
              <a:rPr lang="zh-CN" altLang="zh-CN" sz="1600" u="sng" dirty="0"/>
              <a:t>厂甸</a:t>
            </a:r>
            <a:r>
              <a:rPr lang="en-US" altLang="zh-CN" sz="1600" u="sng" dirty="0"/>
              <a:t>)</a:t>
            </a:r>
            <a:r>
              <a:rPr lang="zh-CN" altLang="zh-CN" sz="1600" u="sng" dirty="0"/>
              <a:t>是最有名的。可是，开庙最初的两三天，并不十分热闹，因为人们正忙着彼此贺年，无暇顾及。到了初五初六，庙会开始风光起来。孩子们特别热心去逛，为的是到城外看看野景，可以骑毛驴，还能买到那些新年特有的玩具。</a:t>
            </a:r>
            <a:r>
              <a:rPr lang="zh-CN" altLang="zh-CN" sz="1600" dirty="0"/>
              <a:t>白云观外的广场上有赛</a:t>
            </a:r>
            <a:r>
              <a:rPr lang="zh-CN" altLang="zh-CN" sz="1600" dirty="0" smtClean="0"/>
              <a:t>轿车</a:t>
            </a:r>
            <a:r>
              <a:rPr lang="zh-CN" altLang="en-US" sz="1600" dirty="0" smtClean="0"/>
              <a:t>、</a:t>
            </a:r>
            <a:r>
              <a:rPr lang="zh-CN" altLang="zh-CN" sz="1600" dirty="0" smtClean="0"/>
              <a:t>赛马</a:t>
            </a:r>
            <a:r>
              <a:rPr lang="zh-CN" altLang="zh-CN" sz="1600" dirty="0"/>
              <a:t>的，在老年间，据说还有赛骆驼的。这些比赛并不为争谁第一谁第二，而是在观众面前表演骡马与骑者的美好姿态和娴熟技能</a:t>
            </a:r>
            <a:r>
              <a:rPr lang="zh-CN" altLang="zh-CN" sz="1600" dirty="0" smtClean="0"/>
              <a:t>。</a:t>
            </a:r>
            <a:endParaRPr lang="zh-CN" altLang="zh-CN" sz="1600" dirty="0"/>
          </a:p>
        </p:txBody>
      </p:sp>
      <p:grpSp>
        <p:nvGrpSpPr>
          <p:cNvPr id="13" name="组合 12"/>
          <p:cNvGrpSpPr/>
          <p:nvPr/>
        </p:nvGrpSpPr>
        <p:grpSpPr>
          <a:xfrm>
            <a:off x="6139383" y="143467"/>
            <a:ext cx="1539798" cy="1214316"/>
            <a:chOff x="391219" y="-21737"/>
            <a:chExt cx="1539798" cy="1214316"/>
          </a:xfrm>
        </p:grpSpPr>
        <p:grpSp>
          <p:nvGrpSpPr>
            <p:cNvPr id="14" name="组合 13"/>
            <p:cNvGrpSpPr/>
            <p:nvPr/>
          </p:nvGrpSpPr>
          <p:grpSpPr>
            <a:xfrm>
              <a:off x="391219" y="-21737"/>
              <a:ext cx="1539798" cy="1214316"/>
              <a:chOff x="323528" y="133271"/>
              <a:chExt cx="1539798" cy="1214316"/>
            </a:xfrm>
          </p:grpSpPr>
          <p:pic>
            <p:nvPicPr>
              <p:cNvPr id="16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657"/>
              <a:stretch/>
            </p:blipFill>
            <p:spPr bwMode="auto">
              <a:xfrm>
                <a:off x="503671" y="199152"/>
                <a:ext cx="127246" cy="711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7" name="组合 164"/>
              <p:cNvGrpSpPr>
                <a:grpSpLocks/>
              </p:cNvGrpSpPr>
              <p:nvPr/>
            </p:nvGrpSpPr>
            <p:grpSpPr bwMode="auto">
              <a:xfrm>
                <a:off x="416311" y="910302"/>
                <a:ext cx="1447015" cy="437285"/>
                <a:chOff x="3430455" y="2600130"/>
                <a:chExt cx="2620549" cy="517282"/>
              </a:xfrm>
            </p:grpSpPr>
            <p:sp>
              <p:nvSpPr>
                <p:cNvPr id="22" name="矩形 21"/>
                <p:cNvSpPr/>
                <p:nvPr/>
              </p:nvSpPr>
              <p:spPr>
                <a:xfrm>
                  <a:off x="3430455" y="2600130"/>
                  <a:ext cx="2409529" cy="517280"/>
                </a:xfrm>
                <a:prstGeom prst="rect">
                  <a:avLst/>
                </a:prstGeom>
                <a:solidFill>
                  <a:srgbClr val="5BB9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3" name="燕尾形 22"/>
                <p:cNvSpPr/>
                <p:nvPr/>
              </p:nvSpPr>
              <p:spPr>
                <a:xfrm rot="10800000">
                  <a:off x="5669619" y="2600132"/>
                  <a:ext cx="381385" cy="517280"/>
                </a:xfrm>
                <a:prstGeom prst="chevron">
                  <a:avLst>
                    <a:gd name="adj" fmla="val 32172"/>
                  </a:avLst>
                </a:prstGeom>
                <a:solidFill>
                  <a:srgbClr val="5BB9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8" name="燕尾形 17"/>
              <p:cNvSpPr/>
              <p:nvPr/>
            </p:nvSpPr>
            <p:spPr bwMode="auto">
              <a:xfrm rot="10800000" flipH="1">
                <a:off x="323528" y="910303"/>
                <a:ext cx="210593" cy="437284"/>
              </a:xfrm>
              <a:prstGeom prst="chevron">
                <a:avLst>
                  <a:gd name="adj" fmla="val 32172"/>
                </a:avLst>
              </a:prstGeom>
              <a:solidFill>
                <a:srgbClr val="5BB9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19" name="直接连接符 18"/>
              <p:cNvCxnSpPr/>
              <p:nvPr/>
            </p:nvCxnSpPr>
            <p:spPr bwMode="auto">
              <a:xfrm>
                <a:off x="344240" y="939813"/>
                <a:ext cx="15049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 bwMode="auto">
              <a:xfrm>
                <a:off x="339477" y="1301981"/>
                <a:ext cx="1505992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1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559" y="133271"/>
                <a:ext cx="127246" cy="7792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矩形 14"/>
            <p:cNvSpPr/>
            <p:nvPr/>
          </p:nvSpPr>
          <p:spPr>
            <a:xfrm>
              <a:off x="556065" y="773880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方正大黑_GBK" panose="03000509000000000000" pitchFamily="65" charset="-122"/>
                  <a:ea typeface="方正大黑_GBK" panose="03000509000000000000" pitchFamily="65" charset="-122"/>
                </a:rPr>
                <a:t>达标检测</a:t>
              </a:r>
              <a:endPara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970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4445" y="237490"/>
            <a:ext cx="2051685" cy="412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332739" y="264477"/>
            <a:ext cx="1395095" cy="35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457200" eaLnBrk="1" hangingPunct="1">
              <a:tabLst>
                <a:tab pos="358140" algn="l"/>
              </a:tabLst>
            </a:pP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</a:rPr>
              <a:t>北京的春节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2641" y="1100907"/>
            <a:ext cx="82128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zh-CN" sz="1600" dirty="0">
                <a:latin typeface="宋体" pitchFamily="2" charset="-122"/>
                <a:ea typeface="宋体" pitchFamily="2" charset="-122"/>
              </a:rPr>
              <a:t>．选文第一自然段的主要内容是什么？摘录选文中的句子回答。</a:t>
            </a:r>
          </a:p>
          <a:p>
            <a:endParaRPr lang="en-US" altLang="zh-CN" sz="1600" dirty="0" smtClean="0">
              <a:latin typeface="宋体" pitchFamily="2" charset="-122"/>
              <a:ea typeface="宋体" pitchFamily="2" charset="-122"/>
            </a:endParaRPr>
          </a:p>
          <a:p>
            <a:endParaRPr lang="en-US" altLang="zh-CN" sz="1600" dirty="0">
              <a:latin typeface="宋体" pitchFamily="2" charset="-122"/>
              <a:ea typeface="宋体" pitchFamily="2" charset="-122"/>
            </a:endParaRPr>
          </a:p>
          <a:p>
            <a:endParaRPr lang="en-US" altLang="zh-CN" sz="1600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1600" dirty="0" smtClean="0">
                <a:latin typeface="宋体" pitchFamily="2" charset="-122"/>
                <a:ea typeface="宋体" pitchFamily="2" charset="-122"/>
              </a:rPr>
              <a:t>2.</a:t>
            </a:r>
            <a:r>
              <a:rPr lang="zh-CN" altLang="zh-CN" sz="1600" dirty="0" smtClean="0">
                <a:latin typeface="宋体" pitchFamily="2" charset="-122"/>
                <a:ea typeface="宋体" pitchFamily="2" charset="-122"/>
              </a:rPr>
              <a:t>第三</a:t>
            </a:r>
            <a:r>
              <a:rPr lang="zh-CN" altLang="zh-CN" sz="1600" dirty="0">
                <a:latin typeface="宋体" pitchFamily="2" charset="-122"/>
                <a:ea typeface="宋体" pitchFamily="2" charset="-122"/>
              </a:rPr>
              <a:t>自然段中画</a:t>
            </a:r>
            <a:r>
              <a:rPr lang="en-US" altLang="zh-CN" sz="1600" dirty="0">
                <a:latin typeface="宋体" pitchFamily="2" charset="-122"/>
                <a:ea typeface="宋体" pitchFamily="2" charset="-122"/>
              </a:rPr>
              <a:t>“____”</a:t>
            </a:r>
            <a:r>
              <a:rPr lang="zh-CN" altLang="zh-CN" sz="1600" dirty="0">
                <a:latin typeface="宋体" pitchFamily="2" charset="-122"/>
                <a:ea typeface="宋体" pitchFamily="2" charset="-122"/>
              </a:rPr>
              <a:t>的句子描写了哪些人？他们进行了什么活动？</a:t>
            </a:r>
          </a:p>
          <a:p>
            <a:endParaRPr lang="en-US" altLang="zh-CN" sz="1600" dirty="0" smtClean="0">
              <a:latin typeface="宋体" pitchFamily="2" charset="-122"/>
              <a:ea typeface="宋体" pitchFamily="2" charset="-122"/>
            </a:endParaRPr>
          </a:p>
          <a:p>
            <a:endParaRPr lang="en-US" altLang="zh-CN" sz="1600" dirty="0">
              <a:latin typeface="宋体" pitchFamily="2" charset="-122"/>
              <a:ea typeface="宋体" pitchFamily="2" charset="-122"/>
            </a:endParaRPr>
          </a:p>
          <a:p>
            <a:endParaRPr lang="en-US" altLang="zh-CN" sz="1600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1600" dirty="0" smtClean="0">
                <a:latin typeface="宋体" pitchFamily="2" charset="-122"/>
                <a:ea typeface="宋体" pitchFamily="2" charset="-122"/>
              </a:rPr>
              <a:t>3.</a:t>
            </a:r>
            <a:r>
              <a:rPr lang="zh-CN" altLang="zh-CN" sz="1600" dirty="0" smtClean="0">
                <a:latin typeface="宋体" pitchFamily="2" charset="-122"/>
                <a:ea typeface="宋体" pitchFamily="2" charset="-122"/>
              </a:rPr>
              <a:t>第</a:t>
            </a:r>
            <a:r>
              <a:rPr lang="zh-CN" altLang="zh-CN" sz="1600" dirty="0">
                <a:latin typeface="宋体" pitchFamily="2" charset="-122"/>
                <a:ea typeface="宋体" pitchFamily="2" charset="-122"/>
              </a:rPr>
              <a:t>三段写比赛不为争名次，只为在观众面前表演，从中你体会到了什么？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6198005" y="103027"/>
            <a:ext cx="1539798" cy="1214316"/>
            <a:chOff x="391219" y="-21737"/>
            <a:chExt cx="1539798" cy="1214316"/>
          </a:xfrm>
        </p:grpSpPr>
        <p:grpSp>
          <p:nvGrpSpPr>
            <p:cNvPr id="14" name="组合 13"/>
            <p:cNvGrpSpPr/>
            <p:nvPr/>
          </p:nvGrpSpPr>
          <p:grpSpPr>
            <a:xfrm>
              <a:off x="391219" y="-21737"/>
              <a:ext cx="1539798" cy="1214316"/>
              <a:chOff x="323528" y="133271"/>
              <a:chExt cx="1539798" cy="1214316"/>
            </a:xfrm>
          </p:grpSpPr>
          <p:pic>
            <p:nvPicPr>
              <p:cNvPr id="16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657"/>
              <a:stretch/>
            </p:blipFill>
            <p:spPr bwMode="auto">
              <a:xfrm>
                <a:off x="503671" y="199152"/>
                <a:ext cx="127246" cy="711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7" name="组合 164"/>
              <p:cNvGrpSpPr>
                <a:grpSpLocks/>
              </p:cNvGrpSpPr>
              <p:nvPr/>
            </p:nvGrpSpPr>
            <p:grpSpPr bwMode="auto">
              <a:xfrm>
                <a:off x="416311" y="910302"/>
                <a:ext cx="1447015" cy="437285"/>
                <a:chOff x="3430455" y="2600130"/>
                <a:chExt cx="2620549" cy="517282"/>
              </a:xfrm>
            </p:grpSpPr>
            <p:sp>
              <p:nvSpPr>
                <p:cNvPr id="22" name="矩形 21"/>
                <p:cNvSpPr/>
                <p:nvPr/>
              </p:nvSpPr>
              <p:spPr>
                <a:xfrm>
                  <a:off x="3430455" y="2600130"/>
                  <a:ext cx="2409529" cy="517280"/>
                </a:xfrm>
                <a:prstGeom prst="rect">
                  <a:avLst/>
                </a:prstGeom>
                <a:solidFill>
                  <a:srgbClr val="5BB9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3" name="燕尾形 22"/>
                <p:cNvSpPr/>
                <p:nvPr/>
              </p:nvSpPr>
              <p:spPr>
                <a:xfrm rot="10800000">
                  <a:off x="5669619" y="2600132"/>
                  <a:ext cx="381385" cy="517280"/>
                </a:xfrm>
                <a:prstGeom prst="chevron">
                  <a:avLst>
                    <a:gd name="adj" fmla="val 32172"/>
                  </a:avLst>
                </a:prstGeom>
                <a:solidFill>
                  <a:srgbClr val="5BB9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8" name="燕尾形 17"/>
              <p:cNvSpPr/>
              <p:nvPr/>
            </p:nvSpPr>
            <p:spPr bwMode="auto">
              <a:xfrm rot="10800000" flipH="1">
                <a:off x="323528" y="910303"/>
                <a:ext cx="210593" cy="437284"/>
              </a:xfrm>
              <a:prstGeom prst="chevron">
                <a:avLst>
                  <a:gd name="adj" fmla="val 32172"/>
                </a:avLst>
              </a:prstGeom>
              <a:solidFill>
                <a:srgbClr val="5BB9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19" name="直接连接符 18"/>
              <p:cNvCxnSpPr/>
              <p:nvPr/>
            </p:nvCxnSpPr>
            <p:spPr bwMode="auto">
              <a:xfrm>
                <a:off x="344240" y="939813"/>
                <a:ext cx="15049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 bwMode="auto">
              <a:xfrm>
                <a:off x="339477" y="1301981"/>
                <a:ext cx="1505992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1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559" y="133271"/>
                <a:ext cx="127246" cy="7792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矩形 14"/>
            <p:cNvSpPr/>
            <p:nvPr/>
          </p:nvSpPr>
          <p:spPr>
            <a:xfrm>
              <a:off x="556065" y="773880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方正大黑_GBK" panose="03000509000000000000" pitchFamily="65" charset="-122"/>
                  <a:ea typeface="方正大黑_GBK" panose="03000509000000000000" pitchFamily="65" charset="-122"/>
                </a:rPr>
                <a:t>达标检测</a:t>
              </a:r>
              <a:endPara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endParaRPr>
            </a:p>
          </p:txBody>
        </p:sp>
      </p:grp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24161" y="1646298"/>
            <a:ext cx="723519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zh-CN" sz="1600" dirty="0">
                <a:latin typeface="楷体" pitchFamily="49" charset="-122"/>
                <a:ea typeface="楷体" pitchFamily="49" charset="-122"/>
              </a:rPr>
              <a:t>除夕真热闹。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535385" y="2545318"/>
            <a:ext cx="723519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zh-CN" sz="1600" dirty="0">
                <a:latin typeface="楷体" pitchFamily="49" charset="-122"/>
                <a:ea typeface="楷体" pitchFamily="49" charset="-122"/>
              </a:rPr>
              <a:t>男人们拜年，女人们待客，小贩们摆摊儿，孩子们逛庙会。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622825" y="3511450"/>
            <a:ext cx="72351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zh-CN" sz="1600" dirty="0">
                <a:latin typeface="楷体" pitchFamily="49" charset="-122"/>
                <a:ea typeface="楷体" pitchFamily="49" charset="-122"/>
              </a:rPr>
              <a:t>体会到了人们对美好生活的向往，体现了中华民族淳朴善良、崇尚劳动、热爱生活的优良品质。</a:t>
            </a:r>
          </a:p>
        </p:txBody>
      </p:sp>
    </p:spTree>
    <p:extLst>
      <p:ext uri="{BB962C8B-B14F-4D97-AF65-F5344CB8AC3E}">
        <p14:creationId xmlns:p14="http://schemas.microsoft.com/office/powerpoint/2010/main" val="357206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build="p"/>
      <p:bldP spid="2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4445" y="237490"/>
            <a:ext cx="2051685" cy="412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332739" y="264477"/>
            <a:ext cx="1395095" cy="35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457200" eaLnBrk="1" hangingPunct="1">
              <a:tabLst>
                <a:tab pos="358140" algn="l"/>
              </a:tabLst>
            </a:pP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</a:rPr>
              <a:t>北京的春节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2641" y="1604246"/>
            <a:ext cx="8212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400" dirty="0">
                <a:latin typeface="Adobe 黑体 Std R" pitchFamily="34" charset="-122"/>
                <a:ea typeface="Adobe 黑体 Std R" pitchFamily="34" charset="-122"/>
              </a:rPr>
              <a:t>北京的春节</a:t>
            </a:r>
          </a:p>
          <a:p>
            <a:pPr algn="ctr"/>
            <a:r>
              <a:rPr lang="zh-CN" altLang="zh-CN" sz="2400" dirty="0"/>
              <a:t>腊八</a:t>
            </a:r>
            <a:r>
              <a:rPr lang="en-US" altLang="zh-CN" sz="2400" dirty="0"/>
              <a:t>—</a:t>
            </a:r>
            <a:r>
              <a:rPr lang="zh-CN" altLang="zh-CN" sz="2400" dirty="0"/>
              <a:t>小年</a:t>
            </a:r>
            <a:r>
              <a:rPr lang="en-US" altLang="zh-CN" sz="2400" dirty="0"/>
              <a:t>—</a:t>
            </a:r>
            <a:r>
              <a:rPr lang="zh-CN" altLang="zh-CN" sz="2400" dirty="0"/>
              <a:t>除夕</a:t>
            </a:r>
            <a:r>
              <a:rPr lang="en-US" altLang="zh-CN" sz="2400" dirty="0"/>
              <a:t>—</a:t>
            </a:r>
            <a:r>
              <a:rPr lang="zh-CN" altLang="zh-CN" sz="2400" dirty="0"/>
              <a:t>初一</a:t>
            </a:r>
            <a:r>
              <a:rPr lang="en-US" altLang="zh-CN" sz="2400" dirty="0"/>
              <a:t>—</a:t>
            </a:r>
            <a:r>
              <a:rPr lang="zh-CN" altLang="zh-CN" sz="2400" dirty="0"/>
              <a:t>正月十五</a:t>
            </a:r>
            <a:r>
              <a:rPr lang="en-US" altLang="zh-CN" sz="2400" dirty="0"/>
              <a:t>—</a:t>
            </a:r>
            <a:r>
              <a:rPr lang="zh-CN" altLang="zh-CN" sz="2400" dirty="0"/>
              <a:t>正月十九</a:t>
            </a:r>
            <a:r>
              <a:rPr lang="en-US" altLang="zh-CN" sz="2400" dirty="0"/>
              <a:t>(</a:t>
            </a:r>
            <a:r>
              <a:rPr lang="zh-CN" altLang="zh-CN" sz="2400" dirty="0"/>
              <a:t>时间顺序</a:t>
            </a:r>
            <a:r>
              <a:rPr lang="en-US" altLang="zh-CN" sz="2400" dirty="0"/>
              <a:t>)</a:t>
            </a:r>
            <a:endParaRPr lang="zh-CN" altLang="zh-CN" sz="2400" dirty="0"/>
          </a:p>
          <a:p>
            <a:pPr algn="ctr"/>
            <a:r>
              <a:rPr lang="zh-CN" altLang="zh-CN" sz="2400" dirty="0"/>
              <a:t>热闹　喜庆　　团圆　　　祥和　</a:t>
            </a:r>
            <a:r>
              <a:rPr lang="en-US" altLang="zh-CN" sz="2400" dirty="0"/>
              <a:t>(</a:t>
            </a:r>
            <a:r>
              <a:rPr lang="zh-CN" altLang="zh-CN" sz="2400" dirty="0"/>
              <a:t>详略得当</a:t>
            </a:r>
            <a:r>
              <a:rPr lang="en-US" altLang="zh-CN" sz="2400" dirty="0"/>
              <a:t>)</a:t>
            </a:r>
            <a:endParaRPr lang="zh-CN" altLang="zh-CN" sz="2400" dirty="0"/>
          </a:p>
        </p:txBody>
      </p:sp>
      <p:grpSp>
        <p:nvGrpSpPr>
          <p:cNvPr id="13" name="组合 12"/>
          <p:cNvGrpSpPr/>
          <p:nvPr/>
        </p:nvGrpSpPr>
        <p:grpSpPr>
          <a:xfrm>
            <a:off x="6006316" y="65881"/>
            <a:ext cx="1539798" cy="1214316"/>
            <a:chOff x="391219" y="-21737"/>
            <a:chExt cx="1539798" cy="1214316"/>
          </a:xfrm>
        </p:grpSpPr>
        <p:grpSp>
          <p:nvGrpSpPr>
            <p:cNvPr id="14" name="组合 13"/>
            <p:cNvGrpSpPr/>
            <p:nvPr/>
          </p:nvGrpSpPr>
          <p:grpSpPr>
            <a:xfrm>
              <a:off x="391219" y="-21737"/>
              <a:ext cx="1539798" cy="1214316"/>
              <a:chOff x="323528" y="133271"/>
              <a:chExt cx="1539798" cy="1214316"/>
            </a:xfrm>
          </p:grpSpPr>
          <p:pic>
            <p:nvPicPr>
              <p:cNvPr id="16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657"/>
              <a:stretch/>
            </p:blipFill>
            <p:spPr bwMode="auto">
              <a:xfrm>
                <a:off x="503671" y="199152"/>
                <a:ext cx="127246" cy="711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7" name="组合 164"/>
              <p:cNvGrpSpPr>
                <a:grpSpLocks/>
              </p:cNvGrpSpPr>
              <p:nvPr/>
            </p:nvGrpSpPr>
            <p:grpSpPr bwMode="auto">
              <a:xfrm>
                <a:off x="416311" y="910302"/>
                <a:ext cx="1447015" cy="437285"/>
                <a:chOff x="3430455" y="2600130"/>
                <a:chExt cx="2620549" cy="517282"/>
              </a:xfrm>
            </p:grpSpPr>
            <p:sp>
              <p:nvSpPr>
                <p:cNvPr id="22" name="矩形 21"/>
                <p:cNvSpPr/>
                <p:nvPr/>
              </p:nvSpPr>
              <p:spPr>
                <a:xfrm>
                  <a:off x="3430455" y="2600130"/>
                  <a:ext cx="2409529" cy="517280"/>
                </a:xfrm>
                <a:prstGeom prst="rect">
                  <a:avLst/>
                </a:prstGeom>
                <a:solidFill>
                  <a:srgbClr val="5BB9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3" name="燕尾形 22"/>
                <p:cNvSpPr/>
                <p:nvPr/>
              </p:nvSpPr>
              <p:spPr>
                <a:xfrm rot="10800000">
                  <a:off x="5669619" y="2600132"/>
                  <a:ext cx="381385" cy="517280"/>
                </a:xfrm>
                <a:prstGeom prst="chevron">
                  <a:avLst>
                    <a:gd name="adj" fmla="val 32172"/>
                  </a:avLst>
                </a:prstGeom>
                <a:solidFill>
                  <a:srgbClr val="5BB9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8" name="燕尾形 17"/>
              <p:cNvSpPr/>
              <p:nvPr/>
            </p:nvSpPr>
            <p:spPr bwMode="auto">
              <a:xfrm rot="10800000" flipH="1">
                <a:off x="323528" y="910303"/>
                <a:ext cx="210593" cy="437284"/>
              </a:xfrm>
              <a:prstGeom prst="chevron">
                <a:avLst>
                  <a:gd name="adj" fmla="val 32172"/>
                </a:avLst>
              </a:prstGeom>
              <a:solidFill>
                <a:srgbClr val="5BB9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19" name="直接连接符 18"/>
              <p:cNvCxnSpPr/>
              <p:nvPr/>
            </p:nvCxnSpPr>
            <p:spPr bwMode="auto">
              <a:xfrm>
                <a:off x="344240" y="939813"/>
                <a:ext cx="15049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 bwMode="auto">
              <a:xfrm>
                <a:off x="339477" y="1301981"/>
                <a:ext cx="1505992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1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559" y="133271"/>
                <a:ext cx="127246" cy="7792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矩形 14"/>
            <p:cNvSpPr/>
            <p:nvPr/>
          </p:nvSpPr>
          <p:spPr>
            <a:xfrm>
              <a:off x="556065" y="773880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方正大黑_GBK" panose="03000509000000000000" pitchFamily="65" charset="-122"/>
                  <a:ea typeface="方正大黑_GBK" panose="03000509000000000000" pitchFamily="65" charset="-122"/>
                </a:rPr>
                <a:t>板书设计</a:t>
              </a:r>
              <a:endPara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138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4445" y="237490"/>
            <a:ext cx="2051685" cy="412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332739" y="264477"/>
            <a:ext cx="1395095" cy="35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457200" eaLnBrk="1" hangingPunct="1">
              <a:tabLst>
                <a:tab pos="358140" algn="l"/>
              </a:tabLst>
            </a:pP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</a:rPr>
              <a:t>北京的春节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2641" y="1604246"/>
            <a:ext cx="82128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1</a:t>
            </a:r>
            <a:r>
              <a:rPr lang="en-US" altLang="zh-CN" sz="2000" b="1" dirty="0"/>
              <a:t>.</a:t>
            </a:r>
            <a:r>
              <a:rPr lang="zh-CN" altLang="zh-CN" sz="2000" b="1" dirty="0" smtClean="0"/>
              <a:t>请</a:t>
            </a:r>
            <a:r>
              <a:rPr lang="zh-CN" altLang="zh-CN" sz="2000" b="1" dirty="0"/>
              <a:t>同学们回忆一下你与家人过春节的情景，选择一个最难忘的时刻</a:t>
            </a:r>
            <a:r>
              <a:rPr lang="zh-CN" altLang="zh-CN" sz="2000" b="1" dirty="0" smtClean="0"/>
              <a:t>，</a:t>
            </a:r>
            <a:endParaRPr lang="en-US" altLang="zh-CN" sz="2000" b="1" dirty="0" smtClean="0"/>
          </a:p>
          <a:p>
            <a:r>
              <a:rPr lang="en-US" altLang="zh-CN" sz="2000" b="1" dirty="0"/>
              <a:t> </a:t>
            </a:r>
            <a:r>
              <a:rPr lang="en-US" altLang="zh-CN" sz="2000" b="1" dirty="0" smtClean="0"/>
              <a:t>     </a:t>
            </a:r>
            <a:r>
              <a:rPr lang="zh-CN" altLang="zh-CN" sz="2000" b="1" dirty="0" smtClean="0"/>
              <a:t>写出</a:t>
            </a:r>
            <a:r>
              <a:rPr lang="zh-CN" altLang="zh-CN" sz="2000" b="1" dirty="0"/>
              <a:t>自己的所见、所闻、所感、所想。</a:t>
            </a:r>
          </a:p>
          <a:p>
            <a:r>
              <a:rPr lang="en-US" altLang="zh-CN" sz="2000" b="1" dirty="0" smtClean="0"/>
              <a:t>2.</a:t>
            </a:r>
            <a:r>
              <a:rPr lang="zh-CN" altLang="zh-CN" sz="2000" b="1" dirty="0" smtClean="0"/>
              <a:t>搜集</a:t>
            </a:r>
            <a:r>
              <a:rPr lang="zh-CN" altLang="zh-CN" sz="2000" b="1" dirty="0"/>
              <a:t>春联或有关春节的故事、传说、美味佳肴等，办一期春节简报</a:t>
            </a:r>
            <a:r>
              <a:rPr lang="zh-CN" altLang="zh-CN" sz="2400" b="1" dirty="0"/>
              <a:t>。</a:t>
            </a:r>
          </a:p>
          <a:p>
            <a:r>
              <a:rPr lang="en-US" altLang="zh-CN" sz="2400" b="1" dirty="0"/>
              <a:t> </a:t>
            </a:r>
            <a:endParaRPr lang="zh-CN" altLang="zh-CN" sz="2400" b="1" dirty="0"/>
          </a:p>
        </p:txBody>
      </p:sp>
      <p:grpSp>
        <p:nvGrpSpPr>
          <p:cNvPr id="13" name="组合 12"/>
          <p:cNvGrpSpPr/>
          <p:nvPr/>
        </p:nvGrpSpPr>
        <p:grpSpPr>
          <a:xfrm>
            <a:off x="6097691" y="273644"/>
            <a:ext cx="1539798" cy="1214316"/>
            <a:chOff x="391219" y="-21737"/>
            <a:chExt cx="1539798" cy="1214316"/>
          </a:xfrm>
        </p:grpSpPr>
        <p:grpSp>
          <p:nvGrpSpPr>
            <p:cNvPr id="14" name="组合 13"/>
            <p:cNvGrpSpPr/>
            <p:nvPr/>
          </p:nvGrpSpPr>
          <p:grpSpPr>
            <a:xfrm>
              <a:off x="391219" y="-21737"/>
              <a:ext cx="1539798" cy="1214316"/>
              <a:chOff x="323528" y="133271"/>
              <a:chExt cx="1539798" cy="1214316"/>
            </a:xfrm>
          </p:grpSpPr>
          <p:pic>
            <p:nvPicPr>
              <p:cNvPr id="16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657"/>
              <a:stretch/>
            </p:blipFill>
            <p:spPr bwMode="auto">
              <a:xfrm>
                <a:off x="503671" y="199152"/>
                <a:ext cx="127246" cy="711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7" name="组合 164"/>
              <p:cNvGrpSpPr>
                <a:grpSpLocks/>
              </p:cNvGrpSpPr>
              <p:nvPr/>
            </p:nvGrpSpPr>
            <p:grpSpPr bwMode="auto">
              <a:xfrm>
                <a:off x="416311" y="910302"/>
                <a:ext cx="1447015" cy="437285"/>
                <a:chOff x="3430455" y="2600130"/>
                <a:chExt cx="2620549" cy="517282"/>
              </a:xfrm>
            </p:grpSpPr>
            <p:sp>
              <p:nvSpPr>
                <p:cNvPr id="22" name="矩形 21"/>
                <p:cNvSpPr/>
                <p:nvPr/>
              </p:nvSpPr>
              <p:spPr>
                <a:xfrm>
                  <a:off x="3430455" y="2600130"/>
                  <a:ext cx="2409529" cy="517280"/>
                </a:xfrm>
                <a:prstGeom prst="rect">
                  <a:avLst/>
                </a:prstGeom>
                <a:solidFill>
                  <a:srgbClr val="5BB9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3" name="燕尾形 22"/>
                <p:cNvSpPr/>
                <p:nvPr/>
              </p:nvSpPr>
              <p:spPr>
                <a:xfrm rot="10800000">
                  <a:off x="5669619" y="2600132"/>
                  <a:ext cx="381385" cy="517280"/>
                </a:xfrm>
                <a:prstGeom prst="chevron">
                  <a:avLst>
                    <a:gd name="adj" fmla="val 32172"/>
                  </a:avLst>
                </a:prstGeom>
                <a:solidFill>
                  <a:srgbClr val="5BB9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8" name="燕尾形 17"/>
              <p:cNvSpPr/>
              <p:nvPr/>
            </p:nvSpPr>
            <p:spPr bwMode="auto">
              <a:xfrm rot="10800000" flipH="1">
                <a:off x="323528" y="910303"/>
                <a:ext cx="210593" cy="437284"/>
              </a:xfrm>
              <a:prstGeom prst="chevron">
                <a:avLst>
                  <a:gd name="adj" fmla="val 32172"/>
                </a:avLst>
              </a:prstGeom>
              <a:solidFill>
                <a:srgbClr val="5BB9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19" name="直接连接符 18"/>
              <p:cNvCxnSpPr/>
              <p:nvPr/>
            </p:nvCxnSpPr>
            <p:spPr bwMode="auto">
              <a:xfrm>
                <a:off x="344240" y="939813"/>
                <a:ext cx="15049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 bwMode="auto">
              <a:xfrm>
                <a:off x="339477" y="1301981"/>
                <a:ext cx="1505992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1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559" y="133271"/>
                <a:ext cx="127246" cy="7792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矩形 14"/>
            <p:cNvSpPr/>
            <p:nvPr/>
          </p:nvSpPr>
          <p:spPr>
            <a:xfrm>
              <a:off x="556065" y="773880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方正大黑_GBK" panose="03000509000000000000" pitchFamily="65" charset="-122"/>
                  <a:ea typeface="方正大黑_GBK" panose="03000509000000000000" pitchFamily="65" charset="-122"/>
                </a:rPr>
                <a:t>布置作业</a:t>
              </a:r>
              <a:endPara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11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"/>
            <a:ext cx="9144000" cy="5145024"/>
          </a:xfrm>
          <a:prstGeom prst="rect">
            <a:avLst/>
          </a:prstGeom>
        </p:spPr>
      </p:pic>
      <p:sp>
        <p:nvSpPr>
          <p:cNvPr id="8" name="TextBox 5"/>
          <p:cNvSpPr txBox="1"/>
          <p:nvPr/>
        </p:nvSpPr>
        <p:spPr>
          <a:xfrm>
            <a:off x="3924048" y="1351995"/>
            <a:ext cx="2283806" cy="1061361"/>
          </a:xfrm>
          <a:prstGeom prst="rect">
            <a:avLst/>
          </a:prstGeom>
          <a:noFill/>
        </p:spPr>
        <p:txBody>
          <a:bodyPr wrap="square" lIns="68559" tIns="34280" rIns="68559" bIns="3428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dist">
              <a:lnSpc>
                <a:spcPct val="150000"/>
              </a:lnSpc>
            </a:pPr>
            <a:r>
              <a:rPr lang="zh-CN" altLang="en-US" sz="4800" b="1" dirty="0" smtClean="0">
                <a:solidFill>
                  <a:schemeClr val="accent3"/>
                </a:solidFill>
                <a:latin typeface="华文彩云" pitchFamily="2" charset="-122"/>
                <a:ea typeface="华文彩云" pitchFamily="2" charset="-122"/>
                <a:cs typeface="Clear Sans Light" pitchFamily="34" charset="0"/>
              </a:rPr>
              <a:t>谢谢</a:t>
            </a:r>
            <a:endParaRPr lang="zh-CN" altLang="en-US" sz="4800" b="1" dirty="0">
              <a:solidFill>
                <a:schemeClr val="accent3"/>
              </a:solidFill>
              <a:latin typeface="华文彩云" pitchFamily="2" charset="-122"/>
              <a:ea typeface="华文彩云" pitchFamily="2" charset="-122"/>
              <a:cs typeface="Clear Sans Ligh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2700" name="Shape 2700"/>
          <p:cNvSpPr/>
          <p:nvPr/>
        </p:nvSpPr>
        <p:spPr>
          <a:xfrm>
            <a:off x="-18412" y="2677278"/>
            <a:ext cx="9171303" cy="53795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noFill/>
            <a:miter lim="400000"/>
          </a:ln>
          <a:effectLst/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  <a:defRPr sz="3200">
                <a:solidFill>
                  <a:srgbClr val="FFFFFF"/>
                </a:solidFill>
              </a:defRPr>
            </a:pPr>
            <a:endParaRPr sz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LOGO白边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2550" y="194945"/>
            <a:ext cx="1218565" cy="37274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5080" y="252731"/>
            <a:ext cx="2051685" cy="412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08000" y="279718"/>
            <a:ext cx="1395095" cy="35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457200" eaLnBrk="1" hangingPunct="1">
              <a:tabLst>
                <a:tab pos="358140" algn="l"/>
              </a:tabLst>
            </a:pPr>
            <a:r>
              <a:rPr lang="zh-CN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</a:rPr>
              <a:t>北京的春节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66465" y="2302510"/>
            <a:ext cx="2211070" cy="645160"/>
          </a:xfrm>
          <a:prstGeom prst="rect">
            <a:avLst/>
          </a:prstGeom>
          <a:solidFill>
            <a:srgbClr val="419098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>
                <a:solidFill>
                  <a:srgbClr val="FEFDF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第二课时</a:t>
            </a:r>
            <a:endParaRPr lang="zh-CN" altLang="en-US" sz="3600" dirty="0">
              <a:solidFill>
                <a:srgbClr val="FEFDF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0" grpId="0" bldLvl="0" animBg="1" advAuto="0"/>
      <p:bldP spid="3" grpId="0" bldLvl="0" animBg="1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4445" y="237490"/>
            <a:ext cx="2051685" cy="412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332739" y="264477"/>
            <a:ext cx="1395095" cy="35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457200" eaLnBrk="1" hangingPunct="1">
              <a:tabLst>
                <a:tab pos="358140" algn="l"/>
              </a:tabLst>
            </a:pP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</a:rPr>
              <a:t>北京的春节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46430" y="1485748"/>
            <a:ext cx="7398612" cy="9629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/>
              <a:t>          </a:t>
            </a:r>
            <a:r>
              <a:rPr lang="zh-CN" altLang="zh-CN" sz="2000" b="1" dirty="0" smtClean="0"/>
              <a:t>通过</a:t>
            </a:r>
            <a:r>
              <a:rPr lang="zh-CN" altLang="zh-CN" sz="2000" b="1" dirty="0"/>
              <a:t>上节课的学习，我们初步感受到了北京春节浓浓的年味儿，谁愿意说说北京的春节给你留下了怎样的印象呢？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035590" y="80001"/>
            <a:ext cx="1539798" cy="1214316"/>
            <a:chOff x="391219" y="-21737"/>
            <a:chExt cx="1539798" cy="1214316"/>
          </a:xfrm>
        </p:grpSpPr>
        <p:grpSp>
          <p:nvGrpSpPr>
            <p:cNvPr id="6" name="组合 5"/>
            <p:cNvGrpSpPr/>
            <p:nvPr/>
          </p:nvGrpSpPr>
          <p:grpSpPr>
            <a:xfrm>
              <a:off x="391219" y="-21737"/>
              <a:ext cx="1539798" cy="1214316"/>
              <a:chOff x="323528" y="133271"/>
              <a:chExt cx="1539798" cy="1214316"/>
            </a:xfrm>
          </p:grpSpPr>
          <p:pic>
            <p:nvPicPr>
              <p:cNvPr id="8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657"/>
              <a:stretch/>
            </p:blipFill>
            <p:spPr bwMode="auto">
              <a:xfrm>
                <a:off x="503671" y="199152"/>
                <a:ext cx="127246" cy="711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9" name="组合 164"/>
              <p:cNvGrpSpPr>
                <a:grpSpLocks/>
              </p:cNvGrpSpPr>
              <p:nvPr/>
            </p:nvGrpSpPr>
            <p:grpSpPr bwMode="auto">
              <a:xfrm>
                <a:off x="416311" y="910302"/>
                <a:ext cx="1447015" cy="437285"/>
                <a:chOff x="3430455" y="2600130"/>
                <a:chExt cx="2620549" cy="517282"/>
              </a:xfrm>
            </p:grpSpPr>
            <p:sp>
              <p:nvSpPr>
                <p:cNvPr id="14" name="矩形 13"/>
                <p:cNvSpPr/>
                <p:nvPr/>
              </p:nvSpPr>
              <p:spPr>
                <a:xfrm>
                  <a:off x="3430455" y="2600130"/>
                  <a:ext cx="2409529" cy="517280"/>
                </a:xfrm>
                <a:prstGeom prst="rect">
                  <a:avLst/>
                </a:prstGeom>
                <a:solidFill>
                  <a:srgbClr val="5BB9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5" name="燕尾形 14"/>
                <p:cNvSpPr/>
                <p:nvPr/>
              </p:nvSpPr>
              <p:spPr>
                <a:xfrm rot="10800000">
                  <a:off x="5669619" y="2600132"/>
                  <a:ext cx="381385" cy="517280"/>
                </a:xfrm>
                <a:prstGeom prst="chevron">
                  <a:avLst>
                    <a:gd name="adj" fmla="val 32172"/>
                  </a:avLst>
                </a:prstGeom>
                <a:solidFill>
                  <a:srgbClr val="5BB9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0" name="燕尾形 9"/>
              <p:cNvSpPr/>
              <p:nvPr/>
            </p:nvSpPr>
            <p:spPr bwMode="auto">
              <a:xfrm rot="10800000" flipH="1">
                <a:off x="323528" y="910303"/>
                <a:ext cx="210593" cy="437284"/>
              </a:xfrm>
              <a:prstGeom prst="chevron">
                <a:avLst>
                  <a:gd name="adj" fmla="val 32172"/>
                </a:avLst>
              </a:prstGeom>
              <a:solidFill>
                <a:srgbClr val="5BB9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11" name="直接连接符 10"/>
              <p:cNvCxnSpPr/>
              <p:nvPr/>
            </p:nvCxnSpPr>
            <p:spPr bwMode="auto">
              <a:xfrm>
                <a:off x="344240" y="939813"/>
                <a:ext cx="15049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 bwMode="auto">
              <a:xfrm>
                <a:off x="339477" y="1301981"/>
                <a:ext cx="1505992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559" y="133271"/>
                <a:ext cx="127246" cy="7792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矩形 6"/>
            <p:cNvSpPr/>
            <p:nvPr/>
          </p:nvSpPr>
          <p:spPr>
            <a:xfrm>
              <a:off x="556065" y="773880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方正大黑_GBK" panose="03000509000000000000" pitchFamily="65" charset="-122"/>
                  <a:ea typeface="方正大黑_GBK" panose="03000509000000000000" pitchFamily="65" charset="-122"/>
                </a:rPr>
                <a:t>新课导入</a:t>
              </a:r>
              <a:endPara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415" y="3221844"/>
            <a:ext cx="1061330" cy="1061658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2503852" y="3309992"/>
            <a:ext cx="3181556" cy="495883"/>
            <a:chOff x="3941330" y="2640350"/>
            <a:chExt cx="3181556" cy="495730"/>
          </a:xfrm>
        </p:grpSpPr>
        <p:sp>
          <p:nvSpPr>
            <p:cNvPr id="18" name="圆角矩形标注 17"/>
            <p:cNvSpPr/>
            <p:nvPr/>
          </p:nvSpPr>
          <p:spPr>
            <a:xfrm>
              <a:off x="3982448" y="2640350"/>
              <a:ext cx="2755693" cy="495730"/>
            </a:xfrm>
            <a:prstGeom prst="wedgeRoundRectCallout">
              <a:avLst>
                <a:gd name="adj1" fmla="val 55465"/>
                <a:gd name="adj2" fmla="val 21707"/>
                <a:gd name="adj3" fmla="val 16667"/>
              </a:avLst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7F556450-284D-49AA-805B-B1AF7FDD6E90}"/>
                </a:ext>
              </a:extLst>
            </p:cNvPr>
            <p:cNvSpPr/>
            <p:nvPr/>
          </p:nvSpPr>
          <p:spPr>
            <a:xfrm>
              <a:off x="3941330" y="2718990"/>
              <a:ext cx="3181556" cy="3384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1600" dirty="0">
                  <a:latin typeface="楷体" pitchFamily="49" charset="-122"/>
                  <a:ea typeface="楷体" pitchFamily="49" charset="-122"/>
                </a:rPr>
                <a:t>忙碌、热闹、喜庆、欢乐</a:t>
              </a:r>
              <a:r>
                <a:rPr lang="en-US" altLang="zh-CN" sz="1600" dirty="0">
                  <a:latin typeface="楷体" pitchFamily="49" charset="-122"/>
                  <a:ea typeface="楷体" pitchFamily="49" charset="-122"/>
                </a:rPr>
                <a:t>……</a:t>
              </a:r>
              <a:endParaRPr lang="zh-CN" altLang="en-US" sz="1600" dirty="0">
                <a:latin typeface="楷体" pitchFamily="49" charset="-122"/>
                <a:ea typeface="楷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297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build="p"/>
      <p:bldP spid="40963" grpId="0" bldLvl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4445" y="237490"/>
            <a:ext cx="2051685" cy="412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332739" y="264477"/>
            <a:ext cx="1395095" cy="35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457200" eaLnBrk="1" hangingPunct="1">
              <a:tabLst>
                <a:tab pos="358140" algn="l"/>
              </a:tabLst>
            </a:pP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</a:rPr>
              <a:t>北京的春节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9425" y="1231985"/>
            <a:ext cx="732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dirty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zh-CN" dirty="0">
                <a:latin typeface="宋体" pitchFamily="2" charset="-122"/>
                <a:ea typeface="宋体" pitchFamily="2" charset="-122"/>
              </a:rPr>
              <a:t>）孩子们喜吃这些</a:t>
            </a:r>
            <a:r>
              <a:rPr lang="zh-CN" altLang="zh-CN" b="1" dirty="0">
                <a:latin typeface="宋体" pitchFamily="2" charset="-122"/>
                <a:ea typeface="宋体" pitchFamily="2" charset="-122"/>
              </a:rPr>
              <a:t>零七八碎儿</a:t>
            </a:r>
            <a:r>
              <a:rPr lang="zh-CN" altLang="zh-CN" dirty="0">
                <a:latin typeface="宋体" pitchFamily="2" charset="-122"/>
                <a:ea typeface="宋体" pitchFamily="2" charset="-122"/>
              </a:rPr>
              <a:t>……恐怕第三件事才是买</a:t>
            </a:r>
            <a:r>
              <a:rPr lang="zh-CN" altLang="zh-CN" b="1" dirty="0">
                <a:latin typeface="宋体" pitchFamily="2" charset="-122"/>
                <a:ea typeface="宋体" pitchFamily="2" charset="-122"/>
              </a:rPr>
              <a:t>玩意儿</a:t>
            </a:r>
            <a:r>
              <a:rPr lang="zh-CN" altLang="zh-CN" dirty="0">
                <a:latin typeface="宋体" pitchFamily="2" charset="-122"/>
                <a:ea typeface="宋体" pitchFamily="2" charset="-122"/>
              </a:rPr>
              <a:t>……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6500920" y="-66117"/>
            <a:ext cx="1539798" cy="1214316"/>
            <a:chOff x="391219" y="-21737"/>
            <a:chExt cx="1539798" cy="1214316"/>
          </a:xfrm>
        </p:grpSpPr>
        <p:grpSp>
          <p:nvGrpSpPr>
            <p:cNvPr id="14" name="组合 13"/>
            <p:cNvGrpSpPr/>
            <p:nvPr/>
          </p:nvGrpSpPr>
          <p:grpSpPr>
            <a:xfrm>
              <a:off x="391219" y="-21737"/>
              <a:ext cx="1539798" cy="1214316"/>
              <a:chOff x="323528" y="133271"/>
              <a:chExt cx="1539798" cy="1214316"/>
            </a:xfrm>
          </p:grpSpPr>
          <p:pic>
            <p:nvPicPr>
              <p:cNvPr id="16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657"/>
              <a:stretch/>
            </p:blipFill>
            <p:spPr bwMode="auto">
              <a:xfrm>
                <a:off x="503671" y="199152"/>
                <a:ext cx="127246" cy="711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7" name="组合 164"/>
              <p:cNvGrpSpPr>
                <a:grpSpLocks/>
              </p:cNvGrpSpPr>
              <p:nvPr/>
            </p:nvGrpSpPr>
            <p:grpSpPr bwMode="auto">
              <a:xfrm>
                <a:off x="416311" y="910302"/>
                <a:ext cx="1447015" cy="437285"/>
                <a:chOff x="3430455" y="2600130"/>
                <a:chExt cx="2620549" cy="517282"/>
              </a:xfrm>
            </p:grpSpPr>
            <p:sp>
              <p:nvSpPr>
                <p:cNvPr id="22" name="矩形 21"/>
                <p:cNvSpPr/>
                <p:nvPr/>
              </p:nvSpPr>
              <p:spPr>
                <a:xfrm>
                  <a:off x="3430455" y="2600130"/>
                  <a:ext cx="2409529" cy="517280"/>
                </a:xfrm>
                <a:prstGeom prst="rect">
                  <a:avLst/>
                </a:prstGeom>
                <a:solidFill>
                  <a:srgbClr val="5BB9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3" name="燕尾形 22"/>
                <p:cNvSpPr/>
                <p:nvPr/>
              </p:nvSpPr>
              <p:spPr>
                <a:xfrm rot="10800000">
                  <a:off x="5669619" y="2600132"/>
                  <a:ext cx="381385" cy="517280"/>
                </a:xfrm>
                <a:prstGeom prst="chevron">
                  <a:avLst>
                    <a:gd name="adj" fmla="val 32172"/>
                  </a:avLst>
                </a:prstGeom>
                <a:solidFill>
                  <a:srgbClr val="5BB9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8" name="燕尾形 17"/>
              <p:cNvSpPr/>
              <p:nvPr/>
            </p:nvSpPr>
            <p:spPr bwMode="auto">
              <a:xfrm rot="10800000" flipH="1">
                <a:off x="323528" y="910303"/>
                <a:ext cx="210593" cy="437284"/>
              </a:xfrm>
              <a:prstGeom prst="chevron">
                <a:avLst>
                  <a:gd name="adj" fmla="val 32172"/>
                </a:avLst>
              </a:prstGeom>
              <a:solidFill>
                <a:srgbClr val="5BB9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19" name="直接连接符 18"/>
              <p:cNvCxnSpPr/>
              <p:nvPr/>
            </p:nvCxnSpPr>
            <p:spPr bwMode="auto">
              <a:xfrm>
                <a:off x="344240" y="939813"/>
                <a:ext cx="15049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 bwMode="auto">
              <a:xfrm>
                <a:off x="339477" y="1301981"/>
                <a:ext cx="1505992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1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559" y="133271"/>
                <a:ext cx="127246" cy="7792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矩形 14"/>
            <p:cNvSpPr/>
            <p:nvPr/>
          </p:nvSpPr>
          <p:spPr>
            <a:xfrm>
              <a:off x="556065" y="773880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方正大黑_GBK" panose="03000509000000000000" pitchFamily="65" charset="-122"/>
                  <a:ea typeface="方正大黑_GBK" panose="03000509000000000000" pitchFamily="65" charset="-122"/>
                </a:rPr>
                <a:t>合作探究</a:t>
              </a:r>
              <a:endPara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endParaRPr>
            </a:p>
          </p:txBody>
        </p:sp>
      </p:grpSp>
      <p:sp>
        <p:nvSpPr>
          <p:cNvPr id="24" name="文本框 28"/>
          <p:cNvSpPr txBox="1">
            <a:spLocks noChangeArrowheads="1"/>
          </p:cNvSpPr>
          <p:nvPr/>
        </p:nvSpPr>
        <p:spPr bwMode="auto">
          <a:xfrm>
            <a:off x="560341" y="811160"/>
            <a:ext cx="5580400" cy="35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000" b="1" dirty="0"/>
              <a:t>（一）品读课文，赏析句</a:t>
            </a:r>
            <a:r>
              <a:rPr lang="zh-CN" altLang="zh-CN" sz="2000" b="1" dirty="0" smtClean="0"/>
              <a:t>段</a:t>
            </a:r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——</a:t>
            </a:r>
            <a:r>
              <a:rPr lang="zh-CN" altLang="zh-CN" sz="2000" b="1" dirty="0"/>
              <a:t>赏析</a:t>
            </a:r>
            <a:r>
              <a:rPr lang="zh-CN" altLang="zh-CN" sz="2000" b="1" dirty="0" smtClean="0"/>
              <a:t>加</a:t>
            </a:r>
            <a:r>
              <a:rPr lang="zh-CN" altLang="en-US" sz="2000" b="1" dirty="0"/>
              <a:t>粗</a:t>
            </a:r>
            <a:r>
              <a:rPr lang="zh-CN" altLang="zh-CN" sz="2000" b="1" dirty="0" smtClean="0"/>
              <a:t>词语</a:t>
            </a:r>
            <a:endParaRPr lang="zh-CN" altLang="zh-CN" sz="2000" b="1" dirty="0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1030287" y="1645360"/>
            <a:ext cx="73875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明确：“零七八碎儿”，零零碎碎；“玩意儿”指玩具。这两个北京人常用常说的口语词，表现出一种浓郁的生活气息和地域特色，也表现出作者的喜爱之情。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09425" y="2392885"/>
            <a:ext cx="732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dirty="0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dirty="0">
                <a:latin typeface="宋体" pitchFamily="2" charset="-122"/>
                <a:ea typeface="宋体" pitchFamily="2" charset="-122"/>
              </a:rPr>
              <a:t>）</a:t>
            </a:r>
            <a:r>
              <a:rPr lang="zh-CN" altLang="zh-CN" dirty="0" smtClean="0">
                <a:latin typeface="宋体" pitchFamily="2" charset="-122"/>
                <a:ea typeface="宋体" pitchFamily="2" charset="-122"/>
              </a:rPr>
              <a:t>在</a:t>
            </a:r>
            <a:r>
              <a:rPr lang="zh-CN" altLang="zh-CN" b="1" dirty="0">
                <a:latin typeface="宋体" pitchFamily="2" charset="-122"/>
                <a:ea typeface="宋体" pitchFamily="2" charset="-122"/>
              </a:rPr>
              <a:t>老年间</a:t>
            </a:r>
            <a:r>
              <a:rPr lang="zh-CN" altLang="zh-CN" dirty="0">
                <a:latin typeface="宋体" pitchFamily="2" charset="-122"/>
                <a:ea typeface="宋体" pitchFamily="2" charset="-122"/>
              </a:rPr>
              <a:t>，据说还有赛骆驼的。</a:t>
            </a: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1182687" y="2846107"/>
            <a:ext cx="72351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明确：“老年间”指很早以前、古时候，多用在口语中，且带有传统民间习语的色彩。用这个词，整个句子显得亲切朴实。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09425" y="3615440"/>
            <a:ext cx="732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）</a:t>
            </a:r>
            <a:r>
              <a:rPr lang="zh-CN" altLang="zh-CN" dirty="0">
                <a:latin typeface="宋体" pitchFamily="2" charset="-122"/>
                <a:ea typeface="宋体" pitchFamily="2" charset="-122"/>
              </a:rPr>
              <a:t>腊月和正月，在农村正是大家最</a:t>
            </a:r>
            <a:r>
              <a:rPr lang="zh-CN" altLang="zh-CN" b="1" dirty="0">
                <a:latin typeface="宋体" pitchFamily="2" charset="-122"/>
                <a:ea typeface="宋体" pitchFamily="2" charset="-122"/>
              </a:rPr>
              <a:t>闲在</a:t>
            </a:r>
            <a:r>
              <a:rPr lang="zh-CN" altLang="zh-CN" dirty="0">
                <a:latin typeface="宋体" pitchFamily="2" charset="-122"/>
                <a:ea typeface="宋体" pitchFamily="2" charset="-122"/>
              </a:rPr>
              <a:t>的时候。</a:t>
            </a: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1182687" y="3984772"/>
            <a:ext cx="723519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明确：“闲在”指清闲自在，带有鲜明的口语化色彩和地域色彩，质朴平实。</a:t>
            </a:r>
          </a:p>
        </p:txBody>
      </p:sp>
    </p:spTree>
    <p:extLst>
      <p:ext uri="{BB962C8B-B14F-4D97-AF65-F5344CB8AC3E}">
        <p14:creationId xmlns:p14="http://schemas.microsoft.com/office/powerpoint/2010/main" val="273124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build="p"/>
      <p:bldP spid="2" grpId="0"/>
      <p:bldP spid="24" grpId="0" build="p"/>
      <p:bldP spid="33" grpId="0"/>
      <p:bldP spid="34" grpId="0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4445" y="237490"/>
            <a:ext cx="2051685" cy="412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332739" y="264477"/>
            <a:ext cx="1395095" cy="35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457200" eaLnBrk="1" hangingPunct="1">
              <a:tabLst>
                <a:tab pos="358140" algn="l"/>
              </a:tabLst>
            </a:pP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</a:rPr>
              <a:t>北京的春节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9425" y="1231985"/>
            <a:ext cx="732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dirty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zh-CN" dirty="0" smtClean="0">
                <a:latin typeface="宋体" pitchFamily="2" charset="-122"/>
                <a:ea typeface="宋体" pitchFamily="2" charset="-122"/>
              </a:rPr>
              <a:t>）</a:t>
            </a:r>
            <a:r>
              <a:rPr lang="zh-CN" altLang="zh-CN" dirty="0">
                <a:latin typeface="宋体" pitchFamily="2" charset="-122"/>
                <a:ea typeface="宋体" pitchFamily="2" charset="-122"/>
              </a:rPr>
              <a:t>这不是粥，而是小型的农业产品展览会。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6795344" y="103326"/>
            <a:ext cx="1539798" cy="1214316"/>
            <a:chOff x="391219" y="-21737"/>
            <a:chExt cx="1539798" cy="1214316"/>
          </a:xfrm>
        </p:grpSpPr>
        <p:grpSp>
          <p:nvGrpSpPr>
            <p:cNvPr id="14" name="组合 13"/>
            <p:cNvGrpSpPr/>
            <p:nvPr/>
          </p:nvGrpSpPr>
          <p:grpSpPr>
            <a:xfrm>
              <a:off x="391219" y="-21737"/>
              <a:ext cx="1539798" cy="1214316"/>
              <a:chOff x="323528" y="133271"/>
              <a:chExt cx="1539798" cy="1214316"/>
            </a:xfrm>
          </p:grpSpPr>
          <p:pic>
            <p:nvPicPr>
              <p:cNvPr id="16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657"/>
              <a:stretch/>
            </p:blipFill>
            <p:spPr bwMode="auto">
              <a:xfrm>
                <a:off x="503671" y="199152"/>
                <a:ext cx="127246" cy="711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7" name="组合 164"/>
              <p:cNvGrpSpPr>
                <a:grpSpLocks/>
              </p:cNvGrpSpPr>
              <p:nvPr/>
            </p:nvGrpSpPr>
            <p:grpSpPr bwMode="auto">
              <a:xfrm>
                <a:off x="416311" y="910302"/>
                <a:ext cx="1447015" cy="437285"/>
                <a:chOff x="3430455" y="2600130"/>
                <a:chExt cx="2620549" cy="517282"/>
              </a:xfrm>
            </p:grpSpPr>
            <p:sp>
              <p:nvSpPr>
                <p:cNvPr id="22" name="矩形 21"/>
                <p:cNvSpPr/>
                <p:nvPr/>
              </p:nvSpPr>
              <p:spPr>
                <a:xfrm>
                  <a:off x="3430455" y="2600130"/>
                  <a:ext cx="2409529" cy="517280"/>
                </a:xfrm>
                <a:prstGeom prst="rect">
                  <a:avLst/>
                </a:prstGeom>
                <a:solidFill>
                  <a:srgbClr val="5BB9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3" name="燕尾形 22"/>
                <p:cNvSpPr/>
                <p:nvPr/>
              </p:nvSpPr>
              <p:spPr>
                <a:xfrm rot="10800000">
                  <a:off x="5669619" y="2600132"/>
                  <a:ext cx="381385" cy="517280"/>
                </a:xfrm>
                <a:prstGeom prst="chevron">
                  <a:avLst>
                    <a:gd name="adj" fmla="val 32172"/>
                  </a:avLst>
                </a:prstGeom>
                <a:solidFill>
                  <a:srgbClr val="5BB9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8" name="燕尾形 17"/>
              <p:cNvSpPr/>
              <p:nvPr/>
            </p:nvSpPr>
            <p:spPr bwMode="auto">
              <a:xfrm rot="10800000" flipH="1">
                <a:off x="323528" y="910303"/>
                <a:ext cx="210593" cy="437284"/>
              </a:xfrm>
              <a:prstGeom prst="chevron">
                <a:avLst>
                  <a:gd name="adj" fmla="val 32172"/>
                </a:avLst>
              </a:prstGeom>
              <a:solidFill>
                <a:srgbClr val="5BB9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19" name="直接连接符 18"/>
              <p:cNvCxnSpPr/>
              <p:nvPr/>
            </p:nvCxnSpPr>
            <p:spPr bwMode="auto">
              <a:xfrm>
                <a:off x="344240" y="939813"/>
                <a:ext cx="15049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 bwMode="auto">
              <a:xfrm>
                <a:off x="339477" y="1301981"/>
                <a:ext cx="1505992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1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559" y="133271"/>
                <a:ext cx="127246" cy="7792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矩形 14"/>
            <p:cNvSpPr/>
            <p:nvPr/>
          </p:nvSpPr>
          <p:spPr>
            <a:xfrm>
              <a:off x="556065" y="773880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方正大黑_GBK" panose="03000509000000000000" pitchFamily="65" charset="-122"/>
                  <a:ea typeface="方正大黑_GBK" panose="03000509000000000000" pitchFamily="65" charset="-122"/>
                </a:rPr>
                <a:t>合作探究</a:t>
              </a:r>
              <a:endPara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endParaRPr>
            </a:p>
          </p:txBody>
        </p:sp>
      </p:grpSp>
      <p:sp>
        <p:nvSpPr>
          <p:cNvPr id="24" name="文本框 28"/>
          <p:cNvSpPr txBox="1">
            <a:spLocks noChangeArrowheads="1"/>
          </p:cNvSpPr>
          <p:nvPr/>
        </p:nvSpPr>
        <p:spPr bwMode="auto">
          <a:xfrm>
            <a:off x="560341" y="811160"/>
            <a:ext cx="5580400" cy="35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000" b="1" dirty="0"/>
              <a:t>（一）品读课文，赏析句</a:t>
            </a:r>
            <a:r>
              <a:rPr lang="zh-CN" altLang="zh-CN" sz="2000" b="1" dirty="0" smtClean="0"/>
              <a:t>段</a:t>
            </a:r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——</a:t>
            </a:r>
            <a:r>
              <a:rPr lang="zh-CN" altLang="en-US" sz="2000" b="1" dirty="0" smtClean="0"/>
              <a:t>赏析句子</a:t>
            </a:r>
            <a:endParaRPr lang="zh-CN" altLang="zh-CN" sz="2000" b="1" dirty="0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1030286" y="1569859"/>
            <a:ext cx="77529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明确</a:t>
            </a:r>
            <a:r>
              <a:rPr lang="zh-CN" altLang="zh-CN" sz="1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：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比喻，把“腊八粥”比作“小型的</a:t>
            </a:r>
            <a:r>
              <a:rPr lang="zh-CN" altLang="zh-CN" sz="1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农业</a:t>
            </a:r>
            <a:r>
              <a:rPr lang="zh-CN" altLang="en-US" sz="1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产品</a:t>
            </a:r>
            <a:r>
              <a:rPr lang="zh-CN" altLang="zh-CN" sz="1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展览会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”，生动形象地写出了北京过春节所熬腊八粥用料的丰富，品种的繁多，也突出了北京过春节熬腊八粥这一民俗特点，表现了对富足生活的自豪，体现了浓浓的生活气息。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09425" y="2426441"/>
            <a:ext cx="732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dirty="0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）</a:t>
            </a:r>
            <a:r>
              <a:rPr lang="zh-CN" altLang="zh-CN" dirty="0">
                <a:latin typeface="宋体" pitchFamily="2" charset="-122"/>
                <a:ea typeface="宋体" pitchFamily="2" charset="-122"/>
              </a:rPr>
              <a:t>腊月二十三过小年，差不多就是过春节的“彩排”。</a:t>
            </a: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1030288" y="2795773"/>
            <a:ext cx="77529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明确</a:t>
            </a:r>
            <a:r>
              <a:rPr lang="zh-CN" altLang="zh-CN" sz="1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：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比喻，把过小年的热闹情景比作过春节的“彩排”，生动形象地写出了人们对小年的重视，也预示着春节会更加热闹、隆重。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09425" y="3371944"/>
            <a:ext cx="79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）</a:t>
            </a:r>
            <a:r>
              <a:rPr lang="zh-CN" altLang="zh-CN" dirty="0">
                <a:latin typeface="宋体" pitchFamily="2" charset="-122"/>
                <a:ea typeface="宋体" pitchFamily="2" charset="-122"/>
              </a:rPr>
              <a:t>有名的老铺都要挂出几百盏灯</a:t>
            </a:r>
            <a:r>
              <a:rPr lang="zh-CN" altLang="zh-CN" dirty="0" smtClean="0">
                <a:latin typeface="宋体" pitchFamily="2" charset="-122"/>
                <a:ea typeface="宋体" pitchFamily="2" charset="-122"/>
              </a:rPr>
              <a:t>来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：</a:t>
            </a:r>
            <a:r>
              <a:rPr lang="zh-CN" altLang="zh-CN" dirty="0" smtClean="0">
                <a:latin typeface="宋体" pitchFamily="2" charset="-122"/>
                <a:ea typeface="宋体" pitchFamily="2" charset="-122"/>
              </a:rPr>
              <a:t>有</a:t>
            </a:r>
            <a:r>
              <a:rPr lang="zh-CN" altLang="zh-CN" dirty="0">
                <a:latin typeface="宋体" pitchFamily="2" charset="-122"/>
                <a:ea typeface="宋体" pitchFamily="2" charset="-122"/>
              </a:rPr>
              <a:t>的一律是玻璃的，有的清一色</a:t>
            </a:r>
            <a:r>
              <a:rPr lang="zh-CN" altLang="zh-CN" dirty="0" smtClean="0">
                <a:latin typeface="宋体" pitchFamily="2" charset="-122"/>
                <a:ea typeface="宋体" pitchFamily="2" charset="-122"/>
              </a:rPr>
              <a:t>是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   </a:t>
            </a:r>
          </a:p>
          <a:p>
            <a:pPr algn="just"/>
            <a:r>
              <a:rPr lang="en-US" altLang="zh-CN" dirty="0"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zh-CN" dirty="0" smtClean="0">
                <a:latin typeface="宋体" pitchFamily="2" charset="-122"/>
                <a:ea typeface="宋体" pitchFamily="2" charset="-122"/>
              </a:rPr>
              <a:t>牛角</a:t>
            </a:r>
            <a:r>
              <a:rPr lang="zh-CN" altLang="zh-CN" dirty="0">
                <a:latin typeface="宋体" pitchFamily="2" charset="-122"/>
                <a:ea typeface="宋体" pitchFamily="2" charset="-122"/>
              </a:rPr>
              <a:t>的，有的都是</a:t>
            </a:r>
            <a:r>
              <a:rPr lang="zh-CN" altLang="zh-CN" dirty="0" smtClean="0">
                <a:latin typeface="宋体" pitchFamily="2" charset="-122"/>
                <a:ea typeface="宋体" pitchFamily="2" charset="-122"/>
              </a:rPr>
              <a:t>纱灯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；</a:t>
            </a:r>
            <a:r>
              <a:rPr lang="zh-CN" altLang="zh-CN" dirty="0" smtClean="0">
                <a:latin typeface="宋体" pitchFamily="2" charset="-122"/>
                <a:ea typeface="宋体" pitchFamily="2" charset="-122"/>
              </a:rPr>
              <a:t>有</a:t>
            </a:r>
            <a:r>
              <a:rPr lang="zh-CN" altLang="zh-CN" dirty="0">
                <a:latin typeface="宋体" pitchFamily="2" charset="-122"/>
                <a:ea typeface="宋体" pitchFamily="2" charset="-122"/>
              </a:rPr>
              <a:t>的通通</a:t>
            </a:r>
            <a:r>
              <a:rPr lang="zh-CN" altLang="zh-CN" dirty="0" smtClean="0">
                <a:latin typeface="宋体" pitchFamily="2" charset="-122"/>
                <a:ea typeface="宋体" pitchFamily="2" charset="-122"/>
              </a:rPr>
              <a:t>彩绘《红楼梦》</a:t>
            </a:r>
            <a:r>
              <a:rPr lang="zh-CN" altLang="zh-CN" dirty="0">
                <a:latin typeface="宋体" pitchFamily="2" charset="-122"/>
                <a:ea typeface="宋体" pitchFamily="2" charset="-122"/>
              </a:rPr>
              <a:t>或《水浒传》故事。</a:t>
            </a: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1030288" y="4001661"/>
            <a:ext cx="782009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明确</a:t>
            </a:r>
            <a:r>
              <a:rPr lang="zh-CN" altLang="zh-CN" sz="1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：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四个“有的……”构成排比，描写了有名的老铺都挂出各种不同形状和颜色的灯，既显示出这些老铺的气派，又表现了元宵节的场面很壮观，并渗透着一种文化的气息。</a:t>
            </a:r>
          </a:p>
        </p:txBody>
      </p:sp>
    </p:spTree>
    <p:extLst>
      <p:ext uri="{BB962C8B-B14F-4D97-AF65-F5344CB8AC3E}">
        <p14:creationId xmlns:p14="http://schemas.microsoft.com/office/powerpoint/2010/main" val="171944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build="p"/>
      <p:bldP spid="2" grpId="0"/>
      <p:bldP spid="24" grpId="0" build="p"/>
      <p:bldP spid="33" grpId="0"/>
      <p:bldP spid="34" grpId="0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4445" y="237490"/>
            <a:ext cx="2051685" cy="412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332739" y="264477"/>
            <a:ext cx="1395095" cy="35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457200" eaLnBrk="1" hangingPunct="1">
              <a:tabLst>
                <a:tab pos="358140" algn="l"/>
              </a:tabLst>
            </a:pP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</a:rPr>
              <a:t>北京的春节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9425" y="1668213"/>
            <a:ext cx="732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简要概括《北京的春节》这篇散文的主旨。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5554306" y="56337"/>
            <a:ext cx="1539798" cy="1214316"/>
            <a:chOff x="391219" y="-21737"/>
            <a:chExt cx="1539798" cy="1214316"/>
          </a:xfrm>
        </p:grpSpPr>
        <p:grpSp>
          <p:nvGrpSpPr>
            <p:cNvPr id="14" name="组合 13"/>
            <p:cNvGrpSpPr/>
            <p:nvPr/>
          </p:nvGrpSpPr>
          <p:grpSpPr>
            <a:xfrm>
              <a:off x="391219" y="-21737"/>
              <a:ext cx="1539798" cy="1214316"/>
              <a:chOff x="323528" y="133271"/>
              <a:chExt cx="1539798" cy="1214316"/>
            </a:xfrm>
          </p:grpSpPr>
          <p:pic>
            <p:nvPicPr>
              <p:cNvPr id="16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657"/>
              <a:stretch/>
            </p:blipFill>
            <p:spPr bwMode="auto">
              <a:xfrm>
                <a:off x="503671" y="199152"/>
                <a:ext cx="127246" cy="711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7" name="组合 164"/>
              <p:cNvGrpSpPr>
                <a:grpSpLocks/>
              </p:cNvGrpSpPr>
              <p:nvPr/>
            </p:nvGrpSpPr>
            <p:grpSpPr bwMode="auto">
              <a:xfrm>
                <a:off x="416311" y="910302"/>
                <a:ext cx="1447015" cy="437285"/>
                <a:chOff x="3430455" y="2600130"/>
                <a:chExt cx="2620549" cy="517282"/>
              </a:xfrm>
            </p:grpSpPr>
            <p:sp>
              <p:nvSpPr>
                <p:cNvPr id="22" name="矩形 21"/>
                <p:cNvSpPr/>
                <p:nvPr/>
              </p:nvSpPr>
              <p:spPr>
                <a:xfrm>
                  <a:off x="3430455" y="2600130"/>
                  <a:ext cx="2409529" cy="517280"/>
                </a:xfrm>
                <a:prstGeom prst="rect">
                  <a:avLst/>
                </a:prstGeom>
                <a:solidFill>
                  <a:srgbClr val="5BB9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3" name="燕尾形 22"/>
                <p:cNvSpPr/>
                <p:nvPr/>
              </p:nvSpPr>
              <p:spPr>
                <a:xfrm rot="10800000">
                  <a:off x="5669619" y="2600132"/>
                  <a:ext cx="381385" cy="517280"/>
                </a:xfrm>
                <a:prstGeom prst="chevron">
                  <a:avLst>
                    <a:gd name="adj" fmla="val 32172"/>
                  </a:avLst>
                </a:prstGeom>
                <a:solidFill>
                  <a:srgbClr val="5BB9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8" name="燕尾形 17"/>
              <p:cNvSpPr/>
              <p:nvPr/>
            </p:nvSpPr>
            <p:spPr bwMode="auto">
              <a:xfrm rot="10800000" flipH="1">
                <a:off x="323528" y="910303"/>
                <a:ext cx="210593" cy="437284"/>
              </a:xfrm>
              <a:prstGeom prst="chevron">
                <a:avLst>
                  <a:gd name="adj" fmla="val 32172"/>
                </a:avLst>
              </a:prstGeom>
              <a:solidFill>
                <a:srgbClr val="5BB9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19" name="直接连接符 18"/>
              <p:cNvCxnSpPr/>
              <p:nvPr/>
            </p:nvCxnSpPr>
            <p:spPr bwMode="auto">
              <a:xfrm>
                <a:off x="344240" y="939813"/>
                <a:ext cx="15049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 bwMode="auto">
              <a:xfrm>
                <a:off x="339477" y="1301981"/>
                <a:ext cx="1505992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1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559" y="133271"/>
                <a:ext cx="127246" cy="7792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矩形 14"/>
            <p:cNvSpPr/>
            <p:nvPr/>
          </p:nvSpPr>
          <p:spPr>
            <a:xfrm>
              <a:off x="556065" y="773880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方正大黑_GBK" panose="03000509000000000000" pitchFamily="65" charset="-122"/>
                  <a:ea typeface="方正大黑_GBK" panose="03000509000000000000" pitchFamily="65" charset="-122"/>
                </a:rPr>
                <a:t>合作探究</a:t>
              </a:r>
              <a:endPara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endParaRPr>
            </a:p>
          </p:txBody>
        </p:sp>
      </p:grpSp>
      <p:sp>
        <p:nvSpPr>
          <p:cNvPr id="24" name="文本框 28"/>
          <p:cNvSpPr txBox="1">
            <a:spLocks noChangeArrowheads="1"/>
          </p:cNvSpPr>
          <p:nvPr/>
        </p:nvSpPr>
        <p:spPr bwMode="auto">
          <a:xfrm>
            <a:off x="677787" y="1170875"/>
            <a:ext cx="5580400" cy="35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000" b="1" dirty="0"/>
              <a:t>（二）熟读课文</a:t>
            </a:r>
            <a:r>
              <a:rPr lang="zh-CN" altLang="zh-CN" sz="2000" b="1" dirty="0" smtClean="0"/>
              <a:t>，探究</a:t>
            </a:r>
            <a:r>
              <a:rPr lang="zh-CN" altLang="zh-CN" sz="2000" b="1" dirty="0"/>
              <a:t>主旨</a:t>
            </a: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1030286" y="2006087"/>
            <a:ext cx="77529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zh-CN" sz="1600" dirty="0">
                <a:solidFill>
                  <a:srgbClr val="FF0000"/>
                </a:solidFill>
              </a:rPr>
              <a:t>明确：这篇散文描绘了一幅幅老北京春节的民风民俗画卷，表现了春节的隆重与热闹，展现了中国节日习俗的温馨美好，表达了作者对新中国、新社会的赞美之情。</a:t>
            </a:r>
          </a:p>
        </p:txBody>
      </p:sp>
    </p:spTree>
    <p:extLst>
      <p:ext uri="{BB962C8B-B14F-4D97-AF65-F5344CB8AC3E}">
        <p14:creationId xmlns:p14="http://schemas.microsoft.com/office/powerpoint/2010/main" val="363669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build="p"/>
      <p:bldP spid="2" grpId="0"/>
      <p:bldP spid="24" grpId="0" build="p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4445" y="237490"/>
            <a:ext cx="2051685" cy="412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332739" y="264477"/>
            <a:ext cx="1395095" cy="35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457200" eaLnBrk="1" hangingPunct="1">
              <a:tabLst>
                <a:tab pos="358140" algn="l"/>
              </a:tabLst>
            </a:pP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</a:rPr>
              <a:t>北京的春节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0451" y="1668213"/>
            <a:ext cx="8212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</a:t>
            </a:r>
            <a:r>
              <a:rPr lang="zh-CN" altLang="zh-CN" dirty="0"/>
              <a:t>说说本文哪些部分写得详细，哪些部分写得简略，这样安排详略有什么好处。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6301650" y="136450"/>
            <a:ext cx="1539798" cy="1214316"/>
            <a:chOff x="391219" y="-21737"/>
            <a:chExt cx="1539798" cy="1214316"/>
          </a:xfrm>
        </p:grpSpPr>
        <p:grpSp>
          <p:nvGrpSpPr>
            <p:cNvPr id="14" name="组合 13"/>
            <p:cNvGrpSpPr/>
            <p:nvPr/>
          </p:nvGrpSpPr>
          <p:grpSpPr>
            <a:xfrm>
              <a:off x="391219" y="-21737"/>
              <a:ext cx="1539798" cy="1214316"/>
              <a:chOff x="323528" y="133271"/>
              <a:chExt cx="1539798" cy="1214316"/>
            </a:xfrm>
          </p:grpSpPr>
          <p:pic>
            <p:nvPicPr>
              <p:cNvPr id="16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657"/>
              <a:stretch/>
            </p:blipFill>
            <p:spPr bwMode="auto">
              <a:xfrm>
                <a:off x="503671" y="199152"/>
                <a:ext cx="127246" cy="711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7" name="组合 164"/>
              <p:cNvGrpSpPr>
                <a:grpSpLocks/>
              </p:cNvGrpSpPr>
              <p:nvPr/>
            </p:nvGrpSpPr>
            <p:grpSpPr bwMode="auto">
              <a:xfrm>
                <a:off x="416311" y="910302"/>
                <a:ext cx="1447015" cy="437285"/>
                <a:chOff x="3430455" y="2600130"/>
                <a:chExt cx="2620549" cy="517282"/>
              </a:xfrm>
            </p:grpSpPr>
            <p:sp>
              <p:nvSpPr>
                <p:cNvPr id="22" name="矩形 21"/>
                <p:cNvSpPr/>
                <p:nvPr/>
              </p:nvSpPr>
              <p:spPr>
                <a:xfrm>
                  <a:off x="3430455" y="2600130"/>
                  <a:ext cx="2409529" cy="517280"/>
                </a:xfrm>
                <a:prstGeom prst="rect">
                  <a:avLst/>
                </a:prstGeom>
                <a:solidFill>
                  <a:srgbClr val="5BB9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3" name="燕尾形 22"/>
                <p:cNvSpPr/>
                <p:nvPr/>
              </p:nvSpPr>
              <p:spPr>
                <a:xfrm rot="10800000">
                  <a:off x="5669619" y="2600132"/>
                  <a:ext cx="381385" cy="517280"/>
                </a:xfrm>
                <a:prstGeom prst="chevron">
                  <a:avLst>
                    <a:gd name="adj" fmla="val 32172"/>
                  </a:avLst>
                </a:prstGeom>
                <a:solidFill>
                  <a:srgbClr val="5BB9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8" name="燕尾形 17"/>
              <p:cNvSpPr/>
              <p:nvPr/>
            </p:nvSpPr>
            <p:spPr bwMode="auto">
              <a:xfrm rot="10800000" flipH="1">
                <a:off x="323528" y="910303"/>
                <a:ext cx="210593" cy="437284"/>
              </a:xfrm>
              <a:prstGeom prst="chevron">
                <a:avLst>
                  <a:gd name="adj" fmla="val 32172"/>
                </a:avLst>
              </a:prstGeom>
              <a:solidFill>
                <a:srgbClr val="5BB9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19" name="直接连接符 18"/>
              <p:cNvCxnSpPr/>
              <p:nvPr/>
            </p:nvCxnSpPr>
            <p:spPr bwMode="auto">
              <a:xfrm>
                <a:off x="344240" y="939813"/>
                <a:ext cx="15049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 bwMode="auto">
              <a:xfrm>
                <a:off x="339477" y="1301981"/>
                <a:ext cx="1505992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1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559" y="133271"/>
                <a:ext cx="127246" cy="7792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矩形 14"/>
            <p:cNvSpPr/>
            <p:nvPr/>
          </p:nvSpPr>
          <p:spPr>
            <a:xfrm>
              <a:off x="556065" y="773880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方正大黑_GBK" panose="03000509000000000000" pitchFamily="65" charset="-122"/>
                  <a:ea typeface="方正大黑_GBK" panose="03000509000000000000" pitchFamily="65" charset="-122"/>
                </a:rPr>
                <a:t>写法探究</a:t>
              </a:r>
              <a:endPara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endParaRPr>
            </a:p>
          </p:txBody>
        </p:sp>
      </p:grp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800368" y="2313916"/>
            <a:ext cx="789901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明确：课文内容安排有序，详略得当。其中，</a:t>
            </a:r>
            <a:r>
              <a:rPr lang="en-US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“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腊八</a:t>
            </a:r>
            <a:r>
              <a:rPr lang="en-US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” 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“腊月二十三</a:t>
            </a:r>
            <a:r>
              <a:rPr lang="en-US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”“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除夕</a:t>
            </a:r>
            <a:r>
              <a:rPr lang="en-US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”“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初一</a:t>
            </a:r>
            <a:r>
              <a:rPr lang="en-US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” “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元宵节</a:t>
            </a:r>
            <a:r>
              <a:rPr lang="en-US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”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这几天，最能表现北京独特的春节习俗，也是春节期间的几个高潮，所以作者将这几天作为全文的重点进行细致描写。其他的日子描写得相对简略些。</a:t>
            </a:r>
          </a:p>
          <a:p>
            <a:r>
              <a:rPr lang="en-US" altLang="zh-CN" sz="16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   </a:t>
            </a:r>
            <a:r>
              <a:rPr lang="zh-CN" altLang="zh-CN" sz="16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好处</a:t>
            </a:r>
            <a:r>
              <a:rPr lang="zh-CN" altLang="zh-CN" sz="16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：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这样处理使文章重点突出，详略得当，有利于读者对北京人过春节的风俗习惯有全面的了解和深刻的认识。</a:t>
            </a:r>
          </a:p>
        </p:txBody>
      </p:sp>
    </p:spTree>
    <p:extLst>
      <p:ext uri="{BB962C8B-B14F-4D97-AF65-F5344CB8AC3E}">
        <p14:creationId xmlns:p14="http://schemas.microsoft.com/office/powerpoint/2010/main" val="214414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build="p"/>
      <p:bldP spid="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4445" y="237490"/>
            <a:ext cx="2051685" cy="412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332739" y="264477"/>
            <a:ext cx="1395095" cy="35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457200" eaLnBrk="1" hangingPunct="1">
              <a:tabLst>
                <a:tab pos="358140" algn="l"/>
              </a:tabLst>
            </a:pP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</a:rPr>
              <a:t>北京的春节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0451" y="1416543"/>
            <a:ext cx="8212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2.</a:t>
            </a:r>
            <a:r>
              <a:rPr lang="zh-CN" altLang="zh-CN" dirty="0" smtClean="0"/>
              <a:t>本文</a:t>
            </a:r>
            <a:r>
              <a:rPr lang="zh-CN" altLang="zh-CN" dirty="0"/>
              <a:t>的结构安排非常巧妙，前后衔接自然，首尾呼应，试结合文章加以体会。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5976747" y="85975"/>
            <a:ext cx="1539798" cy="1214316"/>
            <a:chOff x="391219" y="-21737"/>
            <a:chExt cx="1539798" cy="1214316"/>
          </a:xfrm>
        </p:grpSpPr>
        <p:grpSp>
          <p:nvGrpSpPr>
            <p:cNvPr id="14" name="组合 13"/>
            <p:cNvGrpSpPr/>
            <p:nvPr/>
          </p:nvGrpSpPr>
          <p:grpSpPr>
            <a:xfrm>
              <a:off x="391219" y="-21737"/>
              <a:ext cx="1539798" cy="1214316"/>
              <a:chOff x="323528" y="133271"/>
              <a:chExt cx="1539798" cy="1214316"/>
            </a:xfrm>
          </p:grpSpPr>
          <p:pic>
            <p:nvPicPr>
              <p:cNvPr id="16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657"/>
              <a:stretch/>
            </p:blipFill>
            <p:spPr bwMode="auto">
              <a:xfrm>
                <a:off x="503671" y="199152"/>
                <a:ext cx="127246" cy="711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7" name="组合 164"/>
              <p:cNvGrpSpPr>
                <a:grpSpLocks/>
              </p:cNvGrpSpPr>
              <p:nvPr/>
            </p:nvGrpSpPr>
            <p:grpSpPr bwMode="auto">
              <a:xfrm>
                <a:off x="416311" y="910302"/>
                <a:ext cx="1447015" cy="437285"/>
                <a:chOff x="3430455" y="2600130"/>
                <a:chExt cx="2620549" cy="517282"/>
              </a:xfrm>
            </p:grpSpPr>
            <p:sp>
              <p:nvSpPr>
                <p:cNvPr id="22" name="矩形 21"/>
                <p:cNvSpPr/>
                <p:nvPr/>
              </p:nvSpPr>
              <p:spPr>
                <a:xfrm>
                  <a:off x="3430455" y="2600130"/>
                  <a:ext cx="2409529" cy="517280"/>
                </a:xfrm>
                <a:prstGeom prst="rect">
                  <a:avLst/>
                </a:prstGeom>
                <a:solidFill>
                  <a:srgbClr val="5BB9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3" name="燕尾形 22"/>
                <p:cNvSpPr/>
                <p:nvPr/>
              </p:nvSpPr>
              <p:spPr>
                <a:xfrm rot="10800000">
                  <a:off x="5669619" y="2600132"/>
                  <a:ext cx="381385" cy="517280"/>
                </a:xfrm>
                <a:prstGeom prst="chevron">
                  <a:avLst>
                    <a:gd name="adj" fmla="val 32172"/>
                  </a:avLst>
                </a:prstGeom>
                <a:solidFill>
                  <a:srgbClr val="5BB9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8" name="燕尾形 17"/>
              <p:cNvSpPr/>
              <p:nvPr/>
            </p:nvSpPr>
            <p:spPr bwMode="auto">
              <a:xfrm rot="10800000" flipH="1">
                <a:off x="323528" y="910303"/>
                <a:ext cx="210593" cy="437284"/>
              </a:xfrm>
              <a:prstGeom prst="chevron">
                <a:avLst>
                  <a:gd name="adj" fmla="val 32172"/>
                </a:avLst>
              </a:prstGeom>
              <a:solidFill>
                <a:srgbClr val="5BB9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19" name="直接连接符 18"/>
              <p:cNvCxnSpPr/>
              <p:nvPr/>
            </p:nvCxnSpPr>
            <p:spPr bwMode="auto">
              <a:xfrm>
                <a:off x="344240" y="939813"/>
                <a:ext cx="15049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 bwMode="auto">
              <a:xfrm>
                <a:off x="339477" y="1301981"/>
                <a:ext cx="1505992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1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559" y="133271"/>
                <a:ext cx="127246" cy="7792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矩形 14"/>
            <p:cNvSpPr/>
            <p:nvPr/>
          </p:nvSpPr>
          <p:spPr>
            <a:xfrm>
              <a:off x="556065" y="773880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方正大黑_GBK" panose="03000509000000000000" pitchFamily="65" charset="-122"/>
                  <a:ea typeface="方正大黑_GBK" panose="03000509000000000000" pitchFamily="65" charset="-122"/>
                </a:rPr>
                <a:t>写法探究</a:t>
              </a:r>
              <a:endPara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endParaRPr>
            </a:p>
          </p:txBody>
        </p:sp>
      </p:grp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657755" y="1986745"/>
            <a:ext cx="789901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zh-CN" sz="1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明确：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本文结构安排既紧凑又顺畅，前后衔接自然，首尾呼应。如，由</a:t>
            </a:r>
            <a:r>
              <a:rPr lang="en-US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“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多数铺户在初六开张</a:t>
            </a:r>
            <a:r>
              <a:rPr lang="en-US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”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过渡到</a:t>
            </a:r>
            <a:r>
              <a:rPr lang="en-US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“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元宵节</a:t>
            </a:r>
            <a:r>
              <a:rPr lang="en-US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”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这一内容时，作者写</a:t>
            </a:r>
            <a:r>
              <a:rPr lang="en-US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“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元宵（汤圆）上市，春节的又一个高潮到了</a:t>
            </a:r>
            <a:r>
              <a:rPr lang="en-US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”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。</a:t>
            </a:r>
            <a:r>
              <a:rPr lang="en-US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“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除夕真热闹</a:t>
            </a:r>
            <a:r>
              <a:rPr lang="en-US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”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，这是春节的第一个高潮；初一拜年、逛庙会，虽</a:t>
            </a:r>
            <a:r>
              <a:rPr lang="en-US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“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光景与除夕截然不同</a:t>
            </a:r>
            <a:r>
              <a:rPr lang="en-US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”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，但同样热闹，这是春节的第二个高潮；到了正月十五元宵节，明月当空，处处悬灯结彩，家家吃元宵，这是春节的第三个高潮。一个</a:t>
            </a:r>
            <a:r>
              <a:rPr lang="en-US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“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又</a:t>
            </a:r>
            <a:r>
              <a:rPr lang="en-US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”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字，表现出作者在结构文章、统筹内容上的匠心独运。再如文章的最后一部分，作者用</a:t>
            </a:r>
            <a:r>
              <a:rPr lang="en-US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“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一眨眼，到了残灯末庙，学生该去上学，大人又去照常做事，春节在正月十九</a:t>
            </a:r>
            <a:r>
              <a:rPr lang="zh-CN" altLang="zh-CN" sz="1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结束</a:t>
            </a:r>
            <a:r>
              <a:rPr lang="zh-CN" altLang="en-US" sz="1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了</a:t>
            </a:r>
            <a:r>
              <a:rPr lang="en-US" altLang="zh-CN" sz="1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”</a:t>
            </a:r>
            <a:r>
              <a:rPr lang="zh-CN" altLang="zh-CN" sz="1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一句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承上启下，还与课文的首</a:t>
            </a:r>
            <a:r>
              <a:rPr lang="zh-CN" altLang="zh-CN" sz="1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句</a:t>
            </a:r>
            <a:r>
              <a:rPr lang="en-US" altLang="zh-CN" sz="1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“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按照北京的老规矩，春节差不多在腊月的初旬就开始了</a:t>
            </a:r>
            <a:r>
              <a:rPr lang="en-US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”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相呼应，使文章结构完整，浑然一体。</a:t>
            </a:r>
          </a:p>
        </p:txBody>
      </p:sp>
    </p:spTree>
    <p:extLst>
      <p:ext uri="{BB962C8B-B14F-4D97-AF65-F5344CB8AC3E}">
        <p14:creationId xmlns:p14="http://schemas.microsoft.com/office/powerpoint/2010/main" val="368352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build="p"/>
      <p:bldP spid="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4445" y="237490"/>
            <a:ext cx="2051685" cy="412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332739" y="264477"/>
            <a:ext cx="1395095" cy="35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457200" eaLnBrk="1" hangingPunct="1">
              <a:tabLst>
                <a:tab pos="358140" algn="l"/>
              </a:tabLst>
            </a:pP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</a:rPr>
              <a:t>北京的春节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8810" y="1239178"/>
            <a:ext cx="8212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1.</a:t>
            </a:r>
            <a:r>
              <a:rPr lang="zh-CN" altLang="zh-CN" dirty="0"/>
              <a:t>作者是如何抓住民俗特点进行详写的</a:t>
            </a:r>
            <a:r>
              <a:rPr lang="zh-CN" altLang="zh-CN" dirty="0" smtClean="0"/>
              <a:t>？</a:t>
            </a:r>
            <a:endParaRPr lang="zh-CN" altLang="zh-CN" dirty="0"/>
          </a:p>
        </p:txBody>
      </p:sp>
      <p:grpSp>
        <p:nvGrpSpPr>
          <p:cNvPr id="13" name="组合 12"/>
          <p:cNvGrpSpPr/>
          <p:nvPr/>
        </p:nvGrpSpPr>
        <p:grpSpPr>
          <a:xfrm>
            <a:off x="6255746" y="129205"/>
            <a:ext cx="1539798" cy="1214316"/>
            <a:chOff x="391219" y="-21737"/>
            <a:chExt cx="1539798" cy="1214316"/>
          </a:xfrm>
        </p:grpSpPr>
        <p:grpSp>
          <p:nvGrpSpPr>
            <p:cNvPr id="14" name="组合 13"/>
            <p:cNvGrpSpPr/>
            <p:nvPr/>
          </p:nvGrpSpPr>
          <p:grpSpPr>
            <a:xfrm>
              <a:off x="391219" y="-21737"/>
              <a:ext cx="1539798" cy="1214316"/>
              <a:chOff x="323528" y="133271"/>
              <a:chExt cx="1539798" cy="1214316"/>
            </a:xfrm>
          </p:grpSpPr>
          <p:pic>
            <p:nvPicPr>
              <p:cNvPr id="16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657"/>
              <a:stretch/>
            </p:blipFill>
            <p:spPr bwMode="auto">
              <a:xfrm>
                <a:off x="503671" y="199152"/>
                <a:ext cx="127246" cy="711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7" name="组合 164"/>
              <p:cNvGrpSpPr>
                <a:grpSpLocks/>
              </p:cNvGrpSpPr>
              <p:nvPr/>
            </p:nvGrpSpPr>
            <p:grpSpPr bwMode="auto">
              <a:xfrm>
                <a:off x="416311" y="910302"/>
                <a:ext cx="1447015" cy="437285"/>
                <a:chOff x="3430455" y="2600130"/>
                <a:chExt cx="2620549" cy="517282"/>
              </a:xfrm>
            </p:grpSpPr>
            <p:sp>
              <p:nvSpPr>
                <p:cNvPr id="22" name="矩形 21"/>
                <p:cNvSpPr/>
                <p:nvPr/>
              </p:nvSpPr>
              <p:spPr>
                <a:xfrm>
                  <a:off x="3430455" y="2600130"/>
                  <a:ext cx="2409529" cy="517280"/>
                </a:xfrm>
                <a:prstGeom prst="rect">
                  <a:avLst/>
                </a:prstGeom>
                <a:solidFill>
                  <a:srgbClr val="5BB9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3" name="燕尾形 22"/>
                <p:cNvSpPr/>
                <p:nvPr/>
              </p:nvSpPr>
              <p:spPr>
                <a:xfrm rot="10800000">
                  <a:off x="5669619" y="2600132"/>
                  <a:ext cx="381385" cy="517280"/>
                </a:xfrm>
                <a:prstGeom prst="chevron">
                  <a:avLst>
                    <a:gd name="adj" fmla="val 32172"/>
                  </a:avLst>
                </a:prstGeom>
                <a:solidFill>
                  <a:srgbClr val="5BB9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8" name="燕尾形 17"/>
              <p:cNvSpPr/>
              <p:nvPr/>
            </p:nvSpPr>
            <p:spPr bwMode="auto">
              <a:xfrm rot="10800000" flipH="1">
                <a:off x="323528" y="910303"/>
                <a:ext cx="210593" cy="437284"/>
              </a:xfrm>
              <a:prstGeom prst="chevron">
                <a:avLst>
                  <a:gd name="adj" fmla="val 32172"/>
                </a:avLst>
              </a:prstGeom>
              <a:solidFill>
                <a:srgbClr val="5BB9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19" name="直接连接符 18"/>
              <p:cNvCxnSpPr/>
              <p:nvPr/>
            </p:nvCxnSpPr>
            <p:spPr bwMode="auto">
              <a:xfrm>
                <a:off x="344240" y="939813"/>
                <a:ext cx="15049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 bwMode="auto">
              <a:xfrm>
                <a:off x="339477" y="1301981"/>
                <a:ext cx="1505992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1" name="Picture 3" descr="C:\Documents and Settings\Administrator\桌面\6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559" y="133271"/>
                <a:ext cx="127246" cy="7792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矩形 14"/>
            <p:cNvSpPr/>
            <p:nvPr/>
          </p:nvSpPr>
          <p:spPr>
            <a:xfrm>
              <a:off x="556065" y="773880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方正大黑_GBK" panose="03000509000000000000" pitchFamily="65" charset="-122"/>
                  <a:ea typeface="方正大黑_GBK" panose="03000509000000000000" pitchFamily="65" charset="-122"/>
                </a:rPr>
                <a:t>拓展延伸</a:t>
              </a:r>
              <a:endPara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endParaRPr>
            </a:p>
          </p:txBody>
        </p:sp>
      </p:grp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332739" y="1601209"/>
            <a:ext cx="8744149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zh-CN" sz="1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明确：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对于众多的习俗，老舍娓娓道来，叙述不紧不慢，平缓自然。他详细写了腊八、除夕、初一至初六、元宵节这几个重要日子中人们的风俗活动，根据各个重要日子的不同特点，又运用了不同的艺术手法。比如写腊八节，主要是选点式，抓住熬腊八粥、泡腊八蒜来写。写除夕，采用全景式，全面描写做年菜、穿新衣、贴对联、贴年画、放鞭炮来描绘，写“全城都在休息”，也用散点式的手法，分类介绍了男人、女人、小孩子的活动，又重点描写了小孩子逛庙会——这是春节期间极有意思的事情之一。写最热闹的元宵节的习俗，作者并没有过多渲染、铺陈，而是通过全景展示与重点描绘相结合，通过语句的参差变化来表现热闹的氛围。“元宵（汤圆）上市，春节的又一个高潮到了”，总起一句，奠定本文的基调。后面的“处处”“整条”“各形各色”等，普通的语言中包蕴着热烈的情感，“有的一律是玻璃的，有的清一色是牛角的，有的都是</a:t>
            </a:r>
            <a:r>
              <a:rPr lang="zh-CN" altLang="zh-CN" sz="1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纱灯</a:t>
            </a:r>
            <a:r>
              <a:rPr lang="zh-CN" altLang="en-US" sz="1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；</a:t>
            </a:r>
            <a:r>
              <a:rPr lang="zh-CN" altLang="zh-CN" sz="1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有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的通通</a:t>
            </a:r>
            <a:r>
              <a:rPr lang="zh-CN" altLang="zh-CN" sz="1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彩绘《红楼梦》</a:t>
            </a:r>
            <a:r>
              <a:rPr lang="zh-CN" altLang="zh-CN" sz="16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或《水浒传》故事，有的图案各式各样”，几个“有的”形成整齐的排比，而“一律”“清一色”“都是”“通通”，形成变化，从全景的角度体现了元宵节的热闹；在全景描绘之后，又重点写了小孩子“有声有光”地玩灯。</a:t>
            </a:r>
          </a:p>
        </p:txBody>
      </p:sp>
    </p:spTree>
    <p:extLst>
      <p:ext uri="{BB962C8B-B14F-4D97-AF65-F5344CB8AC3E}">
        <p14:creationId xmlns:p14="http://schemas.microsoft.com/office/powerpoint/2010/main" val="131703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build="p"/>
      <p:bldP spid="2" grpId="0"/>
      <p:bldP spid="33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125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19098"/>
      </a:accent1>
      <a:accent2>
        <a:srgbClr val="FE9D54"/>
      </a:accent2>
      <a:accent3>
        <a:srgbClr val="419098"/>
      </a:accent3>
      <a:accent4>
        <a:srgbClr val="FE9D54"/>
      </a:accent4>
      <a:accent5>
        <a:srgbClr val="419098"/>
      </a:accent5>
      <a:accent6>
        <a:srgbClr val="FE9D54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512</TotalTime>
  <Words>2070</Words>
  <Application>Microsoft Office PowerPoint</Application>
  <PresentationFormat>自定义</PresentationFormat>
  <Paragraphs>96</Paragraphs>
  <Slides>15</Slides>
  <Notes>14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j</cp:lastModifiedBy>
  <cp:revision>166</cp:revision>
  <dcterms:created xsi:type="dcterms:W3CDTF">2017-06-21T11:05:00Z</dcterms:created>
  <dcterms:modified xsi:type="dcterms:W3CDTF">2020-11-18T03:23:04Z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