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684" r:id="rId3"/>
    <p:sldMasterId id="2147483707" r:id="rId4"/>
    <p:sldMasterId id="2147483730" r:id="rId5"/>
  </p:sldMasterIdLst>
  <p:notesMasterIdLst>
    <p:notesMasterId r:id="rId33"/>
  </p:notesMasterIdLst>
  <p:sldIdLst>
    <p:sldId id="357" r:id="rId6"/>
    <p:sldId id="358" r:id="rId7"/>
    <p:sldId id="259" r:id="rId8"/>
    <p:sldId id="337" r:id="rId9"/>
    <p:sldId id="338" r:id="rId10"/>
    <p:sldId id="260" r:id="rId11"/>
    <p:sldId id="340" r:id="rId12"/>
    <p:sldId id="343" r:id="rId13"/>
    <p:sldId id="344" r:id="rId14"/>
    <p:sldId id="263" r:id="rId15"/>
    <p:sldId id="359" r:id="rId16"/>
    <p:sldId id="360" r:id="rId17"/>
    <p:sldId id="264" r:id="rId18"/>
    <p:sldId id="308" r:id="rId19"/>
    <p:sldId id="362" r:id="rId20"/>
    <p:sldId id="270" r:id="rId21"/>
    <p:sldId id="335" r:id="rId22"/>
    <p:sldId id="361" r:id="rId23"/>
    <p:sldId id="271" r:id="rId24"/>
    <p:sldId id="347" r:id="rId25"/>
    <p:sldId id="316" r:id="rId26"/>
    <p:sldId id="356" r:id="rId27"/>
    <p:sldId id="321" r:id="rId28"/>
    <p:sldId id="363" r:id="rId29"/>
    <p:sldId id="364" r:id="rId30"/>
    <p:sldId id="365" r:id="rId31"/>
    <p:sldId id="366"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3" d="100"/>
          <a:sy n="83" d="100"/>
        </p:scale>
        <p:origin x="-24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9272A9-71C6-4534-A947-D1186D6916F6}" type="datetimeFigureOut">
              <a:rPr lang="zh-CN" altLang="en-US" smtClean="0"/>
              <a:t>2021/7/9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D4481-5D5E-426D-B398-03FA37AE5BCE}" type="slidenum">
              <a:rPr lang="zh-CN" altLang="en-US" smtClean="0"/>
              <a:t>‹#›</a:t>
            </a:fld>
            <a:endParaRPr lang="zh-CN" altLang="en-US"/>
          </a:p>
        </p:txBody>
      </p:sp>
    </p:spTree>
    <p:extLst>
      <p:ext uri="{BB962C8B-B14F-4D97-AF65-F5344CB8AC3E}">
        <p14:creationId xmlns:p14="http://schemas.microsoft.com/office/powerpoint/2010/main" val="953050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61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61C83FBE-CF8D-4B32-9454-E7FFCA2796E9}" type="slidenum">
              <a:rPr lang="zh-CN" altLang="en-US">
                <a:solidFill>
                  <a:prstClr val="black"/>
                </a:solidFill>
              </a:rPr>
              <a:pPr/>
              <a:t>1</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3.xml"/><Relationship Id="rId5" Type="http://schemas.openxmlformats.org/officeDocument/2006/relationships/tags" Target="../tags/tag16.xml"/><Relationship Id="rId4" Type="http://schemas.openxmlformats.org/officeDocument/2006/relationships/tags" Target="../tags/tag15.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3.xml"/><Relationship Id="rId5" Type="http://schemas.openxmlformats.org/officeDocument/2006/relationships/tags" Target="../tags/tag21.xml"/><Relationship Id="rId4" Type="http://schemas.openxmlformats.org/officeDocument/2006/relationships/tags" Target="../tags/tag2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3.xml"/><Relationship Id="rId4" Type="http://schemas.openxmlformats.org/officeDocument/2006/relationships/tags" Target="../tags/tag3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3.jpeg"/><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45.xml"/><Relationship Id="rId7"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3.xml"/><Relationship Id="rId5" Type="http://schemas.openxmlformats.org/officeDocument/2006/relationships/tags" Target="../tags/tag53.xml"/><Relationship Id="rId4" Type="http://schemas.openxmlformats.org/officeDocument/2006/relationships/tags" Target="../tags/tag5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3.xml"/><Relationship Id="rId4" Type="http://schemas.openxmlformats.org/officeDocument/2006/relationships/tags" Target="../tags/tag57.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3.xml"/><Relationship Id="rId5" Type="http://schemas.openxmlformats.org/officeDocument/2006/relationships/tags" Target="../tags/tag62.xml"/><Relationship Id="rId4" Type="http://schemas.openxmlformats.org/officeDocument/2006/relationships/tags" Target="../tags/tag6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4.xml"/><Relationship Id="rId5" Type="http://schemas.openxmlformats.org/officeDocument/2006/relationships/tags" Target="../tags/tag73.xml"/><Relationship Id="rId4" Type="http://schemas.openxmlformats.org/officeDocument/2006/relationships/tags" Target="../tags/tag72.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4.xml"/><Relationship Id="rId5" Type="http://schemas.openxmlformats.org/officeDocument/2006/relationships/tags" Target="../tags/tag78.xml"/><Relationship Id="rId4" Type="http://schemas.openxmlformats.org/officeDocument/2006/relationships/tags" Target="../tags/tag77.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4.xml"/><Relationship Id="rId5" Type="http://schemas.openxmlformats.org/officeDocument/2006/relationships/tags" Target="../tags/tag83.xml"/><Relationship Id="rId4" Type="http://schemas.openxmlformats.org/officeDocument/2006/relationships/tags" Target="../tags/tag82.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4.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4.xml"/><Relationship Id="rId4" Type="http://schemas.openxmlformats.org/officeDocument/2006/relationships/tags" Target="../tags/tag101.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3.jpeg"/><Relationship Id="rId4"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07.xml"/><Relationship Id="rId7" Type="http://schemas.openxmlformats.org/officeDocument/2006/relationships/slideMaster" Target="../slideMasters/slideMaster4.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Master" Target="../slideMasters/slideMaster4.xml"/><Relationship Id="rId5" Type="http://schemas.openxmlformats.org/officeDocument/2006/relationships/tags" Target="../tags/tag115.xml"/><Relationship Id="rId4" Type="http://schemas.openxmlformats.org/officeDocument/2006/relationships/tags" Target="../tags/tag114.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slideMaster" Target="../slideMasters/slideMaster4.xml"/><Relationship Id="rId4" Type="http://schemas.openxmlformats.org/officeDocument/2006/relationships/tags" Target="../tags/tag119.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4.xml"/><Relationship Id="rId5" Type="http://schemas.openxmlformats.org/officeDocument/2006/relationships/tags" Target="../tags/tag124.xml"/><Relationship Id="rId4" Type="http://schemas.openxmlformats.org/officeDocument/2006/relationships/tags" Target="../tags/tag12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Master" Target="../slideMasters/slideMaster5.xml"/><Relationship Id="rId5" Type="http://schemas.openxmlformats.org/officeDocument/2006/relationships/tags" Target="../tags/tag135.xml"/><Relationship Id="rId4" Type="http://schemas.openxmlformats.org/officeDocument/2006/relationships/tags" Target="../tags/tag134.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5.xml"/><Relationship Id="rId5" Type="http://schemas.openxmlformats.org/officeDocument/2006/relationships/tags" Target="../tags/tag140.xml"/><Relationship Id="rId4" Type="http://schemas.openxmlformats.org/officeDocument/2006/relationships/tags" Target="../tags/tag139.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5.xml"/><Relationship Id="rId5" Type="http://schemas.openxmlformats.org/officeDocument/2006/relationships/tags" Target="../tags/tag145.xml"/><Relationship Id="rId4" Type="http://schemas.openxmlformats.org/officeDocument/2006/relationships/tags" Target="../tags/tag14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slideMaster" Target="../slideMasters/slideMaster5.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s>
</file>

<file path=ppt/slideLayouts/_rels/slideLayout71.xml.rels><?xml version="1.0" encoding="UTF-8" standalone="yes"?>
<Relationships xmlns="http://schemas.openxmlformats.org/package/2006/relationships"><Relationship Id="rId8" Type="http://schemas.openxmlformats.org/officeDocument/2006/relationships/tags" Target="../tags/tag159.xml"/><Relationship Id="rId3" Type="http://schemas.openxmlformats.org/officeDocument/2006/relationships/tags" Target="../tags/tag154.xml"/><Relationship Id="rId7" Type="http://schemas.openxmlformats.org/officeDocument/2006/relationships/tags" Target="../tags/tag158.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9"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slideMaster" Target="../slideMasters/slideMaster5.xml"/><Relationship Id="rId4" Type="http://schemas.openxmlformats.org/officeDocument/2006/relationships/tags" Target="../tags/tag163.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jpeg"/><Relationship Id="rId4"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69.xml"/><Relationship Id="rId7" Type="http://schemas.openxmlformats.org/officeDocument/2006/relationships/slideMaster" Target="../slideMasters/slideMaster5.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Master" Target="../slideMasters/slideMaster5.xml"/><Relationship Id="rId5" Type="http://schemas.openxmlformats.org/officeDocument/2006/relationships/tags" Target="../tags/tag177.xml"/><Relationship Id="rId4" Type="http://schemas.openxmlformats.org/officeDocument/2006/relationships/tags" Target="../tags/tag176.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slideMaster" Target="../slideMasters/slideMaster5.xml"/><Relationship Id="rId4" Type="http://schemas.openxmlformats.org/officeDocument/2006/relationships/tags" Target="../tags/tag181.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Master" Target="../slideMasters/slideMaster5.xml"/><Relationship Id="rId5" Type="http://schemas.openxmlformats.org/officeDocument/2006/relationships/tags" Target="../tags/tag186.xml"/><Relationship Id="rId4" Type="http://schemas.openxmlformats.org/officeDocument/2006/relationships/tags" Target="../tags/tag18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80F3244-9F1F-4CB7-B2C2-30CED3F380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4019CE80-FB74-47E4-948E-4651D37734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04F87515-6B65-42D2-A1A0-1F90F3B51D8C}"/>
              </a:ext>
            </a:extLst>
          </p:cNvPr>
          <p:cNvSpPr>
            <a:spLocks noGrp="1"/>
          </p:cNvSpPr>
          <p:nvPr>
            <p:ph type="dt" sz="half" idx="10"/>
          </p:nvPr>
        </p:nvSpPr>
        <p:spPr/>
        <p:txBody>
          <a:bodyPr/>
          <a:lstStyle/>
          <a:p>
            <a:fld id="{438ED882-CFD8-4EAE-9856-CB61F34EFEB8}" type="datetimeFigureOut">
              <a:rPr lang="zh-CN" altLang="en-US" smtClean="0"/>
              <a:t>2021/7/9</a:t>
            </a:fld>
            <a:endParaRPr lang="zh-CN" altLang="en-US"/>
          </a:p>
        </p:txBody>
      </p:sp>
      <p:sp>
        <p:nvSpPr>
          <p:cNvPr id="5" name="页脚占位符 4">
            <a:extLst>
              <a:ext uri="{FF2B5EF4-FFF2-40B4-BE49-F238E27FC236}">
                <a16:creationId xmlns:a16="http://schemas.microsoft.com/office/drawing/2014/main" xmlns="" id="{8A03DA3E-1030-4A2A-B87F-D87B5DAB22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97F5656-CE43-446D-8524-DCEBAFF774F7}"/>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pic>
        <p:nvPicPr>
          <p:cNvPr id="8" name="图片 7">
            <a:extLst>
              <a:ext uri="{FF2B5EF4-FFF2-40B4-BE49-F238E27FC236}">
                <a16:creationId xmlns:a16="http://schemas.microsoft.com/office/drawing/2014/main" xmlns="" id="{B281745B-E354-480A-A085-DE8951FAFA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03"/>
            <a:ext cx="12192717" cy="6857596"/>
          </a:xfrm>
          <a:prstGeom prst="rect">
            <a:avLst/>
          </a:prstGeom>
        </p:spPr>
      </p:pic>
    </p:spTree>
    <p:extLst>
      <p:ext uri="{BB962C8B-B14F-4D97-AF65-F5344CB8AC3E}">
        <p14:creationId xmlns:p14="http://schemas.microsoft.com/office/powerpoint/2010/main" val="3411937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1B2999-D7C1-4A80-B33E-CB8C9BD0CCB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83F40DB2-D56B-4C94-9D77-9BCC09796D77}"/>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9C0CF573-27F3-4F42-A14B-D3DF01AB32D8}"/>
              </a:ext>
            </a:extLst>
          </p:cNvPr>
          <p:cNvSpPr>
            <a:spLocks noGrp="1"/>
          </p:cNvSpPr>
          <p:nvPr>
            <p:ph type="dt" sz="half" idx="10"/>
          </p:nvPr>
        </p:nvSpPr>
        <p:spPr/>
        <p:txBody>
          <a:bodyPr/>
          <a:lstStyle/>
          <a:p>
            <a:fld id="{438ED882-CFD8-4EAE-9856-CB61F34EFEB8}" type="datetimeFigureOut">
              <a:rPr lang="zh-CN" altLang="en-US" smtClean="0"/>
              <a:t>2021/7/9</a:t>
            </a:fld>
            <a:endParaRPr lang="zh-CN" altLang="en-US"/>
          </a:p>
        </p:txBody>
      </p:sp>
      <p:sp>
        <p:nvSpPr>
          <p:cNvPr id="5" name="页脚占位符 4">
            <a:extLst>
              <a:ext uri="{FF2B5EF4-FFF2-40B4-BE49-F238E27FC236}">
                <a16:creationId xmlns:a16="http://schemas.microsoft.com/office/drawing/2014/main" xmlns="" id="{70E7E886-DB75-4C31-90C0-28F571484A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EED4D25-CB5F-4DDD-B014-2130C61C3BAB}"/>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1175104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594415B-F8FE-46A2-91F9-A422BEBBF6E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738A2E4F-ABA6-487C-A978-535EECC4A581}"/>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7F545E8-1FDB-422E-A8B0-A3D33AE8F07C}"/>
              </a:ext>
            </a:extLst>
          </p:cNvPr>
          <p:cNvSpPr>
            <a:spLocks noGrp="1"/>
          </p:cNvSpPr>
          <p:nvPr>
            <p:ph type="dt" sz="half" idx="10"/>
          </p:nvPr>
        </p:nvSpPr>
        <p:spPr/>
        <p:txBody>
          <a:bodyPr/>
          <a:lstStyle/>
          <a:p>
            <a:fld id="{438ED882-CFD8-4EAE-9856-CB61F34EFEB8}" type="datetimeFigureOut">
              <a:rPr lang="zh-CN" altLang="en-US" smtClean="0"/>
              <a:t>2021/7/9</a:t>
            </a:fld>
            <a:endParaRPr lang="zh-CN" altLang="en-US"/>
          </a:p>
        </p:txBody>
      </p:sp>
      <p:sp>
        <p:nvSpPr>
          <p:cNvPr id="5" name="页脚占位符 4">
            <a:extLst>
              <a:ext uri="{FF2B5EF4-FFF2-40B4-BE49-F238E27FC236}">
                <a16:creationId xmlns:a16="http://schemas.microsoft.com/office/drawing/2014/main" xmlns="" id="{3CE43212-FA11-4379-82D0-A74B952063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ECB8899-57E5-4110-8F16-7B31FF2BAE55}"/>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3194189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D5CCDD7-6885-4367-AECD-7CCB9CA7710E}" type="datetimeFigureOut">
              <a:rPr lang="zh-CN" altLang="en-US" smtClean="0"/>
              <a:t>2021/7/9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61D37-E941-45DC-825E-E4C1BBB38F85}" type="slidenum">
              <a:rPr lang="zh-CN" altLang="en-US" smtClean="0"/>
              <a:t>‹#›</a:t>
            </a:fld>
            <a:endParaRPr lang="zh-CN" altLang="en-US"/>
          </a:p>
        </p:txBody>
      </p:sp>
    </p:spTree>
    <p:extLst>
      <p:ext uri="{BB962C8B-B14F-4D97-AF65-F5344CB8AC3E}">
        <p14:creationId xmlns:p14="http://schemas.microsoft.com/office/powerpoint/2010/main" val="3350326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D5CCDD7-6885-4367-AECD-7CCB9CA7710E}" type="datetimeFigureOut">
              <a:rPr lang="zh-CN" altLang="en-US" smtClean="0"/>
              <a:t>2021/7/9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61D37-E941-45DC-825E-E4C1BBB38F85}" type="slidenum">
              <a:rPr lang="zh-CN" altLang="en-US" smtClean="0"/>
              <a:t>‹#›</a:t>
            </a:fld>
            <a:endParaRPr lang="zh-CN" altLang="en-US"/>
          </a:p>
        </p:txBody>
      </p:sp>
    </p:spTree>
    <p:extLst>
      <p:ext uri="{BB962C8B-B14F-4D97-AF65-F5344CB8AC3E}">
        <p14:creationId xmlns:p14="http://schemas.microsoft.com/office/powerpoint/2010/main" val="2149808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D5CCDD7-6885-4367-AECD-7CCB9CA7710E}" type="datetimeFigureOut">
              <a:rPr lang="zh-CN" altLang="en-US" smtClean="0"/>
              <a:t>2021/7/9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61D37-E941-45DC-825E-E4C1BBB38F85}" type="slidenum">
              <a:rPr lang="zh-CN" altLang="en-US" smtClean="0"/>
              <a:t>‹#›</a:t>
            </a:fld>
            <a:endParaRPr lang="zh-CN" altLang="en-US"/>
          </a:p>
        </p:txBody>
      </p:sp>
    </p:spTree>
    <p:extLst>
      <p:ext uri="{BB962C8B-B14F-4D97-AF65-F5344CB8AC3E}">
        <p14:creationId xmlns:p14="http://schemas.microsoft.com/office/powerpoint/2010/main" val="2359374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D5CCDD7-6885-4367-AECD-7CCB9CA7710E}" type="datetimeFigureOut">
              <a:rPr lang="zh-CN" altLang="en-US" smtClean="0"/>
              <a:t>2021/7/9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61D37-E941-45DC-825E-E4C1BBB38F85}" type="slidenum">
              <a:rPr lang="zh-CN" altLang="en-US" smtClean="0"/>
              <a:t>‹#›</a:t>
            </a:fld>
            <a:endParaRPr lang="zh-CN" altLang="en-US"/>
          </a:p>
        </p:txBody>
      </p:sp>
    </p:spTree>
    <p:extLst>
      <p:ext uri="{BB962C8B-B14F-4D97-AF65-F5344CB8AC3E}">
        <p14:creationId xmlns:p14="http://schemas.microsoft.com/office/powerpoint/2010/main" val="403144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D5CCDD7-6885-4367-AECD-7CCB9CA7710E}" type="datetimeFigureOut">
              <a:rPr lang="zh-CN" altLang="en-US" smtClean="0"/>
              <a:t>2021/7/9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761D37-E941-45DC-825E-E4C1BBB38F85}" type="slidenum">
              <a:rPr lang="zh-CN" altLang="en-US" smtClean="0"/>
              <a:t>‹#›</a:t>
            </a:fld>
            <a:endParaRPr lang="zh-CN" altLang="en-US"/>
          </a:p>
        </p:txBody>
      </p:sp>
    </p:spTree>
    <p:extLst>
      <p:ext uri="{BB962C8B-B14F-4D97-AF65-F5344CB8AC3E}">
        <p14:creationId xmlns:p14="http://schemas.microsoft.com/office/powerpoint/2010/main" val="124898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D5CCDD7-6885-4367-AECD-7CCB9CA7710E}" type="datetimeFigureOut">
              <a:rPr lang="zh-CN" altLang="en-US" smtClean="0"/>
              <a:t>2021/7/9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761D37-E941-45DC-825E-E4C1BBB38F85}" type="slidenum">
              <a:rPr lang="zh-CN" altLang="en-US" smtClean="0"/>
              <a:t>‹#›</a:t>
            </a:fld>
            <a:endParaRPr lang="zh-CN" altLang="en-US"/>
          </a:p>
        </p:txBody>
      </p:sp>
    </p:spTree>
    <p:extLst>
      <p:ext uri="{BB962C8B-B14F-4D97-AF65-F5344CB8AC3E}">
        <p14:creationId xmlns:p14="http://schemas.microsoft.com/office/powerpoint/2010/main" val="2703699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5CCDD7-6885-4367-AECD-7CCB9CA7710E}" type="datetimeFigureOut">
              <a:rPr lang="zh-CN" altLang="en-US" smtClean="0"/>
              <a:t>2021/7/9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761D37-E941-45DC-825E-E4C1BBB38F85}" type="slidenum">
              <a:rPr lang="zh-CN" altLang="en-US" smtClean="0"/>
              <a:t>‹#›</a:t>
            </a:fld>
            <a:endParaRPr lang="zh-CN" altLang="en-US"/>
          </a:p>
        </p:txBody>
      </p:sp>
    </p:spTree>
    <p:extLst>
      <p:ext uri="{BB962C8B-B14F-4D97-AF65-F5344CB8AC3E}">
        <p14:creationId xmlns:p14="http://schemas.microsoft.com/office/powerpoint/2010/main" val="88532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D5CCDD7-6885-4367-AECD-7CCB9CA7710E}" type="datetimeFigureOut">
              <a:rPr lang="zh-CN" altLang="en-US" smtClean="0"/>
              <a:t>2021/7/9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61D37-E941-45DC-825E-E4C1BBB38F85}" type="slidenum">
              <a:rPr lang="zh-CN" altLang="en-US" smtClean="0"/>
              <a:t>‹#›</a:t>
            </a:fld>
            <a:endParaRPr lang="zh-CN" altLang="en-US"/>
          </a:p>
        </p:txBody>
      </p:sp>
    </p:spTree>
    <p:extLst>
      <p:ext uri="{BB962C8B-B14F-4D97-AF65-F5344CB8AC3E}">
        <p14:creationId xmlns:p14="http://schemas.microsoft.com/office/powerpoint/2010/main" val="416503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6CF5CC-DB4F-4617-8397-7A28B8F7726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0AF72FF-C15C-417E-A77A-D79FCC18DB1D}"/>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5138058-1B24-4362-9970-902D31E6F4DD}"/>
              </a:ext>
            </a:extLst>
          </p:cNvPr>
          <p:cNvSpPr>
            <a:spLocks noGrp="1"/>
          </p:cNvSpPr>
          <p:nvPr>
            <p:ph type="dt" sz="half" idx="10"/>
          </p:nvPr>
        </p:nvSpPr>
        <p:spPr/>
        <p:txBody>
          <a:bodyPr/>
          <a:lstStyle/>
          <a:p>
            <a:fld id="{438ED882-CFD8-4EAE-9856-CB61F34EFEB8}" type="datetimeFigureOut">
              <a:rPr lang="zh-CN" altLang="en-US" smtClean="0"/>
              <a:t>2021/7/9</a:t>
            </a:fld>
            <a:endParaRPr lang="zh-CN" altLang="en-US"/>
          </a:p>
        </p:txBody>
      </p:sp>
      <p:sp>
        <p:nvSpPr>
          <p:cNvPr id="5" name="页脚占位符 4">
            <a:extLst>
              <a:ext uri="{FF2B5EF4-FFF2-40B4-BE49-F238E27FC236}">
                <a16:creationId xmlns:a16="http://schemas.microsoft.com/office/drawing/2014/main" xmlns="" id="{EC870631-7CBE-4B1E-834F-07683671B92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FBC9E55-40AA-4118-8537-BDC90D0DA3D4}"/>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pic>
        <p:nvPicPr>
          <p:cNvPr id="8" name="图片 7">
            <a:extLst>
              <a:ext uri="{FF2B5EF4-FFF2-40B4-BE49-F238E27FC236}">
                <a16:creationId xmlns:a16="http://schemas.microsoft.com/office/drawing/2014/main" xmlns="" id="{E6E5C656-FBF1-4F6A-9C86-339124210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03"/>
            <a:ext cx="12192717" cy="6857596"/>
          </a:xfrm>
          <a:prstGeom prst="rect">
            <a:avLst/>
          </a:prstGeom>
        </p:spPr>
      </p:pic>
      <p:cxnSp>
        <p:nvCxnSpPr>
          <p:cNvPr id="10" name="直接连接符 9">
            <a:extLst>
              <a:ext uri="{FF2B5EF4-FFF2-40B4-BE49-F238E27FC236}">
                <a16:creationId xmlns:a16="http://schemas.microsoft.com/office/drawing/2014/main" xmlns="" id="{7AD45840-D2B0-4901-B178-19B6783B1BA9}"/>
              </a:ext>
            </a:extLst>
          </p:cNvPr>
          <p:cNvCxnSpPr>
            <a:cxnSpLocks/>
          </p:cNvCxnSpPr>
          <p:nvPr userDrawn="1"/>
        </p:nvCxnSpPr>
        <p:spPr>
          <a:xfrm>
            <a:off x="106878" y="593766"/>
            <a:ext cx="11910951" cy="41564"/>
          </a:xfrm>
          <a:prstGeom prst="line">
            <a:avLst/>
          </a:prstGeom>
          <a:ln w="9525" cap="flat" cmpd="sng" algn="ctr">
            <a:solidFill>
              <a:schemeClr val="accent1">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70750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D5CCDD7-6885-4367-AECD-7CCB9CA7710E}" type="datetimeFigureOut">
              <a:rPr lang="zh-CN" altLang="en-US" smtClean="0"/>
              <a:t>2021/7/9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61D37-E941-45DC-825E-E4C1BBB38F85}" type="slidenum">
              <a:rPr lang="zh-CN" altLang="en-US" smtClean="0"/>
              <a:t>‹#›</a:t>
            </a:fld>
            <a:endParaRPr lang="zh-CN" altLang="en-US"/>
          </a:p>
        </p:txBody>
      </p:sp>
    </p:spTree>
    <p:extLst>
      <p:ext uri="{BB962C8B-B14F-4D97-AF65-F5344CB8AC3E}">
        <p14:creationId xmlns:p14="http://schemas.microsoft.com/office/powerpoint/2010/main" val="674652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D5CCDD7-6885-4367-AECD-7CCB9CA7710E}" type="datetimeFigureOut">
              <a:rPr lang="zh-CN" altLang="en-US" smtClean="0"/>
              <a:t>2021/7/9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61D37-E941-45DC-825E-E4C1BBB38F85}" type="slidenum">
              <a:rPr lang="zh-CN" altLang="en-US" smtClean="0"/>
              <a:t>‹#›</a:t>
            </a:fld>
            <a:endParaRPr lang="zh-CN" altLang="en-US"/>
          </a:p>
        </p:txBody>
      </p:sp>
    </p:spTree>
    <p:extLst>
      <p:ext uri="{BB962C8B-B14F-4D97-AF65-F5344CB8AC3E}">
        <p14:creationId xmlns:p14="http://schemas.microsoft.com/office/powerpoint/2010/main" val="3819733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D5CCDD7-6885-4367-AECD-7CCB9CA7710E}" type="datetimeFigureOut">
              <a:rPr lang="zh-CN" altLang="en-US" smtClean="0"/>
              <a:t>2021/7/9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61D37-E941-45DC-825E-E4C1BBB38F85}" type="slidenum">
              <a:rPr lang="zh-CN" altLang="en-US" smtClean="0"/>
              <a:t>‹#›</a:t>
            </a:fld>
            <a:endParaRPr lang="zh-CN" altLang="en-US"/>
          </a:p>
        </p:txBody>
      </p:sp>
    </p:spTree>
    <p:extLst>
      <p:ext uri="{BB962C8B-B14F-4D97-AF65-F5344CB8AC3E}">
        <p14:creationId xmlns:p14="http://schemas.microsoft.com/office/powerpoint/2010/main" val="3165644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17" name="页脚占位符 16"/>
          <p:cNvSpPr>
            <a:spLocks noGrp="1"/>
          </p:cNvSpPr>
          <p:nvPr>
            <p:ph type="ftr" sz="quarter" idx="11"/>
            <p:custDataLst>
              <p:tags r:id="rId4"/>
            </p:custDataLst>
          </p:nvPr>
        </p:nvSpPr>
        <p:spPr/>
        <p:txBody>
          <a:bodyPr/>
          <a:lstStyle/>
          <a:p>
            <a:endParaRPr lang="zh-CN" altLang="en-US" dirty="0">
              <a:solidFill>
                <a:srgbClr val="000000">
                  <a:tint val="75000"/>
                </a:srgbClr>
              </a:solidFill>
            </a:endParaRPr>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541806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92911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59500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6" name="页脚占位符 5"/>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75245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8" name="页脚占位符 7"/>
          <p:cNvSpPr>
            <a:spLocks noGrp="1"/>
          </p:cNvSpPr>
          <p:nvPr>
            <p:ph type="ftr" sz="quarter" idx="11"/>
            <p:custDataLst>
              <p:tags r:id="rId7"/>
            </p:custDataLst>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5917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76412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3" name="页脚占位符 2"/>
          <p:cNvSpPr>
            <a:spLocks noGrp="1"/>
          </p:cNvSpPr>
          <p:nvPr>
            <p:ph type="ftr" sz="quarter" idx="11"/>
            <p:custDataLst>
              <p:tags r:id="rId2"/>
            </p:custDataLst>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0" y="-23119"/>
            <a:ext cx="12274658" cy="6903683"/>
          </a:xfrm>
          <a:prstGeom prst="rect">
            <a:avLst/>
          </a:prstGeom>
        </p:spPr>
      </p:pic>
    </p:spTree>
    <p:extLst>
      <p:ext uri="{BB962C8B-B14F-4D97-AF65-F5344CB8AC3E}">
        <p14:creationId xmlns:p14="http://schemas.microsoft.com/office/powerpoint/2010/main" val="157256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A7D822B-ED7D-4103-86BD-F832BF40FDA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E1A0C35-9A74-4C5D-9D68-3E9CE5E5B0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F3B08651-BC5A-40B0-ADCF-7B0B67446D55}"/>
              </a:ext>
            </a:extLst>
          </p:cNvPr>
          <p:cNvSpPr>
            <a:spLocks noGrp="1"/>
          </p:cNvSpPr>
          <p:nvPr>
            <p:ph type="dt" sz="half" idx="10"/>
          </p:nvPr>
        </p:nvSpPr>
        <p:spPr/>
        <p:txBody>
          <a:bodyPr/>
          <a:lstStyle/>
          <a:p>
            <a:fld id="{438ED882-CFD8-4EAE-9856-CB61F34EFEB8}" type="datetimeFigureOut">
              <a:rPr lang="zh-CN" altLang="en-US" smtClean="0"/>
              <a:t>2021/7/9</a:t>
            </a:fld>
            <a:endParaRPr lang="zh-CN" altLang="en-US"/>
          </a:p>
        </p:txBody>
      </p:sp>
      <p:sp>
        <p:nvSpPr>
          <p:cNvPr id="5" name="页脚占位符 4">
            <a:extLst>
              <a:ext uri="{FF2B5EF4-FFF2-40B4-BE49-F238E27FC236}">
                <a16:creationId xmlns:a16="http://schemas.microsoft.com/office/drawing/2014/main" xmlns="" id="{ECFC8B68-5A16-4B60-B816-E8AB21E258E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EB47B72-4419-4FFD-9F24-1187AC124A55}"/>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58932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solidFill>
                  <a:srgbClr val="000000">
                    <a:tint val="75000"/>
                  </a:srgbClr>
                </a:solidFill>
              </a:rPr>
              <a:pPr/>
              <a:t>2021/7/9</a:t>
            </a:fld>
            <a:endParaRPr lang="zh-CN" altLang="en-US" dirty="0">
              <a:solidFill>
                <a:srgbClr val="000000">
                  <a:tint val="75000"/>
                </a:srgbClr>
              </a:solidFill>
            </a:endParaRPr>
          </a:p>
        </p:txBody>
      </p:sp>
      <p:sp>
        <p:nvSpPr>
          <p:cNvPr id="6" name="页脚占位符 5"/>
          <p:cNvSpPr>
            <a:spLocks noGrp="1"/>
          </p:cNvSpPr>
          <p:nvPr>
            <p:ph type="ftr" sz="quarter" idx="11"/>
            <p:custDataLst>
              <p:tags r:id="rId4"/>
            </p:custDataLst>
          </p:nvPr>
        </p:nvSpPr>
        <p:spPr/>
        <p:txBody>
          <a:body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pic>
        <p:nvPicPr>
          <p:cNvPr id="14" name="图片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3" y="-69742"/>
            <a:ext cx="12317435" cy="6927742"/>
          </a:xfrm>
          <a:prstGeom prst="rect">
            <a:avLst/>
          </a:prstGeom>
        </p:spPr>
      </p:pic>
      <p:sp>
        <p:nvSpPr>
          <p:cNvPr id="10" name="矩形 9"/>
          <p:cNvSpPr/>
          <p:nvPr userDrawn="1"/>
        </p:nvSpPr>
        <p:spPr>
          <a:xfrm>
            <a:off x="1233520" y="576818"/>
            <a:ext cx="4692267" cy="2616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solidFill>
                  <a:srgbClr val="000000"/>
                </a:solidFill>
                <a:latin typeface="微软雅黑"/>
              </a:rPr>
              <a:t>高中语文  </a:t>
            </a:r>
            <a:r>
              <a:rPr lang="zh-CN" altLang="en-US" sz="1100" spc="50" dirty="0" smtClean="0">
                <a:solidFill>
                  <a:srgbClr val="000000"/>
                </a:solidFill>
                <a:latin typeface="微软雅黑"/>
              </a:rPr>
              <a:t>选择性必修中册  第四单元  第</a:t>
            </a:r>
            <a:r>
              <a:rPr lang="en-US" altLang="zh-CN" sz="1100" spc="50" dirty="0" smtClean="0">
                <a:solidFill>
                  <a:srgbClr val="000000"/>
                </a:solidFill>
                <a:latin typeface="微软雅黑"/>
              </a:rPr>
              <a:t>12</a:t>
            </a:r>
            <a:r>
              <a:rPr lang="zh-CN" altLang="en-US" sz="1100" spc="50" dirty="0" smtClean="0">
                <a:solidFill>
                  <a:srgbClr val="000000"/>
                </a:solidFill>
                <a:latin typeface="微软雅黑"/>
              </a:rPr>
              <a:t>课  玩偶之家（节选）</a:t>
            </a:r>
            <a:endParaRPr lang="zh-CN" altLang="en-US" sz="1200" dirty="0">
              <a:solidFill>
                <a:srgbClr val="000000"/>
              </a:solidFill>
              <a:latin typeface="方正兰亭中黑简体" pitchFamily="2" charset="-122"/>
              <a:ea typeface="方正兰亭中黑简体" pitchFamily="2" charset="-122"/>
            </a:endParaRPr>
          </a:p>
        </p:txBody>
      </p:sp>
    </p:spTree>
    <p:extLst>
      <p:ext uri="{BB962C8B-B14F-4D97-AF65-F5344CB8AC3E}">
        <p14:creationId xmlns:p14="http://schemas.microsoft.com/office/powerpoint/2010/main" val="1093451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04267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448112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821849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08501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4008469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395612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742229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795490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30428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77E7EBC-2750-431C-87E9-B4702944489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15F7298-537A-47DA-9181-673DCCB7733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A7D01C68-8E5F-4580-9625-5D3AF405C16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0D7590CC-7EFC-44B2-AAEB-0589EABA3DBB}"/>
              </a:ext>
            </a:extLst>
          </p:cNvPr>
          <p:cNvSpPr>
            <a:spLocks noGrp="1"/>
          </p:cNvSpPr>
          <p:nvPr>
            <p:ph type="dt" sz="half" idx="10"/>
          </p:nvPr>
        </p:nvSpPr>
        <p:spPr/>
        <p:txBody>
          <a:bodyPr/>
          <a:lstStyle/>
          <a:p>
            <a:fld id="{438ED882-CFD8-4EAE-9856-CB61F34EFEB8}" type="datetimeFigureOut">
              <a:rPr lang="zh-CN" altLang="en-US" smtClean="0"/>
              <a:t>2021/7/9</a:t>
            </a:fld>
            <a:endParaRPr lang="zh-CN" altLang="en-US"/>
          </a:p>
        </p:txBody>
      </p:sp>
      <p:sp>
        <p:nvSpPr>
          <p:cNvPr id="6" name="页脚占位符 5">
            <a:extLst>
              <a:ext uri="{FF2B5EF4-FFF2-40B4-BE49-F238E27FC236}">
                <a16:creationId xmlns:a16="http://schemas.microsoft.com/office/drawing/2014/main" xmlns="" id="{0CCBB20A-4EF5-4A13-8B35-A5E585857D8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25D949D5-4D79-4042-9D50-8504BC244163}"/>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5323173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377485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078379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4259838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0554367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0035590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17" name="页脚占位符 16"/>
          <p:cNvSpPr>
            <a:spLocks noGrp="1"/>
          </p:cNvSpPr>
          <p:nvPr>
            <p:ph type="ftr" sz="quarter" idx="11"/>
            <p:custDataLst>
              <p:tags r:id="rId4"/>
            </p:custDataLst>
          </p:nvPr>
        </p:nvSpPr>
        <p:spPr/>
        <p:txBody>
          <a:bodyPr/>
          <a:lstStyle/>
          <a:p>
            <a:endParaRPr lang="zh-CN" altLang="en-US" dirty="0">
              <a:solidFill>
                <a:srgbClr val="000000">
                  <a:tint val="75000"/>
                </a:srgbClr>
              </a:solidFill>
            </a:endParaRPr>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8644648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566602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396256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6" name="页脚占位符 5"/>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740262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8" name="页脚占位符 7"/>
          <p:cNvSpPr>
            <a:spLocks noGrp="1"/>
          </p:cNvSpPr>
          <p:nvPr>
            <p:ph type="ftr" sz="quarter" idx="11"/>
            <p:custDataLst>
              <p:tags r:id="rId7"/>
            </p:custDataLst>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6553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FC7E4FF-B5A7-43A2-B8C1-12CDEDB96F5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B078881-1BCA-4BD5-B79F-D814C4D2ED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64C149C-79E9-48BF-921D-5A092468520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FD146D59-AACC-4569-ADD2-21BC76232E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620BC514-EB89-4E09-BC82-A4EC315CACD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5A0A166B-A79B-4AAA-AB29-594B46C27208}"/>
              </a:ext>
            </a:extLst>
          </p:cNvPr>
          <p:cNvSpPr>
            <a:spLocks noGrp="1"/>
          </p:cNvSpPr>
          <p:nvPr>
            <p:ph type="dt" sz="half" idx="10"/>
          </p:nvPr>
        </p:nvSpPr>
        <p:spPr/>
        <p:txBody>
          <a:bodyPr/>
          <a:lstStyle/>
          <a:p>
            <a:fld id="{438ED882-CFD8-4EAE-9856-CB61F34EFEB8}" type="datetimeFigureOut">
              <a:rPr lang="zh-CN" altLang="en-US" smtClean="0"/>
              <a:t>2021/7/9</a:t>
            </a:fld>
            <a:endParaRPr lang="zh-CN" altLang="en-US"/>
          </a:p>
        </p:txBody>
      </p:sp>
      <p:sp>
        <p:nvSpPr>
          <p:cNvPr id="8" name="页脚占位符 7">
            <a:extLst>
              <a:ext uri="{FF2B5EF4-FFF2-40B4-BE49-F238E27FC236}">
                <a16:creationId xmlns:a16="http://schemas.microsoft.com/office/drawing/2014/main" xmlns="" id="{9CDB51CF-D950-4192-BE57-C535E6ED7E2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44A2C101-F397-4435-BE36-B294D0B4C7F0}"/>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481990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879870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3" name="页脚占位符 2"/>
          <p:cNvSpPr>
            <a:spLocks noGrp="1"/>
          </p:cNvSpPr>
          <p:nvPr>
            <p:ph type="ftr" sz="quarter" idx="11"/>
            <p:custDataLst>
              <p:tags r:id="rId2"/>
            </p:custDataLst>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0" y="-23119"/>
            <a:ext cx="12274658" cy="6903683"/>
          </a:xfrm>
          <a:prstGeom prst="rect">
            <a:avLst/>
          </a:prstGeom>
        </p:spPr>
      </p:pic>
    </p:spTree>
    <p:extLst>
      <p:ext uri="{BB962C8B-B14F-4D97-AF65-F5344CB8AC3E}">
        <p14:creationId xmlns:p14="http://schemas.microsoft.com/office/powerpoint/2010/main" val="1944026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solidFill>
                  <a:srgbClr val="000000">
                    <a:tint val="75000"/>
                  </a:srgbClr>
                </a:solidFill>
              </a:rPr>
              <a:pPr/>
              <a:t>2021/7/9</a:t>
            </a:fld>
            <a:endParaRPr lang="zh-CN" altLang="en-US" dirty="0">
              <a:solidFill>
                <a:srgbClr val="000000">
                  <a:tint val="75000"/>
                </a:srgbClr>
              </a:solidFill>
            </a:endParaRPr>
          </a:p>
        </p:txBody>
      </p:sp>
      <p:sp>
        <p:nvSpPr>
          <p:cNvPr id="6" name="页脚占位符 5"/>
          <p:cNvSpPr>
            <a:spLocks noGrp="1"/>
          </p:cNvSpPr>
          <p:nvPr>
            <p:ph type="ftr" sz="quarter" idx="11"/>
            <p:custDataLst>
              <p:tags r:id="rId4"/>
            </p:custDataLst>
          </p:nvPr>
        </p:nvSpPr>
        <p:spPr/>
        <p:txBody>
          <a:body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pic>
        <p:nvPicPr>
          <p:cNvPr id="14" name="图片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3" y="-69742"/>
            <a:ext cx="12317435" cy="6927742"/>
          </a:xfrm>
          <a:prstGeom prst="rect">
            <a:avLst/>
          </a:prstGeom>
        </p:spPr>
      </p:pic>
      <p:sp>
        <p:nvSpPr>
          <p:cNvPr id="10" name="矩形 9"/>
          <p:cNvSpPr/>
          <p:nvPr userDrawn="1"/>
        </p:nvSpPr>
        <p:spPr>
          <a:xfrm>
            <a:off x="1233520" y="576818"/>
            <a:ext cx="4692267" cy="2616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solidFill>
                  <a:srgbClr val="000000"/>
                </a:solidFill>
                <a:latin typeface="微软雅黑"/>
              </a:rPr>
              <a:t>高中语文  </a:t>
            </a:r>
            <a:r>
              <a:rPr lang="zh-CN" altLang="en-US" sz="1100" spc="50" dirty="0" smtClean="0">
                <a:solidFill>
                  <a:srgbClr val="000000"/>
                </a:solidFill>
                <a:latin typeface="微软雅黑"/>
              </a:rPr>
              <a:t>选择性必修中册  第四单元  第</a:t>
            </a:r>
            <a:r>
              <a:rPr lang="en-US" altLang="zh-CN" sz="1100" spc="50" dirty="0" smtClean="0">
                <a:solidFill>
                  <a:srgbClr val="000000"/>
                </a:solidFill>
                <a:latin typeface="微软雅黑"/>
              </a:rPr>
              <a:t>13</a:t>
            </a:r>
            <a:r>
              <a:rPr lang="zh-CN" altLang="en-US" sz="1100" spc="50" dirty="0" smtClean="0">
                <a:solidFill>
                  <a:srgbClr val="000000"/>
                </a:solidFill>
                <a:latin typeface="微软雅黑"/>
              </a:rPr>
              <a:t>课  迷娘（之一）</a:t>
            </a:r>
            <a:endParaRPr lang="zh-CN" altLang="en-US" sz="1200" dirty="0">
              <a:solidFill>
                <a:srgbClr val="000000"/>
              </a:solidFill>
              <a:latin typeface="方正兰亭中黑简体" pitchFamily="2" charset="-122"/>
              <a:ea typeface="方正兰亭中黑简体" pitchFamily="2" charset="-122"/>
            </a:endParaRPr>
          </a:p>
        </p:txBody>
      </p:sp>
    </p:spTree>
    <p:extLst>
      <p:ext uri="{BB962C8B-B14F-4D97-AF65-F5344CB8AC3E}">
        <p14:creationId xmlns:p14="http://schemas.microsoft.com/office/powerpoint/2010/main" val="5825677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829723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1069700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0976535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4983345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454652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7202900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54764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AD682CE-714F-4514-80B5-AA1D92E0DE1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ECC71819-5D84-4A03-A5D0-AA8806230C43}"/>
              </a:ext>
            </a:extLst>
          </p:cNvPr>
          <p:cNvSpPr>
            <a:spLocks noGrp="1"/>
          </p:cNvSpPr>
          <p:nvPr>
            <p:ph type="dt" sz="half" idx="10"/>
          </p:nvPr>
        </p:nvSpPr>
        <p:spPr/>
        <p:txBody>
          <a:bodyPr/>
          <a:lstStyle/>
          <a:p>
            <a:fld id="{438ED882-CFD8-4EAE-9856-CB61F34EFEB8}" type="datetimeFigureOut">
              <a:rPr lang="zh-CN" altLang="en-US" smtClean="0"/>
              <a:t>2021/7/9</a:t>
            </a:fld>
            <a:endParaRPr lang="zh-CN" altLang="en-US"/>
          </a:p>
        </p:txBody>
      </p:sp>
      <p:sp>
        <p:nvSpPr>
          <p:cNvPr id="4" name="页脚占位符 3">
            <a:extLst>
              <a:ext uri="{FF2B5EF4-FFF2-40B4-BE49-F238E27FC236}">
                <a16:creationId xmlns:a16="http://schemas.microsoft.com/office/drawing/2014/main" xmlns="" id="{7FD7B9E0-FE2B-43C4-8A3B-D6EAB697A7A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AF599776-F181-4A6F-8865-24E0BB1E430D}"/>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14256124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6800414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152927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8270535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6733187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2261964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0152152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8121253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17" name="页脚占位符 16"/>
          <p:cNvSpPr>
            <a:spLocks noGrp="1"/>
          </p:cNvSpPr>
          <p:nvPr>
            <p:ph type="ftr" sz="quarter" idx="11"/>
            <p:custDataLst>
              <p:tags r:id="rId4"/>
            </p:custDataLst>
          </p:nvPr>
        </p:nvSpPr>
        <p:spPr/>
        <p:txBody>
          <a:bodyPr/>
          <a:lstStyle/>
          <a:p>
            <a:endParaRPr lang="zh-CN" altLang="en-US" dirty="0">
              <a:solidFill>
                <a:srgbClr val="000000">
                  <a:tint val="75000"/>
                </a:srgbClr>
              </a:solidFill>
            </a:endParaRPr>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4275876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623391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94294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7C33E69-C358-4CF4-89BA-217710E43B4B}"/>
              </a:ext>
            </a:extLst>
          </p:cNvPr>
          <p:cNvSpPr>
            <a:spLocks noGrp="1"/>
          </p:cNvSpPr>
          <p:nvPr>
            <p:ph type="dt" sz="half" idx="10"/>
          </p:nvPr>
        </p:nvSpPr>
        <p:spPr/>
        <p:txBody>
          <a:bodyPr/>
          <a:lstStyle/>
          <a:p>
            <a:fld id="{438ED882-CFD8-4EAE-9856-CB61F34EFEB8}" type="datetimeFigureOut">
              <a:rPr lang="zh-CN" altLang="en-US" smtClean="0"/>
              <a:t>2021/7/9</a:t>
            </a:fld>
            <a:endParaRPr lang="zh-CN" altLang="en-US"/>
          </a:p>
        </p:txBody>
      </p:sp>
      <p:sp>
        <p:nvSpPr>
          <p:cNvPr id="3" name="页脚占位符 2">
            <a:extLst>
              <a:ext uri="{FF2B5EF4-FFF2-40B4-BE49-F238E27FC236}">
                <a16:creationId xmlns:a16="http://schemas.microsoft.com/office/drawing/2014/main" xmlns="" id="{15DF2F66-8CCC-4996-9C86-A9584205848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35F6C8C1-2744-473C-AB11-DCAB7C6DC6C2}"/>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8796821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6" name="页脚占位符 5"/>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658549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8" name="页脚占位符 7"/>
          <p:cNvSpPr>
            <a:spLocks noGrp="1"/>
          </p:cNvSpPr>
          <p:nvPr>
            <p:ph type="ftr" sz="quarter" idx="11"/>
            <p:custDataLst>
              <p:tags r:id="rId7"/>
            </p:custDataLst>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1520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190020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3" name="页脚占位符 2"/>
          <p:cNvSpPr>
            <a:spLocks noGrp="1"/>
          </p:cNvSpPr>
          <p:nvPr>
            <p:ph type="ftr" sz="quarter" idx="11"/>
            <p:custDataLst>
              <p:tags r:id="rId2"/>
            </p:custDataLst>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0" y="-23119"/>
            <a:ext cx="12274658" cy="6903683"/>
          </a:xfrm>
          <a:prstGeom prst="rect">
            <a:avLst/>
          </a:prstGeom>
        </p:spPr>
      </p:pic>
    </p:spTree>
    <p:extLst>
      <p:ext uri="{BB962C8B-B14F-4D97-AF65-F5344CB8AC3E}">
        <p14:creationId xmlns:p14="http://schemas.microsoft.com/office/powerpoint/2010/main" val="36953752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solidFill>
                  <a:srgbClr val="000000">
                    <a:tint val="75000"/>
                  </a:srgbClr>
                </a:solidFill>
              </a:rPr>
              <a:pPr/>
              <a:t>2021/7/9</a:t>
            </a:fld>
            <a:endParaRPr lang="zh-CN" altLang="en-US" dirty="0">
              <a:solidFill>
                <a:srgbClr val="000000">
                  <a:tint val="75000"/>
                </a:srgbClr>
              </a:solidFill>
            </a:endParaRPr>
          </a:p>
        </p:txBody>
      </p:sp>
      <p:sp>
        <p:nvSpPr>
          <p:cNvPr id="6" name="页脚占位符 5"/>
          <p:cNvSpPr>
            <a:spLocks noGrp="1"/>
          </p:cNvSpPr>
          <p:nvPr>
            <p:ph type="ftr" sz="quarter" idx="11"/>
            <p:custDataLst>
              <p:tags r:id="rId4"/>
            </p:custDataLst>
          </p:nvPr>
        </p:nvSpPr>
        <p:spPr/>
        <p:txBody>
          <a:body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pic>
        <p:nvPicPr>
          <p:cNvPr id="14" name="图片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3" y="-69742"/>
            <a:ext cx="12317435" cy="6927742"/>
          </a:xfrm>
          <a:prstGeom prst="rect">
            <a:avLst/>
          </a:prstGeom>
        </p:spPr>
      </p:pic>
      <p:sp>
        <p:nvSpPr>
          <p:cNvPr id="10" name="矩形 9"/>
          <p:cNvSpPr/>
          <p:nvPr userDrawn="1"/>
        </p:nvSpPr>
        <p:spPr>
          <a:xfrm>
            <a:off x="1233520" y="576818"/>
            <a:ext cx="4692267" cy="2616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solidFill>
                  <a:srgbClr val="000000"/>
                </a:solidFill>
                <a:latin typeface="微软雅黑"/>
              </a:rPr>
              <a:t>高中语文  </a:t>
            </a:r>
            <a:r>
              <a:rPr lang="zh-CN" altLang="en-US" sz="1100" spc="50" dirty="0" smtClean="0">
                <a:solidFill>
                  <a:srgbClr val="000000"/>
                </a:solidFill>
                <a:latin typeface="微软雅黑"/>
              </a:rPr>
              <a:t>选择性必修中册  第四单元  第</a:t>
            </a:r>
            <a:r>
              <a:rPr lang="en-US" altLang="zh-CN" sz="1100" spc="50" dirty="0" smtClean="0">
                <a:solidFill>
                  <a:srgbClr val="000000"/>
                </a:solidFill>
                <a:latin typeface="微软雅黑"/>
              </a:rPr>
              <a:t>13</a:t>
            </a:r>
            <a:r>
              <a:rPr lang="zh-CN" altLang="en-US" sz="1100" spc="50" dirty="0" smtClean="0">
                <a:solidFill>
                  <a:srgbClr val="000000"/>
                </a:solidFill>
                <a:latin typeface="微软雅黑"/>
              </a:rPr>
              <a:t>课  迷娘（之一）</a:t>
            </a:r>
            <a:endParaRPr lang="zh-CN" altLang="en-US" sz="1200" dirty="0">
              <a:solidFill>
                <a:srgbClr val="000000"/>
              </a:solidFill>
              <a:latin typeface="方正兰亭中黑简体" pitchFamily="2" charset="-122"/>
              <a:ea typeface="方正兰亭中黑简体" pitchFamily="2" charset="-122"/>
            </a:endParaRPr>
          </a:p>
        </p:txBody>
      </p:sp>
    </p:spTree>
    <p:extLst>
      <p:ext uri="{BB962C8B-B14F-4D97-AF65-F5344CB8AC3E}">
        <p14:creationId xmlns:p14="http://schemas.microsoft.com/office/powerpoint/2010/main" val="37277445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057399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5343625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0701159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206629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48249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408F660-EECA-4165-BC6A-80C3628D4ED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AB78CF7-4C62-4EE2-90BF-A5458A1F0C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11E580D1-EBF3-4E40-B1B7-847A39435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6C2B151-DF76-4C90-8312-918EEF15E70C}"/>
              </a:ext>
            </a:extLst>
          </p:cNvPr>
          <p:cNvSpPr>
            <a:spLocks noGrp="1"/>
          </p:cNvSpPr>
          <p:nvPr>
            <p:ph type="dt" sz="half" idx="10"/>
          </p:nvPr>
        </p:nvSpPr>
        <p:spPr/>
        <p:txBody>
          <a:bodyPr/>
          <a:lstStyle/>
          <a:p>
            <a:fld id="{438ED882-CFD8-4EAE-9856-CB61F34EFEB8}" type="datetimeFigureOut">
              <a:rPr lang="zh-CN" altLang="en-US" smtClean="0"/>
              <a:t>2021/7/9</a:t>
            </a:fld>
            <a:endParaRPr lang="zh-CN" altLang="en-US"/>
          </a:p>
        </p:txBody>
      </p:sp>
      <p:sp>
        <p:nvSpPr>
          <p:cNvPr id="6" name="页脚占位符 5">
            <a:extLst>
              <a:ext uri="{FF2B5EF4-FFF2-40B4-BE49-F238E27FC236}">
                <a16:creationId xmlns:a16="http://schemas.microsoft.com/office/drawing/2014/main" xmlns="" id="{400C606D-C791-48D8-9339-6ED5937E252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B51BFD2-D67A-4B5C-AD62-E120ED3CFAA6}"/>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40606013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8425835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145883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5808031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1968697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7047571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42730290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4153411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5305549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40048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B6E085C-4396-49C9-9959-7FF26A45FB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3C4B0194-8E38-483D-A93B-8CA2A5F4AF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5FBDFAC-8457-4BCC-BB20-867329A60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26932CFB-C02A-49FA-837E-F9477EB3FC6C}"/>
              </a:ext>
            </a:extLst>
          </p:cNvPr>
          <p:cNvSpPr>
            <a:spLocks noGrp="1"/>
          </p:cNvSpPr>
          <p:nvPr>
            <p:ph type="dt" sz="half" idx="10"/>
          </p:nvPr>
        </p:nvSpPr>
        <p:spPr/>
        <p:txBody>
          <a:bodyPr/>
          <a:lstStyle/>
          <a:p>
            <a:fld id="{438ED882-CFD8-4EAE-9856-CB61F34EFEB8}" type="datetimeFigureOut">
              <a:rPr lang="zh-CN" altLang="en-US" smtClean="0"/>
              <a:t>2021/7/9</a:t>
            </a:fld>
            <a:endParaRPr lang="zh-CN" altLang="en-US"/>
          </a:p>
        </p:txBody>
      </p:sp>
      <p:sp>
        <p:nvSpPr>
          <p:cNvPr id="6" name="页脚占位符 5">
            <a:extLst>
              <a:ext uri="{FF2B5EF4-FFF2-40B4-BE49-F238E27FC236}">
                <a16:creationId xmlns:a16="http://schemas.microsoft.com/office/drawing/2014/main" xmlns="" id="{B56D9C07-EC35-4F0B-9178-41E5BBB7C9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39D4AE3A-F993-4562-88B0-40C99E9AA5EB}"/>
              </a:ext>
            </a:extLst>
          </p:cNvPr>
          <p:cNvSpPr>
            <a:spLocks noGrp="1"/>
          </p:cNvSpPr>
          <p:nvPr>
            <p:ph type="sldNum" sz="quarter" idx="12"/>
          </p:nvPr>
        </p:nvSpPr>
        <p:spPr/>
        <p:txBody>
          <a:body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173179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ags" Target="../tags/tag3.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ags" Target="../tags/tag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tags" Target="../tags/tag6.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1.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3.xml"/><Relationship Id="rId28" Type="http://schemas.openxmlformats.org/officeDocument/2006/relationships/tags" Target="../tags/tag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tags" Target="../tags/tag65.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tags" Target="../tags/tag6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tags" Target="../tags/tag68.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tags" Target="../tags/tag63.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4.xml"/><Relationship Id="rId28" Type="http://schemas.openxmlformats.org/officeDocument/2006/relationships/tags" Target="../tags/tag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tags" Target="../tags/tag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tags" Target="../tags/tag127.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tags" Target="../tags/tag126.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tags" Target="../tags/tag130.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tags" Target="../tags/tag125.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heme" Target="../theme/theme5.xml"/><Relationship Id="rId28" Type="http://schemas.openxmlformats.org/officeDocument/2006/relationships/tags" Target="../tags/tag129.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tags" Target="../tags/tag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Documents and Settings\jx5100\桌面\5.18PPT样式\PPT-绿.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56481" y="188913"/>
            <a:ext cx="11522075" cy="648017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a:extLst>
              <a:ext uri="{FF2B5EF4-FFF2-40B4-BE49-F238E27FC236}">
                <a16:creationId xmlns:a16="http://schemas.microsoft.com/office/drawing/2014/main" xmlns="" id="{5080B146-8A4B-42EC-B262-1FC224A510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771724FB-F557-4150-B51A-E2ECCD48D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D3B6592F-06DF-4327-9E56-9154EE9897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ED882-CFD8-4EAE-9856-CB61F34EFEB8}" type="datetimeFigureOut">
              <a:rPr lang="zh-CN" altLang="en-US" smtClean="0"/>
              <a:t>2021/7/9</a:t>
            </a:fld>
            <a:endParaRPr lang="zh-CN" altLang="en-US"/>
          </a:p>
        </p:txBody>
      </p:sp>
      <p:sp>
        <p:nvSpPr>
          <p:cNvPr id="5" name="页脚占位符 4">
            <a:extLst>
              <a:ext uri="{FF2B5EF4-FFF2-40B4-BE49-F238E27FC236}">
                <a16:creationId xmlns:a16="http://schemas.microsoft.com/office/drawing/2014/main" xmlns="" id="{B448000A-E768-45BC-A46E-7356200A08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3F7A3220-F15C-4DD8-B4D5-3D52F43E48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1B6BD-A5B3-47B3-ADB9-48FDDBC2F47F}" type="slidenum">
              <a:rPr lang="zh-CN" altLang="en-US" smtClean="0"/>
              <a:t>‹#›</a:t>
            </a:fld>
            <a:endParaRPr lang="zh-CN" altLang="en-US"/>
          </a:p>
        </p:txBody>
      </p:sp>
    </p:spTree>
    <p:extLst>
      <p:ext uri="{BB962C8B-B14F-4D97-AF65-F5344CB8AC3E}">
        <p14:creationId xmlns:p14="http://schemas.microsoft.com/office/powerpoint/2010/main" val="38385639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CCDD7-6885-4367-AECD-7CCB9CA7710E}" type="datetimeFigureOut">
              <a:rPr lang="zh-CN" altLang="en-US" smtClean="0"/>
              <a:t>2021/7/9</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61D37-E941-45DC-825E-E4C1BBB38F85}" type="slidenum">
              <a:rPr lang="zh-CN" altLang="en-US" smtClean="0"/>
              <a:t>‹#›</a:t>
            </a:fld>
            <a:endParaRPr lang="zh-CN" altLang="en-US"/>
          </a:p>
        </p:txBody>
      </p:sp>
      <p:pic>
        <p:nvPicPr>
          <p:cNvPr id="2050" name="Picture 2" descr="C:\Documents and Settings\jx5100\桌面\5.18PPT样式\PPT-绿.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34963" y="188913"/>
            <a:ext cx="11522075" cy="64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64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5" name="页脚占位符 4"/>
          <p:cNvSpPr>
            <a:spLocks noGrp="1"/>
          </p:cNvSpPr>
          <p:nvPr>
            <p:ph type="ftr" sz="quarter" idx="3"/>
            <p:custDataLst>
              <p:tags r:id="rId2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solidFill>
                <a:srgbClr val="000000">
                  <a:tint val="75000"/>
                </a:srgbClr>
              </a:solidFill>
            </a:endParaRPr>
          </a:p>
        </p:txBody>
      </p:sp>
      <p:sp>
        <p:nvSpPr>
          <p:cNvPr id="6" name="灯片编号占位符 5"/>
          <p:cNvSpPr>
            <a:spLocks noGrp="1"/>
          </p:cNvSpPr>
          <p:nvPr>
            <p:ph type="sldNum" sz="quarter" idx="4"/>
            <p:custDataLst>
              <p:tags r:id="rId2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custDataLst>
      <p:tags r:id="rId24"/>
    </p:custDataLst>
    <p:extLst>
      <p:ext uri="{BB962C8B-B14F-4D97-AF65-F5344CB8AC3E}">
        <p14:creationId xmlns:p14="http://schemas.microsoft.com/office/powerpoint/2010/main" val="41398570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5" name="页脚占位符 4"/>
          <p:cNvSpPr>
            <a:spLocks noGrp="1"/>
          </p:cNvSpPr>
          <p:nvPr>
            <p:ph type="ftr" sz="quarter" idx="3"/>
            <p:custDataLst>
              <p:tags r:id="rId2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solidFill>
                <a:srgbClr val="000000">
                  <a:tint val="75000"/>
                </a:srgbClr>
              </a:solidFill>
            </a:endParaRPr>
          </a:p>
        </p:txBody>
      </p:sp>
      <p:sp>
        <p:nvSpPr>
          <p:cNvPr id="6" name="灯片编号占位符 5"/>
          <p:cNvSpPr>
            <a:spLocks noGrp="1"/>
          </p:cNvSpPr>
          <p:nvPr>
            <p:ph type="sldNum" sz="quarter" idx="4"/>
            <p:custDataLst>
              <p:tags r:id="rId2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custDataLst>
      <p:tags r:id="rId24"/>
    </p:custDataLst>
    <p:extLst>
      <p:ext uri="{BB962C8B-B14F-4D97-AF65-F5344CB8AC3E}">
        <p14:creationId xmlns:p14="http://schemas.microsoft.com/office/powerpoint/2010/main" val="199534599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solidFill>
                  <a:srgbClr val="000000">
                    <a:tint val="75000"/>
                  </a:srgbClr>
                </a:solidFill>
              </a:rPr>
              <a:pPr/>
              <a:t>2021/7/9</a:t>
            </a:fld>
            <a:endParaRPr lang="zh-CN" altLang="en-US">
              <a:solidFill>
                <a:srgbClr val="000000">
                  <a:tint val="75000"/>
                </a:srgbClr>
              </a:solidFill>
            </a:endParaRPr>
          </a:p>
        </p:txBody>
      </p:sp>
      <p:sp>
        <p:nvSpPr>
          <p:cNvPr id="5" name="页脚占位符 4"/>
          <p:cNvSpPr>
            <a:spLocks noGrp="1"/>
          </p:cNvSpPr>
          <p:nvPr>
            <p:ph type="ftr" sz="quarter" idx="3"/>
            <p:custDataLst>
              <p:tags r:id="rId2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solidFill>
                <a:srgbClr val="000000">
                  <a:tint val="75000"/>
                </a:srgbClr>
              </a:solidFill>
            </a:endParaRPr>
          </a:p>
        </p:txBody>
      </p:sp>
      <p:sp>
        <p:nvSpPr>
          <p:cNvPr id="6" name="灯片编号占位符 5"/>
          <p:cNvSpPr>
            <a:spLocks noGrp="1"/>
          </p:cNvSpPr>
          <p:nvPr>
            <p:ph type="sldNum" sz="quarter" idx="4"/>
            <p:custDataLst>
              <p:tags r:id="rId2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custDataLst>
      <p:tags r:id="rId24"/>
    </p:custDataLst>
    <p:extLst>
      <p:ext uri="{BB962C8B-B14F-4D97-AF65-F5344CB8AC3E}">
        <p14:creationId xmlns:p14="http://schemas.microsoft.com/office/powerpoint/2010/main" val="60238800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64985" y="3015620"/>
            <a:ext cx="798984" cy="829945"/>
          </a:xfrm>
          <a:prstGeom prst="rect">
            <a:avLst/>
          </a:prstGeom>
        </p:spPr>
        <p:txBody>
          <a:bodyPr wrap="square">
            <a:spAutoFit/>
          </a:bodyPr>
          <a:lstStyle/>
          <a:p>
            <a:r>
              <a:rPr lang="zh-CN" altLang="en-US" sz="4800" dirty="0" smtClean="0">
                <a:solidFill>
                  <a:srgbClr val="FFFFFF"/>
                </a:solidFill>
                <a:latin typeface="方正兰亭中黑简体" pitchFamily="2" charset="-122"/>
                <a:ea typeface="方正兰亭中黑简体" pitchFamily="2" charset="-122"/>
              </a:rPr>
              <a:t>第</a:t>
            </a:r>
            <a:endParaRPr lang="zh-CN" altLang="en-US" sz="4800" dirty="0">
              <a:solidFill>
                <a:srgbClr val="FFFFFF"/>
              </a:solidFill>
              <a:latin typeface="方正兰亭中黑简体" pitchFamily="2" charset="-122"/>
              <a:ea typeface="方正兰亭中黑简体" pitchFamily="2" charset="-122"/>
            </a:endParaRPr>
          </a:p>
        </p:txBody>
      </p:sp>
      <p:sp>
        <p:nvSpPr>
          <p:cNvPr id="5" name="矩形 4"/>
          <p:cNvSpPr/>
          <p:nvPr/>
        </p:nvSpPr>
        <p:spPr>
          <a:xfrm>
            <a:off x="3388903" y="2992944"/>
            <a:ext cx="876267" cy="829945"/>
          </a:xfrm>
          <a:prstGeom prst="rect">
            <a:avLst/>
          </a:prstGeom>
        </p:spPr>
        <p:txBody>
          <a:bodyPr wrap="square">
            <a:spAutoFit/>
          </a:bodyPr>
          <a:lstStyle/>
          <a:p>
            <a:r>
              <a:rPr lang="zh-CN" altLang="en-US" sz="4800" dirty="0">
                <a:solidFill>
                  <a:srgbClr val="FFFFFF"/>
                </a:solidFill>
                <a:latin typeface="方正兰亭中黑简体" pitchFamily="2" charset="-122"/>
                <a:ea typeface="方正兰亭中黑简体" pitchFamily="2" charset="-122"/>
              </a:rPr>
              <a:t>课</a:t>
            </a:r>
            <a:r>
              <a:rPr lang="zh-CN" altLang="en-US" sz="4800" dirty="0" smtClean="0">
                <a:solidFill>
                  <a:srgbClr val="FFFFFF"/>
                </a:solidFill>
                <a:latin typeface="方正兰亭中黑简体" pitchFamily="2" charset="-122"/>
                <a:ea typeface="方正兰亭中黑简体" pitchFamily="2" charset="-122"/>
              </a:rPr>
              <a:t> </a:t>
            </a:r>
            <a:endParaRPr lang="zh-CN" altLang="en-US" sz="4800" dirty="0">
              <a:solidFill>
                <a:srgbClr val="FFFFFF"/>
              </a:solidFill>
              <a:latin typeface="方正兰亭中黑简体" pitchFamily="2" charset="-122"/>
              <a:ea typeface="方正兰亭中黑简体" pitchFamily="2" charset="-122"/>
            </a:endParaRPr>
          </a:p>
        </p:txBody>
      </p:sp>
      <p:sp>
        <p:nvSpPr>
          <p:cNvPr id="6" name="矩形 5"/>
          <p:cNvSpPr/>
          <p:nvPr/>
        </p:nvSpPr>
        <p:spPr>
          <a:xfrm>
            <a:off x="2004717" y="2589727"/>
            <a:ext cx="1441420" cy="1446550"/>
          </a:xfrm>
          <a:prstGeom prst="rect">
            <a:avLst/>
          </a:prstGeom>
        </p:spPr>
        <p:txBody>
          <a:bodyPr wrap="none">
            <a:spAutoFit/>
          </a:bodyPr>
          <a:lstStyle/>
          <a:p>
            <a:r>
              <a:rPr lang="en-US" altLang="zh-CN" sz="8800" dirty="0" smtClean="0">
                <a:solidFill>
                  <a:srgbClr val="FFFFFF"/>
                </a:solidFill>
                <a:ea typeface="方正兰亭中黑简体" pitchFamily="2" charset="-122"/>
              </a:rPr>
              <a:t>13</a:t>
            </a:r>
            <a:endParaRPr lang="zh-CN" altLang="en-US" sz="8800" dirty="0">
              <a:solidFill>
                <a:srgbClr val="000000"/>
              </a:solidFill>
            </a:endParaRPr>
          </a:p>
        </p:txBody>
      </p:sp>
      <p:sp>
        <p:nvSpPr>
          <p:cNvPr id="10" name="Rectangle 3"/>
          <p:cNvSpPr txBox="1">
            <a:spLocks noChangeArrowheads="1"/>
          </p:cNvSpPr>
          <p:nvPr/>
        </p:nvSpPr>
        <p:spPr bwMode="auto">
          <a:xfrm>
            <a:off x="4654194" y="2610940"/>
            <a:ext cx="7328009" cy="149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noAutofit/>
          </a:bodyPr>
          <a:lstStyle>
            <a:lvl1pPr marL="342900" indent="-3429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cs typeface="+mn-cs"/>
              </a:defRPr>
            </a:lvl1pPr>
            <a:lvl2pPr marL="742950" indent="-28575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2pPr>
            <a:lvl3pPr marL="1143000" indent="-2286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3pPr>
            <a:lvl4pPr marL="1600200" indent="-2286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4pPr>
            <a:lvl5pPr marL="2057400" indent="-2286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5pPr>
            <a:lvl6pPr marL="2514600" indent="-228600" algn="l" rtl="0" eaLnBrk="1" fontAlgn="base" hangingPunct="1">
              <a:spcBef>
                <a:spcPct val="20000"/>
              </a:spcBef>
              <a:spcAft>
                <a:spcPct val="0"/>
              </a:spcAft>
              <a:buChar char="»"/>
              <a:defRPr sz="2800" b="1">
                <a:solidFill>
                  <a:srgbClr val="336699"/>
                </a:solidFill>
                <a:latin typeface="+mn-lt"/>
                <a:ea typeface="+mn-ea"/>
              </a:defRPr>
            </a:lvl6pPr>
            <a:lvl7pPr marL="2971800" indent="-228600" algn="l" rtl="0" eaLnBrk="1" fontAlgn="base" hangingPunct="1">
              <a:spcBef>
                <a:spcPct val="20000"/>
              </a:spcBef>
              <a:spcAft>
                <a:spcPct val="0"/>
              </a:spcAft>
              <a:buChar char="»"/>
              <a:defRPr sz="2800" b="1">
                <a:solidFill>
                  <a:srgbClr val="336699"/>
                </a:solidFill>
                <a:latin typeface="+mn-lt"/>
                <a:ea typeface="+mn-ea"/>
              </a:defRPr>
            </a:lvl7pPr>
            <a:lvl8pPr marL="3429000" indent="-228600" algn="l" rtl="0" eaLnBrk="1" fontAlgn="base" hangingPunct="1">
              <a:spcBef>
                <a:spcPct val="20000"/>
              </a:spcBef>
              <a:spcAft>
                <a:spcPct val="0"/>
              </a:spcAft>
              <a:buChar char="»"/>
              <a:defRPr sz="2800" b="1">
                <a:solidFill>
                  <a:srgbClr val="336699"/>
                </a:solidFill>
                <a:latin typeface="+mn-lt"/>
                <a:ea typeface="+mn-ea"/>
              </a:defRPr>
            </a:lvl8pPr>
            <a:lvl9pPr marL="3886200" indent="-228600" algn="l" rtl="0" eaLnBrk="1" fontAlgn="base" hangingPunct="1">
              <a:spcBef>
                <a:spcPct val="20000"/>
              </a:spcBef>
              <a:spcAft>
                <a:spcPct val="0"/>
              </a:spcAft>
              <a:buChar char="»"/>
              <a:defRPr sz="2800" b="1">
                <a:solidFill>
                  <a:srgbClr val="336699"/>
                </a:solidFill>
                <a:latin typeface="+mn-lt"/>
                <a:ea typeface="+mn-ea"/>
              </a:defRPr>
            </a:lvl9pPr>
          </a:lstStyle>
          <a:p>
            <a:pPr marL="0" indent="0" algn="ctr">
              <a:spcBef>
                <a:spcPct val="0"/>
              </a:spcBef>
              <a:buFontTx/>
              <a:buNone/>
            </a:pPr>
            <a:r>
              <a:rPr lang="zh-CN" altLang="en-US" sz="5400" dirty="0">
                <a:solidFill>
                  <a:srgbClr val="000000"/>
                </a:solidFill>
                <a:latin typeface="方正正准黑简体" pitchFamily="2" charset="-122"/>
                <a:ea typeface="方正正准黑简体" pitchFamily="2" charset="-122"/>
              </a:rPr>
              <a:t>迷娘（之一）</a:t>
            </a:r>
          </a:p>
        </p:txBody>
      </p:sp>
      <p:sp>
        <p:nvSpPr>
          <p:cNvPr id="11" name="矩形 10"/>
          <p:cNvSpPr/>
          <p:nvPr/>
        </p:nvSpPr>
        <p:spPr>
          <a:xfrm>
            <a:off x="8833719" y="464965"/>
            <a:ext cx="2469867" cy="307777"/>
          </a:xfrm>
          <a:prstGeom prst="rect">
            <a:avLst/>
          </a:prstGeom>
        </p:spPr>
        <p:txBody>
          <a:bodyPr wrap="square">
            <a:spAutoFit/>
          </a:bodyPr>
          <a:lstStyle/>
          <a:p>
            <a:r>
              <a:rPr lang="zh-CN" altLang="en-US" sz="1400" dirty="0" smtClean="0">
                <a:solidFill>
                  <a:srgbClr val="FFFFFF">
                    <a:lumMod val="65000"/>
                  </a:srgbClr>
                </a:solidFill>
                <a:latin typeface="黑体" panose="02010609060101010101" charset="-122"/>
                <a:ea typeface="黑体" panose="02010609060101010101" charset="-122"/>
              </a:rPr>
              <a:t>高中语文   选择性必修中册</a:t>
            </a:r>
            <a:endParaRPr lang="zh-CN" altLang="en-US" sz="1400" dirty="0">
              <a:solidFill>
                <a:srgbClr val="FFFFFF">
                  <a:lumMod val="65000"/>
                </a:srgbClr>
              </a:solidFill>
              <a:latin typeface="黑体" panose="02010609060101010101" charset="-122"/>
              <a:ea typeface="黑体" panose="02010609060101010101" charset="-122"/>
            </a:endParaRPr>
          </a:p>
        </p:txBody>
      </p:sp>
      <p:sp>
        <p:nvSpPr>
          <p:cNvPr id="9" name="矩形 8"/>
          <p:cNvSpPr/>
          <p:nvPr/>
        </p:nvSpPr>
        <p:spPr>
          <a:xfrm>
            <a:off x="111570" y="2965272"/>
            <a:ext cx="1162753" cy="276999"/>
          </a:xfrm>
          <a:prstGeom prst="rect">
            <a:avLst/>
          </a:prstGeom>
        </p:spPr>
        <p:txBody>
          <a:bodyPr wrap="square">
            <a:spAutoFit/>
          </a:bodyPr>
          <a:lstStyle/>
          <a:p>
            <a:r>
              <a:rPr lang="zh-CN" altLang="en-US" sz="1200" dirty="0" smtClean="0">
                <a:solidFill>
                  <a:srgbClr val="000000"/>
                </a:solidFill>
                <a:latin typeface="汉仪中黑简" pitchFamily="2" charset="-122"/>
                <a:ea typeface="汉仪中黑简" pitchFamily="2" charset="-122"/>
              </a:rPr>
              <a:t>第</a:t>
            </a:r>
            <a:r>
              <a:rPr lang="zh-CN" altLang="en-US" sz="1200" dirty="0">
                <a:solidFill>
                  <a:srgbClr val="000000"/>
                </a:solidFill>
                <a:latin typeface="汉仪中黑简" pitchFamily="2" charset="-122"/>
                <a:ea typeface="汉仪中黑简" pitchFamily="2" charset="-122"/>
              </a:rPr>
              <a:t>四</a:t>
            </a:r>
            <a:r>
              <a:rPr lang="zh-CN" altLang="en-US" sz="1200" dirty="0" smtClean="0">
                <a:solidFill>
                  <a:srgbClr val="000000"/>
                </a:solidFill>
                <a:latin typeface="汉仪中黑简" pitchFamily="2" charset="-122"/>
                <a:ea typeface="汉仪中黑简" pitchFamily="2" charset="-122"/>
              </a:rPr>
              <a:t>单元</a:t>
            </a:r>
          </a:p>
        </p:txBody>
      </p:sp>
    </p:spTree>
    <p:extLst>
      <p:ext uri="{BB962C8B-B14F-4D97-AF65-F5344CB8AC3E}">
        <p14:creationId xmlns:p14="http://schemas.microsoft.com/office/powerpoint/2010/main" val="3028308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91590" y="1611565"/>
            <a:ext cx="9346519" cy="4602991"/>
          </a:xfrm>
          <a:prstGeom prst="rect">
            <a:avLst/>
          </a:prstGeom>
        </p:spPr>
        <p:txBody>
          <a:bodyPr wrap="square">
            <a:spAutoFit/>
          </a:bodyPr>
          <a:lstStyle/>
          <a:p>
            <a:pPr algn="just">
              <a:lnSpc>
                <a:spcPct val="150000"/>
              </a:lnSpc>
            </a:pPr>
            <a:r>
              <a:rPr lang="en-US" altLang="zh-CN" sz="2200" b="1" dirty="0" smtClean="0">
                <a:latin typeface="微软雅黑" pitchFamily="34" charset="-122"/>
                <a:ea typeface="微软雅黑" pitchFamily="34" charset="-122"/>
              </a:rPr>
              <a:t>1</a:t>
            </a:r>
            <a:r>
              <a:rPr lang="en-US" altLang="zh-CN" sz="2200" b="1" dirty="0" smtClean="0">
                <a:latin typeface="微软雅黑" pitchFamily="34" charset="-122"/>
                <a:ea typeface="微软雅黑" pitchFamily="34" charset="-122"/>
              </a:rPr>
              <a:t>.</a:t>
            </a:r>
            <a:r>
              <a:rPr lang="zh-CN" altLang="en-US" sz="2200" b="1" dirty="0">
                <a:latin typeface="微软雅黑" pitchFamily="34" charset="-122"/>
                <a:ea typeface="微软雅黑" pitchFamily="34" charset="-122"/>
              </a:rPr>
              <a:t>下列对课文的赏析</a:t>
            </a:r>
            <a:r>
              <a:rPr lang="en-US" altLang="zh-CN" sz="2200" b="1" dirty="0">
                <a:latin typeface="微软雅黑" pitchFamily="34" charset="-122"/>
                <a:ea typeface="微软雅黑" pitchFamily="34" charset="-122"/>
              </a:rPr>
              <a:t>,</a:t>
            </a:r>
            <a:r>
              <a:rPr lang="zh-CN" altLang="en-US" sz="2200" b="1" dirty="0">
                <a:latin typeface="微软雅黑" pitchFamily="34" charset="-122"/>
                <a:ea typeface="微软雅黑" pitchFamily="34" charset="-122"/>
              </a:rPr>
              <a:t>不正确的一项是	</a:t>
            </a:r>
            <a:r>
              <a:rPr lang="en-US" altLang="zh-CN" sz="2200" b="1" dirty="0">
                <a:latin typeface="微软雅黑" pitchFamily="34" charset="-122"/>
                <a:ea typeface="微软雅黑" pitchFamily="34" charset="-122"/>
              </a:rPr>
              <a:t>(</a:t>
            </a:r>
            <a:r>
              <a:rPr lang="zh-CN" altLang="en-US" sz="2200" b="1" dirty="0">
                <a:latin typeface="微软雅黑" pitchFamily="34" charset="-122"/>
                <a:ea typeface="微软雅黑" pitchFamily="34" charset="-122"/>
              </a:rPr>
              <a:t>　　</a:t>
            </a:r>
            <a:r>
              <a:rPr lang="en-US" altLang="zh-CN" sz="2200" b="1" dirty="0">
                <a:latin typeface="微软雅黑" pitchFamily="34" charset="-122"/>
                <a:ea typeface="微软雅黑" pitchFamily="34" charset="-122"/>
              </a:rPr>
              <a:t>)</a:t>
            </a:r>
          </a:p>
          <a:p>
            <a:pPr algn="just">
              <a:lnSpc>
                <a:spcPct val="150000"/>
              </a:lnSpc>
            </a:pPr>
            <a:r>
              <a:rPr lang="en-US" altLang="zh-CN" sz="2200" dirty="0">
                <a:latin typeface="微软雅黑" pitchFamily="34" charset="-122"/>
                <a:ea typeface="微软雅黑" pitchFamily="34" charset="-122"/>
              </a:rPr>
              <a:t>A.</a:t>
            </a:r>
            <a:r>
              <a:rPr lang="zh-CN" altLang="en-US" sz="2200" dirty="0">
                <a:latin typeface="微软雅黑" pitchFamily="34" charset="-122"/>
                <a:ea typeface="微软雅黑" pitchFamily="34" charset="-122"/>
              </a:rPr>
              <a:t>这首诗主要是通过柠檬花、绿叶、橙子、蓝天、宜人的和风、桃金娘、月桂、大理石立像、驴儿等意象来体现故国意大利景物的优美。</a:t>
            </a:r>
          </a:p>
          <a:p>
            <a:pPr algn="just">
              <a:lnSpc>
                <a:spcPct val="150000"/>
              </a:lnSpc>
            </a:pPr>
            <a:r>
              <a:rPr lang="en-US" altLang="zh-CN" sz="2200" dirty="0">
                <a:latin typeface="微软雅黑" pitchFamily="34" charset="-122"/>
                <a:ea typeface="微软雅黑" pitchFamily="34" charset="-122"/>
              </a:rPr>
              <a:t>B.</a:t>
            </a:r>
            <a:r>
              <a:rPr lang="zh-CN" altLang="en-US" sz="2200" dirty="0">
                <a:latin typeface="微软雅黑" pitchFamily="34" charset="-122"/>
                <a:ea typeface="微软雅黑" pitchFamily="34" charset="-122"/>
              </a:rPr>
              <a:t>在迷娘的心中</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意大利是温暖明丽的、充满光明的花的世界</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这里和风吹拂大地</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万物充溢生机</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柠檬花开、月桂梢头高昂</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桃金娘静立</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金橙飘香。</a:t>
            </a:r>
          </a:p>
          <a:p>
            <a:pPr algn="just">
              <a:lnSpc>
                <a:spcPct val="150000"/>
              </a:lnSpc>
            </a:pPr>
            <a:r>
              <a:rPr lang="en-US" altLang="zh-CN" sz="2200" dirty="0">
                <a:latin typeface="微软雅黑" pitchFamily="34" charset="-122"/>
                <a:ea typeface="微软雅黑" pitchFamily="34" charset="-122"/>
              </a:rPr>
              <a:t>C.</a:t>
            </a:r>
            <a:r>
              <a:rPr lang="zh-CN" altLang="en-US" sz="2200" dirty="0">
                <a:latin typeface="微软雅黑" pitchFamily="34" charset="-122"/>
                <a:ea typeface="微软雅黑" pitchFamily="34" charset="-122"/>
              </a:rPr>
              <a:t>每小节用设问和叙述的口气来深情地描绘祖国的山川</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赞美祖国的风光</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使全诗笼罩着浓郁的抒情氛围</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显得亲切、自然、朴素。 </a:t>
            </a:r>
          </a:p>
          <a:p>
            <a:pPr algn="just">
              <a:lnSpc>
                <a:spcPct val="150000"/>
              </a:lnSpc>
            </a:pPr>
            <a:r>
              <a:rPr lang="en-US" altLang="zh-CN" sz="2200" dirty="0">
                <a:latin typeface="微软雅黑" pitchFamily="34" charset="-122"/>
                <a:ea typeface="微软雅黑" pitchFamily="34" charset="-122"/>
              </a:rPr>
              <a:t>D.</a:t>
            </a:r>
            <a:r>
              <a:rPr lang="zh-CN" altLang="en-US" sz="2200" dirty="0">
                <a:latin typeface="微软雅黑" pitchFamily="34" charset="-122"/>
                <a:ea typeface="微软雅黑" pitchFamily="34" charset="-122"/>
              </a:rPr>
              <a:t>该诗采用拟人化的手法</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如“大理石立像凝望着我</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人们把你怎么了</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可怜的姑娘</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将意大利的山川草木</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万事万物都写得极富有人情味和同情心。</a:t>
            </a:r>
            <a:endParaRPr lang="zh-CN" altLang="en-US" sz="2200" dirty="0">
              <a:latin typeface="微软雅黑" pitchFamily="34" charset="-122"/>
              <a:ea typeface="微软雅黑" pitchFamily="34" charset="-122"/>
            </a:endParaRPr>
          </a:p>
        </p:txBody>
      </p:sp>
      <p:sp>
        <p:nvSpPr>
          <p:cNvPr id="9" name="标题 1"/>
          <p:cNvSpPr txBox="1">
            <a:spLocks/>
          </p:cNvSpPr>
          <p:nvPr/>
        </p:nvSpPr>
        <p:spPr bwMode="auto">
          <a:xfrm>
            <a:off x="1106880" y="974851"/>
            <a:ext cx="2242754"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200" b="1" dirty="0" smtClean="0">
                <a:solidFill>
                  <a:srgbClr val="FF0000"/>
                </a:solidFill>
                <a:latin typeface="+mj-ea"/>
                <a:ea typeface="+mj-ea"/>
              </a:rPr>
              <a:t> </a:t>
            </a:r>
            <a:r>
              <a:rPr lang="zh-CN" altLang="en-US" sz="2400" b="1" dirty="0" smtClean="0">
                <a:latin typeface="微软雅黑" pitchFamily="34" charset="-122"/>
                <a:ea typeface="微软雅黑" pitchFamily="34" charset="-122"/>
              </a:rPr>
              <a:t>课文探究</a:t>
            </a:r>
            <a:endParaRPr lang="zh-CN" altLang="en-US" sz="2400" b="1" dirty="0">
              <a:latin typeface="微软雅黑" pitchFamily="34" charset="-122"/>
              <a:ea typeface="微软雅黑" pitchFamily="34"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420" y="1034226"/>
            <a:ext cx="481585" cy="505969"/>
          </a:xfrm>
          <a:prstGeom prst="rect">
            <a:avLst/>
          </a:prstGeom>
        </p:spPr>
      </p:pic>
    </p:spTree>
    <p:extLst>
      <p:ext uri="{BB962C8B-B14F-4D97-AF65-F5344CB8AC3E}">
        <p14:creationId xmlns:p14="http://schemas.microsoft.com/office/powerpoint/2010/main" val="3021470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1245870" y="1170780"/>
            <a:ext cx="9346518" cy="155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4000" b="1">
                <a:solidFill>
                  <a:schemeClr val="tx1"/>
                </a:solidFill>
                <a:latin typeface="Times New Roman" pitchFamily="18" charset="0"/>
                <a:ea typeface="华文仿宋" pitchFamily="2" charset="-122"/>
              </a:defRPr>
            </a:lvl1pPr>
            <a:lvl2pPr marL="742950" indent="-285750" eaLnBrk="0" hangingPunct="0">
              <a:defRPr sz="4000" b="1">
                <a:solidFill>
                  <a:schemeClr val="tx1"/>
                </a:solidFill>
                <a:latin typeface="Times New Roman" pitchFamily="18" charset="0"/>
                <a:ea typeface="华文仿宋" pitchFamily="2" charset="-122"/>
              </a:defRPr>
            </a:lvl2pPr>
            <a:lvl3pPr marL="1143000" indent="-228600" eaLnBrk="0" hangingPunct="0">
              <a:defRPr sz="4000" b="1">
                <a:solidFill>
                  <a:schemeClr val="tx1"/>
                </a:solidFill>
                <a:latin typeface="Times New Roman" pitchFamily="18" charset="0"/>
                <a:ea typeface="华文仿宋" pitchFamily="2" charset="-122"/>
              </a:defRPr>
            </a:lvl3pPr>
            <a:lvl4pPr marL="1600200" indent="-228600" eaLnBrk="0" hangingPunct="0">
              <a:defRPr sz="4000" b="1">
                <a:solidFill>
                  <a:schemeClr val="tx1"/>
                </a:solidFill>
                <a:latin typeface="Times New Roman" pitchFamily="18" charset="0"/>
                <a:ea typeface="华文仿宋" pitchFamily="2" charset="-122"/>
              </a:defRPr>
            </a:lvl4pPr>
            <a:lvl5pPr marL="2057400" indent="-228600" eaLnBrk="0" hangingPunct="0">
              <a:defRPr sz="4000" b="1">
                <a:solidFill>
                  <a:schemeClr val="tx1"/>
                </a:solidFill>
                <a:latin typeface="Times New Roman" pitchFamily="18" charset="0"/>
                <a:ea typeface="华文仿宋" pitchFamily="2" charset="-122"/>
              </a:defRPr>
            </a:lvl5pPr>
            <a:lvl6pPr marL="2514600" indent="-228600" eaLnBrk="0" fontAlgn="base" hangingPunct="0">
              <a:spcBef>
                <a:spcPct val="50000"/>
              </a:spcBef>
              <a:spcAft>
                <a:spcPct val="0"/>
              </a:spcAft>
              <a:defRPr sz="4000" b="1">
                <a:solidFill>
                  <a:schemeClr val="tx1"/>
                </a:solidFill>
                <a:latin typeface="Times New Roman" pitchFamily="18" charset="0"/>
                <a:ea typeface="华文仿宋" pitchFamily="2" charset="-122"/>
              </a:defRPr>
            </a:lvl6pPr>
            <a:lvl7pPr marL="2971800" indent="-228600" eaLnBrk="0" fontAlgn="base" hangingPunct="0">
              <a:spcBef>
                <a:spcPct val="50000"/>
              </a:spcBef>
              <a:spcAft>
                <a:spcPct val="0"/>
              </a:spcAft>
              <a:defRPr sz="4000" b="1">
                <a:solidFill>
                  <a:schemeClr val="tx1"/>
                </a:solidFill>
                <a:latin typeface="Times New Roman" pitchFamily="18" charset="0"/>
                <a:ea typeface="华文仿宋" pitchFamily="2" charset="-122"/>
              </a:defRPr>
            </a:lvl7pPr>
            <a:lvl8pPr marL="3429000" indent="-228600" eaLnBrk="0" fontAlgn="base" hangingPunct="0">
              <a:spcBef>
                <a:spcPct val="50000"/>
              </a:spcBef>
              <a:spcAft>
                <a:spcPct val="0"/>
              </a:spcAft>
              <a:defRPr sz="4000" b="1">
                <a:solidFill>
                  <a:schemeClr val="tx1"/>
                </a:solidFill>
                <a:latin typeface="Times New Roman" pitchFamily="18" charset="0"/>
                <a:ea typeface="华文仿宋" pitchFamily="2" charset="-122"/>
              </a:defRPr>
            </a:lvl8pPr>
            <a:lvl9pPr marL="3886200" indent="-228600" eaLnBrk="0" fontAlgn="base" hangingPunct="0">
              <a:spcBef>
                <a:spcPct val="50000"/>
              </a:spcBef>
              <a:spcAft>
                <a:spcPct val="0"/>
              </a:spcAft>
              <a:defRPr sz="4000" b="1">
                <a:solidFill>
                  <a:schemeClr val="tx1"/>
                </a:solidFill>
                <a:latin typeface="Times New Roman" pitchFamily="18" charset="0"/>
                <a:ea typeface="华文仿宋" pitchFamily="2" charset="-122"/>
              </a:defRPr>
            </a:lvl9pPr>
          </a:lstStyle>
          <a:p>
            <a:pPr algn="just" eaLnBrk="1" hangingPunct="1">
              <a:lnSpc>
                <a:spcPct val="150000"/>
              </a:lnSpc>
            </a:pPr>
            <a:r>
              <a:rPr lang="zh-CN" altLang="en-US" sz="2200" dirty="0" smtClean="0">
                <a:solidFill>
                  <a:srgbClr val="FF0000"/>
                </a:solidFill>
                <a:latin typeface="微软雅黑" pitchFamily="34" charset="-122"/>
                <a:ea typeface="微软雅黑" pitchFamily="34" charset="-122"/>
              </a:rPr>
              <a:t>答案：</a:t>
            </a:r>
            <a:r>
              <a:rPr lang="en-US" altLang="zh-CN" sz="2200" b="0" dirty="0" smtClean="0">
                <a:latin typeface="微软雅黑" pitchFamily="34" charset="-122"/>
                <a:ea typeface="微软雅黑" pitchFamily="34" charset="-122"/>
              </a:rPr>
              <a:t>A</a:t>
            </a:r>
          </a:p>
          <a:p>
            <a:pPr algn="just" eaLnBrk="1" hangingPunct="1">
              <a:lnSpc>
                <a:spcPct val="150000"/>
              </a:lnSpc>
            </a:pPr>
            <a:r>
              <a:rPr lang="zh-CN" altLang="en-US" sz="2200" dirty="0" smtClean="0">
                <a:solidFill>
                  <a:srgbClr val="FF0000"/>
                </a:solidFill>
                <a:latin typeface="微软雅黑" pitchFamily="34" charset="-122"/>
                <a:ea typeface="微软雅黑" pitchFamily="34" charset="-122"/>
              </a:rPr>
              <a:t>解析：</a:t>
            </a:r>
            <a:r>
              <a:rPr lang="zh-CN" altLang="en-US" sz="2200" b="0" dirty="0" smtClean="0">
                <a:latin typeface="微软雅黑" pitchFamily="34" charset="-122"/>
                <a:ea typeface="微软雅黑" pitchFamily="34" charset="-122"/>
              </a:rPr>
              <a:t>“大理石</a:t>
            </a:r>
            <a:r>
              <a:rPr lang="zh-CN" altLang="en-US" sz="2200" b="0" dirty="0">
                <a:latin typeface="微软雅黑" pitchFamily="34" charset="-122"/>
                <a:ea typeface="微软雅黑" pitchFamily="34" charset="-122"/>
              </a:rPr>
              <a:t>立像、驴儿”有误</a:t>
            </a:r>
            <a:r>
              <a:rPr lang="en-US" altLang="zh-CN" sz="2200" b="0" dirty="0">
                <a:latin typeface="微软雅黑" pitchFamily="34" charset="-122"/>
                <a:ea typeface="微软雅黑" pitchFamily="34" charset="-122"/>
              </a:rPr>
              <a:t>,“</a:t>
            </a:r>
            <a:r>
              <a:rPr lang="zh-CN" altLang="en-US" sz="2200" b="0" dirty="0">
                <a:latin typeface="微软雅黑" pitchFamily="34" charset="-122"/>
                <a:ea typeface="微软雅黑" pitchFamily="34" charset="-122"/>
              </a:rPr>
              <a:t>大理石立像、驴儿”表现对家乡的思念</a:t>
            </a:r>
            <a:r>
              <a:rPr lang="en-US" altLang="zh-CN" sz="2200" b="0" dirty="0">
                <a:latin typeface="微软雅黑" pitchFamily="34" charset="-122"/>
                <a:ea typeface="微软雅黑" pitchFamily="34" charset="-122"/>
              </a:rPr>
              <a:t>,</a:t>
            </a:r>
            <a:r>
              <a:rPr lang="zh-CN" altLang="en-US" sz="2200" b="0" dirty="0">
                <a:latin typeface="微软雅黑" pitchFamily="34" charset="-122"/>
                <a:ea typeface="微软雅黑" pitchFamily="34" charset="-122"/>
              </a:rPr>
              <a:t>不能表现家乡景物的优美。</a:t>
            </a:r>
            <a:endParaRPr lang="zh-CN" altLang="en-US" sz="2200" b="0" dirty="0">
              <a:latin typeface="微软雅黑" pitchFamily="34" charset="-122"/>
              <a:ea typeface="微软雅黑" pitchFamily="34" charset="-122"/>
            </a:endParaRPr>
          </a:p>
        </p:txBody>
      </p:sp>
    </p:spTree>
    <p:extLst>
      <p:ext uri="{BB962C8B-B14F-4D97-AF65-F5344CB8AC3E}">
        <p14:creationId xmlns:p14="http://schemas.microsoft.com/office/powerpoint/2010/main" val="295316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23010" y="1006070"/>
            <a:ext cx="9346519" cy="600164"/>
          </a:xfrm>
          <a:prstGeom prst="rect">
            <a:avLst/>
          </a:prstGeom>
        </p:spPr>
        <p:txBody>
          <a:bodyPr wrap="square">
            <a:spAutoFit/>
          </a:bodyPr>
          <a:lstStyle/>
          <a:p>
            <a:pPr algn="just">
              <a:lnSpc>
                <a:spcPct val="150000"/>
              </a:lnSpc>
            </a:pPr>
            <a:r>
              <a:rPr lang="en-US" altLang="zh-CN" sz="2200" b="1" dirty="0" smtClean="0">
                <a:latin typeface="微软雅黑" pitchFamily="34" charset="-122"/>
                <a:ea typeface="微软雅黑" pitchFamily="34" charset="-122"/>
              </a:rPr>
              <a:t>2.</a:t>
            </a:r>
            <a:r>
              <a:rPr lang="zh-CN" altLang="en-US" sz="2200" b="1" dirty="0">
                <a:latin typeface="微软雅黑" pitchFamily="34" charset="-122"/>
                <a:ea typeface="微软雅黑" pitchFamily="34" charset="-122"/>
              </a:rPr>
              <a:t>本文共</a:t>
            </a:r>
            <a:r>
              <a:rPr lang="zh-CN" altLang="en-US" sz="2200" b="1" dirty="0" smtClean="0">
                <a:latin typeface="微软雅黑" pitchFamily="34" charset="-122"/>
                <a:ea typeface="微软雅黑" pitchFamily="34" charset="-122"/>
              </a:rPr>
              <a:t>分为几个部分？每部分的内容是什么？</a:t>
            </a:r>
            <a:endParaRPr lang="zh-CN" altLang="en-US" sz="2200" b="1" dirty="0">
              <a:latin typeface="微软雅黑" pitchFamily="34" charset="-122"/>
              <a:ea typeface="微软雅黑" pitchFamily="34" charset="-122"/>
            </a:endParaRPr>
          </a:p>
        </p:txBody>
      </p:sp>
      <p:sp>
        <p:nvSpPr>
          <p:cNvPr id="8" name="Text Box 10"/>
          <p:cNvSpPr txBox="1">
            <a:spLocks noChangeArrowheads="1"/>
          </p:cNvSpPr>
          <p:nvPr/>
        </p:nvSpPr>
        <p:spPr bwMode="auto">
          <a:xfrm>
            <a:off x="1234440" y="1693172"/>
            <a:ext cx="9346518" cy="307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4000" b="1">
                <a:solidFill>
                  <a:schemeClr val="tx1"/>
                </a:solidFill>
                <a:latin typeface="Times New Roman" pitchFamily="18" charset="0"/>
                <a:ea typeface="华文仿宋" pitchFamily="2" charset="-122"/>
              </a:defRPr>
            </a:lvl1pPr>
            <a:lvl2pPr marL="742950" indent="-285750" eaLnBrk="0" hangingPunct="0">
              <a:defRPr sz="4000" b="1">
                <a:solidFill>
                  <a:schemeClr val="tx1"/>
                </a:solidFill>
                <a:latin typeface="Times New Roman" pitchFamily="18" charset="0"/>
                <a:ea typeface="华文仿宋" pitchFamily="2" charset="-122"/>
              </a:defRPr>
            </a:lvl2pPr>
            <a:lvl3pPr marL="1143000" indent="-228600" eaLnBrk="0" hangingPunct="0">
              <a:defRPr sz="4000" b="1">
                <a:solidFill>
                  <a:schemeClr val="tx1"/>
                </a:solidFill>
                <a:latin typeface="Times New Roman" pitchFamily="18" charset="0"/>
                <a:ea typeface="华文仿宋" pitchFamily="2" charset="-122"/>
              </a:defRPr>
            </a:lvl3pPr>
            <a:lvl4pPr marL="1600200" indent="-228600" eaLnBrk="0" hangingPunct="0">
              <a:defRPr sz="4000" b="1">
                <a:solidFill>
                  <a:schemeClr val="tx1"/>
                </a:solidFill>
                <a:latin typeface="Times New Roman" pitchFamily="18" charset="0"/>
                <a:ea typeface="华文仿宋" pitchFamily="2" charset="-122"/>
              </a:defRPr>
            </a:lvl4pPr>
            <a:lvl5pPr marL="2057400" indent="-228600" eaLnBrk="0" hangingPunct="0">
              <a:defRPr sz="4000" b="1">
                <a:solidFill>
                  <a:schemeClr val="tx1"/>
                </a:solidFill>
                <a:latin typeface="Times New Roman" pitchFamily="18" charset="0"/>
                <a:ea typeface="华文仿宋" pitchFamily="2" charset="-122"/>
              </a:defRPr>
            </a:lvl5pPr>
            <a:lvl6pPr marL="2514600" indent="-228600" eaLnBrk="0" fontAlgn="base" hangingPunct="0">
              <a:spcBef>
                <a:spcPct val="50000"/>
              </a:spcBef>
              <a:spcAft>
                <a:spcPct val="0"/>
              </a:spcAft>
              <a:defRPr sz="4000" b="1">
                <a:solidFill>
                  <a:schemeClr val="tx1"/>
                </a:solidFill>
                <a:latin typeface="Times New Roman" pitchFamily="18" charset="0"/>
                <a:ea typeface="华文仿宋" pitchFamily="2" charset="-122"/>
              </a:defRPr>
            </a:lvl6pPr>
            <a:lvl7pPr marL="2971800" indent="-228600" eaLnBrk="0" fontAlgn="base" hangingPunct="0">
              <a:spcBef>
                <a:spcPct val="50000"/>
              </a:spcBef>
              <a:spcAft>
                <a:spcPct val="0"/>
              </a:spcAft>
              <a:defRPr sz="4000" b="1">
                <a:solidFill>
                  <a:schemeClr val="tx1"/>
                </a:solidFill>
                <a:latin typeface="Times New Roman" pitchFamily="18" charset="0"/>
                <a:ea typeface="华文仿宋" pitchFamily="2" charset="-122"/>
              </a:defRPr>
            </a:lvl7pPr>
            <a:lvl8pPr marL="3429000" indent="-228600" eaLnBrk="0" fontAlgn="base" hangingPunct="0">
              <a:spcBef>
                <a:spcPct val="50000"/>
              </a:spcBef>
              <a:spcAft>
                <a:spcPct val="0"/>
              </a:spcAft>
              <a:defRPr sz="4000" b="1">
                <a:solidFill>
                  <a:schemeClr val="tx1"/>
                </a:solidFill>
                <a:latin typeface="Times New Roman" pitchFamily="18" charset="0"/>
                <a:ea typeface="华文仿宋" pitchFamily="2" charset="-122"/>
              </a:defRPr>
            </a:lvl8pPr>
            <a:lvl9pPr marL="3886200" indent="-228600" eaLnBrk="0" fontAlgn="base" hangingPunct="0">
              <a:spcBef>
                <a:spcPct val="50000"/>
              </a:spcBef>
              <a:spcAft>
                <a:spcPct val="0"/>
              </a:spcAft>
              <a:defRPr sz="4000" b="1">
                <a:solidFill>
                  <a:schemeClr val="tx1"/>
                </a:solidFill>
                <a:latin typeface="Times New Roman" pitchFamily="18" charset="0"/>
                <a:ea typeface="华文仿宋" pitchFamily="2" charset="-122"/>
              </a:defRPr>
            </a:lvl9pPr>
          </a:lstStyle>
          <a:p>
            <a:pPr algn="just" eaLnBrk="1" hangingPunct="1">
              <a:lnSpc>
                <a:spcPct val="150000"/>
              </a:lnSpc>
            </a:pPr>
            <a:r>
              <a:rPr lang="zh-CN" altLang="en-US" sz="2200" b="0" dirty="0">
                <a:solidFill>
                  <a:srgbClr val="FF0000"/>
                </a:solidFill>
                <a:latin typeface="微软雅黑" pitchFamily="34" charset="-122"/>
                <a:ea typeface="微软雅黑" pitchFamily="34" charset="-122"/>
              </a:rPr>
              <a:t>第一节：</a:t>
            </a:r>
            <a:r>
              <a:rPr lang="zh-CN" altLang="en-US" sz="2200" b="0" dirty="0">
                <a:latin typeface="微软雅黑" pitchFamily="34" charset="-122"/>
                <a:ea typeface="微软雅黑" pitchFamily="34" charset="-122"/>
              </a:rPr>
              <a:t>正歌表现了故国意大利美好的景物。副歌表达了迷娘对故国的强烈思念。</a:t>
            </a:r>
          </a:p>
          <a:p>
            <a:pPr algn="just" eaLnBrk="1" hangingPunct="1">
              <a:lnSpc>
                <a:spcPct val="150000"/>
              </a:lnSpc>
            </a:pPr>
            <a:r>
              <a:rPr lang="zh-CN" altLang="en-US" sz="2200" b="0" dirty="0">
                <a:solidFill>
                  <a:srgbClr val="FF0000"/>
                </a:solidFill>
                <a:latin typeface="微软雅黑" pitchFamily="34" charset="-122"/>
                <a:ea typeface="微软雅黑" pitchFamily="34" charset="-122"/>
              </a:rPr>
              <a:t>第二节：</a:t>
            </a:r>
            <a:r>
              <a:rPr lang="zh-CN" altLang="en-US" sz="2200" b="0" dirty="0">
                <a:latin typeface="微软雅黑" pitchFamily="34" charset="-122"/>
                <a:ea typeface="微软雅黑" pitchFamily="34" charset="-122"/>
              </a:rPr>
              <a:t>正歌描述了迷娘幼年生活的房子。副歌部分表现出她思乡的情绪更加强烈。</a:t>
            </a:r>
          </a:p>
          <a:p>
            <a:pPr algn="just" eaLnBrk="1" hangingPunct="1">
              <a:lnSpc>
                <a:spcPct val="150000"/>
              </a:lnSpc>
            </a:pPr>
            <a:r>
              <a:rPr lang="zh-CN" altLang="en-US" sz="2200" b="0" dirty="0">
                <a:solidFill>
                  <a:srgbClr val="FF0000"/>
                </a:solidFill>
                <a:latin typeface="微软雅黑" pitchFamily="34" charset="-122"/>
                <a:ea typeface="微软雅黑" pitchFamily="34" charset="-122"/>
              </a:rPr>
              <a:t>第三节：</a:t>
            </a:r>
            <a:r>
              <a:rPr lang="zh-CN" altLang="en-US" sz="2200" b="0" dirty="0">
                <a:latin typeface="微软雅黑" pitchFamily="34" charset="-122"/>
                <a:ea typeface="微软雅黑" pitchFamily="34" charset="-122"/>
              </a:rPr>
              <a:t>正歌描述了迷娘被拐到德国时的沿途风景。副歌更加迫切地呼喊：“前往，前往，我愿跟随你，父亲啊，随你前往！”</a:t>
            </a:r>
            <a:endParaRPr lang="zh-CN" altLang="en-US" sz="2200" b="0" dirty="0">
              <a:latin typeface="微软雅黑" pitchFamily="34" charset="-122"/>
              <a:ea typeface="微软雅黑" pitchFamily="34" charset="-122"/>
            </a:endParaRPr>
          </a:p>
        </p:txBody>
      </p:sp>
    </p:spTree>
    <p:extLst>
      <p:ext uri="{BB962C8B-B14F-4D97-AF65-F5344CB8AC3E}">
        <p14:creationId xmlns:p14="http://schemas.microsoft.com/office/powerpoint/2010/main" val="93857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80159" y="1304323"/>
            <a:ext cx="9410754" cy="540341"/>
          </a:xfrm>
          <a:prstGeom prst="rect">
            <a:avLst/>
          </a:prstGeom>
        </p:spPr>
        <p:txBody>
          <a:bodyPr wrap="square">
            <a:spAutoFit/>
          </a:bodyPr>
          <a:lstStyle/>
          <a:p>
            <a:pPr algn="just">
              <a:lnSpc>
                <a:spcPct val="150000"/>
              </a:lnSpc>
            </a:pPr>
            <a:r>
              <a:rPr lang="en-US" altLang="zh-CN" sz="2200" b="1" dirty="0" smtClean="0">
                <a:latin typeface="微软雅黑" pitchFamily="34" charset="-122"/>
                <a:ea typeface="微软雅黑" pitchFamily="34" charset="-122"/>
              </a:rPr>
              <a:t>3.</a:t>
            </a:r>
            <a:r>
              <a:rPr lang="zh-CN" altLang="en-US" sz="2200" b="1" dirty="0">
                <a:latin typeface="微软雅黑" pitchFamily="34" charset="-122"/>
                <a:ea typeface="微软雅黑" pitchFamily="34" charset="-122"/>
              </a:rPr>
              <a:t>诗歌第一节选取了哪些意象？其意境有什么特点？表达了怎样的思想感情？</a:t>
            </a:r>
          </a:p>
        </p:txBody>
      </p:sp>
      <p:sp>
        <p:nvSpPr>
          <p:cNvPr id="3" name="TextBox 2"/>
          <p:cNvSpPr txBox="1"/>
          <p:nvPr/>
        </p:nvSpPr>
        <p:spPr>
          <a:xfrm>
            <a:off x="1305623" y="2047452"/>
            <a:ext cx="9519845" cy="206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zh-CN"/>
            </a:defPPr>
            <a:lvl1pPr>
              <a:defRPr sz="2800" b="1">
                <a:solidFill>
                  <a:schemeClr val="hlink"/>
                </a:solidFill>
                <a:latin typeface="Times New Roman" pitchFamily="18" charset="0"/>
                <a:ea typeface="华文仿宋" pitchFamily="2" charset="-122"/>
              </a:defRPr>
            </a:lvl1pPr>
            <a:lvl2pPr marL="742950" indent="-285750" eaLnBrk="0" hangingPunct="0">
              <a:defRPr sz="4000" b="1">
                <a:latin typeface="Times New Roman" pitchFamily="18" charset="0"/>
                <a:ea typeface="华文仿宋" pitchFamily="2" charset="-122"/>
              </a:defRPr>
            </a:lvl2pPr>
            <a:lvl3pPr marL="1143000" indent="-228600" eaLnBrk="0" hangingPunct="0">
              <a:defRPr sz="4000" b="1">
                <a:latin typeface="Times New Roman" pitchFamily="18" charset="0"/>
                <a:ea typeface="华文仿宋" pitchFamily="2" charset="-122"/>
              </a:defRPr>
            </a:lvl3pPr>
            <a:lvl4pPr marL="1600200" indent="-228600" eaLnBrk="0" hangingPunct="0">
              <a:defRPr sz="4000" b="1">
                <a:latin typeface="Times New Roman" pitchFamily="18" charset="0"/>
                <a:ea typeface="华文仿宋" pitchFamily="2" charset="-122"/>
              </a:defRPr>
            </a:lvl4pPr>
            <a:lvl5pPr marL="2057400" indent="-228600" eaLnBrk="0" hangingPunct="0">
              <a:defRPr sz="4000" b="1">
                <a:latin typeface="Times New Roman" pitchFamily="18" charset="0"/>
                <a:ea typeface="华文仿宋" pitchFamily="2" charset="-122"/>
              </a:defRPr>
            </a:lvl5pPr>
            <a:lvl6pPr marL="2514600" indent="-228600" eaLnBrk="0" fontAlgn="base" hangingPunct="0">
              <a:spcBef>
                <a:spcPct val="50000"/>
              </a:spcBef>
              <a:spcAft>
                <a:spcPct val="0"/>
              </a:spcAft>
              <a:defRPr sz="4000" b="1">
                <a:latin typeface="Times New Roman" pitchFamily="18" charset="0"/>
                <a:ea typeface="华文仿宋" pitchFamily="2" charset="-122"/>
              </a:defRPr>
            </a:lvl6pPr>
            <a:lvl7pPr marL="2971800" indent="-228600" eaLnBrk="0" fontAlgn="base" hangingPunct="0">
              <a:spcBef>
                <a:spcPct val="50000"/>
              </a:spcBef>
              <a:spcAft>
                <a:spcPct val="0"/>
              </a:spcAft>
              <a:defRPr sz="4000" b="1">
                <a:latin typeface="Times New Roman" pitchFamily="18" charset="0"/>
                <a:ea typeface="华文仿宋" pitchFamily="2" charset="-122"/>
              </a:defRPr>
            </a:lvl7pPr>
            <a:lvl8pPr marL="3429000" indent="-228600" eaLnBrk="0" fontAlgn="base" hangingPunct="0">
              <a:spcBef>
                <a:spcPct val="50000"/>
              </a:spcBef>
              <a:spcAft>
                <a:spcPct val="0"/>
              </a:spcAft>
              <a:defRPr sz="4000" b="1">
                <a:latin typeface="Times New Roman" pitchFamily="18" charset="0"/>
                <a:ea typeface="华文仿宋" pitchFamily="2" charset="-122"/>
              </a:defRPr>
            </a:lvl8pPr>
            <a:lvl9pPr marL="3886200" indent="-228600" eaLnBrk="0" fontAlgn="base" hangingPunct="0">
              <a:spcBef>
                <a:spcPct val="50000"/>
              </a:spcBef>
              <a:spcAft>
                <a:spcPct val="0"/>
              </a:spcAft>
              <a:defRPr sz="4000" b="1">
                <a:latin typeface="Times New Roman" pitchFamily="18" charset="0"/>
                <a:ea typeface="华文仿宋" pitchFamily="2" charset="-122"/>
              </a:defRPr>
            </a:lvl9pPr>
          </a:lstStyle>
          <a:p>
            <a:pPr algn="just">
              <a:lnSpc>
                <a:spcPct val="150000"/>
              </a:lnSpc>
            </a:pPr>
            <a:r>
              <a:rPr lang="zh-CN" altLang="en-US" sz="2200" dirty="0">
                <a:solidFill>
                  <a:srgbClr val="FF0000"/>
                </a:solidFill>
                <a:latin typeface="微软雅黑" pitchFamily="34" charset="-122"/>
                <a:ea typeface="微软雅黑" pitchFamily="34" charset="-122"/>
              </a:rPr>
              <a:t>意象：</a:t>
            </a:r>
            <a:r>
              <a:rPr lang="zh-CN" altLang="en-US" sz="2200" b="0" dirty="0">
                <a:solidFill>
                  <a:schemeClr val="tx1"/>
                </a:solidFill>
                <a:latin typeface="微软雅黑" pitchFamily="34" charset="-122"/>
                <a:ea typeface="微软雅黑" pitchFamily="34" charset="-122"/>
              </a:rPr>
              <a:t>柠檬花、绿叶、橙子、蓝天、和风、桃金娘、月桂。</a:t>
            </a:r>
          </a:p>
          <a:p>
            <a:pPr algn="just">
              <a:lnSpc>
                <a:spcPct val="150000"/>
              </a:lnSpc>
            </a:pPr>
            <a:r>
              <a:rPr lang="zh-CN" altLang="en-US" sz="2200" dirty="0">
                <a:solidFill>
                  <a:srgbClr val="FF0000"/>
                </a:solidFill>
                <a:latin typeface="微软雅黑" pitchFamily="34" charset="-122"/>
                <a:ea typeface="微软雅黑" pitchFamily="34" charset="-122"/>
              </a:rPr>
              <a:t>意境特点：</a:t>
            </a:r>
            <a:r>
              <a:rPr lang="zh-CN" altLang="en-US" sz="2200" b="0" dirty="0">
                <a:solidFill>
                  <a:schemeClr val="tx1"/>
                </a:solidFill>
                <a:latin typeface="微软雅黑" pitchFamily="34" charset="-122"/>
                <a:ea typeface="微软雅黑" pitchFamily="34" charset="-122"/>
              </a:rPr>
              <a:t>宁静、美好。</a:t>
            </a:r>
          </a:p>
          <a:p>
            <a:pPr algn="just">
              <a:lnSpc>
                <a:spcPct val="150000"/>
              </a:lnSpc>
            </a:pPr>
            <a:r>
              <a:rPr lang="zh-CN" altLang="en-US" sz="2200" dirty="0">
                <a:solidFill>
                  <a:srgbClr val="FF0000"/>
                </a:solidFill>
                <a:latin typeface="微软雅黑" pitchFamily="34" charset="-122"/>
                <a:ea typeface="微软雅黑" pitchFamily="34" charset="-122"/>
              </a:rPr>
              <a:t>思想感情：</a:t>
            </a:r>
            <a:r>
              <a:rPr lang="zh-CN" altLang="en-US" sz="2200" b="0" dirty="0">
                <a:solidFill>
                  <a:schemeClr val="tx1"/>
                </a:solidFill>
                <a:latin typeface="微软雅黑" pitchFamily="34" charset="-122"/>
                <a:ea typeface="微软雅黑" pitchFamily="34" charset="-122"/>
              </a:rPr>
              <a:t>这些具有意大利典型特征的意象是人物故国之思的寄托物，表达了浓郁的思乡之情。</a:t>
            </a:r>
            <a:endParaRPr lang="zh-CN" altLang="en-US" sz="2200" b="0"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02147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91590" y="1515333"/>
            <a:ext cx="9601200" cy="1556003"/>
          </a:xfrm>
          <a:prstGeom prst="rect">
            <a:avLst/>
          </a:prstGeom>
        </p:spPr>
        <p:txBody>
          <a:bodyPr wrap="square">
            <a:spAutoFit/>
          </a:bodyPr>
          <a:lstStyle/>
          <a:p>
            <a:pPr lvl="0" algn="just">
              <a:lnSpc>
                <a:spcPct val="150000"/>
              </a:lnSpc>
            </a:pPr>
            <a:r>
              <a:rPr lang="zh-CN" altLang="en-US" sz="2200" b="1" dirty="0">
                <a:solidFill>
                  <a:srgbClr val="FF0000"/>
                </a:solidFill>
                <a:latin typeface="微软雅黑" pitchFamily="34" charset="-122"/>
                <a:ea typeface="微软雅黑" pitchFamily="34" charset="-122"/>
              </a:rPr>
              <a:t>意象：</a:t>
            </a:r>
            <a:r>
              <a:rPr lang="zh-CN" altLang="en-US" sz="2200" dirty="0">
                <a:latin typeface="微软雅黑" pitchFamily="34" charset="-122"/>
                <a:ea typeface="微软雅黑" pitchFamily="34" charset="-122"/>
              </a:rPr>
              <a:t>成行的圆柱、辉煌的厅堂、宽敞明亮的居室、大理石立像。</a:t>
            </a:r>
          </a:p>
          <a:p>
            <a:pPr lvl="0" algn="just">
              <a:lnSpc>
                <a:spcPct val="150000"/>
              </a:lnSpc>
            </a:pPr>
            <a:r>
              <a:rPr lang="zh-CN" altLang="en-US" sz="2200" b="1" dirty="0">
                <a:solidFill>
                  <a:srgbClr val="FF0000"/>
                </a:solidFill>
                <a:latin typeface="微软雅黑" pitchFamily="34" charset="-122"/>
                <a:ea typeface="微软雅黑" pitchFamily="34" charset="-122"/>
              </a:rPr>
              <a:t>意境特点：</a:t>
            </a:r>
            <a:r>
              <a:rPr lang="zh-CN" altLang="en-US" sz="2200" dirty="0">
                <a:latin typeface="微软雅黑" pitchFamily="34" charset="-122"/>
                <a:ea typeface="微软雅黑" pitchFamily="34" charset="-122"/>
              </a:rPr>
              <a:t>美好、哀婉。</a:t>
            </a:r>
          </a:p>
          <a:p>
            <a:pPr lvl="0" algn="just">
              <a:lnSpc>
                <a:spcPct val="150000"/>
              </a:lnSpc>
            </a:pPr>
            <a:r>
              <a:rPr lang="zh-CN" altLang="en-US" sz="2200" b="1" dirty="0">
                <a:solidFill>
                  <a:srgbClr val="FF0000"/>
                </a:solidFill>
                <a:latin typeface="微软雅黑" pitchFamily="34" charset="-122"/>
                <a:ea typeface="微软雅黑" pitchFamily="34" charset="-122"/>
              </a:rPr>
              <a:t>思想感情：</a:t>
            </a:r>
            <a:r>
              <a:rPr lang="zh-CN" altLang="en-US" sz="2200" dirty="0">
                <a:latin typeface="微软雅黑" pitchFamily="34" charset="-122"/>
                <a:ea typeface="微软雅黑" pitchFamily="34" charset="-122"/>
              </a:rPr>
              <a:t>通过描写迷娘幼年时生活的房子，抒发了对故乡的眷恋之情。</a:t>
            </a:r>
          </a:p>
        </p:txBody>
      </p:sp>
      <p:sp>
        <p:nvSpPr>
          <p:cNvPr id="5" name="矩形 4"/>
          <p:cNvSpPr/>
          <p:nvPr/>
        </p:nvSpPr>
        <p:spPr>
          <a:xfrm>
            <a:off x="1280526" y="944155"/>
            <a:ext cx="9496835" cy="540341"/>
          </a:xfrm>
          <a:prstGeom prst="rect">
            <a:avLst/>
          </a:prstGeom>
        </p:spPr>
        <p:txBody>
          <a:bodyPr wrap="square">
            <a:spAutoFit/>
          </a:bodyPr>
          <a:lstStyle/>
          <a:p>
            <a:pPr algn="just">
              <a:lnSpc>
                <a:spcPct val="150000"/>
              </a:lnSpc>
            </a:pPr>
            <a:r>
              <a:rPr lang="en-US" altLang="zh-CN" sz="2200" b="1" dirty="0" smtClean="0">
                <a:solidFill>
                  <a:prstClr val="black"/>
                </a:solidFill>
                <a:latin typeface="微软雅黑" pitchFamily="34" charset="-122"/>
                <a:ea typeface="微软雅黑" pitchFamily="34" charset="-122"/>
              </a:rPr>
              <a:t>4.</a:t>
            </a:r>
            <a:r>
              <a:rPr lang="zh-CN" altLang="en-US" sz="2200" b="1" dirty="0">
                <a:solidFill>
                  <a:prstClr val="black"/>
                </a:solidFill>
                <a:latin typeface="微软雅黑" pitchFamily="34" charset="-122"/>
                <a:ea typeface="微软雅黑" pitchFamily="34" charset="-122"/>
              </a:rPr>
              <a:t>诗歌第二节选取了哪些意象？其意境有什么特点？表达了怎样的思想感情？</a:t>
            </a:r>
          </a:p>
        </p:txBody>
      </p:sp>
    </p:spTree>
    <p:extLst>
      <p:ext uri="{BB962C8B-B14F-4D97-AF65-F5344CB8AC3E}">
        <p14:creationId xmlns:p14="http://schemas.microsoft.com/office/powerpoint/2010/main" val="122466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91590" y="1515333"/>
            <a:ext cx="9601200" cy="2063835"/>
          </a:xfrm>
          <a:prstGeom prst="rect">
            <a:avLst/>
          </a:prstGeom>
        </p:spPr>
        <p:txBody>
          <a:bodyPr wrap="square">
            <a:spAutoFit/>
          </a:bodyPr>
          <a:lstStyle/>
          <a:p>
            <a:pPr lvl="0" algn="just">
              <a:lnSpc>
                <a:spcPct val="150000"/>
              </a:lnSpc>
            </a:pPr>
            <a:r>
              <a:rPr lang="zh-CN" altLang="en-US" sz="2200" b="1" dirty="0">
                <a:solidFill>
                  <a:srgbClr val="FF0000"/>
                </a:solidFill>
                <a:latin typeface="微软雅黑" pitchFamily="34" charset="-122"/>
                <a:ea typeface="微软雅黑" pitchFamily="34" charset="-122"/>
              </a:rPr>
              <a:t>意象</a:t>
            </a:r>
            <a:r>
              <a:rPr lang="zh-CN" altLang="en-US" sz="2200" b="1" dirty="0" smtClean="0">
                <a:solidFill>
                  <a:srgbClr val="FF0000"/>
                </a:solidFill>
                <a:latin typeface="微软雅黑" pitchFamily="34" charset="-122"/>
                <a:ea typeface="微软雅黑" pitchFamily="34" charset="-122"/>
              </a:rPr>
              <a:t>：</a:t>
            </a:r>
            <a:r>
              <a:rPr lang="zh-CN" altLang="en-US" sz="2200" dirty="0" smtClean="0">
                <a:latin typeface="微软雅黑" pitchFamily="34" charset="-122"/>
                <a:ea typeface="微软雅黑" pitchFamily="34" charset="-122"/>
              </a:rPr>
              <a:t>云</a:t>
            </a:r>
            <a:r>
              <a:rPr lang="zh-CN" altLang="en-US" sz="2200" dirty="0">
                <a:latin typeface="微软雅黑" pitchFamily="34" charset="-122"/>
                <a:ea typeface="微软雅黑" pitchFamily="34" charset="-122"/>
              </a:rPr>
              <a:t>径、山岗、驴儿、雾、岩洞、危崖、瀑布。</a:t>
            </a:r>
          </a:p>
          <a:p>
            <a:pPr lvl="0" algn="just">
              <a:lnSpc>
                <a:spcPct val="150000"/>
              </a:lnSpc>
            </a:pPr>
            <a:r>
              <a:rPr lang="zh-CN" altLang="en-US" sz="2200" b="1" dirty="0">
                <a:solidFill>
                  <a:srgbClr val="FF0000"/>
                </a:solidFill>
                <a:latin typeface="微软雅黑" pitchFamily="34" charset="-122"/>
                <a:ea typeface="微软雅黑" pitchFamily="34" charset="-122"/>
              </a:rPr>
              <a:t>意境特点：</a:t>
            </a:r>
            <a:r>
              <a:rPr lang="zh-CN" altLang="en-US" sz="2200" dirty="0">
                <a:latin typeface="微软雅黑" pitchFamily="34" charset="-122"/>
                <a:ea typeface="微软雅黑" pitchFamily="34" charset="-122"/>
              </a:rPr>
              <a:t>神秘、险峻。</a:t>
            </a:r>
          </a:p>
          <a:p>
            <a:pPr lvl="0" algn="just">
              <a:lnSpc>
                <a:spcPct val="150000"/>
              </a:lnSpc>
            </a:pPr>
            <a:r>
              <a:rPr lang="zh-CN" altLang="en-US" sz="2200" b="1" dirty="0">
                <a:solidFill>
                  <a:srgbClr val="FF0000"/>
                </a:solidFill>
                <a:latin typeface="微软雅黑" pitchFamily="34" charset="-122"/>
                <a:ea typeface="微软雅黑" pitchFamily="34" charset="-122"/>
              </a:rPr>
              <a:t>思想感情：</a:t>
            </a:r>
            <a:r>
              <a:rPr lang="zh-CN" altLang="en-US" sz="2200" dirty="0">
                <a:latin typeface="微软雅黑" pitchFamily="34" charset="-122"/>
                <a:ea typeface="微软雅黑" pitchFamily="34" charset="-122"/>
              </a:rPr>
              <a:t>通过这些意象，写出了迷娘返乡路途的艰险，抒发了她坚定的返乡之情。</a:t>
            </a:r>
          </a:p>
        </p:txBody>
      </p:sp>
      <p:sp>
        <p:nvSpPr>
          <p:cNvPr id="5" name="矩形 4"/>
          <p:cNvSpPr/>
          <p:nvPr/>
        </p:nvSpPr>
        <p:spPr>
          <a:xfrm>
            <a:off x="1280526" y="944155"/>
            <a:ext cx="9496835" cy="540341"/>
          </a:xfrm>
          <a:prstGeom prst="rect">
            <a:avLst/>
          </a:prstGeom>
        </p:spPr>
        <p:txBody>
          <a:bodyPr wrap="square">
            <a:spAutoFit/>
          </a:bodyPr>
          <a:lstStyle/>
          <a:p>
            <a:pPr algn="just">
              <a:lnSpc>
                <a:spcPct val="150000"/>
              </a:lnSpc>
            </a:pPr>
            <a:r>
              <a:rPr lang="en-US" altLang="zh-CN" sz="2200" b="1" dirty="0" smtClean="0">
                <a:solidFill>
                  <a:prstClr val="black"/>
                </a:solidFill>
                <a:latin typeface="微软雅黑" pitchFamily="34" charset="-122"/>
                <a:ea typeface="微软雅黑" pitchFamily="34" charset="-122"/>
              </a:rPr>
              <a:t>5.</a:t>
            </a:r>
            <a:r>
              <a:rPr lang="zh-CN" altLang="en-US" sz="2200" b="1" dirty="0">
                <a:solidFill>
                  <a:prstClr val="black"/>
                </a:solidFill>
                <a:latin typeface="微软雅黑" pitchFamily="34" charset="-122"/>
                <a:ea typeface="微软雅黑" pitchFamily="34" charset="-122"/>
              </a:rPr>
              <a:t>诗歌第三节选取了哪些意象？其意境有什么特点？表达了怎样的思想感情</a:t>
            </a:r>
            <a:r>
              <a:rPr lang="zh-CN" altLang="en-US" sz="2200" b="1" dirty="0" smtClean="0">
                <a:solidFill>
                  <a:prstClr val="black"/>
                </a:solidFill>
                <a:latin typeface="微软雅黑" pitchFamily="34" charset="-122"/>
                <a:ea typeface="微软雅黑" pitchFamily="34" charset="-122"/>
              </a:rPr>
              <a:t>？</a:t>
            </a:r>
            <a:endParaRPr lang="zh-CN" altLang="en-US" sz="2200" b="1"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104678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262970" y="1709035"/>
            <a:ext cx="6862906" cy="3955128"/>
          </a:xfrm>
          <a:prstGeom prst="rect">
            <a:avLst/>
          </a:prstGeom>
        </p:spPr>
      </p:pic>
      <p:sp>
        <p:nvSpPr>
          <p:cNvPr id="8" name="矩形 7"/>
          <p:cNvSpPr/>
          <p:nvPr/>
        </p:nvSpPr>
        <p:spPr>
          <a:xfrm>
            <a:off x="1272011" y="1090035"/>
            <a:ext cx="2218452" cy="46037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结构图解</a:t>
            </a:r>
            <a:endParaRPr lang="zh-CN" altLang="en-US" sz="2400" b="1" dirty="0">
              <a:latin typeface="微软雅黑" panose="020B0503020204020204" pitchFamily="34" charset="-122"/>
              <a:ea typeface="微软雅黑" panose="020B0503020204020204" pitchFamily="34" charset="-122"/>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74" y="1089632"/>
            <a:ext cx="414037" cy="494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45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14449" y="1853206"/>
            <a:ext cx="9429752" cy="1615827"/>
          </a:xfrm>
          <a:prstGeom prst="rect">
            <a:avLst/>
          </a:prstGeom>
        </p:spPr>
        <p:txBody>
          <a:bodyPr wrap="square">
            <a:spAutoFit/>
          </a:bodyPr>
          <a:lstStyle/>
          <a:p>
            <a:pPr indent="576000" algn="just">
              <a:lnSpc>
                <a:spcPct val="150000"/>
              </a:lnSpc>
            </a:pPr>
            <a:r>
              <a:rPr lang="zh-CN" altLang="en-US" sz="2200" dirty="0">
                <a:latin typeface="微软雅黑" pitchFamily="34" charset="-122"/>
                <a:ea typeface="微软雅黑" pitchFamily="34" charset="-122"/>
              </a:rPr>
              <a:t>这首诗从三个不同的角度选取众多意象，描绘出</a:t>
            </a:r>
            <a:r>
              <a:rPr lang="zh-CN" altLang="en-US" sz="2200" dirty="0" smtClean="0">
                <a:latin typeface="微软雅黑" pitchFamily="34" charset="-122"/>
                <a:ea typeface="微软雅黑" pitchFamily="34" charset="-122"/>
              </a:rPr>
              <a:t>意大利迷人</a:t>
            </a:r>
            <a:r>
              <a:rPr lang="zh-CN" altLang="en-US" sz="2200" dirty="0">
                <a:latin typeface="微软雅黑" pitchFamily="34" charset="-122"/>
                <a:ea typeface="微软雅黑" pitchFamily="34" charset="-122"/>
              </a:rPr>
              <a:t>的景色、宏伟的建筑和阿尔卑斯山脉的险峻神秘，表现</a:t>
            </a:r>
            <a:r>
              <a:rPr lang="zh-CN" altLang="en-US" sz="2200" dirty="0" smtClean="0">
                <a:latin typeface="微软雅黑" pitchFamily="34" charset="-122"/>
                <a:ea typeface="微软雅黑" pitchFamily="34" charset="-122"/>
              </a:rPr>
              <a:t>了迷</a:t>
            </a:r>
            <a:r>
              <a:rPr lang="zh-CN" altLang="en-US" sz="2200" dirty="0">
                <a:latin typeface="微软雅黑" pitchFamily="34" charset="-122"/>
                <a:ea typeface="微软雅黑" pitchFamily="34" charset="-122"/>
              </a:rPr>
              <a:t>娘对故乡的深切思念，也表达了诗人对光明、自由和幸福</a:t>
            </a:r>
            <a:r>
              <a:rPr lang="zh-CN" altLang="en-US" sz="2200" dirty="0" smtClean="0">
                <a:latin typeface="微软雅黑" pitchFamily="34" charset="-122"/>
                <a:ea typeface="微软雅黑" pitchFamily="34" charset="-122"/>
              </a:rPr>
              <a:t>生活</a:t>
            </a:r>
            <a:r>
              <a:rPr lang="zh-CN" altLang="en-US" sz="2200" dirty="0">
                <a:latin typeface="微软雅黑" pitchFamily="34" charset="-122"/>
                <a:ea typeface="微软雅黑" pitchFamily="34" charset="-122"/>
              </a:rPr>
              <a:t>的向往与追求。</a:t>
            </a:r>
          </a:p>
        </p:txBody>
      </p:sp>
      <p:sp>
        <p:nvSpPr>
          <p:cNvPr id="8" name="矩形 7"/>
          <p:cNvSpPr/>
          <p:nvPr/>
        </p:nvSpPr>
        <p:spPr>
          <a:xfrm>
            <a:off x="1272011" y="1090035"/>
            <a:ext cx="2218452" cy="46037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主题归纳</a:t>
            </a:r>
            <a:endParaRPr lang="zh-CN" altLang="en-US" sz="2400" b="1" dirty="0">
              <a:latin typeface="微软雅黑" panose="020B0503020204020204" pitchFamily="34" charset="-122"/>
              <a:ea typeface="微软雅黑" panose="020B0503020204020204" pitchFamily="34" charset="-122"/>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116" y="1137535"/>
            <a:ext cx="427540" cy="41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502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96053" y="2253884"/>
            <a:ext cx="7494494" cy="540341"/>
          </a:xfrm>
          <a:prstGeom prst="rect">
            <a:avLst/>
          </a:prstGeom>
        </p:spPr>
        <p:txBody>
          <a:bodyPr wrap="square">
            <a:spAutoFit/>
          </a:bodyPr>
          <a:lstStyle/>
          <a:p>
            <a:pPr>
              <a:lnSpc>
                <a:spcPct val="150000"/>
              </a:lnSpc>
            </a:pPr>
            <a:r>
              <a:rPr lang="zh-CN" altLang="en-US" sz="2200" dirty="0">
                <a:solidFill>
                  <a:prstClr val="black"/>
                </a:solidFill>
                <a:latin typeface="微软雅黑" pitchFamily="34" charset="-122"/>
              </a:rPr>
              <a:t>①</a:t>
            </a:r>
            <a:r>
              <a:rPr lang="zh-CN" altLang="en-US" sz="2200" dirty="0" smtClean="0">
                <a:solidFill>
                  <a:prstClr val="black"/>
                </a:solidFill>
                <a:latin typeface="微软雅黑" pitchFamily="34" charset="-122"/>
              </a:rPr>
              <a:t>柠檬（   </a:t>
            </a:r>
            <a:r>
              <a:rPr lang="zh-CN" altLang="en-US" sz="2200" dirty="0" smtClean="0">
                <a:solidFill>
                  <a:prstClr val="black"/>
                </a:solidFill>
                <a:latin typeface="微软雅黑" pitchFamily="34" charset="-122"/>
              </a:rPr>
              <a:t>　 ）</a:t>
            </a:r>
            <a:r>
              <a:rPr lang="en-US" altLang="zh-CN" sz="2200" dirty="0" smtClean="0">
                <a:solidFill>
                  <a:prstClr val="black"/>
                </a:solidFill>
                <a:latin typeface="微软雅黑" pitchFamily="34" charset="-122"/>
              </a:rPr>
              <a:t>	</a:t>
            </a:r>
            <a:r>
              <a:rPr lang="en-US" altLang="zh-CN" sz="2200" dirty="0" smtClean="0">
                <a:solidFill>
                  <a:prstClr val="black"/>
                </a:solidFill>
                <a:latin typeface="微软雅黑" pitchFamily="34" charset="-122"/>
              </a:rPr>
              <a:t>    </a:t>
            </a:r>
            <a:r>
              <a:rPr lang="zh-CN" altLang="en-US" sz="2200" dirty="0" smtClean="0">
                <a:solidFill>
                  <a:prstClr val="black"/>
                </a:solidFill>
                <a:latin typeface="微软雅黑" pitchFamily="34" charset="-122"/>
              </a:rPr>
              <a:t>②行</a:t>
            </a:r>
            <a:r>
              <a:rPr lang="zh-CN" altLang="en-US" sz="2200" dirty="0" smtClean="0">
                <a:solidFill>
                  <a:srgbClr val="FF0000"/>
                </a:solidFill>
                <a:latin typeface="微软雅黑" pitchFamily="34" charset="-122"/>
              </a:rPr>
              <a:t>藏</a:t>
            </a:r>
            <a:r>
              <a:rPr lang="zh-CN" altLang="en-US" sz="2200" dirty="0" smtClean="0">
                <a:solidFill>
                  <a:prstClr val="black"/>
                </a:solidFill>
                <a:latin typeface="微软雅黑" pitchFamily="34" charset="-122"/>
              </a:rPr>
              <a:t>（</a:t>
            </a:r>
            <a:r>
              <a:rPr lang="zh-CN" altLang="en-US" sz="2200" dirty="0">
                <a:solidFill>
                  <a:prstClr val="black"/>
                </a:solidFill>
                <a:latin typeface="微软雅黑" pitchFamily="34" charset="-122"/>
              </a:rPr>
              <a:t>　　</a:t>
            </a:r>
            <a:r>
              <a:rPr lang="zh-CN" altLang="en-US" sz="2200" dirty="0" smtClean="0">
                <a:solidFill>
                  <a:prstClr val="black"/>
                </a:solidFill>
                <a:latin typeface="微软雅黑" pitchFamily="34" charset="-122"/>
              </a:rPr>
              <a:t>）</a:t>
            </a:r>
            <a:endParaRPr lang="en-US" altLang="zh-CN" sz="2200" dirty="0" smtClean="0">
              <a:solidFill>
                <a:prstClr val="black"/>
              </a:solidFill>
              <a:latin typeface="微软雅黑" pitchFamily="34" charset="-122"/>
            </a:endParaRPr>
          </a:p>
        </p:txBody>
      </p:sp>
      <p:sp>
        <p:nvSpPr>
          <p:cNvPr id="14" name="矩形 13"/>
          <p:cNvSpPr/>
          <p:nvPr/>
        </p:nvSpPr>
        <p:spPr>
          <a:xfrm>
            <a:off x="2449674" y="2363270"/>
            <a:ext cx="951485" cy="400110"/>
          </a:xfrm>
          <a:prstGeom prst="rect">
            <a:avLst/>
          </a:prstGeom>
        </p:spPr>
        <p:txBody>
          <a:bodyPr wrap="square">
            <a:spAutoFit/>
          </a:bodyPr>
          <a:lstStyle/>
          <a:p>
            <a:r>
              <a:rPr lang="en-US" altLang="zh-CN" sz="2000" dirty="0" err="1">
                <a:solidFill>
                  <a:srgbClr val="FF0000"/>
                </a:solidFill>
                <a:latin typeface="微软雅黑" pitchFamily="34" charset="-122"/>
              </a:rPr>
              <a:t>ménɡ</a:t>
            </a:r>
            <a:r>
              <a:rPr lang="zh-CN" altLang="en-US" sz="2000" dirty="0">
                <a:solidFill>
                  <a:srgbClr val="FF0000"/>
                </a:solidFill>
                <a:latin typeface="微软雅黑" pitchFamily="34" charset="-122"/>
              </a:rPr>
              <a:t>　</a:t>
            </a:r>
          </a:p>
        </p:txBody>
      </p:sp>
      <p:sp>
        <p:nvSpPr>
          <p:cNvPr id="26" name="矩形 25"/>
          <p:cNvSpPr/>
          <p:nvPr/>
        </p:nvSpPr>
        <p:spPr>
          <a:xfrm>
            <a:off x="5553886" y="2373482"/>
            <a:ext cx="850356" cy="400110"/>
          </a:xfrm>
          <a:prstGeom prst="rect">
            <a:avLst/>
          </a:prstGeom>
        </p:spPr>
        <p:txBody>
          <a:bodyPr wrap="square">
            <a:spAutoFit/>
          </a:bodyPr>
          <a:lstStyle/>
          <a:p>
            <a:pPr algn="ctr"/>
            <a:r>
              <a:rPr lang="en-US" altLang="zh-CN" sz="2000" dirty="0" err="1">
                <a:solidFill>
                  <a:srgbClr val="FF0000"/>
                </a:solidFill>
                <a:latin typeface="微软雅黑" pitchFamily="34" charset="-122"/>
              </a:rPr>
              <a:t>cáng</a:t>
            </a:r>
            <a:endParaRPr lang="zh-CN" altLang="en-US" sz="2000" dirty="0">
              <a:solidFill>
                <a:srgbClr val="FF0000"/>
              </a:solidFill>
              <a:latin typeface="微软雅黑" pitchFamily="34" charset="-122"/>
            </a:endParaRPr>
          </a:p>
        </p:txBody>
      </p:sp>
      <p:sp>
        <p:nvSpPr>
          <p:cNvPr id="33" name="矩形 32"/>
          <p:cNvSpPr/>
          <p:nvPr/>
        </p:nvSpPr>
        <p:spPr>
          <a:xfrm>
            <a:off x="1348552" y="1690371"/>
            <a:ext cx="1576864" cy="600164"/>
          </a:xfrm>
          <a:prstGeom prst="rect">
            <a:avLst/>
          </a:prstGeom>
        </p:spPr>
        <p:txBody>
          <a:bodyPr wrap="square">
            <a:spAutoFit/>
          </a:bodyPr>
          <a:lstStyle/>
          <a:p>
            <a:pPr algn="just">
              <a:lnSpc>
                <a:spcPct val="150000"/>
              </a:lnSpc>
            </a:pPr>
            <a:r>
              <a:rPr lang="zh-CN" altLang="en-US" sz="2200" b="1" dirty="0" smtClean="0">
                <a:solidFill>
                  <a:srgbClr val="000000"/>
                </a:solidFill>
                <a:latin typeface="微软雅黑"/>
              </a:rPr>
              <a:t> 易</a:t>
            </a:r>
            <a:r>
              <a:rPr lang="zh-CN" altLang="en-US" sz="2200" b="1" dirty="0" smtClean="0">
                <a:solidFill>
                  <a:srgbClr val="000000"/>
                </a:solidFill>
                <a:latin typeface="微软雅黑"/>
              </a:rPr>
              <a:t>错字音</a:t>
            </a:r>
            <a:endParaRPr lang="zh-CN" altLang="en-US" sz="2000" dirty="0">
              <a:solidFill>
                <a:srgbClr val="000000"/>
              </a:solidFill>
            </a:endParaRPr>
          </a:p>
        </p:txBody>
      </p:sp>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616" y="1056901"/>
            <a:ext cx="516924" cy="550394"/>
          </a:xfrm>
          <a:prstGeom prst="rect">
            <a:avLst/>
          </a:prstGeom>
        </p:spPr>
      </p:pic>
      <p:sp>
        <p:nvSpPr>
          <p:cNvPr id="36" name="矩形 35"/>
          <p:cNvSpPr/>
          <p:nvPr/>
        </p:nvSpPr>
        <p:spPr>
          <a:xfrm>
            <a:off x="1272011" y="1090035"/>
            <a:ext cx="2218452" cy="460375"/>
          </a:xfrm>
          <a:prstGeom prst="rect">
            <a:avLst/>
          </a:prstGeom>
        </p:spPr>
        <p:txBody>
          <a:bodyPr wrap="square">
            <a:spAutoFit/>
          </a:bodyPr>
          <a:lstStyle/>
          <a:p>
            <a:r>
              <a:rPr lang="zh-CN" altLang="en-US" sz="2400" b="1" dirty="0" smtClean="0">
                <a:solidFill>
                  <a:srgbClr val="000000"/>
                </a:solidFill>
                <a:latin typeface="微软雅黑" panose="020B0503020204020204" pitchFamily="34" charset="-122"/>
              </a:rPr>
              <a:t>内容小结</a:t>
            </a:r>
            <a:endParaRPr lang="zh-CN" altLang="en-US" sz="2400" b="1" dirty="0">
              <a:solidFill>
                <a:srgbClr val="000000"/>
              </a:solidFill>
              <a:latin typeface="微软雅黑" panose="020B0503020204020204" pitchFamily="34" charset="-122"/>
            </a:endParaRPr>
          </a:p>
        </p:txBody>
      </p:sp>
    </p:spTree>
    <p:extLst>
      <p:ext uri="{BB962C8B-B14F-4D97-AF65-F5344CB8AC3E}">
        <p14:creationId xmlns:p14="http://schemas.microsoft.com/office/powerpoint/2010/main" val="301583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37310" y="2850404"/>
            <a:ext cx="9532620" cy="2807948"/>
          </a:xfrm>
          <a:prstGeom prst="rect">
            <a:avLst/>
          </a:prstGeom>
        </p:spPr>
        <p:txBody>
          <a:bodyPr wrap="square">
            <a:spAutoFit/>
          </a:bodyPr>
          <a:lstStyle/>
          <a:p>
            <a:pPr algn="just">
              <a:lnSpc>
                <a:spcPct val="150000"/>
              </a:lnSpc>
            </a:pPr>
            <a:r>
              <a:rPr lang="zh-CN" altLang="en-US" sz="2000" b="1" dirty="0">
                <a:solidFill>
                  <a:srgbClr val="FF0000"/>
                </a:solidFill>
                <a:latin typeface="微软雅黑" pitchFamily="34" charset="-122"/>
                <a:ea typeface="微软雅黑" pitchFamily="34" charset="-122"/>
              </a:rPr>
              <a:t>“你知道吗”“你可知道</a:t>
            </a:r>
            <a:r>
              <a:rPr lang="en-US" altLang="zh-CN" sz="2000" b="1" dirty="0">
                <a:solidFill>
                  <a:srgbClr val="FF0000"/>
                </a:solidFill>
                <a:latin typeface="微软雅黑" pitchFamily="34" charset="-122"/>
                <a:ea typeface="微软雅黑" pitchFamily="34" charset="-122"/>
              </a:rPr>
              <a:t>……”</a:t>
            </a:r>
            <a:r>
              <a:rPr lang="zh-CN" altLang="en-US" sz="2000" dirty="0">
                <a:latin typeface="微软雅黑" pitchFamily="34" charset="-122"/>
                <a:ea typeface="微软雅黑" pitchFamily="34" charset="-122"/>
              </a:rPr>
              <a:t>的询问，既是询问也是倾诉，既引起读者的好奇心，也强化了迷娘对故乡的思念之情。副歌中迷娘的应答，不仅回应了询问，而且进一步把思乡之情变为回乡的行动</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algn="just">
              <a:lnSpc>
                <a:spcPct val="150000"/>
              </a:lnSpc>
            </a:pPr>
            <a:r>
              <a:rPr lang="zh-CN" altLang="en-US" sz="2000" b="1" dirty="0">
                <a:solidFill>
                  <a:srgbClr val="FF0000"/>
                </a:solidFill>
                <a:latin typeface="微软雅黑" pitchFamily="34" charset="-122"/>
                <a:ea typeface="微软雅黑" pitchFamily="34" charset="-122"/>
              </a:rPr>
              <a:t>“前往，前往”</a:t>
            </a:r>
            <a:r>
              <a:rPr lang="zh-CN" altLang="en-US" sz="2000" dirty="0">
                <a:latin typeface="微软雅黑" pitchFamily="34" charset="-122"/>
                <a:ea typeface="微软雅黑" pitchFamily="34" charset="-122"/>
              </a:rPr>
              <a:t>这种回答不但强调迷娘回乡的坚决态度和迫切心理，而且在重复中有着微妙的变化，它与重复的内容共同形成本诗的深层内涵，即迷娘对威廉</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迈斯特的复杂的情感。</a:t>
            </a:r>
          </a:p>
        </p:txBody>
      </p:sp>
      <p:sp>
        <p:nvSpPr>
          <p:cNvPr id="6" name="Text Box 4"/>
          <p:cNvSpPr txBox="1">
            <a:spLocks noChangeArrowheads="1"/>
          </p:cNvSpPr>
          <p:nvPr/>
        </p:nvSpPr>
        <p:spPr bwMode="auto">
          <a:xfrm>
            <a:off x="1257300" y="1721249"/>
            <a:ext cx="9612630" cy="961289"/>
          </a:xfrm>
          <a:prstGeom prst="rect">
            <a:avLst/>
          </a:prstGeom>
        </p:spPr>
        <p:txBody>
          <a:bodyPr wrap="square">
            <a:spAutoFit/>
          </a:bodyPr>
          <a:lstStyle>
            <a:defPPr>
              <a:defRPr lang="zh-CN"/>
            </a:defPPr>
            <a:lvl1pPr algn="just">
              <a:lnSpc>
                <a:spcPct val="150000"/>
              </a:lnSpc>
              <a:defRPr sz="2400">
                <a:latin typeface="微软雅黑" pitchFamily="34" charset="-122"/>
                <a:ea typeface="微软雅黑" pitchFamily="34" charset="-122"/>
              </a:defRPr>
            </a:lvl1pPr>
          </a:lstStyle>
          <a:p>
            <a:r>
              <a:rPr lang="en-US" altLang="zh-CN" sz="2000" b="1" dirty="0" smtClean="0"/>
              <a:t>1.</a:t>
            </a:r>
            <a:r>
              <a:rPr lang="zh-CN" altLang="en-US" sz="2000" b="1" dirty="0" smtClean="0"/>
              <a:t>诗歌</a:t>
            </a:r>
            <a:r>
              <a:rPr lang="zh-CN" altLang="en-US" sz="2000" b="1" dirty="0"/>
              <a:t>中，“你知道吗”“你可知道</a:t>
            </a:r>
            <a:r>
              <a:rPr lang="en-US" altLang="zh-CN" sz="2000" b="1" dirty="0"/>
              <a:t>……”</a:t>
            </a:r>
            <a:r>
              <a:rPr lang="zh-CN" altLang="en-US" sz="2000" b="1" dirty="0"/>
              <a:t>的询问以及“前往，前往”的回答有什么作用？</a:t>
            </a:r>
          </a:p>
        </p:txBody>
      </p:sp>
      <p:sp>
        <p:nvSpPr>
          <p:cNvPr id="10" name="矩形 9"/>
          <p:cNvSpPr/>
          <p:nvPr/>
        </p:nvSpPr>
        <p:spPr>
          <a:xfrm>
            <a:off x="1176037" y="1164098"/>
            <a:ext cx="1415772" cy="424732"/>
          </a:xfrm>
          <a:prstGeom prst="rect">
            <a:avLst/>
          </a:prstGeom>
        </p:spPr>
        <p:txBody>
          <a:bodyPr wrap="none">
            <a:spAutoFit/>
          </a:bodyPr>
          <a:lstStyle/>
          <a:p>
            <a:pPr lvl="0">
              <a:lnSpc>
                <a:spcPct val="90000"/>
              </a:lnSpc>
              <a:spcBef>
                <a:spcPts val="1000"/>
              </a:spcBef>
            </a:pPr>
            <a:r>
              <a:rPr lang="zh-CN" altLang="en-US" sz="2400" b="1" dirty="0">
                <a:latin typeface="微软雅黑" pitchFamily="34" charset="-122"/>
                <a:ea typeface="微软雅黑" pitchFamily="34" charset="-122"/>
              </a:rPr>
              <a:t>深入探究</a:t>
            </a:r>
            <a:endParaRPr lang="en-US" altLang="zh-CN" sz="2400" b="1" dirty="0">
              <a:latin typeface="微软雅黑" pitchFamily="34" charset="-122"/>
              <a:ea typeface="微软雅黑" pitchFamily="34" charset="-122"/>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69" y="1201252"/>
            <a:ext cx="304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4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97549" y="1762884"/>
            <a:ext cx="5245755" cy="2536400"/>
          </a:xfrm>
          <a:prstGeom prst="rect">
            <a:avLst/>
          </a:prstGeom>
        </p:spPr>
        <p:txBody>
          <a:bodyPr wrap="square">
            <a:spAutoFit/>
          </a:bodyPr>
          <a:lstStyle/>
          <a:p>
            <a:pPr algn="just">
              <a:lnSpc>
                <a:spcPct val="150000"/>
              </a:lnSpc>
            </a:pPr>
            <a:r>
              <a:rPr lang="en-US" altLang="zh-CN" dirty="0">
                <a:solidFill>
                  <a:srgbClr val="000000"/>
                </a:solidFill>
                <a:latin typeface="微软雅黑" panose="020B0503020204020204" pitchFamily="34" charset="-122"/>
              </a:rPr>
              <a:t>1. </a:t>
            </a:r>
            <a:r>
              <a:rPr lang="zh-CN" altLang="en-US" dirty="0">
                <a:solidFill>
                  <a:srgbClr val="000000"/>
                </a:solidFill>
                <a:latin typeface="微软雅黑" panose="020B0503020204020204" pitchFamily="34" charset="-122"/>
              </a:rPr>
              <a:t>了解作者、诗歌的创作背景及与作者相关的诗歌作品。</a:t>
            </a:r>
          </a:p>
          <a:p>
            <a:pPr algn="just">
              <a:lnSpc>
                <a:spcPct val="150000"/>
              </a:lnSpc>
            </a:pPr>
            <a:r>
              <a:rPr lang="en-US" altLang="zh-CN" dirty="0">
                <a:solidFill>
                  <a:srgbClr val="000000"/>
                </a:solidFill>
                <a:latin typeface="微软雅黑" panose="020B0503020204020204" pitchFamily="34" charset="-122"/>
              </a:rPr>
              <a:t>2. </a:t>
            </a:r>
            <a:r>
              <a:rPr lang="zh-CN" altLang="en-US" dirty="0">
                <a:solidFill>
                  <a:srgbClr val="000000"/>
                </a:solidFill>
                <a:latin typeface="微软雅黑" panose="020B0503020204020204" pitchFamily="34" charset="-122"/>
              </a:rPr>
              <a:t>理解诗歌的意象特点，领悟诗歌主旨，分析具有象征意义的意象在主旨表达方面的作用。</a:t>
            </a:r>
          </a:p>
          <a:p>
            <a:pPr algn="just">
              <a:lnSpc>
                <a:spcPct val="150000"/>
              </a:lnSpc>
            </a:pPr>
            <a:r>
              <a:rPr lang="en-US" altLang="zh-CN" dirty="0">
                <a:solidFill>
                  <a:srgbClr val="000000"/>
                </a:solidFill>
                <a:latin typeface="微软雅黑" panose="020B0503020204020204" pitchFamily="34" charset="-122"/>
              </a:rPr>
              <a:t>3. </a:t>
            </a:r>
            <a:r>
              <a:rPr lang="zh-CN" altLang="en-US" dirty="0">
                <a:solidFill>
                  <a:srgbClr val="000000"/>
                </a:solidFill>
                <a:latin typeface="微软雅黑" panose="020B0503020204020204" pitchFamily="34" charset="-122"/>
              </a:rPr>
              <a:t>分析诗中称呼转变的作用，体会诗歌在抒情方面的艺术技巧。</a:t>
            </a:r>
          </a:p>
        </p:txBody>
      </p:sp>
      <p:sp>
        <p:nvSpPr>
          <p:cNvPr id="2" name="矩形 1"/>
          <p:cNvSpPr/>
          <p:nvPr/>
        </p:nvSpPr>
        <p:spPr>
          <a:xfrm>
            <a:off x="1262990" y="1169681"/>
            <a:ext cx="1415772" cy="461665"/>
          </a:xfrm>
          <a:prstGeom prst="rect">
            <a:avLst/>
          </a:prstGeom>
        </p:spPr>
        <p:txBody>
          <a:bodyPr wrap="none">
            <a:spAutoFit/>
          </a:bodyPr>
          <a:lstStyle/>
          <a:p>
            <a:r>
              <a:rPr lang="zh-CN" altLang="en-US" sz="2400" b="1" dirty="0">
                <a:solidFill>
                  <a:srgbClr val="000000"/>
                </a:solidFill>
              </a:rPr>
              <a:t>素养目标</a:t>
            </a: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766" y="1229056"/>
            <a:ext cx="386511" cy="390415"/>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333" y="1424263"/>
            <a:ext cx="4191426" cy="2900467"/>
          </a:xfrm>
          <a:prstGeom prst="rect">
            <a:avLst/>
          </a:prstGeom>
        </p:spPr>
      </p:pic>
    </p:spTree>
    <p:extLst>
      <p:ext uri="{BB962C8B-B14F-4D97-AF65-F5344CB8AC3E}">
        <p14:creationId xmlns:p14="http://schemas.microsoft.com/office/powerpoint/2010/main" val="404586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34440" y="1667099"/>
            <a:ext cx="9395460" cy="2807948"/>
          </a:xfrm>
          <a:prstGeom prst="rect">
            <a:avLst/>
          </a:prstGeom>
        </p:spPr>
        <p:txBody>
          <a:bodyPr wrap="square">
            <a:spAutoFit/>
          </a:bodyPr>
          <a:lstStyle/>
          <a:p>
            <a:pPr indent="540000" algn="just">
              <a:lnSpc>
                <a:spcPct val="150000"/>
              </a:lnSpc>
            </a:pPr>
            <a:r>
              <a:rPr lang="zh-CN" altLang="en-US" sz="2000" dirty="0">
                <a:latin typeface="微软雅黑" pitchFamily="34" charset="-122"/>
                <a:ea typeface="微软雅黑" pitchFamily="34" charset="-122"/>
              </a:rPr>
              <a:t>这首诗以对知心人倾诉的形式完成。倾诉的人是迷娘，而被倾诉的对象分别是“爱人”“恩人”“父亲”，事实上，这三者是同一个人</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威廉</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迈斯特。迷娘在心中深深地爱着他，可她知道他们是无法在一起的，于是就由“爱人”转而称呼他为“恩人”，进而称呼他为“父亲”。这三种称呼在诗中的转换，表达了迷娘对迈斯特怀有的那种复杂、真挚而又深沉的情感，既哀婉，又美好。这三种称呼所蕴含的情感是逐渐加深的。</a:t>
            </a:r>
          </a:p>
        </p:txBody>
      </p:sp>
      <p:sp>
        <p:nvSpPr>
          <p:cNvPr id="6" name="Text Box 4"/>
          <p:cNvSpPr txBox="1">
            <a:spLocks noChangeArrowheads="1"/>
          </p:cNvSpPr>
          <p:nvPr/>
        </p:nvSpPr>
        <p:spPr bwMode="auto">
          <a:xfrm>
            <a:off x="1234440" y="1086474"/>
            <a:ext cx="9395460" cy="499624"/>
          </a:xfrm>
          <a:prstGeom prst="rect">
            <a:avLst/>
          </a:prstGeom>
        </p:spPr>
        <p:txBody>
          <a:bodyPr wrap="square">
            <a:spAutoFit/>
          </a:bodyPr>
          <a:lstStyle>
            <a:defPPr>
              <a:defRPr lang="zh-CN"/>
            </a:defPPr>
            <a:lvl1pPr algn="just">
              <a:lnSpc>
                <a:spcPct val="150000"/>
              </a:lnSpc>
              <a:defRPr sz="2400">
                <a:latin typeface="微软雅黑" pitchFamily="34" charset="-122"/>
                <a:ea typeface="微软雅黑" pitchFamily="34" charset="-122"/>
              </a:defRPr>
            </a:lvl1pPr>
          </a:lstStyle>
          <a:p>
            <a:r>
              <a:rPr lang="en-US" altLang="zh-CN" sz="2000" b="1" dirty="0" smtClean="0"/>
              <a:t>2</a:t>
            </a:r>
            <a:r>
              <a:rPr lang="en-US" altLang="zh-CN" sz="2000" b="1" dirty="0" smtClean="0"/>
              <a:t>.</a:t>
            </a:r>
            <a:r>
              <a:rPr lang="zh-CN" altLang="en-US" sz="2000" b="1" dirty="0"/>
              <a:t>如何理解诗歌中“爱人”“恩人”“父亲”这三个称呼？</a:t>
            </a:r>
          </a:p>
        </p:txBody>
      </p:sp>
    </p:spTree>
    <p:extLst>
      <p:ext uri="{BB962C8B-B14F-4D97-AF65-F5344CB8AC3E}">
        <p14:creationId xmlns:p14="http://schemas.microsoft.com/office/powerpoint/2010/main" val="302908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9929" y="1899614"/>
            <a:ext cx="9626905" cy="4654608"/>
          </a:xfrm>
          <a:prstGeom prst="rect">
            <a:avLst/>
          </a:prstGeom>
        </p:spPr>
        <p:txBody>
          <a:bodyPr wrap="square">
            <a:spAutoFit/>
          </a:bodyPr>
          <a:lstStyle/>
          <a:p>
            <a:pPr algn="just">
              <a:lnSpc>
                <a:spcPct val="150000"/>
              </a:lnSpc>
            </a:pPr>
            <a:r>
              <a:rPr lang="zh-CN" altLang="en-US" sz="2000" dirty="0">
                <a:latin typeface="微软雅黑" pitchFamily="34" charset="-122"/>
                <a:ea typeface="微软雅黑" pitchFamily="34" charset="-122"/>
              </a:rPr>
              <a:t>本诗各节的开头和结尾使用的句式基本相同，构成了一种明显的重复，这使得诗的结构整齐而稳定，具有旋律感。这种诗歌结构对于表达迷娘的复杂感情起到了很好的强调作用。</a:t>
            </a:r>
            <a:r>
              <a:rPr lang="zh-CN" altLang="en-US" sz="2000" b="1" dirty="0">
                <a:solidFill>
                  <a:srgbClr val="FF0000"/>
                </a:solidFill>
                <a:latin typeface="微软雅黑" pitchFamily="34" charset="-122"/>
                <a:ea typeface="微软雅黑" pitchFamily="34" charset="-122"/>
              </a:rPr>
              <a:t>首先，</a:t>
            </a:r>
            <a:r>
              <a:rPr lang="zh-CN" altLang="en-US" sz="2000" dirty="0">
                <a:latin typeface="微软雅黑" pitchFamily="34" charset="-122"/>
                <a:ea typeface="微软雅黑" pitchFamily="34" charset="-122"/>
              </a:rPr>
              <a:t>同一句式和相似句子的重复出现，强化了这一句子所传达的感情。每节诗以“你知道吗</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你可知道</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不断发问，表达了迷娘对于被问到的景物的执着思念。而每节都重复发问“你可知道那</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，再次强调了这种感情。而每节诗末句的“前往，前往”不断重复，则强调了想要回到故乡的那种心情的急迫和强烈。</a:t>
            </a:r>
            <a:r>
              <a:rPr lang="zh-CN" altLang="en-US" sz="2000" b="1" dirty="0">
                <a:solidFill>
                  <a:srgbClr val="FF0000"/>
                </a:solidFill>
                <a:latin typeface="微软雅黑" pitchFamily="34" charset="-122"/>
                <a:ea typeface="微软雅黑" pitchFamily="34" charset="-122"/>
              </a:rPr>
              <a:t>其次，</a:t>
            </a:r>
            <a:r>
              <a:rPr lang="zh-CN" altLang="en-US" sz="2000" dirty="0">
                <a:latin typeface="微软雅黑" pitchFamily="34" charset="-122"/>
                <a:ea typeface="微软雅黑" pitchFamily="34" charset="-122"/>
              </a:rPr>
              <a:t>这种重复不是刻板的重复，而是有所变化，这就形成了稳定中的变化，而且是一种内容的递进和情感的深化和升华。迷娘思念的景物由故国到故园，最后到回故乡的道路，情感越来越急迫和强烈，而对于迈斯特的感情也由“爱人”到“恩人”再到“父亲”，得到了升华。</a:t>
            </a:r>
            <a:endParaRPr lang="zh-CN" altLang="en-US" sz="2000" dirty="0">
              <a:latin typeface="微软雅黑" pitchFamily="34" charset="-122"/>
              <a:ea typeface="微软雅黑" pitchFamily="34" charset="-122"/>
            </a:endParaRPr>
          </a:p>
        </p:txBody>
      </p:sp>
      <p:sp>
        <p:nvSpPr>
          <p:cNvPr id="6" name="Text Box 4"/>
          <p:cNvSpPr txBox="1">
            <a:spLocks noChangeArrowheads="1"/>
          </p:cNvSpPr>
          <p:nvPr/>
        </p:nvSpPr>
        <p:spPr bwMode="auto">
          <a:xfrm>
            <a:off x="1237069" y="915465"/>
            <a:ext cx="9730846" cy="961289"/>
          </a:xfrm>
          <a:prstGeom prst="rect">
            <a:avLst/>
          </a:prstGeom>
        </p:spPr>
        <p:txBody>
          <a:bodyPr wrap="square">
            <a:spAutoFit/>
          </a:bodyPr>
          <a:lstStyle>
            <a:defPPr>
              <a:defRPr lang="zh-CN"/>
            </a:defPPr>
            <a:lvl1pPr algn="just">
              <a:lnSpc>
                <a:spcPct val="150000"/>
              </a:lnSpc>
              <a:defRPr sz="2400">
                <a:latin typeface="微软雅黑" pitchFamily="34" charset="-122"/>
                <a:ea typeface="微软雅黑" pitchFamily="34" charset="-122"/>
              </a:defRPr>
            </a:lvl1pPr>
          </a:lstStyle>
          <a:p>
            <a:r>
              <a:rPr lang="en-US" altLang="zh-CN" sz="2000" b="1" dirty="0" smtClean="0"/>
              <a:t>3</a:t>
            </a:r>
            <a:r>
              <a:rPr lang="en-US" altLang="zh-CN" sz="2000" b="1" dirty="0" smtClean="0"/>
              <a:t>.</a:t>
            </a:r>
            <a:r>
              <a:rPr lang="zh-CN" altLang="en-US" sz="2000" b="1" dirty="0"/>
              <a:t>诗歌各节的开头和结尾，使用的句式基本相同，这种复沓的表现手法在表达上的作用是什么</a:t>
            </a:r>
            <a:r>
              <a:rPr lang="zh-CN" altLang="en-US" sz="2000" b="1" dirty="0" smtClean="0"/>
              <a:t>？</a:t>
            </a:r>
            <a:endParaRPr lang="en-US" altLang="zh-CN" sz="2000" b="1" dirty="0"/>
          </a:p>
        </p:txBody>
      </p:sp>
    </p:spTree>
    <p:extLst>
      <p:ext uri="{BB962C8B-B14F-4D97-AF65-F5344CB8AC3E}">
        <p14:creationId xmlns:p14="http://schemas.microsoft.com/office/powerpoint/2010/main" val="364977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88" y="985000"/>
            <a:ext cx="613333" cy="61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1223537" y="1116598"/>
            <a:ext cx="1415772" cy="424732"/>
          </a:xfrm>
          <a:prstGeom prst="rect">
            <a:avLst/>
          </a:prstGeom>
        </p:spPr>
        <p:txBody>
          <a:bodyPr wrap="none">
            <a:spAutoFit/>
          </a:bodyPr>
          <a:lstStyle/>
          <a:p>
            <a:pPr lvl="0">
              <a:lnSpc>
                <a:spcPct val="90000"/>
              </a:lnSpc>
              <a:spcBef>
                <a:spcPts val="1000"/>
              </a:spcBef>
            </a:pPr>
            <a:r>
              <a:rPr lang="zh-CN" altLang="en-US" sz="2400" b="1" dirty="0" smtClean="0">
                <a:latin typeface="微软雅黑" pitchFamily="34" charset="-122"/>
                <a:ea typeface="微软雅黑" pitchFamily="34" charset="-122"/>
              </a:rPr>
              <a:t>课堂训练</a:t>
            </a:r>
            <a:endParaRPr lang="en-US" altLang="zh-CN" sz="2400" b="1" dirty="0">
              <a:latin typeface="微软雅黑" pitchFamily="34" charset="-122"/>
              <a:ea typeface="微软雅黑" pitchFamily="34" charset="-122"/>
            </a:endParaRPr>
          </a:p>
        </p:txBody>
      </p:sp>
      <p:sp>
        <p:nvSpPr>
          <p:cNvPr id="9" name="矩形 8"/>
          <p:cNvSpPr/>
          <p:nvPr/>
        </p:nvSpPr>
        <p:spPr>
          <a:xfrm>
            <a:off x="1226850" y="1629400"/>
            <a:ext cx="9608789" cy="4708981"/>
          </a:xfrm>
          <a:prstGeom prst="rect">
            <a:avLst/>
          </a:prstGeom>
        </p:spPr>
        <p:txBody>
          <a:bodyPr wrap="square">
            <a:spAutoFit/>
          </a:bodyPr>
          <a:lstStyle/>
          <a:p>
            <a:pPr algn="just">
              <a:lnSpc>
                <a:spcPct val="150000"/>
              </a:lnSpc>
            </a:pPr>
            <a:r>
              <a:rPr lang="en-US" altLang="zh-CN" sz="2000" b="1" dirty="0">
                <a:latin typeface="+mn-ea"/>
              </a:rPr>
              <a:t>1.</a:t>
            </a:r>
            <a:r>
              <a:rPr lang="zh-CN" altLang="en-US" sz="2000" b="1" dirty="0">
                <a:latin typeface="+mn-ea"/>
              </a:rPr>
              <a:t>根据语意，调整下列各句顺序，使其文意连贯流畅。（只写序号）</a:t>
            </a:r>
          </a:p>
          <a:p>
            <a:pPr algn="just">
              <a:lnSpc>
                <a:spcPct val="150000"/>
              </a:lnSpc>
            </a:pPr>
            <a:r>
              <a:rPr lang="zh-CN" altLang="en-US" sz="2000" dirty="0">
                <a:latin typeface="+mn-ea"/>
              </a:rPr>
              <a:t>①所以，西方诗歌一方面通过宏大的缠绵，弘扬英雄主义，推崇个人主义，渲染人之情感。</a:t>
            </a:r>
          </a:p>
          <a:p>
            <a:pPr algn="just">
              <a:lnSpc>
                <a:spcPct val="150000"/>
              </a:lnSpc>
            </a:pPr>
            <a:r>
              <a:rPr lang="zh-CN" altLang="en-US" sz="2000" dirty="0">
                <a:latin typeface="+mn-ea"/>
              </a:rPr>
              <a:t>②西方诗歌的主题思想源于重哲学思辨的希腊文化和强调人身关系的基督教精神。</a:t>
            </a:r>
          </a:p>
          <a:p>
            <a:pPr algn="just">
              <a:lnSpc>
                <a:spcPct val="150000"/>
              </a:lnSpc>
            </a:pPr>
            <a:r>
              <a:rPr lang="zh-CN" altLang="en-US" sz="2000" dirty="0">
                <a:latin typeface="+mn-ea"/>
              </a:rPr>
              <a:t>③另一方面又有寻求人终极拯救的超越精神，而表现终极价值的宗教精神始终贯穿于诗歌之中。</a:t>
            </a:r>
          </a:p>
          <a:p>
            <a:pPr algn="just">
              <a:lnSpc>
                <a:spcPct val="150000"/>
              </a:lnSpc>
            </a:pPr>
            <a:r>
              <a:rPr lang="zh-CN" altLang="en-US" sz="2000" dirty="0">
                <a:latin typeface="+mn-ea"/>
              </a:rPr>
              <a:t>④主题思想奠定了诗歌的格局和气魄。</a:t>
            </a:r>
          </a:p>
          <a:p>
            <a:pPr algn="just">
              <a:lnSpc>
                <a:spcPct val="150000"/>
              </a:lnSpc>
            </a:pPr>
            <a:r>
              <a:rPr lang="zh-CN" altLang="en-US" sz="2000" dirty="0">
                <a:latin typeface="+mn-ea"/>
              </a:rPr>
              <a:t>⑤所谓诗歌的灵魂，指的是诗歌的主题思想。</a:t>
            </a:r>
          </a:p>
          <a:p>
            <a:pPr algn="just">
              <a:lnSpc>
                <a:spcPct val="150000"/>
              </a:lnSpc>
            </a:pPr>
            <a:r>
              <a:rPr lang="zh-CN" altLang="en-US" sz="2000" dirty="0">
                <a:latin typeface="+mn-ea"/>
              </a:rPr>
              <a:t>⑥希腊文化和基督教精神使得西方人感情丰富，重视现世享乐，同时也重视超越现实的彼岸世界。</a:t>
            </a:r>
          </a:p>
        </p:txBody>
      </p:sp>
    </p:spTree>
    <p:extLst>
      <p:ext uri="{BB962C8B-B14F-4D97-AF65-F5344CB8AC3E}">
        <p14:creationId xmlns:p14="http://schemas.microsoft.com/office/powerpoint/2010/main" val="1021921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87780" y="1220599"/>
            <a:ext cx="8930640" cy="4154984"/>
          </a:xfrm>
          <a:prstGeom prst="rect">
            <a:avLst/>
          </a:prstGeom>
        </p:spPr>
        <p:txBody>
          <a:bodyPr wrap="square">
            <a:spAutoFit/>
          </a:bodyPr>
          <a:lstStyle/>
          <a:p>
            <a:pPr algn="just">
              <a:lnSpc>
                <a:spcPct val="150000"/>
              </a:lnSpc>
            </a:pPr>
            <a:r>
              <a:rPr lang="zh-CN" altLang="en-US" sz="2200" b="1" dirty="0">
                <a:solidFill>
                  <a:srgbClr val="FF0000"/>
                </a:solidFill>
                <a:latin typeface="+mn-ea"/>
              </a:rPr>
              <a:t>答案：</a:t>
            </a:r>
          </a:p>
          <a:p>
            <a:pPr algn="just">
              <a:lnSpc>
                <a:spcPct val="150000"/>
              </a:lnSpc>
            </a:pPr>
            <a:r>
              <a:rPr lang="zh-CN" altLang="en-US" sz="2200" dirty="0">
                <a:latin typeface="+mn-ea"/>
              </a:rPr>
              <a:t>⑤④②⑥①③</a:t>
            </a:r>
          </a:p>
          <a:p>
            <a:pPr algn="just">
              <a:lnSpc>
                <a:spcPct val="150000"/>
              </a:lnSpc>
            </a:pPr>
            <a:r>
              <a:rPr lang="zh-CN" altLang="en-US" sz="2200" b="1" dirty="0">
                <a:solidFill>
                  <a:srgbClr val="FF0000"/>
                </a:solidFill>
                <a:latin typeface="+mn-ea"/>
              </a:rPr>
              <a:t>解析：</a:t>
            </a:r>
          </a:p>
          <a:p>
            <a:pPr algn="just">
              <a:lnSpc>
                <a:spcPct val="150000"/>
              </a:lnSpc>
            </a:pPr>
            <a:r>
              <a:rPr lang="zh-CN" altLang="en-US" sz="2200" dirty="0">
                <a:latin typeface="+mn-ea"/>
              </a:rPr>
              <a:t>解答排序题，要注意使上下文连贯的关键词。⑤句中有“灵魂”“主题思想”，点明整段文字的中心，可判断是首句；④句中有“主题思想”，紧承⑤句；②句中有“西方诗歌的主题思想”，紧承④句；⑥句中的“希腊文化和基督教精神”承接②句而来；①③句是结论句，应位于最后，且①句中有“一方面”，③句中有“另一方面”，故③句紧承①句。</a:t>
            </a:r>
          </a:p>
        </p:txBody>
      </p:sp>
    </p:spTree>
    <p:extLst>
      <p:ext uri="{BB962C8B-B14F-4D97-AF65-F5344CB8AC3E}">
        <p14:creationId xmlns:p14="http://schemas.microsoft.com/office/powerpoint/2010/main" val="2077699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a:spLocks noChangeArrowheads="1"/>
          </p:cNvSpPr>
          <p:nvPr/>
        </p:nvSpPr>
        <p:spPr bwMode="auto">
          <a:xfrm>
            <a:off x="1196974" y="1097915"/>
            <a:ext cx="962723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028700" algn="l"/>
                <a:tab pos="1851025" algn="l"/>
                <a:tab pos="2538413" algn="l"/>
                <a:tab pos="3222625" algn="l"/>
              </a:tabLst>
              <a:defRPr>
                <a:solidFill>
                  <a:schemeClr val="tx1"/>
                </a:solidFill>
                <a:latin typeface="Calibri" panose="020F0502020204030204" pitchFamily="34" charset="0"/>
                <a:ea typeface="宋体" panose="02010600030101010101" pitchFamily="2" charset="-122"/>
              </a:defRPr>
            </a:lvl1pPr>
            <a:lvl2pPr marL="742950" indent="-285750">
              <a:tabLst>
                <a:tab pos="1028700" algn="l"/>
                <a:tab pos="1851025" algn="l"/>
                <a:tab pos="2538413" algn="l"/>
                <a:tab pos="3222625" algn="l"/>
              </a:tabLst>
              <a:defRPr>
                <a:solidFill>
                  <a:schemeClr val="tx1"/>
                </a:solidFill>
                <a:latin typeface="Calibri" panose="020F0502020204030204" pitchFamily="34" charset="0"/>
                <a:ea typeface="宋体" panose="02010600030101010101" pitchFamily="2" charset="-122"/>
              </a:defRPr>
            </a:lvl2pPr>
            <a:lvl3pPr marL="1143000" indent="-228600">
              <a:tabLst>
                <a:tab pos="1028700" algn="l"/>
                <a:tab pos="1851025" algn="l"/>
                <a:tab pos="2538413" algn="l"/>
                <a:tab pos="3222625" algn="l"/>
              </a:tabLst>
              <a:defRPr>
                <a:solidFill>
                  <a:schemeClr val="tx1"/>
                </a:solidFill>
                <a:latin typeface="Calibri" panose="020F0502020204030204" pitchFamily="34" charset="0"/>
                <a:ea typeface="宋体" panose="02010600030101010101" pitchFamily="2" charset="-122"/>
              </a:defRPr>
            </a:lvl3pPr>
            <a:lvl4pPr marL="1600200" indent="-228600">
              <a:tabLst>
                <a:tab pos="1028700" algn="l"/>
                <a:tab pos="1851025" algn="l"/>
                <a:tab pos="2538413" algn="l"/>
                <a:tab pos="3222625" algn="l"/>
              </a:tabLst>
              <a:defRPr>
                <a:solidFill>
                  <a:schemeClr val="tx1"/>
                </a:solidFill>
                <a:latin typeface="Calibri" panose="020F0502020204030204" pitchFamily="34" charset="0"/>
                <a:ea typeface="宋体" panose="02010600030101010101" pitchFamily="2" charset="-122"/>
              </a:defRPr>
            </a:lvl4pPr>
            <a:lvl5pPr marL="2057400" indent="-228600">
              <a:tabLst>
                <a:tab pos="1028700" algn="l"/>
                <a:tab pos="1851025" algn="l"/>
                <a:tab pos="2538413" algn="l"/>
                <a:tab pos="3222625"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28700" algn="l"/>
                <a:tab pos="1851025" algn="l"/>
                <a:tab pos="2538413" algn="l"/>
                <a:tab pos="3222625"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28700" algn="l"/>
                <a:tab pos="1851025" algn="l"/>
                <a:tab pos="2538413" algn="l"/>
                <a:tab pos="3222625"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28700" algn="l"/>
                <a:tab pos="1851025" algn="l"/>
                <a:tab pos="2538413" algn="l"/>
                <a:tab pos="3222625"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28700" algn="l"/>
                <a:tab pos="1851025" algn="l"/>
                <a:tab pos="2538413" algn="l"/>
                <a:tab pos="3222625" algn="l"/>
              </a:tabLs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en-US" altLang="zh-CN" sz="2000" b="1" dirty="0">
                <a:solidFill>
                  <a:srgbClr val="000000"/>
                </a:solidFill>
                <a:latin typeface="+mn-ea"/>
                <a:ea typeface="+mn-ea"/>
                <a:sym typeface="+mn-ea"/>
              </a:rPr>
              <a:t>2.</a:t>
            </a:r>
            <a:r>
              <a:rPr lang="zh-CN" sz="2000" b="1" dirty="0">
                <a:solidFill>
                  <a:srgbClr val="000000"/>
                </a:solidFill>
                <a:latin typeface="+mn-ea"/>
                <a:ea typeface="+mn-ea"/>
                <a:sym typeface="+mn-ea"/>
              </a:rPr>
              <a:t>在下面一段文字横线处补写恰当的语句，使整段文字语意完整连贯，内容贴切，逻辑严密，每处不超过</a:t>
            </a:r>
            <a:r>
              <a:rPr lang="zh-CN" altLang="zh-CN" sz="2000" b="1" dirty="0">
                <a:solidFill>
                  <a:srgbClr val="000000"/>
                </a:solidFill>
                <a:latin typeface="+mn-ea"/>
                <a:ea typeface="+mn-ea"/>
                <a:sym typeface="+mn-ea"/>
              </a:rPr>
              <a:t>15</a:t>
            </a:r>
            <a:r>
              <a:rPr lang="zh-CN" sz="2000" b="1" dirty="0">
                <a:solidFill>
                  <a:srgbClr val="000000"/>
                </a:solidFill>
                <a:latin typeface="+mn-ea"/>
                <a:ea typeface="+mn-ea"/>
                <a:sym typeface="+mn-ea"/>
              </a:rPr>
              <a:t>个字。</a:t>
            </a:r>
          </a:p>
          <a:p>
            <a:pPr algn="just" eaLnBrk="1" hangingPunct="1">
              <a:lnSpc>
                <a:spcPct val="150000"/>
              </a:lnSpc>
            </a:pPr>
            <a:r>
              <a:rPr lang="en-US" altLang="zh-CN" sz="2000" dirty="0" smtClean="0">
                <a:solidFill>
                  <a:srgbClr val="000000"/>
                </a:solidFill>
                <a:latin typeface="+mn-ea"/>
                <a:ea typeface="+mn-ea"/>
                <a:sym typeface="+mn-ea"/>
              </a:rPr>
              <a:t>       </a:t>
            </a:r>
            <a:r>
              <a:rPr lang="zh-CN" sz="2000" dirty="0" smtClean="0">
                <a:solidFill>
                  <a:srgbClr val="000000"/>
                </a:solidFill>
                <a:latin typeface="+mn-ea"/>
                <a:ea typeface="+mn-ea"/>
                <a:sym typeface="+mn-ea"/>
              </a:rPr>
              <a:t>现代人</a:t>
            </a:r>
            <a:r>
              <a:rPr lang="zh-CN" sz="2000" dirty="0">
                <a:solidFill>
                  <a:srgbClr val="000000"/>
                </a:solidFill>
                <a:latin typeface="+mn-ea"/>
                <a:ea typeface="+mn-ea"/>
                <a:sym typeface="+mn-ea"/>
              </a:rPr>
              <a:t>一提到诗，就联想到诗人，就问诗是谁作的。在近代社会中，诗已变成个人的艺术，诗人已几乎自成一种特殊的职业阶级。每个诗人都有他的特殊的个性，不容与他人相混。我们如果要了解原始诗歌，①</a:t>
            </a:r>
            <a:r>
              <a:rPr lang="zh-CN" altLang="zh-CN" sz="2000" dirty="0">
                <a:solidFill>
                  <a:srgbClr val="000000"/>
                </a:solidFill>
                <a:latin typeface="+mn-ea"/>
                <a:ea typeface="+mn-ea"/>
                <a:sym typeface="+mn-ea"/>
              </a:rPr>
              <a:t>___________________</a:t>
            </a:r>
            <a:r>
              <a:rPr lang="zh-CN" sz="2000" dirty="0">
                <a:solidFill>
                  <a:srgbClr val="000000"/>
                </a:solidFill>
                <a:latin typeface="+mn-ea"/>
                <a:ea typeface="+mn-ea"/>
                <a:sym typeface="+mn-ea"/>
              </a:rPr>
              <a:t>。原始诗歌都不标明作者的姓名，甚至于不流露作者的个性。英国的</a:t>
            </a:r>
            <a:r>
              <a:rPr lang="zh-CN" altLang="zh-CN" sz="2000" dirty="0">
                <a:solidFill>
                  <a:srgbClr val="000000"/>
                </a:solidFill>
                <a:latin typeface="+mn-ea"/>
                <a:ea typeface="+mn-ea"/>
                <a:sym typeface="+mn-ea"/>
              </a:rPr>
              <a:t>《</a:t>
            </a:r>
            <a:r>
              <a:rPr lang="zh-CN" sz="2000" dirty="0">
                <a:solidFill>
                  <a:srgbClr val="000000"/>
                </a:solidFill>
                <a:latin typeface="+mn-ea"/>
                <a:ea typeface="+mn-ea"/>
                <a:sym typeface="+mn-ea"/>
              </a:rPr>
              <a:t>贝奥武甫</a:t>
            </a:r>
            <a:r>
              <a:rPr lang="zh-CN" altLang="zh-CN" sz="2000" dirty="0">
                <a:solidFill>
                  <a:srgbClr val="000000"/>
                </a:solidFill>
                <a:latin typeface="+mn-ea"/>
                <a:ea typeface="+mn-ea"/>
                <a:sym typeface="+mn-ea"/>
              </a:rPr>
              <a:t>》</a:t>
            </a:r>
            <a:r>
              <a:rPr lang="zh-CN" sz="2000" dirty="0">
                <a:solidFill>
                  <a:srgbClr val="000000"/>
                </a:solidFill>
                <a:latin typeface="+mn-ea"/>
                <a:ea typeface="+mn-ea"/>
                <a:sym typeface="+mn-ea"/>
              </a:rPr>
              <a:t>、法国的</a:t>
            </a:r>
            <a:r>
              <a:rPr lang="zh-CN" altLang="zh-CN" sz="2000" dirty="0">
                <a:solidFill>
                  <a:srgbClr val="000000"/>
                </a:solidFill>
                <a:latin typeface="+mn-ea"/>
                <a:ea typeface="+mn-ea"/>
                <a:sym typeface="+mn-ea"/>
              </a:rPr>
              <a:t>《</a:t>
            </a:r>
            <a:r>
              <a:rPr lang="zh-CN" sz="2000" dirty="0">
                <a:solidFill>
                  <a:srgbClr val="000000"/>
                </a:solidFill>
                <a:latin typeface="+mn-ea"/>
                <a:ea typeface="+mn-ea"/>
                <a:sym typeface="+mn-ea"/>
              </a:rPr>
              <a:t>罗兰之歌</a:t>
            </a:r>
            <a:r>
              <a:rPr lang="zh-CN" altLang="zh-CN" sz="2000" dirty="0">
                <a:solidFill>
                  <a:srgbClr val="000000"/>
                </a:solidFill>
                <a:latin typeface="+mn-ea"/>
                <a:ea typeface="+mn-ea"/>
                <a:sym typeface="+mn-ea"/>
              </a:rPr>
              <a:t>》</a:t>
            </a:r>
            <a:r>
              <a:rPr lang="zh-CN" sz="2000" dirty="0">
                <a:solidFill>
                  <a:srgbClr val="000000"/>
                </a:solidFill>
                <a:latin typeface="+mn-ea"/>
                <a:ea typeface="+mn-ea"/>
                <a:sym typeface="+mn-ea"/>
              </a:rPr>
              <a:t>、德国的</a:t>
            </a:r>
            <a:r>
              <a:rPr lang="zh-CN" altLang="zh-CN" sz="2000" dirty="0">
                <a:solidFill>
                  <a:srgbClr val="000000"/>
                </a:solidFill>
                <a:latin typeface="+mn-ea"/>
                <a:ea typeface="+mn-ea"/>
                <a:sym typeface="+mn-ea"/>
              </a:rPr>
              <a:t>《</a:t>
            </a:r>
            <a:r>
              <a:rPr lang="zh-CN" sz="2000" dirty="0">
                <a:solidFill>
                  <a:srgbClr val="000000"/>
                </a:solidFill>
                <a:latin typeface="+mn-ea"/>
                <a:ea typeface="+mn-ea"/>
                <a:sym typeface="+mn-ea"/>
              </a:rPr>
              <a:t>尼伯龙根之歌</a:t>
            </a:r>
            <a:r>
              <a:rPr lang="zh-CN" altLang="zh-CN" sz="2000" dirty="0">
                <a:solidFill>
                  <a:srgbClr val="000000"/>
                </a:solidFill>
                <a:latin typeface="+mn-ea"/>
                <a:ea typeface="+mn-ea"/>
                <a:sym typeface="+mn-ea"/>
              </a:rPr>
              <a:t>》</a:t>
            </a:r>
            <a:r>
              <a:rPr lang="zh-CN" sz="2000" dirty="0">
                <a:solidFill>
                  <a:srgbClr val="000000"/>
                </a:solidFill>
                <a:latin typeface="+mn-ea"/>
                <a:ea typeface="+mn-ea"/>
                <a:sym typeface="+mn-ea"/>
              </a:rPr>
              <a:t>究竟是谁作的呢？②</a:t>
            </a:r>
            <a:r>
              <a:rPr lang="zh-CN" altLang="zh-CN" sz="2000" dirty="0">
                <a:solidFill>
                  <a:srgbClr val="000000"/>
                </a:solidFill>
                <a:latin typeface="+mn-ea"/>
                <a:ea typeface="+mn-ea"/>
                <a:sym typeface="+mn-ea"/>
              </a:rPr>
              <a:t>___________________</a:t>
            </a:r>
            <a:r>
              <a:rPr lang="zh-CN" sz="2000" dirty="0">
                <a:solidFill>
                  <a:srgbClr val="000000"/>
                </a:solidFill>
                <a:latin typeface="+mn-ea"/>
                <a:ea typeface="+mn-ea"/>
                <a:sym typeface="+mn-ea"/>
              </a:rPr>
              <a:t>。原始诗歌所表现的大半是某部落或某阶级的共同的情感或信仰，所以每个歌唱者都不觉得他所歌唱的诗是属于某个人的。③</a:t>
            </a:r>
            <a:r>
              <a:rPr lang="zh-CN" altLang="zh-CN" sz="2000" dirty="0">
                <a:solidFill>
                  <a:srgbClr val="000000"/>
                </a:solidFill>
                <a:latin typeface="+mn-ea"/>
                <a:ea typeface="+mn-ea"/>
                <a:sym typeface="+mn-ea"/>
              </a:rPr>
              <a:t>___________________</a:t>
            </a:r>
            <a:r>
              <a:rPr lang="zh-CN" sz="2000" dirty="0">
                <a:solidFill>
                  <a:srgbClr val="000000"/>
                </a:solidFill>
                <a:latin typeface="+mn-ea"/>
                <a:ea typeface="+mn-ea"/>
                <a:sym typeface="+mn-ea"/>
              </a:rPr>
              <a:t>，违背了共同的信仰，它就不能传播出去，立刻就会消灭的。</a:t>
            </a:r>
          </a:p>
        </p:txBody>
      </p:sp>
    </p:spTree>
    <p:extLst>
      <p:ext uri="{BB962C8B-B14F-4D97-AF65-F5344CB8AC3E}">
        <p14:creationId xmlns:p14="http://schemas.microsoft.com/office/powerpoint/2010/main" val="3509036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07770" y="889129"/>
            <a:ext cx="9845040" cy="5678478"/>
          </a:xfrm>
          <a:prstGeom prst="rect">
            <a:avLst/>
          </a:prstGeom>
        </p:spPr>
        <p:txBody>
          <a:bodyPr wrap="square">
            <a:spAutoFit/>
          </a:bodyPr>
          <a:lstStyle/>
          <a:p>
            <a:pPr algn="just">
              <a:lnSpc>
                <a:spcPct val="150000"/>
              </a:lnSpc>
            </a:pPr>
            <a:r>
              <a:rPr lang="zh-CN" altLang="en-US" sz="2200" b="1" dirty="0">
                <a:solidFill>
                  <a:srgbClr val="FF0000"/>
                </a:solidFill>
                <a:latin typeface="+mn-ea"/>
              </a:rPr>
              <a:t>答案：</a:t>
            </a:r>
          </a:p>
          <a:p>
            <a:pPr algn="just">
              <a:lnSpc>
                <a:spcPct val="150000"/>
              </a:lnSpc>
            </a:pPr>
            <a:r>
              <a:rPr lang="zh-CN" altLang="en-US" sz="2200" dirty="0">
                <a:latin typeface="+mn-ea"/>
              </a:rPr>
              <a:t>①必须先把这种成见抛开才行；②谁也不知道；③如果一首诗歌引不起共同的情趣</a:t>
            </a:r>
          </a:p>
          <a:p>
            <a:pPr algn="just">
              <a:lnSpc>
                <a:spcPct val="150000"/>
              </a:lnSpc>
            </a:pPr>
            <a:r>
              <a:rPr lang="zh-CN" altLang="en-US" sz="2200" b="1" dirty="0" smtClean="0">
                <a:solidFill>
                  <a:srgbClr val="FF0000"/>
                </a:solidFill>
                <a:latin typeface="+mn-ea"/>
              </a:rPr>
              <a:t>解析</a:t>
            </a:r>
            <a:r>
              <a:rPr lang="zh-CN" altLang="en-US" sz="2200" b="1" dirty="0">
                <a:solidFill>
                  <a:srgbClr val="FF0000"/>
                </a:solidFill>
                <a:latin typeface="+mn-ea"/>
              </a:rPr>
              <a:t>：</a:t>
            </a:r>
          </a:p>
          <a:p>
            <a:pPr algn="just">
              <a:lnSpc>
                <a:spcPct val="150000"/>
              </a:lnSpc>
            </a:pPr>
            <a:r>
              <a:rPr lang="zh-CN" altLang="en-US" sz="2200" dirty="0">
                <a:latin typeface="+mn-ea"/>
              </a:rPr>
              <a:t>①本题所给文段谈的是如何理解原始诗歌，开头以较多的笔墨写了现代人对诗歌的成见，然后说到理解原始诗歌的正确做法，故①处应填写一个承接上文的句子，如“必须先把这种成见抛开才行”一类的句子。②上文先说“原始诗歌都不标明作者的姓名”，然后举例子进行证明，横线处是对前面问句的回答，故应填写“谁也不知道”一类的内容。③上文说的是原始诗歌不属于个人，下文说“违背了共同的信仰”会如何，显然这是一种假设的情况，故此处应填写“如果一首诗歌引不起共同的情趣”之类的内容。</a:t>
            </a:r>
          </a:p>
        </p:txBody>
      </p:sp>
    </p:spTree>
    <p:extLst>
      <p:ext uri="{BB962C8B-B14F-4D97-AF65-F5344CB8AC3E}">
        <p14:creationId xmlns:p14="http://schemas.microsoft.com/office/powerpoint/2010/main" val="2451497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p:cNvSpPr txBox="1">
            <a:spLocks noChangeArrowheads="1"/>
          </p:cNvSpPr>
          <p:nvPr/>
        </p:nvSpPr>
        <p:spPr bwMode="auto">
          <a:xfrm>
            <a:off x="1210310" y="881380"/>
            <a:ext cx="4794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en-US" altLang="zh-CN" sz="2200" b="1" dirty="0" smtClean="0">
                <a:solidFill>
                  <a:srgbClr val="000000"/>
                </a:solidFill>
                <a:latin typeface="+mn-ea"/>
                <a:ea typeface="+mn-ea"/>
              </a:rPr>
              <a:t>3.</a:t>
            </a:r>
            <a:r>
              <a:rPr lang="en-US" sz="2200" b="1" dirty="0">
                <a:solidFill>
                  <a:srgbClr val="000000"/>
                </a:solidFill>
                <a:latin typeface="+mn-ea"/>
                <a:ea typeface="+mn-ea"/>
              </a:rPr>
              <a:t>阅读下面的诗歌，回答问题。</a:t>
            </a:r>
          </a:p>
          <a:p>
            <a:pPr algn="ctr" eaLnBrk="1" hangingPunct="1">
              <a:lnSpc>
                <a:spcPct val="150000"/>
              </a:lnSpc>
            </a:pPr>
            <a:r>
              <a:rPr lang="en-US" sz="2200" dirty="0" smtClean="0">
                <a:solidFill>
                  <a:srgbClr val="000000"/>
                </a:solidFill>
                <a:latin typeface="+mn-ea"/>
                <a:ea typeface="+mn-ea"/>
              </a:rPr>
              <a:t>刘    彻</a:t>
            </a:r>
            <a:endParaRPr lang="en-US" sz="2200" dirty="0">
              <a:solidFill>
                <a:srgbClr val="000000"/>
              </a:solidFill>
              <a:latin typeface="+mn-ea"/>
              <a:ea typeface="+mn-ea"/>
            </a:endParaRPr>
          </a:p>
          <a:p>
            <a:pPr algn="ctr">
              <a:lnSpc>
                <a:spcPct val="150000"/>
              </a:lnSpc>
            </a:pPr>
            <a:r>
              <a:rPr lang="en-US" sz="2200" dirty="0" smtClean="0">
                <a:solidFill>
                  <a:srgbClr val="000000"/>
                </a:solidFill>
                <a:latin typeface="+mn-ea"/>
                <a:ea typeface="+mn-ea"/>
              </a:rPr>
              <a:t>[</a:t>
            </a:r>
            <a:r>
              <a:rPr lang="zh-CN" altLang="en-US" sz="2200" dirty="0">
                <a:solidFill>
                  <a:srgbClr val="000000"/>
                </a:solidFill>
                <a:latin typeface="+mn-ea"/>
                <a:ea typeface="+mn-ea"/>
              </a:rPr>
              <a:t>美国</a:t>
            </a:r>
            <a:r>
              <a:rPr lang="en-US" sz="2200" dirty="0" smtClean="0">
                <a:solidFill>
                  <a:srgbClr val="000000"/>
                </a:solidFill>
                <a:latin typeface="+mn-ea"/>
                <a:ea typeface="+mn-ea"/>
              </a:rPr>
              <a:t>]</a:t>
            </a:r>
            <a:r>
              <a:rPr lang="en-US" sz="2200" dirty="0" err="1" smtClean="0">
                <a:solidFill>
                  <a:srgbClr val="000000"/>
                </a:solidFill>
                <a:latin typeface="+mn-ea"/>
                <a:ea typeface="+mn-ea"/>
              </a:rPr>
              <a:t>庞德</a:t>
            </a:r>
            <a:endParaRPr lang="en-US" sz="2200" dirty="0">
              <a:solidFill>
                <a:srgbClr val="000000"/>
              </a:solidFill>
              <a:latin typeface="+mn-ea"/>
              <a:ea typeface="+mn-ea"/>
            </a:endParaRPr>
          </a:p>
          <a:p>
            <a:pPr algn="ctr" eaLnBrk="1" hangingPunct="1">
              <a:lnSpc>
                <a:spcPct val="150000"/>
              </a:lnSpc>
            </a:pPr>
            <a:r>
              <a:rPr lang="en-US" sz="2200" dirty="0" err="1">
                <a:solidFill>
                  <a:srgbClr val="000000"/>
                </a:solidFill>
                <a:latin typeface="+mn-ea"/>
                <a:ea typeface="+mn-ea"/>
              </a:rPr>
              <a:t>绸裙的窸瑟再不复闻</a:t>
            </a:r>
            <a:r>
              <a:rPr lang="en-US" sz="2200" dirty="0">
                <a:solidFill>
                  <a:srgbClr val="000000"/>
                </a:solidFill>
                <a:latin typeface="+mn-ea"/>
                <a:ea typeface="+mn-ea"/>
              </a:rPr>
              <a:t>，</a:t>
            </a:r>
          </a:p>
          <a:p>
            <a:pPr algn="ctr" eaLnBrk="1" hangingPunct="1">
              <a:lnSpc>
                <a:spcPct val="150000"/>
              </a:lnSpc>
            </a:pPr>
            <a:r>
              <a:rPr lang="en-US" sz="2200" dirty="0" err="1">
                <a:solidFill>
                  <a:srgbClr val="000000"/>
                </a:solidFill>
                <a:latin typeface="+mn-ea"/>
                <a:ea typeface="+mn-ea"/>
              </a:rPr>
              <a:t>灰尘飘落在宫院里</a:t>
            </a:r>
            <a:r>
              <a:rPr lang="en-US" sz="2200" dirty="0">
                <a:solidFill>
                  <a:srgbClr val="000000"/>
                </a:solidFill>
                <a:latin typeface="+mn-ea"/>
                <a:ea typeface="+mn-ea"/>
              </a:rPr>
              <a:t>，</a:t>
            </a:r>
          </a:p>
          <a:p>
            <a:pPr algn="ctr" eaLnBrk="1" hangingPunct="1">
              <a:lnSpc>
                <a:spcPct val="150000"/>
              </a:lnSpc>
            </a:pPr>
            <a:r>
              <a:rPr lang="en-US" sz="2200" dirty="0" err="1">
                <a:solidFill>
                  <a:srgbClr val="000000"/>
                </a:solidFill>
                <a:latin typeface="+mn-ea"/>
                <a:ea typeface="+mn-ea"/>
              </a:rPr>
              <a:t>听不到脚步声，乱叶</a:t>
            </a:r>
            <a:endParaRPr lang="en-US" sz="2200" dirty="0">
              <a:solidFill>
                <a:srgbClr val="000000"/>
              </a:solidFill>
              <a:latin typeface="+mn-ea"/>
              <a:ea typeface="+mn-ea"/>
            </a:endParaRPr>
          </a:p>
          <a:p>
            <a:pPr algn="ctr" eaLnBrk="1" hangingPunct="1">
              <a:lnSpc>
                <a:spcPct val="150000"/>
              </a:lnSpc>
            </a:pPr>
            <a:r>
              <a:rPr lang="en-US" sz="2200" dirty="0" err="1">
                <a:solidFill>
                  <a:srgbClr val="000000"/>
                </a:solidFill>
                <a:latin typeface="+mn-ea"/>
                <a:ea typeface="+mn-ea"/>
              </a:rPr>
              <a:t>飞旋着，静静地堆积</a:t>
            </a:r>
            <a:r>
              <a:rPr lang="en-US" sz="2200" dirty="0">
                <a:solidFill>
                  <a:srgbClr val="000000"/>
                </a:solidFill>
                <a:latin typeface="+mn-ea"/>
                <a:ea typeface="+mn-ea"/>
              </a:rPr>
              <a:t>，</a:t>
            </a:r>
          </a:p>
          <a:p>
            <a:pPr algn="ctr" eaLnBrk="1" hangingPunct="1">
              <a:lnSpc>
                <a:spcPct val="150000"/>
              </a:lnSpc>
            </a:pPr>
            <a:r>
              <a:rPr lang="en-US" sz="2200" dirty="0" err="1">
                <a:solidFill>
                  <a:srgbClr val="000000"/>
                </a:solidFill>
                <a:latin typeface="+mn-ea"/>
                <a:ea typeface="+mn-ea"/>
              </a:rPr>
              <a:t>她，我心中的欢乐，睡在下面</a:t>
            </a:r>
            <a:r>
              <a:rPr lang="en-US" sz="2200" dirty="0">
                <a:solidFill>
                  <a:srgbClr val="000000"/>
                </a:solidFill>
                <a:latin typeface="+mn-ea"/>
                <a:ea typeface="+mn-ea"/>
              </a:rPr>
              <a:t>。</a:t>
            </a:r>
          </a:p>
          <a:p>
            <a:pPr algn="ctr" eaLnBrk="1" hangingPunct="1">
              <a:lnSpc>
                <a:spcPct val="150000"/>
              </a:lnSpc>
            </a:pPr>
            <a:endParaRPr lang="en-US" altLang="zh-CN" sz="2200" dirty="0">
              <a:solidFill>
                <a:srgbClr val="000000"/>
              </a:solidFill>
              <a:latin typeface="+mn-ea"/>
              <a:ea typeface="+mn-ea"/>
            </a:endParaRPr>
          </a:p>
          <a:p>
            <a:pPr algn="ctr" eaLnBrk="1" hangingPunct="1">
              <a:lnSpc>
                <a:spcPct val="150000"/>
              </a:lnSpc>
            </a:pPr>
            <a:r>
              <a:rPr lang="en-US" sz="2200" dirty="0" err="1">
                <a:solidFill>
                  <a:srgbClr val="000000"/>
                </a:solidFill>
                <a:latin typeface="+mn-ea"/>
                <a:ea typeface="+mn-ea"/>
              </a:rPr>
              <a:t>一片潮湿的树叶粘在门槛上</a:t>
            </a:r>
            <a:r>
              <a:rPr lang="en-US" sz="2200" dirty="0" smtClean="0">
                <a:solidFill>
                  <a:srgbClr val="000000"/>
                </a:solidFill>
                <a:latin typeface="+mn-ea"/>
                <a:ea typeface="+mn-ea"/>
              </a:rPr>
              <a:t>。</a:t>
            </a:r>
            <a:endParaRPr lang="en-US" altLang="zh-CN" sz="2200" dirty="0">
              <a:solidFill>
                <a:srgbClr val="000000"/>
              </a:solidFill>
              <a:latin typeface="+mn-ea"/>
              <a:ea typeface="+mn-ea"/>
            </a:endParaRPr>
          </a:p>
        </p:txBody>
      </p:sp>
      <p:sp>
        <p:nvSpPr>
          <p:cNvPr id="2" name="矩形 1"/>
          <p:cNvSpPr/>
          <p:nvPr/>
        </p:nvSpPr>
        <p:spPr>
          <a:xfrm>
            <a:off x="5890260" y="3453598"/>
            <a:ext cx="5962650" cy="2169825"/>
          </a:xfrm>
          <a:prstGeom prst="rect">
            <a:avLst/>
          </a:prstGeom>
        </p:spPr>
        <p:txBody>
          <a:bodyPr wrap="square">
            <a:spAutoFit/>
          </a:bodyPr>
          <a:lstStyle/>
          <a:p>
            <a:pPr algn="just">
              <a:lnSpc>
                <a:spcPct val="150000"/>
              </a:lnSpc>
            </a:pPr>
            <a:r>
              <a:rPr lang="zh-CN" altLang="en-US" dirty="0">
                <a:latin typeface="+mn-ea"/>
              </a:rPr>
              <a:t>“意象派”的诗歌，直接受到了中国古典诗歌的启发。阅读</a:t>
            </a:r>
            <a:r>
              <a:rPr lang="zh-CN" altLang="en-US" dirty="0" smtClean="0">
                <a:latin typeface="+mn-ea"/>
              </a:rPr>
              <a:t>美国诗人庞德</a:t>
            </a:r>
            <a:r>
              <a:rPr lang="zh-CN" altLang="en-US" dirty="0">
                <a:latin typeface="+mn-ea"/>
              </a:rPr>
              <a:t>的</a:t>
            </a:r>
            <a:r>
              <a:rPr lang="en-US" altLang="zh-CN" dirty="0">
                <a:latin typeface="+mn-ea"/>
              </a:rPr>
              <a:t>《</a:t>
            </a:r>
            <a:r>
              <a:rPr lang="zh-CN" altLang="en-US" dirty="0">
                <a:latin typeface="+mn-ea"/>
              </a:rPr>
              <a:t>刘彻</a:t>
            </a:r>
            <a:r>
              <a:rPr lang="en-US" altLang="zh-CN" dirty="0" smtClean="0">
                <a:latin typeface="+mn-ea"/>
              </a:rPr>
              <a:t>》</a:t>
            </a:r>
            <a:r>
              <a:rPr lang="zh-CN" altLang="en-US" dirty="0">
                <a:latin typeface="+mn-ea"/>
              </a:rPr>
              <a:t>（改</a:t>
            </a:r>
            <a:r>
              <a:rPr lang="zh-CN" altLang="en-US" dirty="0" smtClean="0">
                <a:latin typeface="+mn-ea"/>
              </a:rPr>
              <a:t>译自汉武帝</a:t>
            </a:r>
            <a:r>
              <a:rPr lang="zh-CN" altLang="en-US" dirty="0">
                <a:latin typeface="+mn-ea"/>
              </a:rPr>
              <a:t>的</a:t>
            </a:r>
            <a:r>
              <a:rPr lang="en-US" altLang="zh-CN" dirty="0">
                <a:latin typeface="+mn-ea"/>
              </a:rPr>
              <a:t>《</a:t>
            </a:r>
            <a:r>
              <a:rPr lang="zh-CN" altLang="en-US" dirty="0">
                <a:latin typeface="+mn-ea"/>
              </a:rPr>
              <a:t>落叶哀蝉曲</a:t>
            </a:r>
            <a:r>
              <a:rPr lang="en-US" altLang="zh-CN" dirty="0">
                <a:latin typeface="+mn-ea"/>
              </a:rPr>
              <a:t>》</a:t>
            </a:r>
            <a:r>
              <a:rPr lang="zh-CN" altLang="en-US" dirty="0" smtClean="0">
                <a:latin typeface="+mn-ea"/>
              </a:rPr>
              <a:t>）与</a:t>
            </a:r>
            <a:r>
              <a:rPr lang="zh-CN" altLang="en-US" dirty="0">
                <a:latin typeface="+mn-ea"/>
              </a:rPr>
              <a:t>马致远的</a:t>
            </a:r>
            <a:r>
              <a:rPr lang="en-US" altLang="zh-CN" dirty="0">
                <a:latin typeface="+mn-ea"/>
              </a:rPr>
              <a:t>《</a:t>
            </a:r>
            <a:r>
              <a:rPr lang="zh-CN" altLang="en-US" dirty="0">
                <a:latin typeface="+mn-ea"/>
              </a:rPr>
              <a:t>天净沙</a:t>
            </a:r>
            <a:r>
              <a:rPr lang="en-US" altLang="zh-CN" dirty="0">
                <a:latin typeface="+mn-ea"/>
              </a:rPr>
              <a:t>·</a:t>
            </a:r>
            <a:r>
              <a:rPr lang="zh-CN" altLang="en-US" dirty="0">
                <a:latin typeface="+mn-ea"/>
              </a:rPr>
              <a:t>秋思</a:t>
            </a:r>
            <a:r>
              <a:rPr lang="en-US" altLang="zh-CN" dirty="0">
                <a:latin typeface="+mn-ea"/>
              </a:rPr>
              <a:t>》</a:t>
            </a:r>
            <a:r>
              <a:rPr lang="zh-CN" altLang="en-US" dirty="0">
                <a:latin typeface="+mn-ea"/>
              </a:rPr>
              <a:t>，简要评析两首诗歌相似的意象组合手法，并说说这样组合所产生的表达效果。字数不少于</a:t>
            </a:r>
            <a:r>
              <a:rPr lang="en-US" altLang="zh-CN" dirty="0">
                <a:latin typeface="+mn-ea"/>
              </a:rPr>
              <a:t>100</a:t>
            </a:r>
            <a:r>
              <a:rPr lang="zh-CN" altLang="en-US" dirty="0">
                <a:latin typeface="+mn-ea"/>
              </a:rPr>
              <a:t>字。</a:t>
            </a:r>
          </a:p>
        </p:txBody>
      </p:sp>
      <p:sp>
        <p:nvSpPr>
          <p:cNvPr id="5" name="矩形 4"/>
          <p:cNvSpPr/>
          <p:nvPr/>
        </p:nvSpPr>
        <p:spPr>
          <a:xfrm>
            <a:off x="5772150" y="1517005"/>
            <a:ext cx="5669280" cy="1446550"/>
          </a:xfrm>
          <a:prstGeom prst="rect">
            <a:avLst/>
          </a:prstGeom>
        </p:spPr>
        <p:txBody>
          <a:bodyPr wrap="square">
            <a:spAutoFit/>
          </a:bodyPr>
          <a:lstStyle/>
          <a:p>
            <a:pPr lvl="0" algn="ctr"/>
            <a:r>
              <a:rPr lang="en-US" altLang="zh-CN" sz="2200" dirty="0" err="1">
                <a:solidFill>
                  <a:srgbClr val="000000"/>
                </a:solidFill>
                <a:latin typeface="微软雅黑"/>
              </a:rPr>
              <a:t>天净沙·秋思</a:t>
            </a:r>
            <a:endParaRPr lang="en-US" altLang="zh-CN" sz="2200" dirty="0">
              <a:solidFill>
                <a:srgbClr val="000000"/>
              </a:solidFill>
              <a:latin typeface="微软雅黑"/>
            </a:endParaRPr>
          </a:p>
          <a:p>
            <a:pPr lvl="0" algn="ctr"/>
            <a:r>
              <a:rPr lang="en-US" altLang="zh-CN" sz="2200" dirty="0" err="1">
                <a:solidFill>
                  <a:srgbClr val="000000"/>
                </a:solidFill>
                <a:latin typeface="微软雅黑"/>
              </a:rPr>
              <a:t>马致远</a:t>
            </a:r>
            <a:endParaRPr lang="en-US" altLang="zh-CN" sz="2200" dirty="0">
              <a:solidFill>
                <a:srgbClr val="000000"/>
              </a:solidFill>
              <a:latin typeface="微软雅黑"/>
            </a:endParaRPr>
          </a:p>
          <a:p>
            <a:pPr lvl="0" algn="ctr"/>
            <a:r>
              <a:rPr lang="en-US" altLang="zh-CN" sz="2200" dirty="0" err="1">
                <a:solidFill>
                  <a:srgbClr val="000000"/>
                </a:solidFill>
                <a:latin typeface="微软雅黑"/>
              </a:rPr>
              <a:t>枯藤老树昏鸦，小桥流水人家，古道西风瘦马。夕阳西下，断肠人在天涯</a:t>
            </a:r>
            <a:r>
              <a:rPr lang="en-US" altLang="zh-CN" sz="2200" dirty="0">
                <a:solidFill>
                  <a:srgbClr val="000000"/>
                </a:solidFill>
                <a:latin typeface="微软雅黑"/>
              </a:rPr>
              <a:t>。</a:t>
            </a:r>
            <a:endParaRPr lang="en-US" altLang="zh-CN" sz="2200" dirty="0">
              <a:solidFill>
                <a:srgbClr val="000000"/>
              </a:solidFill>
              <a:latin typeface="微软雅黑"/>
            </a:endParaRPr>
          </a:p>
        </p:txBody>
      </p:sp>
    </p:spTree>
    <p:extLst>
      <p:ext uri="{BB962C8B-B14F-4D97-AF65-F5344CB8AC3E}">
        <p14:creationId xmlns:p14="http://schemas.microsoft.com/office/powerpoint/2010/main" val="3757318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a:spLocks noChangeArrowheads="1"/>
          </p:cNvSpPr>
          <p:nvPr/>
        </p:nvSpPr>
        <p:spPr bwMode="auto">
          <a:xfrm>
            <a:off x="1196974" y="915035"/>
            <a:ext cx="9890126" cy="55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028700" algn="l"/>
                <a:tab pos="1851025" algn="l"/>
                <a:tab pos="2538413" algn="l"/>
                <a:tab pos="3222625" algn="l"/>
              </a:tabLst>
              <a:defRPr>
                <a:solidFill>
                  <a:schemeClr val="tx1"/>
                </a:solidFill>
                <a:latin typeface="Calibri" panose="020F0502020204030204" pitchFamily="34" charset="0"/>
                <a:ea typeface="宋体" panose="02010600030101010101" pitchFamily="2" charset="-122"/>
              </a:defRPr>
            </a:lvl1pPr>
            <a:lvl2pPr marL="742950" indent="-285750">
              <a:tabLst>
                <a:tab pos="1028700" algn="l"/>
                <a:tab pos="1851025" algn="l"/>
                <a:tab pos="2538413" algn="l"/>
                <a:tab pos="3222625" algn="l"/>
              </a:tabLst>
              <a:defRPr>
                <a:solidFill>
                  <a:schemeClr val="tx1"/>
                </a:solidFill>
                <a:latin typeface="Calibri" panose="020F0502020204030204" pitchFamily="34" charset="0"/>
                <a:ea typeface="宋体" panose="02010600030101010101" pitchFamily="2" charset="-122"/>
              </a:defRPr>
            </a:lvl2pPr>
            <a:lvl3pPr marL="1143000" indent="-228600">
              <a:tabLst>
                <a:tab pos="1028700" algn="l"/>
                <a:tab pos="1851025" algn="l"/>
                <a:tab pos="2538413" algn="l"/>
                <a:tab pos="3222625" algn="l"/>
              </a:tabLst>
              <a:defRPr>
                <a:solidFill>
                  <a:schemeClr val="tx1"/>
                </a:solidFill>
                <a:latin typeface="Calibri" panose="020F0502020204030204" pitchFamily="34" charset="0"/>
                <a:ea typeface="宋体" panose="02010600030101010101" pitchFamily="2" charset="-122"/>
              </a:defRPr>
            </a:lvl3pPr>
            <a:lvl4pPr marL="1600200" indent="-228600">
              <a:tabLst>
                <a:tab pos="1028700" algn="l"/>
                <a:tab pos="1851025" algn="l"/>
                <a:tab pos="2538413" algn="l"/>
                <a:tab pos="3222625" algn="l"/>
              </a:tabLst>
              <a:defRPr>
                <a:solidFill>
                  <a:schemeClr val="tx1"/>
                </a:solidFill>
                <a:latin typeface="Calibri" panose="020F0502020204030204" pitchFamily="34" charset="0"/>
                <a:ea typeface="宋体" panose="02010600030101010101" pitchFamily="2" charset="-122"/>
              </a:defRPr>
            </a:lvl4pPr>
            <a:lvl5pPr marL="2057400" indent="-228600">
              <a:tabLst>
                <a:tab pos="1028700" algn="l"/>
                <a:tab pos="1851025" algn="l"/>
                <a:tab pos="2538413" algn="l"/>
                <a:tab pos="3222625"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28700" algn="l"/>
                <a:tab pos="1851025" algn="l"/>
                <a:tab pos="2538413" algn="l"/>
                <a:tab pos="3222625"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28700" algn="l"/>
                <a:tab pos="1851025" algn="l"/>
                <a:tab pos="2538413" algn="l"/>
                <a:tab pos="3222625"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28700" algn="l"/>
                <a:tab pos="1851025" algn="l"/>
                <a:tab pos="2538413" algn="l"/>
                <a:tab pos="3222625"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28700" algn="l"/>
                <a:tab pos="1851025" algn="l"/>
                <a:tab pos="2538413" algn="l"/>
                <a:tab pos="3222625" algn="l"/>
              </a:tabLs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b="1" dirty="0" smtClean="0">
                <a:solidFill>
                  <a:srgbClr val="FF0000"/>
                </a:solidFill>
                <a:latin typeface="+mn-ea"/>
                <a:ea typeface="+mn-ea"/>
                <a:sym typeface="+mn-ea"/>
              </a:rPr>
              <a:t>答案：</a:t>
            </a:r>
            <a:endParaRPr lang="en-US" altLang="zh-CN" sz="2000" b="1" dirty="0" smtClean="0">
              <a:solidFill>
                <a:srgbClr val="FF0000"/>
              </a:solidFill>
              <a:latin typeface="+mn-ea"/>
              <a:ea typeface="+mn-ea"/>
              <a:sym typeface="+mn-ea"/>
            </a:endParaRPr>
          </a:p>
          <a:p>
            <a:pPr algn="just">
              <a:lnSpc>
                <a:spcPct val="150000"/>
              </a:lnSpc>
            </a:pPr>
            <a:r>
              <a:rPr lang="zh-CN" altLang="en-US" sz="2000" dirty="0" smtClean="0">
                <a:solidFill>
                  <a:srgbClr val="000000"/>
                </a:solidFill>
                <a:latin typeface="+mn-ea"/>
                <a:ea typeface="+mn-ea"/>
                <a:sym typeface="+mn-ea"/>
              </a:rPr>
              <a:t>“意象派”</a:t>
            </a:r>
            <a:r>
              <a:rPr lang="zh-CN" altLang="en-US" sz="2000" dirty="0">
                <a:solidFill>
                  <a:srgbClr val="000000"/>
                </a:solidFill>
                <a:latin typeface="+mn-ea"/>
                <a:ea typeface="+mn-ea"/>
                <a:sym typeface="+mn-ea"/>
              </a:rPr>
              <a:t>诗歌受中国古典诗歌的启发，主要表现在“意象的巧妙组合”方面。</a:t>
            </a:r>
          </a:p>
          <a:p>
            <a:pPr algn="just">
              <a:lnSpc>
                <a:spcPct val="150000"/>
              </a:lnSpc>
            </a:pPr>
            <a:r>
              <a:rPr lang="en-US" altLang="zh-CN" sz="2000" dirty="0">
                <a:solidFill>
                  <a:srgbClr val="000000"/>
                </a:solidFill>
                <a:latin typeface="+mn-ea"/>
                <a:ea typeface="+mn-ea"/>
                <a:sym typeface="+mn-ea"/>
              </a:rPr>
              <a:t>《</a:t>
            </a:r>
            <a:r>
              <a:rPr lang="zh-CN" altLang="en-US" sz="2000" dirty="0">
                <a:solidFill>
                  <a:srgbClr val="000000"/>
                </a:solidFill>
                <a:latin typeface="+mn-ea"/>
                <a:ea typeface="+mn-ea"/>
                <a:sym typeface="+mn-ea"/>
              </a:rPr>
              <a:t>天净沙</a:t>
            </a:r>
            <a:r>
              <a:rPr lang="en-US" altLang="zh-CN" sz="2000" dirty="0">
                <a:solidFill>
                  <a:srgbClr val="000000"/>
                </a:solidFill>
                <a:latin typeface="+mn-ea"/>
                <a:ea typeface="+mn-ea"/>
                <a:sym typeface="+mn-ea"/>
              </a:rPr>
              <a:t>·</a:t>
            </a:r>
            <a:r>
              <a:rPr lang="zh-CN" altLang="en-US" sz="2000" dirty="0">
                <a:solidFill>
                  <a:srgbClr val="000000"/>
                </a:solidFill>
                <a:latin typeface="+mn-ea"/>
                <a:ea typeface="+mn-ea"/>
                <a:sym typeface="+mn-ea"/>
              </a:rPr>
              <a:t>秋思</a:t>
            </a:r>
            <a:r>
              <a:rPr lang="en-US" altLang="zh-CN" sz="2000" dirty="0">
                <a:solidFill>
                  <a:srgbClr val="000000"/>
                </a:solidFill>
                <a:latin typeface="+mn-ea"/>
                <a:ea typeface="+mn-ea"/>
                <a:sym typeface="+mn-ea"/>
              </a:rPr>
              <a:t>》</a:t>
            </a:r>
            <a:r>
              <a:rPr lang="zh-CN" altLang="en-US" sz="2000" dirty="0">
                <a:solidFill>
                  <a:srgbClr val="000000"/>
                </a:solidFill>
                <a:latin typeface="+mn-ea"/>
                <a:ea typeface="+mn-ea"/>
                <a:sym typeface="+mn-ea"/>
              </a:rPr>
              <a:t>中枯藤、老树、小桥、流水、古道、瘦马等意象，看似无关却是巧妙地组合，传达出秋天离人的凄凉和愁苦之情，给人一种强烈的视觉感受。</a:t>
            </a:r>
          </a:p>
          <a:p>
            <a:pPr algn="just">
              <a:lnSpc>
                <a:spcPct val="150000"/>
              </a:lnSpc>
            </a:pPr>
            <a:r>
              <a:rPr lang="en-US" altLang="zh-CN" sz="2000" dirty="0">
                <a:solidFill>
                  <a:srgbClr val="000000"/>
                </a:solidFill>
                <a:latin typeface="+mn-ea"/>
                <a:ea typeface="+mn-ea"/>
                <a:sym typeface="+mn-ea"/>
              </a:rPr>
              <a:t>《</a:t>
            </a:r>
            <a:r>
              <a:rPr lang="zh-CN" altLang="en-US" sz="2000" dirty="0">
                <a:solidFill>
                  <a:srgbClr val="000000"/>
                </a:solidFill>
                <a:latin typeface="+mn-ea"/>
                <a:ea typeface="+mn-ea"/>
                <a:sym typeface="+mn-ea"/>
              </a:rPr>
              <a:t>刘彻</a:t>
            </a:r>
            <a:r>
              <a:rPr lang="en-US" altLang="zh-CN" sz="2000" dirty="0">
                <a:solidFill>
                  <a:srgbClr val="000000"/>
                </a:solidFill>
                <a:latin typeface="+mn-ea"/>
                <a:ea typeface="+mn-ea"/>
                <a:sym typeface="+mn-ea"/>
              </a:rPr>
              <a:t>》</a:t>
            </a:r>
            <a:r>
              <a:rPr lang="zh-CN" altLang="en-US" sz="2000" dirty="0">
                <a:solidFill>
                  <a:srgbClr val="000000"/>
                </a:solidFill>
                <a:latin typeface="+mn-ea"/>
                <a:ea typeface="+mn-ea"/>
                <a:sym typeface="+mn-ea"/>
              </a:rPr>
              <a:t>中的“一片潮湿的树叶粘在门槛上”是全诗的第二节。虽然，落叶堆积的意象在上面的诗行中已经出现，但从语句的连贯性来看，最后一行还是有点突兀。给人的感觉是，上面五行组成一个完整的画面，而最后一行像一片“潮湿的树叶”直接粘在上面。这样就形成了一种新的意象组合的方式，形成了一种特写的效果，我们似乎能看见它孤零零的形象，感受到诗歌凄清、哀婉的意境。</a:t>
            </a:r>
          </a:p>
          <a:p>
            <a:pPr algn="just">
              <a:lnSpc>
                <a:spcPct val="150000"/>
              </a:lnSpc>
            </a:pPr>
            <a:r>
              <a:rPr lang="zh-CN" altLang="en-US" sz="2000" b="1" dirty="0">
                <a:solidFill>
                  <a:srgbClr val="FF0000"/>
                </a:solidFill>
                <a:latin typeface="+mn-ea"/>
                <a:ea typeface="+mn-ea"/>
                <a:sym typeface="+mn-ea"/>
              </a:rPr>
              <a:t>解析</a:t>
            </a:r>
            <a:r>
              <a:rPr lang="zh-CN" altLang="en-US" sz="2000" b="1" dirty="0" smtClean="0">
                <a:solidFill>
                  <a:srgbClr val="FF0000"/>
                </a:solidFill>
                <a:latin typeface="+mn-ea"/>
                <a:ea typeface="+mn-ea"/>
                <a:sym typeface="+mn-ea"/>
              </a:rPr>
              <a:t>：</a:t>
            </a:r>
            <a:endParaRPr lang="en-US" altLang="zh-CN" sz="2000" b="1" dirty="0" smtClean="0">
              <a:solidFill>
                <a:srgbClr val="FF0000"/>
              </a:solidFill>
              <a:latin typeface="+mn-ea"/>
              <a:ea typeface="+mn-ea"/>
              <a:sym typeface="+mn-ea"/>
            </a:endParaRPr>
          </a:p>
          <a:p>
            <a:pPr algn="just">
              <a:lnSpc>
                <a:spcPct val="150000"/>
              </a:lnSpc>
            </a:pPr>
            <a:r>
              <a:rPr lang="zh-CN" altLang="en-US" sz="2000" dirty="0" smtClean="0">
                <a:solidFill>
                  <a:srgbClr val="000000"/>
                </a:solidFill>
                <a:latin typeface="+mn-ea"/>
                <a:ea typeface="+mn-ea"/>
                <a:sym typeface="+mn-ea"/>
              </a:rPr>
              <a:t>两</a:t>
            </a:r>
            <a:r>
              <a:rPr lang="zh-CN" altLang="en-US" sz="2000" dirty="0">
                <a:solidFill>
                  <a:srgbClr val="000000"/>
                </a:solidFill>
                <a:latin typeface="+mn-ea"/>
                <a:ea typeface="+mn-ea"/>
                <a:sym typeface="+mn-ea"/>
              </a:rPr>
              <a:t>首诗歌都将不同的意象剪接在一起进行重新组合，解答本题需要说出两首诗歌在意象组合上的相同之处，并说出这样组合的表达效果。</a:t>
            </a:r>
          </a:p>
        </p:txBody>
      </p:sp>
    </p:spTree>
    <p:extLst>
      <p:ext uri="{BB962C8B-B14F-4D97-AF65-F5344CB8AC3E}">
        <p14:creationId xmlns:p14="http://schemas.microsoft.com/office/powerpoint/2010/main" val="2398816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68730" y="1616717"/>
            <a:ext cx="7658100" cy="4247317"/>
          </a:xfrm>
          <a:prstGeom prst="rect">
            <a:avLst/>
          </a:prstGeom>
        </p:spPr>
        <p:txBody>
          <a:bodyPr wrap="square">
            <a:spAutoFit/>
          </a:bodyPr>
          <a:lstStyle/>
          <a:p>
            <a:pPr algn="just">
              <a:lnSpc>
                <a:spcPct val="150000"/>
              </a:lnSpc>
            </a:pPr>
            <a:r>
              <a:rPr lang="zh-CN" altLang="en-US" dirty="0" smtClean="0">
                <a:latin typeface="微软雅黑" pitchFamily="34" charset="-122"/>
                <a:ea typeface="微软雅黑" pitchFamily="34" charset="-122"/>
              </a:rPr>
              <a:t>       歌德</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1749— 1832</a:t>
            </a:r>
            <a:r>
              <a:rPr lang="zh-CN" altLang="en-US" dirty="0">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德国诗人</a:t>
            </a:r>
            <a:r>
              <a:rPr lang="zh-CN" altLang="en-US" dirty="0" smtClean="0">
                <a:solidFill>
                  <a:srgbClr val="FF0000"/>
                </a:solidFill>
                <a:latin typeface="微软雅黑" pitchFamily="34" charset="-122"/>
                <a:ea typeface="微软雅黑" pitchFamily="34" charset="-122"/>
              </a:rPr>
              <a:t>、剧作家</a:t>
            </a:r>
            <a:r>
              <a:rPr lang="zh-CN" altLang="en-US" dirty="0">
                <a:solidFill>
                  <a:srgbClr val="FF0000"/>
                </a:solidFill>
                <a:latin typeface="微软雅黑" pitchFamily="34" charset="-122"/>
                <a:ea typeface="微软雅黑" pitchFamily="34" charset="-122"/>
              </a:rPr>
              <a:t>、思想家</a:t>
            </a:r>
            <a:r>
              <a:rPr lang="zh-CN" altLang="en-US" dirty="0">
                <a:latin typeface="微软雅黑" pitchFamily="34" charset="-122"/>
                <a:ea typeface="微软雅黑" pitchFamily="34" charset="-122"/>
              </a:rPr>
              <a:t>。出生于法兰克福</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16 </a:t>
            </a:r>
            <a:r>
              <a:rPr lang="zh-CN" altLang="en-US" dirty="0">
                <a:latin typeface="微软雅黑" pitchFamily="34" charset="-122"/>
                <a:ea typeface="微软雅黑" pitchFamily="34" charset="-122"/>
              </a:rPr>
              <a:t>岁时到莱比锡大学学习法律，但</a:t>
            </a:r>
            <a:r>
              <a:rPr lang="zh-CN" altLang="en-US" dirty="0" smtClean="0">
                <a:latin typeface="微软雅黑" pitchFamily="34" charset="-122"/>
                <a:ea typeface="微软雅黑" pitchFamily="34" charset="-122"/>
              </a:rPr>
              <a:t>他对</a:t>
            </a:r>
            <a:r>
              <a:rPr lang="zh-CN" altLang="en-US" dirty="0">
                <a:latin typeface="微软雅黑" pitchFamily="34" charset="-122"/>
                <a:ea typeface="微软雅黑" pitchFamily="34" charset="-122"/>
              </a:rPr>
              <a:t>文学和艺术更感兴趣。此后，他</a:t>
            </a:r>
            <a:r>
              <a:rPr lang="zh-CN" altLang="en-US" dirty="0" smtClean="0">
                <a:latin typeface="微软雅黑" pitchFamily="34" charset="-122"/>
                <a:ea typeface="微软雅黑" pitchFamily="34" charset="-122"/>
              </a:rPr>
              <a:t>结交</a:t>
            </a:r>
            <a:r>
              <a:rPr lang="zh-CN" altLang="en-US" dirty="0">
                <a:latin typeface="微软雅黑" pitchFamily="34" charset="-122"/>
                <a:ea typeface="微软雅黑" pitchFamily="34" charset="-122"/>
              </a:rPr>
              <a:t>了一群年轻而富有叛逆精神的</a:t>
            </a:r>
            <a:r>
              <a:rPr lang="zh-CN" altLang="en-US" dirty="0" smtClean="0">
                <a:latin typeface="微软雅黑" pitchFamily="34" charset="-122"/>
                <a:ea typeface="微软雅黑" pitchFamily="34" charset="-122"/>
              </a:rPr>
              <a:t>青年作家</a:t>
            </a:r>
            <a:r>
              <a:rPr lang="zh-CN" altLang="en-US" dirty="0">
                <a:latin typeface="微软雅黑" pitchFamily="34" charset="-122"/>
                <a:ea typeface="微软雅黑" pitchFamily="34" charset="-122"/>
              </a:rPr>
              <a:t>，在他们的影响下，歌德的创作</a:t>
            </a:r>
            <a:r>
              <a:rPr lang="zh-CN" altLang="en-US" dirty="0" smtClean="0">
                <a:latin typeface="微软雅黑" pitchFamily="34" charset="-122"/>
                <a:ea typeface="微软雅黑" pitchFamily="34" charset="-122"/>
              </a:rPr>
              <a:t>突破</a:t>
            </a:r>
            <a:r>
              <a:rPr lang="zh-CN" altLang="en-US" dirty="0">
                <a:latin typeface="微软雅黑" pitchFamily="34" charset="-122"/>
                <a:ea typeface="微软雅黑" pitchFamily="34" charset="-122"/>
              </a:rPr>
              <a:t>个人生活和感情的狭小范围，</a:t>
            </a:r>
            <a:r>
              <a:rPr lang="zh-CN" altLang="en-US" dirty="0" smtClean="0">
                <a:latin typeface="微软雅黑" pitchFamily="34" charset="-122"/>
                <a:ea typeface="微软雅黑" pitchFamily="34" charset="-122"/>
              </a:rPr>
              <a:t>增加了</a:t>
            </a:r>
            <a:r>
              <a:rPr lang="zh-CN" altLang="en-US" dirty="0">
                <a:latin typeface="微软雅黑" pitchFamily="34" charset="-122"/>
                <a:ea typeface="微软雅黑" pitchFamily="34" charset="-122"/>
              </a:rPr>
              <a:t>强烈的时代色彩。</a:t>
            </a:r>
            <a:r>
              <a:rPr lang="zh-CN" altLang="en-US" dirty="0">
                <a:solidFill>
                  <a:srgbClr val="FF0000"/>
                </a:solidFill>
                <a:latin typeface="微软雅黑" pitchFamily="34" charset="-122"/>
                <a:ea typeface="微软雅黑" pitchFamily="34" charset="-122"/>
              </a:rPr>
              <a:t>书信体小说</a:t>
            </a:r>
            <a:r>
              <a:rPr lang="en-US" altLang="zh-CN" dirty="0">
                <a:solidFill>
                  <a:srgbClr val="FF0000"/>
                </a:solidFill>
                <a:latin typeface="微软雅黑" pitchFamily="34" charset="-122"/>
                <a:ea typeface="微软雅黑" pitchFamily="34" charset="-122"/>
              </a:rPr>
              <a:t>《</a:t>
            </a:r>
            <a:r>
              <a:rPr lang="zh-CN" altLang="en-US" dirty="0" smtClean="0">
                <a:solidFill>
                  <a:srgbClr val="FF0000"/>
                </a:solidFill>
                <a:latin typeface="微软雅黑" pitchFamily="34" charset="-122"/>
                <a:ea typeface="微软雅黑" pitchFamily="34" charset="-122"/>
              </a:rPr>
              <a:t>少年</a:t>
            </a:r>
            <a:r>
              <a:rPr lang="zh-CN" altLang="en-US" dirty="0">
                <a:solidFill>
                  <a:srgbClr val="FF0000"/>
                </a:solidFill>
                <a:latin typeface="微软雅黑" pitchFamily="34" charset="-122"/>
                <a:ea typeface="微软雅黑" pitchFamily="34" charset="-122"/>
              </a:rPr>
              <a:t>维特之烦恼</a:t>
            </a:r>
            <a:r>
              <a:rPr lang="en-US" altLang="zh-CN" dirty="0">
                <a:solidFill>
                  <a:srgbClr val="FF0000"/>
                </a:solidFill>
                <a:latin typeface="微软雅黑" pitchFamily="34" charset="-122"/>
                <a:ea typeface="微软雅黑" pitchFamily="34" charset="-122"/>
              </a:rPr>
              <a:t>》</a:t>
            </a:r>
            <a:r>
              <a:rPr lang="zh-CN" altLang="en-US" dirty="0">
                <a:latin typeface="微软雅黑" pitchFamily="34" charset="-122"/>
                <a:ea typeface="微软雅黑" pitchFamily="34" charset="-122"/>
              </a:rPr>
              <a:t>一经出版就立即引起巨大轰动。</a:t>
            </a:r>
            <a:r>
              <a:rPr lang="en-US" altLang="zh-CN" dirty="0">
                <a:latin typeface="微软雅黑" pitchFamily="34" charset="-122"/>
                <a:ea typeface="微软雅黑" pitchFamily="34" charset="-122"/>
              </a:rPr>
              <a:t>1775 </a:t>
            </a:r>
            <a:r>
              <a:rPr lang="zh-CN" altLang="en-US" dirty="0">
                <a:latin typeface="微软雅黑" pitchFamily="34" charset="-122"/>
                <a:ea typeface="微软雅黑" pitchFamily="34" charset="-122"/>
              </a:rPr>
              <a:t>年，</a:t>
            </a:r>
            <a:r>
              <a:rPr lang="zh-CN" altLang="en-US" dirty="0" smtClean="0">
                <a:latin typeface="微软雅黑" pitchFamily="34" charset="-122"/>
                <a:ea typeface="微软雅黑" pitchFamily="34" charset="-122"/>
              </a:rPr>
              <a:t>歌德放弃</a:t>
            </a:r>
            <a:r>
              <a:rPr lang="zh-CN" altLang="en-US" dirty="0">
                <a:latin typeface="微软雅黑" pitchFamily="34" charset="-122"/>
                <a:ea typeface="微软雅黑" pitchFamily="34" charset="-122"/>
              </a:rPr>
              <a:t>律师工作，应邀来到魏玛，开始了他人生的另一个重要</a:t>
            </a:r>
            <a:r>
              <a:rPr lang="zh-CN" altLang="en-US" dirty="0" smtClean="0">
                <a:latin typeface="微软雅黑" pitchFamily="34" charset="-122"/>
                <a:ea typeface="微软雅黑" pitchFamily="34" charset="-122"/>
              </a:rPr>
              <a:t>时期</a:t>
            </a:r>
            <a:r>
              <a:rPr lang="zh-CN" altLang="en-US" dirty="0">
                <a:latin typeface="微软雅黑" pitchFamily="34" charset="-122"/>
                <a:ea typeface="微软雅黑" pitchFamily="34" charset="-122"/>
              </a:rPr>
              <a:t>。魏玛决定了歌德</a:t>
            </a:r>
            <a:r>
              <a:rPr lang="en-US" altLang="zh-CN" dirty="0">
                <a:latin typeface="微软雅黑" pitchFamily="34" charset="-122"/>
                <a:ea typeface="微软雅黑" pitchFamily="34" charset="-122"/>
              </a:rPr>
              <a:t>26 </a:t>
            </a:r>
            <a:r>
              <a:rPr lang="zh-CN" altLang="en-US" dirty="0">
                <a:latin typeface="微软雅黑" pitchFamily="34" charset="-122"/>
                <a:ea typeface="微软雅黑" pitchFamily="34" charset="-122"/>
              </a:rPr>
              <a:t>岁以后的整个人生，歌德则帮助魏玛</a:t>
            </a:r>
            <a:r>
              <a:rPr lang="zh-CN" altLang="en-US" dirty="0" smtClean="0">
                <a:latin typeface="微软雅黑" pitchFamily="34" charset="-122"/>
                <a:ea typeface="微软雅黑" pitchFamily="34" charset="-122"/>
              </a:rPr>
              <a:t>成为</a:t>
            </a:r>
            <a:r>
              <a:rPr lang="zh-CN" altLang="en-US" dirty="0">
                <a:latin typeface="微软雅黑" pitchFamily="34" charset="-122"/>
                <a:ea typeface="微软雅黑" pitchFamily="34" charset="-122"/>
              </a:rPr>
              <a:t>辉耀古今的德国文化圣地。</a:t>
            </a:r>
            <a:r>
              <a:rPr lang="en-US" altLang="zh-CN" dirty="0">
                <a:latin typeface="微软雅黑" pitchFamily="34" charset="-122"/>
                <a:ea typeface="微软雅黑" pitchFamily="34" charset="-122"/>
              </a:rPr>
              <a:t>1779 </a:t>
            </a:r>
            <a:r>
              <a:rPr lang="zh-CN" altLang="en-US" dirty="0">
                <a:latin typeface="微软雅黑" pitchFamily="34" charset="-122"/>
                <a:ea typeface="微软雅黑" pitchFamily="34" charset="-122"/>
              </a:rPr>
              <a:t>年，歌德正式就任魏玛</a:t>
            </a:r>
            <a:r>
              <a:rPr lang="zh-CN" altLang="en-US" dirty="0" smtClean="0">
                <a:latin typeface="微软雅黑" pitchFamily="34" charset="-122"/>
                <a:ea typeface="微软雅黑" pitchFamily="34" charset="-122"/>
              </a:rPr>
              <a:t>宫廷的</a:t>
            </a:r>
            <a:r>
              <a:rPr lang="zh-CN" altLang="en-US" dirty="0">
                <a:latin typeface="微软雅黑" pitchFamily="34" charset="-122"/>
                <a:ea typeface="微软雅黑" pitchFamily="34" charset="-122"/>
              </a:rPr>
              <a:t>枢密顾问，这为他日后创作</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浮士德</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积累了重要素材。</a:t>
            </a:r>
            <a:r>
              <a:rPr lang="zh-CN" altLang="en-US" dirty="0" smtClean="0">
                <a:latin typeface="微软雅黑" pitchFamily="34" charset="-122"/>
                <a:ea typeface="微软雅黑" pitchFamily="34" charset="-122"/>
              </a:rPr>
              <a:t>歌德在</a:t>
            </a:r>
            <a:r>
              <a:rPr lang="zh-CN" altLang="en-US" dirty="0">
                <a:latin typeface="微软雅黑" pitchFamily="34" charset="-122"/>
                <a:ea typeface="微软雅黑" pitchFamily="34" charset="-122"/>
              </a:rPr>
              <a:t>人类历史上</a:t>
            </a:r>
            <a:r>
              <a:rPr lang="zh-CN" altLang="en-US" dirty="0">
                <a:solidFill>
                  <a:srgbClr val="FF0000"/>
                </a:solidFill>
                <a:latin typeface="微软雅黑" pitchFamily="34" charset="-122"/>
                <a:ea typeface="微软雅黑" pitchFamily="34" charset="-122"/>
              </a:rPr>
              <a:t>第一次明确地提出关于“世界文学”</a:t>
            </a:r>
            <a:r>
              <a:rPr lang="zh-CN" altLang="en-US" dirty="0">
                <a:latin typeface="微软雅黑" pitchFamily="34" charset="-122"/>
                <a:ea typeface="微软雅黑" pitchFamily="34" charset="-122"/>
              </a:rPr>
              <a:t>的思想，</a:t>
            </a:r>
            <a:r>
              <a:rPr lang="zh-CN" altLang="en-US" dirty="0" smtClean="0">
                <a:latin typeface="微软雅黑" pitchFamily="34" charset="-122"/>
                <a:ea typeface="微软雅黑" pitchFamily="34" charset="-122"/>
              </a:rPr>
              <a:t>提出了</a:t>
            </a:r>
            <a:r>
              <a:rPr lang="zh-CN" altLang="en-US" dirty="0">
                <a:latin typeface="微软雅黑" pitchFamily="34" charset="-122"/>
                <a:ea typeface="微软雅黑" pitchFamily="34" charset="-122"/>
              </a:rPr>
              <a:t>“世界文学的时代就要来临”的光辉预言。</a:t>
            </a:r>
            <a:endParaRPr lang="zh-CN" altLang="zh-CN" dirty="0">
              <a:latin typeface="微软雅黑" pitchFamily="34" charset="-122"/>
              <a:ea typeface="微软雅黑" pitchFamily="34" charset="-122"/>
            </a:endParaRPr>
          </a:p>
        </p:txBody>
      </p:sp>
      <p:sp>
        <p:nvSpPr>
          <p:cNvPr id="2" name="AutoShape 2" descr="http://img4.imgtn.bdimg.com/it/u=3768899429,651764554&amp;fm=214&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6" name="Picture 2" descr="https://timgsa.baidu.com/timg?image&amp;quality=80&amp;size=b9999_10000&amp;sec=1602090617943&amp;di=7ea13bfbcd0274ff55bb761f32b4c81a&amp;imgtype=0&amp;src=http%3A%2F%2F1832.img.pp.sohu.com.cn%2Fimages%2Fblog%2F2009%2F3%2F22%2F2%2F23%2F120d4fafbbfg2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0463" y="2007527"/>
            <a:ext cx="2633944" cy="3214235"/>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1253299" y="1025007"/>
            <a:ext cx="1415772" cy="461665"/>
          </a:xfrm>
          <a:prstGeom prst="rect">
            <a:avLst/>
          </a:prstGeom>
        </p:spPr>
        <p:txBody>
          <a:bodyPr wrap="none">
            <a:spAutoFit/>
          </a:bodyPr>
          <a:lstStyle/>
          <a:p>
            <a:r>
              <a:rPr lang="zh-CN" altLang="en-US" sz="2400" b="1" dirty="0"/>
              <a:t>作者简介</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946" y="1055584"/>
            <a:ext cx="395250" cy="445136"/>
          </a:xfrm>
          <a:prstGeom prst="rect">
            <a:avLst/>
          </a:prstGeom>
        </p:spPr>
      </p:pic>
    </p:spTree>
    <p:extLst>
      <p:ext uri="{BB962C8B-B14F-4D97-AF65-F5344CB8AC3E}">
        <p14:creationId xmlns:p14="http://schemas.microsoft.com/office/powerpoint/2010/main" val="405487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00150" y="1086270"/>
            <a:ext cx="9144000" cy="3785652"/>
          </a:xfrm>
          <a:prstGeom prst="rect">
            <a:avLst/>
          </a:prstGeom>
        </p:spPr>
        <p:txBody>
          <a:bodyPr wrap="square">
            <a:spAutoFit/>
          </a:bodyPr>
          <a:lstStyle/>
          <a:p>
            <a:pPr indent="457200" algn="just">
              <a:lnSpc>
                <a:spcPct val="150000"/>
              </a:lnSpc>
            </a:pPr>
            <a:r>
              <a:rPr lang="zh-CN" altLang="en-US" sz="2000" dirty="0" smtClean="0">
                <a:latin typeface="微软雅黑" pitchFamily="34" charset="-122"/>
                <a:ea typeface="微软雅黑" pitchFamily="34" charset="-122"/>
              </a:rPr>
              <a:t>  歌德</a:t>
            </a:r>
            <a:r>
              <a:rPr lang="zh-CN" altLang="en-US" sz="2000" dirty="0">
                <a:latin typeface="微软雅黑" pitchFamily="34" charset="-122"/>
                <a:ea typeface="微软雅黑" pitchFamily="34" charset="-122"/>
              </a:rPr>
              <a:t>生活的时代，正是西方思想史上巨人云集的时代，</a:t>
            </a:r>
            <a:r>
              <a:rPr lang="zh-CN" altLang="en-US" sz="2000" dirty="0" smtClean="0">
                <a:latin typeface="微软雅黑" pitchFamily="34" charset="-122"/>
                <a:ea typeface="微软雅黑" pitchFamily="34" charset="-122"/>
              </a:rPr>
              <a:t>卢梭</a:t>
            </a:r>
            <a:r>
              <a:rPr lang="zh-CN" altLang="en-US" sz="2000" dirty="0">
                <a:latin typeface="微软雅黑" pitchFamily="34" charset="-122"/>
                <a:ea typeface="微软雅黑" pitchFamily="34" charset="-122"/>
              </a:rPr>
              <a:t>、康德、黑格尔等都是与他同时代的人。歌德前期是</a:t>
            </a:r>
            <a:r>
              <a:rPr lang="zh-CN" altLang="en-US" sz="2000" dirty="0">
                <a:solidFill>
                  <a:srgbClr val="FF0000"/>
                </a:solidFill>
                <a:latin typeface="微软雅黑" pitchFamily="34" charset="-122"/>
                <a:ea typeface="微软雅黑" pitchFamily="34" charset="-122"/>
              </a:rPr>
              <a:t>狂飙</a:t>
            </a:r>
            <a:r>
              <a:rPr lang="zh-CN" altLang="en-US" sz="2000" dirty="0" smtClean="0">
                <a:solidFill>
                  <a:srgbClr val="FF0000"/>
                </a:solidFill>
                <a:latin typeface="微软雅黑" pitchFamily="34" charset="-122"/>
                <a:ea typeface="微软雅黑" pitchFamily="34" charset="-122"/>
              </a:rPr>
              <a:t>突进运动</a:t>
            </a:r>
            <a:r>
              <a:rPr lang="zh-CN" altLang="en-US" sz="2000" dirty="0">
                <a:latin typeface="微软雅黑" pitchFamily="34" charset="-122"/>
                <a:ea typeface="微软雅黑" pitchFamily="34" charset="-122"/>
              </a:rPr>
              <a:t>的代表性作家。晚年，他把主要精力用于对整个人类</a:t>
            </a:r>
            <a:r>
              <a:rPr lang="zh-CN" altLang="en-US" sz="2000" dirty="0" smtClean="0">
                <a:latin typeface="微软雅黑" pitchFamily="34" charset="-122"/>
                <a:ea typeface="微软雅黑" pitchFamily="34" charset="-122"/>
              </a:rPr>
              <a:t>发展的</a:t>
            </a:r>
            <a:r>
              <a:rPr lang="zh-CN" altLang="en-US" sz="2000" dirty="0">
                <a:latin typeface="微软雅黑" pitchFamily="34" charset="-122"/>
                <a:ea typeface="微软雅黑" pitchFamily="34" charset="-122"/>
              </a:rPr>
              <a:t>思索方面，他的创作超越了自己的时代，具有了永恒的价值</a:t>
            </a:r>
            <a:r>
              <a:rPr lang="zh-CN" altLang="en-US" sz="2000" dirty="0" smtClean="0">
                <a:latin typeface="微软雅黑" pitchFamily="34" charset="-122"/>
                <a:ea typeface="微软雅黑" pitchFamily="34" charset="-122"/>
              </a:rPr>
              <a:t>。他</a:t>
            </a:r>
            <a:r>
              <a:rPr lang="zh-CN" altLang="en-US" sz="2000" dirty="0">
                <a:latin typeface="微软雅黑" pitchFamily="34" charset="-122"/>
                <a:ea typeface="微软雅黑" pitchFamily="34" charset="-122"/>
              </a:rPr>
              <a:t>的作品被翻译成</a:t>
            </a:r>
            <a:r>
              <a:rPr lang="en-US" altLang="zh-CN" sz="2000" dirty="0" smtClean="0">
                <a:latin typeface="微软雅黑" pitchFamily="34" charset="-122"/>
                <a:ea typeface="微软雅黑" pitchFamily="34" charset="-122"/>
              </a:rPr>
              <a:t>48</a:t>
            </a:r>
            <a:r>
              <a:rPr lang="zh-CN" altLang="en-US" sz="2000" dirty="0" smtClean="0">
                <a:latin typeface="微软雅黑" pitchFamily="34" charset="-122"/>
                <a:ea typeface="微软雅黑" pitchFamily="34" charset="-122"/>
              </a:rPr>
              <a:t>种</a:t>
            </a:r>
            <a:r>
              <a:rPr lang="zh-CN" altLang="en-US" sz="2000" dirty="0">
                <a:latin typeface="微软雅黑" pitchFamily="34" charset="-122"/>
                <a:ea typeface="微软雅黑" pitchFamily="34" charset="-122"/>
              </a:rPr>
              <a:t>语言，成为各国经典文学作品的重要</a:t>
            </a:r>
            <a:r>
              <a:rPr lang="zh-CN" altLang="en-US" sz="2000" dirty="0" smtClean="0">
                <a:latin typeface="微软雅黑" pitchFamily="34" charset="-122"/>
                <a:ea typeface="微软雅黑" pitchFamily="34" charset="-122"/>
              </a:rPr>
              <a:t>组成部分</a:t>
            </a:r>
            <a:r>
              <a:rPr lang="zh-CN" altLang="en-US" sz="2000" dirty="0">
                <a:latin typeface="微软雅黑" pitchFamily="34" charset="-122"/>
                <a:ea typeface="微软雅黑" pitchFamily="34" charset="-122"/>
              </a:rPr>
              <a:t>。</a:t>
            </a:r>
            <a:r>
              <a:rPr lang="zh-CN" altLang="en-US" sz="2000" dirty="0">
                <a:solidFill>
                  <a:srgbClr val="FF0000"/>
                </a:solidFill>
                <a:latin typeface="微软雅黑" pitchFamily="34" charset="-122"/>
                <a:ea typeface="微软雅黑" pitchFamily="34" charset="-122"/>
              </a:rPr>
              <a:t>歌德的</a:t>
            </a:r>
            <a:r>
              <a:rPr lang="en-US" altLang="zh-CN" sz="2000" dirty="0">
                <a:solidFill>
                  <a:srgbClr val="FF0000"/>
                </a:solidFill>
                <a:latin typeface="微软雅黑" pitchFamily="34" charset="-122"/>
                <a:ea typeface="微软雅黑" pitchFamily="34" charset="-122"/>
              </a:rPr>
              <a:t>《</a:t>
            </a:r>
            <a:r>
              <a:rPr lang="zh-CN" altLang="en-US" sz="2000" dirty="0">
                <a:solidFill>
                  <a:srgbClr val="FF0000"/>
                </a:solidFill>
                <a:latin typeface="微软雅黑" pitchFamily="34" charset="-122"/>
                <a:ea typeface="微软雅黑" pitchFamily="34" charset="-122"/>
              </a:rPr>
              <a:t>浮士德</a:t>
            </a:r>
            <a:r>
              <a:rPr lang="en-US" altLang="zh-CN" sz="2000" dirty="0">
                <a:solidFill>
                  <a:srgbClr val="FF0000"/>
                </a:solidFill>
                <a:latin typeface="微软雅黑" pitchFamily="34" charset="-122"/>
                <a:ea typeface="微软雅黑" pitchFamily="34" charset="-122"/>
              </a:rPr>
              <a:t>》</a:t>
            </a:r>
            <a:r>
              <a:rPr lang="zh-CN" altLang="en-US" sz="2000" dirty="0">
                <a:solidFill>
                  <a:srgbClr val="FF0000"/>
                </a:solidFill>
                <a:latin typeface="微软雅黑" pitchFamily="34" charset="-122"/>
                <a:ea typeface="微软雅黑" pitchFamily="34" charset="-122"/>
              </a:rPr>
              <a:t>、荷马的</a:t>
            </a:r>
            <a:r>
              <a:rPr lang="en-US" altLang="zh-CN" sz="2000" dirty="0">
                <a:solidFill>
                  <a:srgbClr val="FF0000"/>
                </a:solidFill>
                <a:latin typeface="微软雅黑" pitchFamily="34" charset="-122"/>
                <a:ea typeface="微软雅黑" pitchFamily="34" charset="-122"/>
              </a:rPr>
              <a:t>《</a:t>
            </a:r>
            <a:r>
              <a:rPr lang="zh-CN" altLang="en-US" sz="2000" dirty="0">
                <a:solidFill>
                  <a:srgbClr val="FF0000"/>
                </a:solidFill>
                <a:latin typeface="微软雅黑" pitchFamily="34" charset="-122"/>
                <a:ea typeface="微软雅黑" pitchFamily="34" charset="-122"/>
              </a:rPr>
              <a:t>荷马史诗</a:t>
            </a:r>
            <a:r>
              <a:rPr lang="en-US" altLang="zh-CN" sz="2000" dirty="0">
                <a:solidFill>
                  <a:srgbClr val="FF0000"/>
                </a:solidFill>
                <a:latin typeface="微软雅黑" pitchFamily="34" charset="-122"/>
                <a:ea typeface="微软雅黑" pitchFamily="34" charset="-122"/>
              </a:rPr>
              <a:t>》</a:t>
            </a:r>
            <a:r>
              <a:rPr lang="zh-CN" altLang="en-US" sz="2000" dirty="0">
                <a:solidFill>
                  <a:srgbClr val="FF0000"/>
                </a:solidFill>
                <a:latin typeface="微软雅黑" pitchFamily="34" charset="-122"/>
                <a:ea typeface="微软雅黑" pitchFamily="34" charset="-122"/>
              </a:rPr>
              <a:t>、但丁的</a:t>
            </a:r>
            <a:r>
              <a:rPr lang="en-US" altLang="zh-CN" sz="2000" dirty="0">
                <a:solidFill>
                  <a:srgbClr val="FF0000"/>
                </a:solidFill>
                <a:latin typeface="微软雅黑" pitchFamily="34" charset="-122"/>
                <a:ea typeface="微软雅黑" pitchFamily="34" charset="-122"/>
              </a:rPr>
              <a:t>《</a:t>
            </a:r>
            <a:r>
              <a:rPr lang="zh-CN" altLang="en-US" sz="2000" dirty="0">
                <a:solidFill>
                  <a:srgbClr val="FF0000"/>
                </a:solidFill>
                <a:latin typeface="微软雅黑" pitchFamily="34" charset="-122"/>
                <a:ea typeface="微软雅黑" pitchFamily="34" charset="-122"/>
              </a:rPr>
              <a:t>神曲</a:t>
            </a:r>
            <a:r>
              <a:rPr lang="en-US" altLang="zh-CN" sz="2000" dirty="0" smtClean="0">
                <a:solidFill>
                  <a:srgbClr val="FF0000"/>
                </a:solidFill>
                <a:latin typeface="微软雅黑" pitchFamily="34" charset="-122"/>
                <a:ea typeface="微软雅黑" pitchFamily="34" charset="-122"/>
              </a:rPr>
              <a:t>》</a:t>
            </a:r>
            <a:r>
              <a:rPr lang="zh-CN" altLang="en-US" sz="2000" dirty="0" smtClean="0">
                <a:solidFill>
                  <a:srgbClr val="FF0000"/>
                </a:solidFill>
                <a:latin typeface="微软雅黑" pitchFamily="34" charset="-122"/>
                <a:ea typeface="微软雅黑" pitchFamily="34" charset="-122"/>
              </a:rPr>
              <a:t>和</a:t>
            </a:r>
            <a:r>
              <a:rPr lang="zh-CN" altLang="en-US" sz="2000" dirty="0">
                <a:solidFill>
                  <a:srgbClr val="FF0000"/>
                </a:solidFill>
                <a:latin typeface="微软雅黑" pitchFamily="34" charset="-122"/>
                <a:ea typeface="微软雅黑" pitchFamily="34" charset="-122"/>
              </a:rPr>
              <a:t>莎士比亚的</a:t>
            </a:r>
            <a:r>
              <a:rPr lang="en-US" altLang="zh-CN" sz="2000" dirty="0">
                <a:solidFill>
                  <a:srgbClr val="FF0000"/>
                </a:solidFill>
                <a:latin typeface="微软雅黑" pitchFamily="34" charset="-122"/>
                <a:ea typeface="微软雅黑" pitchFamily="34" charset="-122"/>
              </a:rPr>
              <a:t>《</a:t>
            </a:r>
            <a:r>
              <a:rPr lang="zh-CN" altLang="en-US" sz="2000" dirty="0">
                <a:solidFill>
                  <a:srgbClr val="FF0000"/>
                </a:solidFill>
                <a:latin typeface="微软雅黑" pitchFamily="34" charset="-122"/>
                <a:ea typeface="微软雅黑" pitchFamily="34" charset="-122"/>
              </a:rPr>
              <a:t>哈姆莱特</a:t>
            </a:r>
            <a:r>
              <a:rPr lang="en-US" altLang="zh-CN" sz="2000" dirty="0">
                <a:solidFill>
                  <a:srgbClr val="FF0000"/>
                </a:solidFill>
                <a:latin typeface="微软雅黑" pitchFamily="34" charset="-122"/>
                <a:ea typeface="微软雅黑" pitchFamily="34" charset="-122"/>
              </a:rPr>
              <a:t>》</a:t>
            </a:r>
            <a:r>
              <a:rPr lang="zh-CN" altLang="en-US" sz="2000" dirty="0">
                <a:solidFill>
                  <a:srgbClr val="FF0000"/>
                </a:solidFill>
                <a:latin typeface="微软雅黑" pitchFamily="34" charset="-122"/>
                <a:ea typeface="微软雅黑" pitchFamily="34" charset="-122"/>
              </a:rPr>
              <a:t>并列为欧洲文学的四大古典名著</a:t>
            </a:r>
            <a:r>
              <a:rPr lang="zh-CN" altLang="en-US" sz="2000" dirty="0">
                <a:latin typeface="微软雅黑" pitchFamily="34" charset="-122"/>
                <a:ea typeface="微软雅黑" pitchFamily="34" charset="-122"/>
              </a:rPr>
              <a:t>。</a:t>
            </a:r>
          </a:p>
          <a:p>
            <a:pPr indent="457200" algn="just">
              <a:lnSpc>
                <a:spcPct val="150000"/>
              </a:lnSpc>
            </a:pPr>
            <a:r>
              <a:rPr lang="zh-CN" altLang="en-US" sz="2000" dirty="0" smtClean="0">
                <a:latin typeface="微软雅黑" pitchFamily="34" charset="-122"/>
                <a:ea typeface="微软雅黑" pitchFamily="34" charset="-122"/>
              </a:rPr>
              <a:t>  主要</a:t>
            </a:r>
            <a:r>
              <a:rPr lang="zh-CN" altLang="en-US" sz="2000" dirty="0">
                <a:latin typeface="微软雅黑" pitchFamily="34" charset="-122"/>
                <a:ea typeface="微软雅黑" pitchFamily="34" charset="-122"/>
              </a:rPr>
              <a:t>作品：中篇小说</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少年维特之烦恼</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、诗剧</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浮士德</a:t>
            </a:r>
            <a:r>
              <a:rPr lang="en-US" altLang="zh-CN" sz="2000" dirty="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、自传体</a:t>
            </a:r>
            <a:r>
              <a:rPr lang="zh-CN" altLang="en-US" sz="2000" dirty="0">
                <a:latin typeface="微软雅黑" pitchFamily="34" charset="-122"/>
                <a:ea typeface="微软雅黑" pitchFamily="34" charset="-122"/>
              </a:rPr>
              <a:t>作品</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诗与真</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、长篇小说</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亲和力</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、抒情诗集</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西东</a:t>
            </a:r>
            <a:r>
              <a:rPr lang="zh-CN" altLang="en-US" sz="2000" dirty="0" smtClean="0">
                <a:latin typeface="微软雅黑" pitchFamily="34" charset="-122"/>
                <a:ea typeface="微软雅黑" pitchFamily="34" charset="-122"/>
              </a:rPr>
              <a:t>诗集</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等。</a:t>
            </a:r>
          </a:p>
        </p:txBody>
      </p:sp>
      <p:sp>
        <p:nvSpPr>
          <p:cNvPr id="2" name="AutoShape 2" descr="http://img4.imgtn.bdimg.com/it/u=3768899429,651764554&amp;fm=214&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823227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91589" y="1694316"/>
            <a:ext cx="6583681" cy="3647152"/>
          </a:xfrm>
          <a:prstGeom prst="rect">
            <a:avLst/>
          </a:prstGeom>
        </p:spPr>
        <p:txBody>
          <a:bodyPr wrap="square">
            <a:spAutoFit/>
          </a:bodyPr>
          <a:lstStyle/>
          <a:p>
            <a:pPr indent="457200" algn="just">
              <a:lnSpc>
                <a:spcPct val="150000"/>
              </a:lnSpc>
            </a:pPr>
            <a:r>
              <a:rPr lang="en-US" altLang="zh-CN" sz="2200" dirty="0" smtClean="0">
                <a:latin typeface="微软雅黑" pitchFamily="34" charset="-122"/>
                <a:ea typeface="微软雅黑" pitchFamily="34" charset="-122"/>
              </a:rPr>
              <a:t>  《</a:t>
            </a:r>
            <a:r>
              <a:rPr lang="zh-CN" altLang="en-US" sz="2200" dirty="0">
                <a:latin typeface="微软雅黑" pitchFamily="34" charset="-122"/>
                <a:ea typeface="微软雅黑" pitchFamily="34" charset="-122"/>
              </a:rPr>
              <a:t>迷娘</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选自</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迷娘曲</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迷娘曲</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共有三首，课文选的</a:t>
            </a:r>
            <a:r>
              <a:rPr lang="zh-CN" altLang="en-US" sz="2200" dirty="0" smtClean="0">
                <a:latin typeface="微软雅黑" pitchFamily="34" charset="-122"/>
                <a:ea typeface="微软雅黑" pitchFamily="34" charset="-122"/>
              </a:rPr>
              <a:t>是第一</a:t>
            </a:r>
            <a:r>
              <a:rPr lang="zh-CN" altLang="en-US" sz="2200" dirty="0">
                <a:latin typeface="微软雅黑" pitchFamily="34" charset="-122"/>
                <a:ea typeface="微软雅黑" pitchFamily="34" charset="-122"/>
              </a:rPr>
              <a:t>首，抒发了迷娘思念家乡和追求美好世界的感情。迷娘</a:t>
            </a:r>
            <a:r>
              <a:rPr lang="zh-CN" altLang="en-US" sz="2200" dirty="0" smtClean="0">
                <a:latin typeface="微软雅黑" pitchFamily="34" charset="-122"/>
                <a:ea typeface="微软雅黑" pitchFamily="34" charset="-122"/>
              </a:rPr>
              <a:t>，人名</a:t>
            </a:r>
            <a:r>
              <a:rPr lang="en-US" altLang="zh-CN" sz="2200" dirty="0">
                <a:latin typeface="微软雅黑" pitchFamily="34" charset="-122"/>
                <a:ea typeface="微软雅黑" pitchFamily="34" charset="-122"/>
              </a:rPr>
              <a:t>Mignon </a:t>
            </a:r>
            <a:r>
              <a:rPr lang="zh-CN" altLang="en-US" sz="2200" dirty="0">
                <a:latin typeface="微软雅黑" pitchFamily="34" charset="-122"/>
                <a:ea typeface="微软雅黑" pitchFamily="34" charset="-122"/>
              </a:rPr>
              <a:t>的音译。诗歌以人物名为题，既表明了诗歌的</a:t>
            </a:r>
            <a:r>
              <a:rPr lang="zh-CN" altLang="en-US" sz="2200" dirty="0" smtClean="0">
                <a:latin typeface="微软雅黑" pitchFamily="34" charset="-122"/>
                <a:ea typeface="微软雅黑" pitchFamily="34" charset="-122"/>
              </a:rPr>
              <a:t>抒情</a:t>
            </a:r>
            <a:r>
              <a:rPr lang="zh-CN" altLang="en-US" sz="2200" dirty="0">
                <a:latin typeface="微软雅黑" pitchFamily="34" charset="-122"/>
                <a:ea typeface="微软雅黑" pitchFamily="34" charset="-122"/>
              </a:rPr>
              <a:t>主人公，同时也以“迷娘”这一充满梦幻气息的名字激发</a:t>
            </a:r>
            <a:r>
              <a:rPr lang="zh-CN" altLang="en-US" sz="2200" dirty="0" smtClean="0">
                <a:latin typeface="微软雅黑" pitchFamily="34" charset="-122"/>
                <a:ea typeface="微软雅黑" pitchFamily="34" charset="-122"/>
              </a:rPr>
              <a:t>读者</a:t>
            </a:r>
            <a:r>
              <a:rPr lang="zh-CN" altLang="en-US" sz="2200" dirty="0">
                <a:latin typeface="微软雅黑" pitchFamily="34" charset="-122"/>
                <a:ea typeface="微软雅黑" pitchFamily="34" charset="-122"/>
              </a:rPr>
              <a:t>的阅读兴趣。这首诗曾被海涅称为“一支写出了整个</a:t>
            </a:r>
            <a:r>
              <a:rPr lang="zh-CN" altLang="en-US" sz="2200" dirty="0" smtClean="0">
                <a:latin typeface="微软雅黑" pitchFamily="34" charset="-122"/>
                <a:ea typeface="微软雅黑" pitchFamily="34" charset="-122"/>
              </a:rPr>
              <a:t>意大利</a:t>
            </a:r>
            <a:r>
              <a:rPr lang="zh-CN" altLang="en-US" sz="2200" dirty="0">
                <a:latin typeface="微软雅黑" pitchFamily="34" charset="-122"/>
                <a:ea typeface="微软雅黑" pitchFamily="34" charset="-122"/>
              </a:rPr>
              <a:t>的诗歌”。</a:t>
            </a:r>
            <a:endParaRPr lang="zh-CN" altLang="zh-CN" sz="2200" dirty="0">
              <a:latin typeface="微软雅黑" pitchFamily="34" charset="-122"/>
              <a:ea typeface="微软雅黑"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4827" y="1803043"/>
            <a:ext cx="3092303" cy="3661286"/>
          </a:xfrm>
          <a:prstGeom prst="rect">
            <a:avLst/>
          </a:prstGeom>
        </p:spPr>
      </p:pic>
      <p:sp>
        <p:nvSpPr>
          <p:cNvPr id="9" name="矩形 8"/>
          <p:cNvSpPr/>
          <p:nvPr/>
        </p:nvSpPr>
        <p:spPr>
          <a:xfrm>
            <a:off x="1230415" y="1074509"/>
            <a:ext cx="1415772" cy="461665"/>
          </a:xfrm>
          <a:prstGeom prst="rect">
            <a:avLst/>
          </a:prstGeom>
        </p:spPr>
        <p:txBody>
          <a:bodyPr wrap="none">
            <a:spAutoFit/>
          </a:bodyPr>
          <a:lstStyle/>
          <a:p>
            <a:r>
              <a:rPr lang="zh-CN" altLang="en-US" sz="2400" b="1" dirty="0" smtClean="0"/>
              <a:t>题目</a:t>
            </a:r>
            <a:r>
              <a:rPr lang="zh-CN" altLang="en-US" sz="2400" b="1" dirty="0"/>
              <a:t>解说</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669" y="1162660"/>
            <a:ext cx="304808" cy="314139"/>
          </a:xfrm>
          <a:prstGeom prst="rect">
            <a:avLst/>
          </a:prstGeom>
        </p:spPr>
      </p:pic>
    </p:spTree>
    <p:extLst>
      <p:ext uri="{BB962C8B-B14F-4D97-AF65-F5344CB8AC3E}">
        <p14:creationId xmlns:p14="http://schemas.microsoft.com/office/powerpoint/2010/main" val="2028134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303020" y="1614903"/>
            <a:ext cx="9700887" cy="4192943"/>
          </a:xfrm>
          <a:prstGeom prst="rect">
            <a:avLst/>
          </a:prstGeom>
        </p:spPr>
        <p:txBody>
          <a:bodyPr wrap="square">
            <a:spAutoFit/>
          </a:bodyPr>
          <a:lstStyle/>
          <a:p>
            <a:pPr indent="576000" algn="just">
              <a:lnSpc>
                <a:spcPct val="150000"/>
              </a:lnSpc>
            </a:pP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迷娘</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创作于自传体长篇小说</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威廉</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迈斯特</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的第一部</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威廉</a:t>
            </a:r>
            <a:r>
              <a:rPr lang="en-US" altLang="zh-CN" sz="2000" dirty="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迈斯特</a:t>
            </a:r>
            <a:r>
              <a:rPr lang="zh-CN" altLang="en-US" sz="2000" dirty="0">
                <a:latin typeface="微软雅黑" pitchFamily="34" charset="-122"/>
                <a:ea typeface="微软雅黑" pitchFamily="34" charset="-122"/>
              </a:rPr>
              <a:t>的学习时代</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中</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作为小说人物迷娘歌唱的插曲。</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迷娘</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之一</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是歌德</a:t>
            </a:r>
            <a:r>
              <a:rPr lang="zh-CN" altLang="en-US" sz="2000" dirty="0" smtClean="0">
                <a:latin typeface="微软雅黑" pitchFamily="34" charset="-122"/>
                <a:ea typeface="微软雅黑" pitchFamily="34" charset="-122"/>
              </a:rPr>
              <a:t>迷娘</a:t>
            </a:r>
            <a:r>
              <a:rPr lang="zh-CN" altLang="en-US" sz="2000" dirty="0">
                <a:latin typeface="微软雅黑" pitchFamily="34" charset="-122"/>
                <a:ea typeface="微软雅黑" pitchFamily="34" charset="-122"/>
              </a:rPr>
              <a:t>歌曲中最脍炙人口的一首</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贝多芬、舒伯特、舒曼、柴可夫斯基等世界</a:t>
            </a:r>
            <a:r>
              <a:rPr lang="zh-CN" altLang="en-US" sz="2000" dirty="0" smtClean="0">
                <a:latin typeface="微软雅黑" pitchFamily="34" charset="-122"/>
                <a:ea typeface="微软雅黑" pitchFamily="34" charset="-122"/>
              </a:rPr>
              <a:t>著名作曲家</a:t>
            </a:r>
            <a:r>
              <a:rPr lang="zh-CN" altLang="en-US" sz="2000" dirty="0">
                <a:latin typeface="微软雅黑" pitchFamily="34" charset="-122"/>
                <a:ea typeface="微软雅黑" pitchFamily="34" charset="-122"/>
              </a:rPr>
              <a:t>为这首诗歌谱曲百次以上</a:t>
            </a:r>
            <a:r>
              <a:rPr lang="zh-CN" altLang="en-US" sz="2000" dirty="0" smtClean="0">
                <a:latin typeface="微软雅黑" pitchFamily="34" charset="-122"/>
                <a:ea typeface="微软雅黑" pitchFamily="34" charset="-122"/>
              </a:rPr>
              <a:t>。迷</a:t>
            </a:r>
            <a:r>
              <a:rPr lang="zh-CN" altLang="en-US" sz="2000" dirty="0">
                <a:latin typeface="微软雅黑" pitchFamily="34" charset="-122"/>
                <a:ea typeface="微软雅黑" pitchFamily="34" charset="-122"/>
              </a:rPr>
              <a:t>娘是马戏团里一个走钢丝的演员</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后来被主人公威廉</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迈斯特赎买</a:t>
            </a:r>
            <a:r>
              <a:rPr lang="en-US" altLang="zh-CN" sz="2000" dirty="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收留在</a:t>
            </a:r>
            <a:r>
              <a:rPr lang="zh-CN" altLang="en-US" sz="2000" dirty="0">
                <a:latin typeface="微软雅黑" pitchFamily="34" charset="-122"/>
                <a:ea typeface="微软雅黑" pitchFamily="34" charset="-122"/>
              </a:rPr>
              <a:t>身边</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是小说中最动人的人物。她是一位性格内向、身体瘦弱的少女</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却有</a:t>
            </a:r>
            <a:r>
              <a:rPr lang="zh-CN" altLang="en-US" sz="2000" dirty="0" smtClean="0">
                <a:latin typeface="微软雅黑" pitchFamily="34" charset="-122"/>
                <a:ea typeface="微软雅黑" pitchFamily="34" charset="-122"/>
              </a:rPr>
              <a:t>着谜</a:t>
            </a:r>
            <a:r>
              <a:rPr lang="zh-CN" altLang="en-US" sz="2000" dirty="0">
                <a:latin typeface="微软雅黑" pitchFamily="34" charset="-122"/>
                <a:ea typeface="微软雅黑" pitchFamily="34" charset="-122"/>
              </a:rPr>
              <a:t>一样的性格魅力。她出生于意大利</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很小的时候就被人诱拐到德国</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过着饥寒交迫、颠沛流离的生活。她的父亲后来流落街头</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以弹琴卖艺为生</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后来也被威廉</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迈斯特收留。迷娘自从遇到迈斯特</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便过上了最美好最幸福的日子</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并且强烈地爱上了迈斯特。可是由于疾病</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她不久就去世了。</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迷娘</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就是在这样的背景下产生的一首委婉优美的诗歌</a:t>
            </a:r>
            <a:r>
              <a:rPr lang="zh-CN" altLang="en-US"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
        <p:nvSpPr>
          <p:cNvPr id="8" name="矩形 7"/>
          <p:cNvSpPr/>
          <p:nvPr/>
        </p:nvSpPr>
        <p:spPr>
          <a:xfrm>
            <a:off x="1283125" y="1104249"/>
            <a:ext cx="1415772" cy="461665"/>
          </a:xfrm>
          <a:prstGeom prst="rect">
            <a:avLst/>
          </a:prstGeom>
        </p:spPr>
        <p:txBody>
          <a:bodyPr wrap="none">
            <a:spAutoFit/>
          </a:bodyPr>
          <a:lstStyle/>
          <a:p>
            <a:r>
              <a:rPr lang="zh-CN" altLang="en-US" sz="2400" b="1" dirty="0"/>
              <a:t>写作背景</a:t>
            </a: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952" y="1115815"/>
            <a:ext cx="469393" cy="445009"/>
          </a:xfrm>
          <a:prstGeom prst="rect">
            <a:avLst/>
          </a:prstGeom>
        </p:spPr>
      </p:pic>
    </p:spTree>
    <p:extLst>
      <p:ext uri="{BB962C8B-B14F-4D97-AF65-F5344CB8AC3E}">
        <p14:creationId xmlns:p14="http://schemas.microsoft.com/office/powerpoint/2010/main" val="405487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7311" y="1379339"/>
            <a:ext cx="9612630" cy="4708981"/>
          </a:xfrm>
          <a:prstGeom prst="rect">
            <a:avLst/>
          </a:prstGeom>
          <a:noFill/>
        </p:spPr>
        <p:txBody>
          <a:bodyPr wrap="square" rtlCol="0">
            <a:spAutoFit/>
          </a:bodyPr>
          <a:lstStyle/>
          <a:p>
            <a:pPr algn="ctr">
              <a:lnSpc>
                <a:spcPct val="150000"/>
              </a:lnSpc>
            </a:pPr>
            <a:r>
              <a:rPr lang="zh-CN" altLang="en-US" sz="2000" b="1" dirty="0">
                <a:latin typeface="微软雅黑" pitchFamily="34" charset="-122"/>
                <a:ea typeface="微软雅黑" pitchFamily="34" charset="-122"/>
              </a:rPr>
              <a:t>狂飙突进</a:t>
            </a:r>
            <a:r>
              <a:rPr lang="zh-CN" altLang="en-US" sz="2000" b="1" dirty="0" smtClean="0">
                <a:latin typeface="微软雅黑" pitchFamily="34" charset="-122"/>
                <a:ea typeface="微软雅黑" pitchFamily="34" charset="-122"/>
              </a:rPr>
              <a:t>运动</a:t>
            </a:r>
            <a:endParaRPr lang="en-US" altLang="zh-CN" sz="2000" b="1" dirty="0" smtClean="0">
              <a:latin typeface="微软雅黑" pitchFamily="34" charset="-122"/>
              <a:ea typeface="微软雅黑" pitchFamily="34" charset="-122"/>
            </a:endParaRPr>
          </a:p>
          <a:p>
            <a:pPr indent="457200" algn="just">
              <a:lnSpc>
                <a:spcPct val="150000"/>
              </a:lnSpc>
            </a:pPr>
            <a:r>
              <a:rPr lang="zh-CN" altLang="en-US" sz="2000" dirty="0" smtClean="0">
                <a:latin typeface="微软雅黑" pitchFamily="34" charset="-122"/>
                <a:ea typeface="微软雅黑" pitchFamily="34" charset="-122"/>
              </a:rPr>
              <a:t>  狂飙</a:t>
            </a:r>
            <a:r>
              <a:rPr lang="zh-CN" altLang="en-US" sz="2000" dirty="0">
                <a:latin typeface="微软雅黑" pitchFamily="34" charset="-122"/>
                <a:ea typeface="微软雅黑" pitchFamily="34" charset="-122"/>
              </a:rPr>
              <a:t>突进运动是</a:t>
            </a:r>
            <a:r>
              <a:rPr lang="en-US" altLang="zh-CN" sz="2000" dirty="0">
                <a:latin typeface="微软雅黑" pitchFamily="34" charset="-122"/>
                <a:ea typeface="微软雅黑" pitchFamily="34" charset="-122"/>
              </a:rPr>
              <a:t>18 </a:t>
            </a:r>
            <a:r>
              <a:rPr lang="zh-CN" altLang="en-US" sz="2000" dirty="0">
                <a:latin typeface="微软雅黑" pitchFamily="34" charset="-122"/>
                <a:ea typeface="微软雅黑" pitchFamily="34" charset="-122"/>
              </a:rPr>
              <a:t>世纪中后期德国文学界的运动，是</a:t>
            </a:r>
            <a:r>
              <a:rPr lang="zh-CN" altLang="en-US" sz="2000" dirty="0" smtClean="0">
                <a:latin typeface="微软雅黑" pitchFamily="34" charset="-122"/>
                <a:ea typeface="微软雅黑" pitchFamily="34" charset="-122"/>
              </a:rPr>
              <a:t>文艺</a:t>
            </a:r>
            <a:r>
              <a:rPr lang="zh-CN" altLang="en-US" sz="2000" dirty="0">
                <a:latin typeface="微软雅黑" pitchFamily="34" charset="-122"/>
                <a:ea typeface="微软雅黑" pitchFamily="34" charset="-122"/>
              </a:rPr>
              <a:t>形式从古典主义向浪漫主义过渡的阶段，也可称为早期的</a:t>
            </a:r>
            <a:r>
              <a:rPr lang="zh-CN" altLang="en-US" sz="2000" dirty="0" smtClean="0">
                <a:latin typeface="微软雅黑" pitchFamily="34" charset="-122"/>
                <a:ea typeface="微软雅黑" pitchFamily="34" charset="-122"/>
              </a:rPr>
              <a:t>浪漫主义</a:t>
            </a:r>
            <a:r>
              <a:rPr lang="zh-CN" altLang="en-US" sz="2000" dirty="0">
                <a:latin typeface="微软雅黑" pitchFamily="34" charset="-122"/>
                <a:ea typeface="微软雅黑" pitchFamily="34" charset="-122"/>
              </a:rPr>
              <a:t>。其名称源于歌剧</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狂飙突进</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，代表人物是歌德和席勒</a:t>
            </a:r>
            <a:r>
              <a:rPr lang="zh-CN" altLang="en-US" sz="2000" dirty="0" smtClean="0">
                <a:latin typeface="微软雅黑" pitchFamily="34" charset="-122"/>
                <a:ea typeface="微软雅黑" pitchFamily="34" charset="-122"/>
              </a:rPr>
              <a:t>，歌德</a:t>
            </a:r>
            <a:r>
              <a:rPr lang="zh-CN" altLang="en-US" sz="2000" dirty="0">
                <a:latin typeface="微软雅黑" pitchFamily="34" charset="-122"/>
                <a:ea typeface="微软雅黑" pitchFamily="34" charset="-122"/>
              </a:rPr>
              <a:t>的</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少年维特之烦恼</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是这一运动中产生的典型的代表</a:t>
            </a:r>
            <a:r>
              <a:rPr lang="zh-CN" altLang="en-US" sz="2000" dirty="0" smtClean="0">
                <a:latin typeface="微软雅黑" pitchFamily="34" charset="-122"/>
                <a:ea typeface="微软雅黑" pitchFamily="34" charset="-122"/>
              </a:rPr>
              <a:t>作品</a:t>
            </a:r>
            <a:r>
              <a:rPr lang="zh-CN" altLang="en-US" sz="2000" dirty="0">
                <a:latin typeface="微软雅黑" pitchFamily="34" charset="-122"/>
                <a:ea typeface="微软雅黑" pitchFamily="34" charset="-122"/>
              </a:rPr>
              <a:t>，表达了人类感情的冲突和奋进精神。这场运动持续了</a:t>
            </a:r>
            <a:r>
              <a:rPr lang="zh-CN" altLang="en-US" sz="2000" dirty="0" smtClean="0">
                <a:latin typeface="微软雅黑" pitchFamily="34" charset="-122"/>
                <a:ea typeface="微软雅黑" pitchFamily="34" charset="-122"/>
              </a:rPr>
              <a:t>将近三十年</a:t>
            </a:r>
            <a:r>
              <a:rPr lang="zh-CN" altLang="en-US" sz="2000" dirty="0">
                <a:latin typeface="微软雅黑" pitchFamily="34" charset="-122"/>
                <a:ea typeface="微软雅黑" pitchFamily="34" charset="-122"/>
              </a:rPr>
              <a:t>，而后被成熟的浪漫主义运动取代</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indent="457200" algn="just">
              <a:lnSpc>
                <a:spcPct val="150000"/>
              </a:lnSpc>
            </a:pPr>
            <a:r>
              <a:rPr lang="zh-CN" altLang="en-US" sz="2000" dirty="0" smtClean="0">
                <a:latin typeface="微软雅黑" pitchFamily="34" charset="-122"/>
                <a:ea typeface="微软雅黑" pitchFamily="34" charset="-122"/>
              </a:rPr>
              <a:t>“狂飙突进”</a:t>
            </a:r>
            <a:r>
              <a:rPr lang="zh-CN" altLang="en-US" sz="2000" dirty="0">
                <a:latin typeface="微软雅黑" pitchFamily="34" charset="-122"/>
                <a:ea typeface="微软雅黑" pitchFamily="34" charset="-122"/>
              </a:rPr>
              <a:t>这个名称，</a:t>
            </a:r>
            <a:r>
              <a:rPr lang="zh-CN" altLang="en-US" sz="2000" b="1" dirty="0">
                <a:solidFill>
                  <a:srgbClr val="FF0000"/>
                </a:solidFill>
                <a:latin typeface="微软雅黑" pitchFamily="34" charset="-122"/>
                <a:ea typeface="微软雅黑" pitchFamily="34" charset="-122"/>
              </a:rPr>
              <a:t>象征着一种力量，含有摧枯拉朽</a:t>
            </a:r>
            <a:r>
              <a:rPr lang="zh-CN" altLang="en-US" sz="2000" b="1" dirty="0" smtClean="0">
                <a:solidFill>
                  <a:srgbClr val="FF0000"/>
                </a:solidFill>
                <a:latin typeface="微软雅黑" pitchFamily="34" charset="-122"/>
                <a:ea typeface="微软雅黑" pitchFamily="34" charset="-122"/>
              </a:rPr>
              <a:t>之意</a:t>
            </a:r>
            <a:r>
              <a:rPr lang="zh-CN" altLang="en-US" sz="2000" dirty="0">
                <a:latin typeface="微软雅黑" pitchFamily="34" charset="-122"/>
                <a:ea typeface="微软雅黑" pitchFamily="34" charset="-122"/>
              </a:rPr>
              <a:t>。对狂飙突进派作家来说，重要的已经不是一般地提倡美德</a:t>
            </a:r>
            <a:r>
              <a:rPr lang="zh-CN" altLang="en-US" sz="2000" dirty="0" smtClean="0">
                <a:latin typeface="微软雅黑" pitchFamily="34" charset="-122"/>
                <a:ea typeface="微软雅黑" pitchFamily="34" charset="-122"/>
              </a:rPr>
              <a:t>，而是</a:t>
            </a:r>
            <a:r>
              <a:rPr lang="zh-CN" altLang="en-US" sz="2000" dirty="0">
                <a:latin typeface="微软雅黑" pitchFamily="34" charset="-122"/>
                <a:ea typeface="微软雅黑" pitchFamily="34" charset="-122"/>
              </a:rPr>
              <a:t>要求人的自由发展，人的才能的自由发挥。艺术作品</a:t>
            </a:r>
            <a:r>
              <a:rPr lang="zh-CN" altLang="en-US" sz="2000" dirty="0" smtClean="0">
                <a:latin typeface="微软雅黑" pitchFamily="34" charset="-122"/>
                <a:ea typeface="微软雅黑" pitchFamily="34" charset="-122"/>
              </a:rPr>
              <a:t>反映真实</a:t>
            </a:r>
            <a:r>
              <a:rPr lang="zh-CN" altLang="en-US" sz="2000" dirty="0">
                <a:latin typeface="微软雅黑" pitchFamily="34" charset="-122"/>
                <a:ea typeface="微软雅黑" pitchFamily="34" charset="-122"/>
              </a:rPr>
              <a:t>生活，表达作家的真实感情，这些思想在歌德这一时期</a:t>
            </a:r>
            <a:r>
              <a:rPr lang="zh-CN" altLang="en-US" sz="2000" dirty="0" smtClean="0">
                <a:latin typeface="微软雅黑" pitchFamily="34" charset="-122"/>
                <a:ea typeface="微软雅黑" pitchFamily="34" charset="-122"/>
              </a:rPr>
              <a:t>的作品</a:t>
            </a:r>
            <a:r>
              <a:rPr lang="zh-CN" altLang="en-US" sz="2000" dirty="0">
                <a:latin typeface="微软雅黑" pitchFamily="34" charset="-122"/>
                <a:ea typeface="微软雅黑" pitchFamily="34" charset="-122"/>
              </a:rPr>
              <a:t>中得到了充分的体现。</a:t>
            </a:r>
          </a:p>
        </p:txBody>
      </p:sp>
      <p:sp>
        <p:nvSpPr>
          <p:cNvPr id="8" name="矩形 7"/>
          <p:cNvSpPr/>
          <p:nvPr/>
        </p:nvSpPr>
        <p:spPr>
          <a:xfrm>
            <a:off x="1245270" y="889229"/>
            <a:ext cx="1415772" cy="581057"/>
          </a:xfrm>
          <a:prstGeom prst="rect">
            <a:avLst/>
          </a:prstGeom>
        </p:spPr>
        <p:txBody>
          <a:bodyPr wrap="none">
            <a:spAutoFit/>
          </a:bodyPr>
          <a:lstStyle/>
          <a:p>
            <a:pPr lvl="0">
              <a:lnSpc>
                <a:spcPct val="150000"/>
              </a:lnSpc>
              <a:spcBef>
                <a:spcPts val="1000"/>
              </a:spcBef>
            </a:pPr>
            <a:r>
              <a:rPr lang="zh-CN" altLang="en-US" sz="2400" b="1" dirty="0" smtClean="0">
                <a:latin typeface="微软雅黑" pitchFamily="34" charset="-122"/>
                <a:ea typeface="微软雅黑" pitchFamily="34" charset="-122"/>
              </a:rPr>
              <a:t>阅读链接</a:t>
            </a:r>
            <a:endParaRPr lang="zh-CN" altLang="en-US" sz="2400" b="1" dirty="0">
              <a:latin typeface="微软雅黑" pitchFamily="34" charset="-122"/>
              <a:ea typeface="微软雅黑" pitchFamily="34"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894" y="1000893"/>
            <a:ext cx="445009" cy="469393"/>
          </a:xfrm>
          <a:prstGeom prst="rect">
            <a:avLst/>
          </a:prstGeom>
        </p:spPr>
      </p:pic>
    </p:spTree>
    <p:extLst>
      <p:ext uri="{BB962C8B-B14F-4D97-AF65-F5344CB8AC3E}">
        <p14:creationId xmlns:p14="http://schemas.microsoft.com/office/powerpoint/2010/main" val="1838902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40853" y="1067964"/>
            <a:ext cx="9491728" cy="4602991"/>
          </a:xfrm>
          <a:prstGeom prst="rect">
            <a:avLst/>
          </a:prstGeom>
          <a:noFill/>
        </p:spPr>
        <p:txBody>
          <a:bodyPr wrap="square" rtlCol="0">
            <a:spAutoFit/>
          </a:bodyPr>
          <a:lstStyle/>
          <a:p>
            <a:pPr algn="ctr">
              <a:lnSpc>
                <a:spcPct val="150000"/>
              </a:lnSpc>
            </a:pP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威廉</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迈斯特的学习时代</a:t>
            </a:r>
            <a:r>
              <a:rPr lang="en-US" altLang="zh-CN" sz="2200" dirty="0">
                <a:latin typeface="微软雅黑" pitchFamily="34" charset="-122"/>
                <a:ea typeface="微软雅黑" pitchFamily="34" charset="-122"/>
              </a:rPr>
              <a:t>》</a:t>
            </a:r>
          </a:p>
          <a:p>
            <a:pPr indent="457200" algn="just">
              <a:lnSpc>
                <a:spcPct val="150000"/>
              </a:lnSpc>
            </a:pPr>
            <a:r>
              <a:rPr lang="en-US" altLang="zh-CN" sz="2200" dirty="0" smtClean="0">
                <a:latin typeface="微软雅黑" pitchFamily="34" charset="-122"/>
                <a:ea typeface="微软雅黑" pitchFamily="34" charset="-122"/>
              </a:rPr>
              <a:t> 《</a:t>
            </a:r>
            <a:r>
              <a:rPr lang="zh-CN" altLang="en-US" sz="2200" dirty="0">
                <a:latin typeface="微软雅黑" pitchFamily="34" charset="-122"/>
                <a:ea typeface="微软雅黑" pitchFamily="34" charset="-122"/>
              </a:rPr>
              <a:t>威廉</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迈斯特的学习时代</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是一部风靡整个德国的成长</a:t>
            </a:r>
            <a:r>
              <a:rPr lang="zh-CN" altLang="en-US" sz="2200" dirty="0" smtClean="0">
                <a:latin typeface="微软雅黑" pitchFamily="34" charset="-122"/>
                <a:ea typeface="微软雅黑" pitchFamily="34" charset="-122"/>
              </a:rPr>
              <a:t>小说</a:t>
            </a:r>
            <a:r>
              <a:rPr lang="zh-CN" altLang="en-US" sz="2200" dirty="0">
                <a:latin typeface="微软雅黑" pitchFamily="34" charset="-122"/>
                <a:ea typeface="微软雅黑" pitchFamily="34" charset="-122"/>
              </a:rPr>
              <a:t>。小说中身为商人之子的威廉</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迈斯特，是个满怀理想、</a:t>
            </a:r>
            <a:r>
              <a:rPr lang="zh-CN" altLang="en-US" sz="2200" dirty="0" smtClean="0">
                <a:latin typeface="微软雅黑" pitchFamily="34" charset="-122"/>
                <a:ea typeface="微软雅黑" pitchFamily="34" charset="-122"/>
              </a:rPr>
              <a:t>充满朝气</a:t>
            </a:r>
            <a:r>
              <a:rPr lang="zh-CN" altLang="en-US" sz="2200" dirty="0">
                <a:latin typeface="微软雅黑" pitchFamily="34" charset="-122"/>
                <a:ea typeface="微软雅黑" pitchFamily="34" charset="-122"/>
              </a:rPr>
              <a:t>的热血青年，他不满市民阶层的平庸和唯利是图，寄希望</a:t>
            </a:r>
            <a:r>
              <a:rPr lang="zh-CN" altLang="en-US" sz="2200" dirty="0" smtClean="0">
                <a:latin typeface="微软雅黑" pitchFamily="34" charset="-122"/>
                <a:ea typeface="微软雅黑" pitchFamily="34" charset="-122"/>
              </a:rPr>
              <a:t>于通过</a:t>
            </a:r>
            <a:r>
              <a:rPr lang="zh-CN" altLang="en-US" sz="2200" dirty="0">
                <a:latin typeface="微软雅黑" pitchFamily="34" charset="-122"/>
                <a:ea typeface="微软雅黑" pitchFamily="34" charset="-122"/>
              </a:rPr>
              <a:t>戏剧艺术和美育来改造社会，但混沌污浊的戏剧界令他的</a:t>
            </a:r>
            <a:r>
              <a:rPr lang="zh-CN" altLang="en-US" sz="2200" dirty="0" smtClean="0">
                <a:latin typeface="微软雅黑" pitchFamily="34" charset="-122"/>
                <a:ea typeface="微软雅黑" pitchFamily="34" charset="-122"/>
              </a:rPr>
              <a:t>奋斗</a:t>
            </a:r>
            <a:r>
              <a:rPr lang="zh-CN" altLang="en-US" sz="2200" dirty="0">
                <a:latin typeface="微软雅黑" pitchFamily="34" charset="-122"/>
                <a:ea typeface="微软雅黑" pitchFamily="34" charset="-122"/>
              </a:rPr>
              <a:t>陷入迷惘。威廉四处漂泊，接触种种世态，最终结识了由</a:t>
            </a:r>
            <a:r>
              <a:rPr lang="zh-CN" altLang="en-US" sz="2200" dirty="0" smtClean="0">
                <a:latin typeface="微软雅黑" pitchFamily="34" charset="-122"/>
                <a:ea typeface="微软雅黑" pitchFamily="34" charset="-122"/>
              </a:rPr>
              <a:t>开明贵族</a:t>
            </a:r>
            <a:r>
              <a:rPr lang="zh-CN" altLang="en-US" sz="2200" dirty="0">
                <a:latin typeface="微软雅黑" pitchFamily="34" charset="-122"/>
                <a:ea typeface="微软雅黑" pitchFamily="34" charset="-122"/>
              </a:rPr>
              <a:t>组成的高尚团体，成为不断追求人性完善和崇高社会理想</a:t>
            </a:r>
            <a:r>
              <a:rPr lang="zh-CN" altLang="en-US" sz="2200" dirty="0" smtClean="0">
                <a:latin typeface="微软雅黑" pitchFamily="34" charset="-122"/>
                <a:ea typeface="微软雅黑" pitchFamily="34" charset="-122"/>
              </a:rPr>
              <a:t>的探求</a:t>
            </a:r>
            <a:r>
              <a:rPr lang="zh-CN" altLang="en-US" sz="2200" dirty="0">
                <a:latin typeface="微软雅黑" pitchFamily="34" charset="-122"/>
                <a:ea typeface="微软雅黑" pitchFamily="34" charset="-122"/>
              </a:rPr>
              <a:t>者。在这个理想社会里，人人都有自己的个性，同时又</a:t>
            </a:r>
            <a:r>
              <a:rPr lang="zh-CN" altLang="en-US" sz="2200" dirty="0" smtClean="0">
                <a:latin typeface="微软雅黑" pitchFamily="34" charset="-122"/>
                <a:ea typeface="微软雅黑" pitchFamily="34" charset="-122"/>
              </a:rPr>
              <a:t>彼此敬重</a:t>
            </a:r>
            <a:r>
              <a:rPr lang="zh-CN" altLang="en-US" sz="2200" dirty="0">
                <a:latin typeface="微软雅黑" pitchFamily="34" charset="-122"/>
                <a:ea typeface="微软雅黑" pitchFamily="34" charset="-122"/>
              </a:rPr>
              <a:t>，同心同德；人人都有远大理想，同时又都是不善空谈的</a:t>
            </a:r>
            <a:r>
              <a:rPr lang="zh-CN" altLang="en-US" sz="2200" dirty="0" smtClean="0">
                <a:latin typeface="微软雅黑" pitchFamily="34" charset="-122"/>
                <a:ea typeface="微软雅黑" pitchFamily="34" charset="-122"/>
              </a:rPr>
              <a:t>实干家</a:t>
            </a:r>
            <a:r>
              <a:rPr lang="zh-CN" altLang="en-US" sz="2200" dirty="0">
                <a:latin typeface="微软雅黑" pitchFamily="34" charset="-122"/>
                <a:ea typeface="微软雅黑" pitchFamily="34" charset="-122"/>
              </a:rPr>
              <a:t>。威廉最初寻求戏剧艺术，而最终得到了人生艺术。</a:t>
            </a:r>
          </a:p>
        </p:txBody>
      </p:sp>
    </p:spTree>
    <p:extLst>
      <p:ext uri="{BB962C8B-B14F-4D97-AF65-F5344CB8AC3E}">
        <p14:creationId xmlns:p14="http://schemas.microsoft.com/office/powerpoint/2010/main" val="3738291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80159" y="1056547"/>
            <a:ext cx="9715501" cy="4154984"/>
          </a:xfrm>
          <a:prstGeom prst="rect">
            <a:avLst/>
          </a:prstGeom>
          <a:noFill/>
        </p:spPr>
        <p:txBody>
          <a:bodyPr wrap="square" rtlCol="0">
            <a:spAutoFit/>
          </a:bodyPr>
          <a:lstStyle/>
          <a:p>
            <a:pPr algn="ctr">
              <a:lnSpc>
                <a:spcPct val="150000"/>
              </a:lnSpc>
            </a:pP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威廉</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迈斯特的学习时代</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中的迷</a:t>
            </a:r>
            <a:r>
              <a:rPr lang="zh-CN" altLang="en-US" sz="2200" dirty="0" smtClean="0">
                <a:latin typeface="微软雅黑" pitchFamily="34" charset="-122"/>
                <a:ea typeface="微软雅黑" pitchFamily="34" charset="-122"/>
              </a:rPr>
              <a:t>娘</a:t>
            </a:r>
            <a:endParaRPr lang="en-US" altLang="zh-CN" sz="2200" dirty="0" smtClean="0">
              <a:latin typeface="微软雅黑" pitchFamily="34" charset="-122"/>
              <a:ea typeface="微软雅黑" pitchFamily="34" charset="-122"/>
            </a:endParaRPr>
          </a:p>
          <a:p>
            <a:pPr algn="just">
              <a:lnSpc>
                <a:spcPct val="150000"/>
              </a:lnSpc>
            </a:pPr>
            <a:r>
              <a:rPr lang="zh-CN" altLang="en-US" sz="2200" dirty="0" smtClean="0">
                <a:latin typeface="微软雅黑" pitchFamily="34" charset="-122"/>
                <a:ea typeface="微软雅黑" pitchFamily="34" charset="-122"/>
              </a:rPr>
              <a:t>       迷</a:t>
            </a:r>
            <a:r>
              <a:rPr lang="zh-CN" altLang="en-US" sz="2200" dirty="0">
                <a:latin typeface="微软雅黑" pitchFamily="34" charset="-122"/>
                <a:ea typeface="微软雅黑" pitchFamily="34" charset="-122"/>
              </a:rPr>
              <a:t>娘是马戏团里一个走钢丝的演员，后来被主人公</a:t>
            </a:r>
            <a:r>
              <a:rPr lang="zh-CN" altLang="en-US" sz="2200" dirty="0" smtClean="0">
                <a:latin typeface="微软雅黑" pitchFamily="34" charset="-122"/>
                <a:ea typeface="微软雅黑" pitchFamily="34" charset="-122"/>
              </a:rPr>
              <a:t>威廉</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迈斯特赎买，收留在身边，是小说中最动人的人物。她</a:t>
            </a:r>
            <a:r>
              <a:rPr lang="zh-CN" altLang="en-US" sz="2200" dirty="0" smtClean="0">
                <a:latin typeface="微软雅黑" pitchFamily="34" charset="-122"/>
                <a:ea typeface="微软雅黑" pitchFamily="34" charset="-122"/>
              </a:rPr>
              <a:t>是一</a:t>
            </a:r>
            <a:r>
              <a:rPr lang="zh-CN" altLang="en-US" sz="2200" dirty="0">
                <a:latin typeface="微软雅黑" pitchFamily="34" charset="-122"/>
                <a:ea typeface="微软雅黑" pitchFamily="34" charset="-122"/>
              </a:rPr>
              <a:t>位性格内向、身体瘦弱的少女，却有着迷人的性格魅力。她</a:t>
            </a:r>
            <a:r>
              <a:rPr lang="zh-CN" altLang="en-US" sz="2200" dirty="0" smtClean="0">
                <a:latin typeface="微软雅黑" pitchFamily="34" charset="-122"/>
                <a:ea typeface="微软雅黑" pitchFamily="34" charset="-122"/>
              </a:rPr>
              <a:t>出生</a:t>
            </a:r>
            <a:r>
              <a:rPr lang="zh-CN" altLang="en-US" sz="2200" dirty="0">
                <a:latin typeface="微软雅黑" pitchFamily="34" charset="-122"/>
                <a:ea typeface="微软雅黑" pitchFamily="34" charset="-122"/>
              </a:rPr>
              <a:t>于意大利，是一个贵族与自己的妹妹私通生下的孩子。她</a:t>
            </a:r>
            <a:r>
              <a:rPr lang="zh-CN" altLang="en-US" sz="2200" dirty="0" smtClean="0">
                <a:latin typeface="微软雅黑" pitchFamily="34" charset="-122"/>
                <a:ea typeface="微软雅黑" pitchFamily="34" charset="-122"/>
              </a:rPr>
              <a:t>很小</a:t>
            </a:r>
            <a:r>
              <a:rPr lang="zh-CN" altLang="en-US" sz="2200" dirty="0">
                <a:latin typeface="微软雅黑" pitchFamily="34" charset="-122"/>
                <a:ea typeface="微软雅黑" pitchFamily="34" charset="-122"/>
              </a:rPr>
              <a:t>的时候就被诱拐到德国，过着饥寒交迫、颠沛流离的生活。</a:t>
            </a:r>
            <a:r>
              <a:rPr lang="zh-CN" altLang="en-US" sz="2200" dirty="0" smtClean="0">
                <a:latin typeface="微软雅黑" pitchFamily="34" charset="-122"/>
                <a:ea typeface="微软雅黑" pitchFamily="34" charset="-122"/>
              </a:rPr>
              <a:t>她的</a:t>
            </a:r>
            <a:r>
              <a:rPr lang="zh-CN" altLang="en-US" sz="2200" dirty="0">
                <a:latin typeface="微软雅黑" pitchFamily="34" charset="-122"/>
                <a:ea typeface="微软雅黑" pitchFamily="34" charset="-122"/>
              </a:rPr>
              <a:t>父亲后来流落街头，以弹琴卖艺为生，后来也被威廉</a:t>
            </a:r>
            <a:r>
              <a:rPr lang="en-US" altLang="zh-CN" sz="2200" dirty="0">
                <a:latin typeface="微软雅黑" pitchFamily="34" charset="-122"/>
                <a:ea typeface="微软雅黑" pitchFamily="34" charset="-122"/>
              </a:rPr>
              <a:t>·</a:t>
            </a:r>
            <a:r>
              <a:rPr lang="zh-CN" altLang="en-US" sz="2200" dirty="0" smtClean="0">
                <a:latin typeface="微软雅黑" pitchFamily="34" charset="-122"/>
                <a:ea typeface="微软雅黑" pitchFamily="34" charset="-122"/>
              </a:rPr>
              <a:t>迈斯特收留</a:t>
            </a:r>
            <a:r>
              <a:rPr lang="zh-CN" altLang="en-US" sz="2200" dirty="0">
                <a:latin typeface="微软雅黑" pitchFamily="34" charset="-122"/>
                <a:ea typeface="微软雅黑" pitchFamily="34" charset="-122"/>
              </a:rPr>
              <a:t>。迷娘自从遇到迈斯特后，便过上了美好幸福的生活，</a:t>
            </a:r>
            <a:r>
              <a:rPr lang="zh-CN" altLang="en-US" sz="2200" dirty="0" smtClean="0">
                <a:latin typeface="微软雅黑" pitchFamily="34" charset="-122"/>
                <a:ea typeface="微软雅黑" pitchFamily="34" charset="-122"/>
              </a:rPr>
              <a:t>并且</a:t>
            </a:r>
            <a:r>
              <a:rPr lang="zh-CN" altLang="en-US" sz="2200" dirty="0">
                <a:latin typeface="微软雅黑" pitchFamily="34" charset="-122"/>
                <a:ea typeface="微软雅黑" pitchFamily="34" charset="-122"/>
              </a:rPr>
              <a:t>强烈地爱上了迈斯特。可是由于疾病，她不久就去世了。</a:t>
            </a:r>
          </a:p>
        </p:txBody>
      </p:sp>
    </p:spTree>
    <p:extLst>
      <p:ext uri="{BB962C8B-B14F-4D97-AF65-F5344CB8AC3E}">
        <p14:creationId xmlns:p14="http://schemas.microsoft.com/office/powerpoint/2010/main" val="19870847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4876</TotalTime>
  <Words>3219</Words>
  <Application>Microsoft Office PowerPoint</Application>
  <PresentationFormat>自定义</PresentationFormat>
  <Paragraphs>105</Paragraphs>
  <Slides>27</Slides>
  <Notes>1</Notes>
  <HiddenSlides>0</HiddenSlides>
  <MMClips>0</MMClips>
  <ScaleCrop>false</ScaleCrop>
  <HeadingPairs>
    <vt:vector size="4" baseType="variant">
      <vt:variant>
        <vt:lpstr>主题</vt:lpstr>
      </vt:variant>
      <vt:variant>
        <vt:i4>5</vt:i4>
      </vt:variant>
      <vt:variant>
        <vt:lpstr>幻灯片标题</vt:lpstr>
      </vt:variant>
      <vt:variant>
        <vt:i4>27</vt:i4>
      </vt:variant>
    </vt:vector>
  </HeadingPairs>
  <TitlesOfParts>
    <vt:vector size="32" baseType="lpstr">
      <vt:lpstr>1_Office 主题​​</vt:lpstr>
      <vt:lpstr>自定义设计方案</vt:lpstr>
      <vt:lpstr>1_自定义设计方案</vt:lpstr>
      <vt:lpstr>2_自定义设计方案</vt:lpstr>
      <vt:lpstr>3_自定义设计方案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山东金星书业文化发展有限公司</dc:creator>
  <cp:lastModifiedBy>j</cp:lastModifiedBy>
  <cp:revision>271</cp:revision>
  <dcterms:created xsi:type="dcterms:W3CDTF">2018-05-18T09:56:38Z</dcterms:created>
  <dcterms:modified xsi:type="dcterms:W3CDTF">2021-07-09T03:19:56Z</dcterms:modified>
</cp:coreProperties>
</file>