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9" r:id="rId2"/>
    <p:sldId id="295" r:id="rId3"/>
    <p:sldId id="297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260" r:id="rId14"/>
    <p:sldId id="261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方正大标宋_GBK" panose="03000509000000000000" pitchFamily="65" charset="-122"/>
      <p:regular r:id="rId22"/>
    </p:embeddedFont>
    <p:embeddedFont>
      <p:font typeface="方正大黑_GBK" panose="03000509000000000000" pitchFamily="65" charset="-122"/>
      <p:regular r:id="rId23"/>
    </p:embeddedFont>
    <p:embeddedFont>
      <p:font typeface="方正书宋_GBK" panose="03000509000000000000" pitchFamily="65" charset="-122"/>
      <p:regular r:id="rId24"/>
    </p:embeddedFont>
    <p:embeddedFont>
      <p:font typeface="方正小标宋_GBK" panose="03000509000000000000" pitchFamily="65" charset="-122"/>
      <p:regular r:id="rId25"/>
    </p:embeddedFont>
    <p:embeddedFont>
      <p:font typeface="方正准圆_GBK" panose="03000509000000000000" pitchFamily="65" charset="-122"/>
      <p:regular r:id="rId26"/>
    </p:embeddedFont>
    <p:embeddedFont>
      <p:font typeface="黑体" panose="02010609060101010101" pitchFamily="49" charset="-122"/>
      <p:regular r:id="rId27"/>
    </p:embeddedFont>
    <p:embeddedFont>
      <p:font typeface="楷体" panose="02010609060101010101" pitchFamily="49" charset="-122"/>
      <p:regular r:id="rId28"/>
    </p:embeddedFont>
  </p:embeddedFontLst>
  <p:custDataLst>
    <p:tags r:id="rId29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5D"/>
    <a:srgbClr val="002060"/>
    <a:srgbClr val="FFDDDD"/>
    <a:srgbClr val="1CA5A8"/>
    <a:srgbClr val="6CAAE2"/>
    <a:srgbClr val="FEFEF2"/>
    <a:srgbClr val="C59EE2"/>
    <a:srgbClr val="88BAE8"/>
    <a:srgbClr val="EF857D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7" autoAdjust="0"/>
    <p:restoredTop sz="94660"/>
  </p:normalViewPr>
  <p:slideViewPr>
    <p:cSldViewPr>
      <p:cViewPr varScale="1">
        <p:scale>
          <a:sx n="118" d="100"/>
          <a:sy n="118" d="100"/>
        </p:scale>
        <p:origin x="102" y="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504"/>
            <a:ext cx="9151616" cy="514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7620" y="-15240"/>
            <a:ext cx="9144000" cy="5151120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-6350" y="5036820"/>
            <a:ext cx="9157970" cy="106680"/>
          </a:xfrm>
          <a:prstGeom prst="rect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 descr="C:\Documents and Settings\Administrator\桌面\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" y="1041"/>
            <a:ext cx="9137228" cy="104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 userDrawn="1"/>
        </p:nvSpPr>
        <p:spPr>
          <a:xfrm>
            <a:off x="-7620" y="-15240"/>
            <a:ext cx="9159240" cy="1127760"/>
          </a:xfrm>
          <a:prstGeom prst="rect">
            <a:avLst/>
          </a:prstGeom>
          <a:solidFill>
            <a:srgbClr val="FEFE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1619" cy="514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C15360A8-09F0-4125-9CDA-91C06142058E}"/>
              </a:ext>
            </a:extLst>
          </p:cNvPr>
          <p:cNvSpPr/>
          <p:nvPr/>
        </p:nvSpPr>
        <p:spPr>
          <a:xfrm>
            <a:off x="547635" y="956441"/>
            <a:ext cx="8048730" cy="3380169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6131541-D8B3-4359-9B93-73DE8CC42676}"/>
              </a:ext>
            </a:extLst>
          </p:cNvPr>
          <p:cNvSpPr/>
          <p:nvPr/>
        </p:nvSpPr>
        <p:spPr>
          <a:xfrm>
            <a:off x="815942" y="1584943"/>
            <a:ext cx="6120886" cy="2520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　　满月的小猫就更好玩了，腿脚还不稳，可是已经学会淘气。妈妈的尾巴，一根鸡毛，都是它们的好玩具，耍个没完没了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……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             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你见了，绝不会责打它们，它们是那么生气勃勃，天真可爱！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54DE1D3-0E40-49BD-AE83-1E722D53003C}"/>
              </a:ext>
            </a:extLst>
          </p:cNvPr>
          <p:cNvSpPr/>
          <p:nvPr/>
        </p:nvSpPr>
        <p:spPr>
          <a:xfrm>
            <a:off x="712043" y="941197"/>
            <a:ext cx="1656184" cy="257120"/>
          </a:xfrm>
          <a:prstGeom prst="rect">
            <a:avLst/>
          </a:prstGeom>
          <a:gradFill>
            <a:gsLst>
              <a:gs pos="0">
                <a:srgbClr val="FEFEF2"/>
              </a:gs>
              <a:gs pos="100000">
                <a:srgbClr val="EF85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E57327E-2A46-47DF-9759-F178AE425318}"/>
              </a:ext>
            </a:extLst>
          </p:cNvPr>
          <p:cNvSpPr txBox="1"/>
          <p:nvPr/>
        </p:nvSpPr>
        <p:spPr>
          <a:xfrm>
            <a:off x="785503" y="661629"/>
            <a:ext cx="15183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solidFill>
                  <a:srgbClr val="FF5D5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品读探究</a:t>
            </a:r>
            <a:endParaRPr lang="en-US" altLang="zh-CN" sz="2600" dirty="0">
              <a:solidFill>
                <a:srgbClr val="FF5D5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星形: 五角 5">
            <a:extLst>
              <a:ext uri="{FF2B5EF4-FFF2-40B4-BE49-F238E27FC236}">
                <a16:creationId xmlns:a16="http://schemas.microsoft.com/office/drawing/2014/main" id="{47168602-B4AC-459E-A6D2-DEB371536091}"/>
              </a:ext>
            </a:extLst>
          </p:cNvPr>
          <p:cNvSpPr/>
          <p:nvPr/>
        </p:nvSpPr>
        <p:spPr>
          <a:xfrm>
            <a:off x="2244172" y="627430"/>
            <a:ext cx="237312" cy="237312"/>
          </a:xfrm>
          <a:prstGeom prst="star5">
            <a:avLst/>
          </a:prstGeom>
          <a:solidFill>
            <a:srgbClr val="EF857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8" name="Picture 2" descr="C:\Users\Administrator\Desktop\鸡毛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0175" y="1732176"/>
            <a:ext cx="1475715" cy="885927"/>
          </a:xfrm>
          <a:prstGeom prst="rect">
            <a:avLst/>
          </a:prstGeom>
          <a:noFill/>
        </p:spPr>
      </p:pic>
      <p:pic>
        <p:nvPicPr>
          <p:cNvPr id="11" name="图片 10" descr="动图，玩尾巴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026" y="2867293"/>
            <a:ext cx="1582013" cy="88592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2B0E186-6975-41C8-9C59-BCF7A7673E25}"/>
              </a:ext>
            </a:extLst>
          </p:cNvPr>
          <p:cNvSpPr/>
          <p:nvPr/>
        </p:nvSpPr>
        <p:spPr>
          <a:xfrm>
            <a:off x="2258353" y="2413454"/>
            <a:ext cx="4362096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它们的胆子越来越大，逐渐开辟新的游戏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3071F0E-6DEC-48D9-8756-AFDDDEC1417C}"/>
              </a:ext>
            </a:extLst>
          </p:cNvPr>
          <p:cNvSpPr/>
          <p:nvPr/>
        </p:nvSpPr>
        <p:spPr>
          <a:xfrm>
            <a:off x="815942" y="2827471"/>
            <a:ext cx="6120885" cy="858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场所。它们到院子里来了。院中的花草可遭了殃。它们在花盆里摔跤，抱着花枝打秋千，所过之处，枝折花落。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FB2EA86-54ED-41EE-A004-B6032C5B3771}"/>
              </a:ext>
            </a:extLst>
          </p:cNvPr>
          <p:cNvSpPr txBox="1"/>
          <p:nvPr/>
        </p:nvSpPr>
        <p:spPr>
          <a:xfrm>
            <a:off x="7675243" y="1279291"/>
            <a:ext cx="800219" cy="461665"/>
          </a:xfrm>
          <a:prstGeom prst="rect">
            <a:avLst/>
          </a:prstGeom>
          <a:solidFill>
            <a:srgbClr val="FF5D5D"/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拟人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4D8CF0E-CBB5-468F-8DBB-9CA2DAEEEEEB}"/>
              </a:ext>
            </a:extLst>
          </p:cNvPr>
          <p:cNvSpPr/>
          <p:nvPr/>
        </p:nvSpPr>
        <p:spPr>
          <a:xfrm>
            <a:off x="2704218" y="1106045"/>
            <a:ext cx="3877985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淘气的小猫   可爱的小猫 </a:t>
            </a:r>
          </a:p>
        </p:txBody>
      </p:sp>
    </p:spTree>
    <p:extLst>
      <p:ext uri="{BB962C8B-B14F-4D97-AF65-F5344CB8AC3E}">
        <p14:creationId xmlns:p14="http://schemas.microsoft.com/office/powerpoint/2010/main" val="295292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4704EBC1-A551-4F01-AB27-8B3767B7293C}"/>
              </a:ext>
            </a:extLst>
          </p:cNvPr>
          <p:cNvSpPr/>
          <p:nvPr/>
        </p:nvSpPr>
        <p:spPr>
          <a:xfrm>
            <a:off x="769744" y="1316434"/>
            <a:ext cx="7729507" cy="2520370"/>
          </a:xfrm>
          <a:prstGeom prst="rect">
            <a:avLst/>
          </a:prstGeom>
          <a:solidFill>
            <a:srgbClr val="FEFEF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作者是怎样用把猫的特点写具体的？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　　文中介绍猫的特点时，从三个方面表现矛盾性格十分古怪：它既老实又贪玩，既贪玩又尽职；它高兴时和不高兴时截然不同的表现；它“什么都怕”，但又那么“勇猛”。这三方面看起来矛盾，但都是事实，作者用具体的事例来说明猫的性格实在有些古怪，这使猫的形象越来越丰满，性格越来越鲜明，给大家留下深刻的印象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344A6F8-F363-4D58-9D13-46D7030F3F76}"/>
              </a:ext>
            </a:extLst>
          </p:cNvPr>
          <p:cNvSpPr/>
          <p:nvPr/>
        </p:nvSpPr>
        <p:spPr>
          <a:xfrm>
            <a:off x="914457" y="3937054"/>
            <a:ext cx="7315087" cy="835806"/>
          </a:xfrm>
          <a:prstGeom prst="rect">
            <a:avLst/>
          </a:prstGeom>
          <a:solidFill>
            <a:srgbClr val="FF5D5D"/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你能试着用具体事例表现小动物特点的方法，来写身边的一种小动物吗？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C490D38-B1E0-41A4-BD44-3C968AF02ADE}"/>
              </a:ext>
            </a:extLst>
          </p:cNvPr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9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19C8B41A-9839-4C2E-B1CF-C2DC7F7FAE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组合 164">
              <a:extLst>
                <a:ext uri="{FF2B5EF4-FFF2-40B4-BE49-F238E27FC236}">
                  <a16:creationId xmlns:a16="http://schemas.microsoft.com/office/drawing/2014/main" id="{5C91466F-C839-48EC-86E8-C6B27E9591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81694E77-23E2-4D44-8112-8FCA390110D4}"/>
                  </a:ext>
                </a:extLst>
              </p:cNvPr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6" name="燕尾形 9">
                <a:extLst>
                  <a:ext uri="{FF2B5EF4-FFF2-40B4-BE49-F238E27FC236}">
                    <a16:creationId xmlns:a16="http://schemas.microsoft.com/office/drawing/2014/main" id="{8C3CC3A1-5D9D-4DBF-9DBF-B3CE456F1D58}"/>
                  </a:ext>
                </a:extLst>
              </p:cNvPr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" name="燕尾形 4">
              <a:extLst>
                <a:ext uri="{FF2B5EF4-FFF2-40B4-BE49-F238E27FC236}">
                  <a16:creationId xmlns:a16="http://schemas.microsoft.com/office/drawing/2014/main" id="{B43536D3-94AE-4897-AB90-A419A54C467B}"/>
                </a:ext>
              </a:extLst>
            </p:cNvPr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8B0FE400-3FA9-40CF-9C50-7F5C73B5208E}"/>
                </a:ext>
              </a:extLst>
            </p:cNvPr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3F0E9169-CE3A-4709-AAF7-69466BD138BA}"/>
                </a:ext>
              </a:extLst>
            </p:cNvPr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6A222B8D-C1C9-4060-9ECC-16C09C235A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71CC4F2A-8F03-445F-809F-64644F737C50}"/>
              </a:ext>
            </a:extLst>
          </p:cNvPr>
          <p:cNvSpPr/>
          <p:nvPr/>
        </p:nvSpPr>
        <p:spPr>
          <a:xfrm>
            <a:off x="684064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说一说</a:t>
            </a:r>
          </a:p>
        </p:txBody>
      </p:sp>
    </p:spTree>
    <p:extLst>
      <p:ext uri="{BB962C8B-B14F-4D97-AF65-F5344CB8AC3E}">
        <p14:creationId xmlns:p14="http://schemas.microsoft.com/office/powerpoint/2010/main" val="322951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718E920-EB77-4FC6-B27A-83F5A8AEB7A6}"/>
              </a:ext>
            </a:extLst>
          </p:cNvPr>
          <p:cNvGrpSpPr/>
          <p:nvPr/>
        </p:nvGrpSpPr>
        <p:grpSpPr>
          <a:xfrm>
            <a:off x="857224" y="1571618"/>
            <a:ext cx="7463852" cy="2783605"/>
            <a:chOff x="1086756" y="1711557"/>
            <a:chExt cx="6946680" cy="197816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C42C1D04-AEE0-4815-8963-23330D1609A3}"/>
                </a:ext>
              </a:extLst>
            </p:cNvPr>
            <p:cNvSpPr/>
            <p:nvPr/>
          </p:nvSpPr>
          <p:spPr>
            <a:xfrm>
              <a:off x="1239155" y="1782476"/>
              <a:ext cx="6794281" cy="1907241"/>
            </a:xfrm>
            <a:prstGeom prst="roundRect">
              <a:avLst>
                <a:gd name="adj" fmla="val 3954"/>
              </a:avLst>
            </a:prstGeom>
            <a:solidFill>
              <a:srgbClr val="FF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08A0C5B9-5E44-4FB5-8E38-FE14D7CE7B64}"/>
                </a:ext>
              </a:extLst>
            </p:cNvPr>
            <p:cNvSpPr/>
            <p:nvPr/>
          </p:nvSpPr>
          <p:spPr>
            <a:xfrm>
              <a:off x="1086756" y="1711557"/>
              <a:ext cx="6904195" cy="1940313"/>
            </a:xfrm>
            <a:prstGeom prst="roundRect">
              <a:avLst>
                <a:gd name="adj" fmla="val 395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7B685863-1927-4E39-8C3D-1DBD96ADB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163" y="3689339"/>
            <a:ext cx="984698" cy="56855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6815262C-0BA9-49F0-A6BA-92B18D07C1E2}"/>
              </a:ext>
            </a:extLst>
          </p:cNvPr>
          <p:cNvGrpSpPr/>
          <p:nvPr/>
        </p:nvGrpSpPr>
        <p:grpSpPr>
          <a:xfrm>
            <a:off x="1086879" y="1298266"/>
            <a:ext cx="511460" cy="511460"/>
            <a:chOff x="1684808" y="1796924"/>
            <a:chExt cx="511460" cy="511460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83F58645-B4CD-4B15-8134-73E9B81872DC}"/>
                </a:ext>
              </a:extLst>
            </p:cNvPr>
            <p:cNvSpPr/>
            <p:nvPr/>
          </p:nvSpPr>
          <p:spPr>
            <a:xfrm>
              <a:off x="1684808" y="1796924"/>
              <a:ext cx="511460" cy="511460"/>
            </a:xfrm>
            <a:prstGeom prst="roundRect">
              <a:avLst/>
            </a:prstGeom>
            <a:solidFill>
              <a:srgbClr val="FF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44B328B7-1902-4C82-97ED-07043AC1BF43}"/>
                </a:ext>
              </a:extLst>
            </p:cNvPr>
            <p:cNvSpPr/>
            <p:nvPr/>
          </p:nvSpPr>
          <p:spPr>
            <a:xfrm>
              <a:off x="1716530" y="1828646"/>
              <a:ext cx="448017" cy="448017"/>
            </a:xfrm>
            <a:prstGeom prst="roundRect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059A913-2A1A-49B6-9645-959387551322}"/>
                </a:ext>
              </a:extLst>
            </p:cNvPr>
            <p:cNvSpPr/>
            <p:nvPr/>
          </p:nvSpPr>
          <p:spPr>
            <a:xfrm>
              <a:off x="1709048" y="1811071"/>
              <a:ext cx="46679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2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阅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7286C8D-44E7-47FE-B99A-F24A304E8254}"/>
              </a:ext>
            </a:extLst>
          </p:cNvPr>
          <p:cNvGrpSpPr/>
          <p:nvPr/>
        </p:nvGrpSpPr>
        <p:grpSpPr>
          <a:xfrm>
            <a:off x="1742979" y="1298266"/>
            <a:ext cx="511460" cy="511460"/>
            <a:chOff x="2230315" y="1692950"/>
            <a:chExt cx="511460" cy="511460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882D445C-3DA9-4752-A9A1-226477123F13}"/>
                </a:ext>
              </a:extLst>
            </p:cNvPr>
            <p:cNvSpPr/>
            <p:nvPr/>
          </p:nvSpPr>
          <p:spPr>
            <a:xfrm>
              <a:off x="2230315" y="1692950"/>
              <a:ext cx="511460" cy="51146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1F90363D-96B9-4853-B5C2-2C4937F6EB3D}"/>
                </a:ext>
              </a:extLst>
            </p:cNvPr>
            <p:cNvSpPr/>
            <p:nvPr/>
          </p:nvSpPr>
          <p:spPr>
            <a:xfrm>
              <a:off x="2262037" y="1724672"/>
              <a:ext cx="448017" cy="448017"/>
            </a:xfrm>
            <a:prstGeom prst="roundRect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53AFAB8-415A-4CEB-988D-828915FCE820}"/>
                </a:ext>
              </a:extLst>
            </p:cNvPr>
            <p:cNvSpPr/>
            <p:nvPr/>
          </p:nvSpPr>
          <p:spPr>
            <a:xfrm>
              <a:off x="2259820" y="1703066"/>
              <a:ext cx="46679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2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读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027E4F8-D6FF-4C9E-82CC-2DD1A3029F74}"/>
              </a:ext>
            </a:extLst>
          </p:cNvPr>
          <p:cNvGrpSpPr/>
          <p:nvPr/>
        </p:nvGrpSpPr>
        <p:grpSpPr>
          <a:xfrm>
            <a:off x="2399079" y="1298266"/>
            <a:ext cx="511460" cy="511460"/>
            <a:chOff x="1684808" y="1796924"/>
            <a:chExt cx="511460" cy="511460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BA7E69D4-D11E-47F4-96BA-9AC455173DC7}"/>
                </a:ext>
              </a:extLst>
            </p:cNvPr>
            <p:cNvSpPr/>
            <p:nvPr/>
          </p:nvSpPr>
          <p:spPr>
            <a:xfrm>
              <a:off x="1684808" y="1796924"/>
              <a:ext cx="511460" cy="5114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19C8D28-B670-4ADE-8B4B-A3EC68FC96BA}"/>
                </a:ext>
              </a:extLst>
            </p:cNvPr>
            <p:cNvSpPr/>
            <p:nvPr/>
          </p:nvSpPr>
          <p:spPr>
            <a:xfrm>
              <a:off x="1716530" y="1828646"/>
              <a:ext cx="448017" cy="448017"/>
            </a:xfrm>
            <a:prstGeom prst="roundRect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AABDE8E-A9C3-4071-BFF4-5299779CD486}"/>
                </a:ext>
              </a:extLst>
            </p:cNvPr>
            <p:cNvSpPr/>
            <p:nvPr/>
          </p:nvSpPr>
          <p:spPr>
            <a:xfrm>
              <a:off x="1709048" y="1811071"/>
              <a:ext cx="46679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2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拓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ABEC7DF-89A4-4D00-AC68-9E13FB4486C5}"/>
              </a:ext>
            </a:extLst>
          </p:cNvPr>
          <p:cNvGrpSpPr/>
          <p:nvPr/>
        </p:nvGrpSpPr>
        <p:grpSpPr>
          <a:xfrm>
            <a:off x="3055179" y="1298266"/>
            <a:ext cx="511460" cy="511460"/>
            <a:chOff x="2230315" y="1692950"/>
            <a:chExt cx="511460" cy="511460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0B10494B-E68D-416B-B425-80C14ABA1F37}"/>
                </a:ext>
              </a:extLst>
            </p:cNvPr>
            <p:cNvSpPr/>
            <p:nvPr/>
          </p:nvSpPr>
          <p:spPr>
            <a:xfrm>
              <a:off x="2230315" y="1692950"/>
              <a:ext cx="511460" cy="51146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DA9340A1-13AB-488A-AA62-53F741364B7C}"/>
                </a:ext>
              </a:extLst>
            </p:cNvPr>
            <p:cNvSpPr/>
            <p:nvPr/>
          </p:nvSpPr>
          <p:spPr>
            <a:xfrm>
              <a:off x="2262037" y="1724672"/>
              <a:ext cx="448017" cy="448017"/>
            </a:xfrm>
            <a:prstGeom prst="roundRect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AB12ACF-1644-4A77-BC71-B877D40D21C1}"/>
                </a:ext>
              </a:extLst>
            </p:cNvPr>
            <p:cNvSpPr/>
            <p:nvPr/>
          </p:nvSpPr>
          <p:spPr>
            <a:xfrm>
              <a:off x="2259820" y="1703066"/>
              <a:ext cx="46679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2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展</a:t>
              </a: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DFAA3532-6E31-4DEA-9048-3A87E6346966}"/>
              </a:ext>
            </a:extLst>
          </p:cNvPr>
          <p:cNvSpPr/>
          <p:nvPr/>
        </p:nvSpPr>
        <p:spPr>
          <a:xfrm>
            <a:off x="1040276" y="1860880"/>
            <a:ext cx="7171897" cy="2201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　　小猫白玉似的毛色上，黄斑错落得非常明显。当它蹲在草地上或蹦跳在凤仙花丛里的时候，望去真是美丽。每当附近四邻或路过的人，见了称赞说“好猫”的时候，其脸上就现出一种莫可言说的得意，好像是养着一个好儿子，或是好女儿。阿吉、阿满这两个孩子从学校一回来就用带子逗它玩，或是捉迷藏似的在庭间追赶它。我也常于初秋的夕阳中坐在檐下对这小动物作种种的遐想。 </a:t>
            </a:r>
          </a:p>
        </p:txBody>
      </p:sp>
    </p:spTree>
    <p:extLst>
      <p:ext uri="{BB962C8B-B14F-4D97-AF65-F5344CB8AC3E}">
        <p14:creationId xmlns:p14="http://schemas.microsoft.com/office/powerpoint/2010/main" val="2303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>
            <a:extLst>
              <a:ext uri="{FF2B5EF4-FFF2-40B4-BE49-F238E27FC236}">
                <a16:creationId xmlns:a16="http://schemas.microsoft.com/office/drawing/2014/main" id="{0A4C3E6C-3853-4C53-A027-E42B0DF38CF7}"/>
              </a:ext>
            </a:extLst>
          </p:cNvPr>
          <p:cNvSpPr txBox="1"/>
          <p:nvPr/>
        </p:nvSpPr>
        <p:spPr>
          <a:xfrm>
            <a:off x="0" y="764832"/>
            <a:ext cx="9151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《</a:t>
            </a:r>
            <a:r>
              <a:rPr lang="zh-CN" altLang="en-US" sz="2200" dirty="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猫</a:t>
            </a:r>
            <a:r>
              <a:rPr lang="en-US" altLang="zh-CN" sz="2200" dirty="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》</a:t>
            </a:r>
            <a:r>
              <a:rPr lang="zh-CN" altLang="en-US" sz="2200" dirty="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教学资料链接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D18F6CB-E6E8-47A0-AE6B-3C79F06EA4E7}"/>
              </a:ext>
            </a:extLst>
          </p:cNvPr>
          <p:cNvGrpSpPr/>
          <p:nvPr/>
        </p:nvGrpSpPr>
        <p:grpSpPr>
          <a:xfrm>
            <a:off x="4175545" y="1380939"/>
            <a:ext cx="785290" cy="790964"/>
            <a:chOff x="5239123" y="1842146"/>
            <a:chExt cx="511595" cy="515292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5B2932E2-8288-412F-A3C5-A34A9BE77771}"/>
                </a:ext>
              </a:extLst>
            </p:cNvPr>
            <p:cNvSpPr/>
            <p:nvPr/>
          </p:nvSpPr>
          <p:spPr>
            <a:xfrm>
              <a:off x="5239123" y="1842146"/>
              <a:ext cx="511595" cy="515292"/>
            </a:xfrm>
            <a:prstGeom prst="rect">
              <a:avLst/>
            </a:prstGeom>
            <a:solidFill>
              <a:srgbClr val="BAD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14B3337B-5BB1-4AFF-BD8B-0F6260C4F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5265721" y="1871612"/>
              <a:ext cx="458398" cy="458398"/>
            </a:xfrm>
            <a:prstGeom prst="rect">
              <a:avLst/>
            </a:prstGeom>
          </p:spPr>
        </p:pic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BD4879C-3AA6-4633-9938-68EF28CB1B52}"/>
              </a:ext>
            </a:extLst>
          </p:cNvPr>
          <p:cNvGrpSpPr/>
          <p:nvPr/>
        </p:nvGrpSpPr>
        <p:grpSpPr>
          <a:xfrm>
            <a:off x="1200297" y="2132344"/>
            <a:ext cx="6743407" cy="1014958"/>
            <a:chOff x="1200297" y="2132344"/>
            <a:chExt cx="6743407" cy="1014958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3938305A-331D-4336-B5C6-CF75DFF3D3AC}"/>
                </a:ext>
              </a:extLst>
            </p:cNvPr>
            <p:cNvSpPr txBox="1"/>
            <p:nvPr/>
          </p:nvSpPr>
          <p:spPr>
            <a:xfrm>
              <a:off x="1200297" y="2306832"/>
              <a:ext cx="10575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0055AB"/>
                  </a:solidFill>
                  <a:latin typeface="方正准圆_GBK" panose="03000509000000000000" pitchFamily="65" charset="-122"/>
                  <a:ea typeface="方正准圆_GBK" panose="03000509000000000000" pitchFamily="65" charset="-122"/>
                </a:rPr>
                <a:t>教学资料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C27B254-A2CE-4DF2-AECF-96B55B360046}"/>
                </a:ext>
              </a:extLst>
            </p:cNvPr>
            <p:cNvSpPr txBox="1"/>
            <p:nvPr/>
          </p:nvSpPr>
          <p:spPr>
            <a:xfrm>
              <a:off x="2257893" y="2132344"/>
              <a:ext cx="5685811" cy="1014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600" dirty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导学案设计　教案设计　教学实录　预习卡设计　活动卡设计　课时测评　课外积累</a:t>
              </a:r>
              <a:endParaRPr lang="zh-CN" altLang="en-US" sz="1600" dirty="0">
                <a:latin typeface="方正书宋_GBK" panose="03000509000000000000" pitchFamily="65" charset="-122"/>
                <a:ea typeface="方正书宋_GBK" panose="03000509000000000000" pitchFamily="65" charset="-122"/>
              </a:endParaRPr>
            </a:p>
          </p:txBody>
        </p:sp>
      </p:grp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6395277A-FA67-4544-AD0D-BC9855E82F83}"/>
              </a:ext>
            </a:extLst>
          </p:cNvPr>
          <p:cNvCxnSpPr/>
          <p:nvPr/>
        </p:nvCxnSpPr>
        <p:spPr>
          <a:xfrm flipH="1">
            <a:off x="1327830" y="3316273"/>
            <a:ext cx="6546678" cy="0"/>
          </a:xfrm>
          <a:prstGeom prst="line">
            <a:avLst/>
          </a:prstGeom>
          <a:ln w="12700">
            <a:solidFill>
              <a:srgbClr val="E4482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4824B9A-447B-4550-AF4B-7420E901C197}"/>
              </a:ext>
            </a:extLst>
          </p:cNvPr>
          <p:cNvGrpSpPr/>
          <p:nvPr/>
        </p:nvGrpSpPr>
        <p:grpSpPr>
          <a:xfrm>
            <a:off x="1200297" y="4420782"/>
            <a:ext cx="6736687" cy="340236"/>
            <a:chOff x="1200297" y="4420782"/>
            <a:chExt cx="6736687" cy="340236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EDF79907-7B2D-4D3E-B811-FF9CB9C58698}"/>
                </a:ext>
              </a:extLst>
            </p:cNvPr>
            <p:cNvSpPr txBox="1"/>
            <p:nvPr/>
          </p:nvSpPr>
          <p:spPr>
            <a:xfrm>
              <a:off x="1200297" y="4420782"/>
              <a:ext cx="10575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0055AB"/>
                  </a:solidFill>
                  <a:latin typeface="方正准圆_GBK" panose="03000509000000000000" pitchFamily="65" charset="-122"/>
                  <a:ea typeface="方正准圆_GBK" panose="03000509000000000000" pitchFamily="65" charset="-122"/>
                </a:rPr>
                <a:t>学习工具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ACB91EA0-8378-4134-80C4-8EE37773FEFA}"/>
                </a:ext>
              </a:extLst>
            </p:cNvPr>
            <p:cNvSpPr txBox="1"/>
            <p:nvPr/>
          </p:nvSpPr>
          <p:spPr>
            <a:xfrm>
              <a:off x="2257894" y="4422464"/>
              <a:ext cx="5679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生字笔顺演示　课文词语听写　课文原声朗读　课文类文阅读</a:t>
              </a:r>
              <a:endParaRPr lang="zh-CN" altLang="en-US" sz="1600" dirty="0">
                <a:latin typeface="方正书宋_GBK" panose="03000509000000000000" pitchFamily="65" charset="-122"/>
                <a:ea typeface="方正书宋_GBK" panose="03000509000000000000" pitchFamily="65" charset="-122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3C568EED-0D8B-4143-B672-54D5342F6801}"/>
              </a:ext>
            </a:extLst>
          </p:cNvPr>
          <p:cNvGrpSpPr/>
          <p:nvPr/>
        </p:nvGrpSpPr>
        <p:grpSpPr>
          <a:xfrm>
            <a:off x="4175545" y="3488752"/>
            <a:ext cx="785290" cy="790964"/>
            <a:chOff x="5239123" y="1842146"/>
            <a:chExt cx="511595" cy="515292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AAE5807-10C1-4536-9660-47216C370D5B}"/>
                </a:ext>
              </a:extLst>
            </p:cNvPr>
            <p:cNvSpPr/>
            <p:nvPr/>
          </p:nvSpPr>
          <p:spPr>
            <a:xfrm>
              <a:off x="5239123" y="1842146"/>
              <a:ext cx="511595" cy="515292"/>
            </a:xfrm>
            <a:prstGeom prst="rect">
              <a:avLst/>
            </a:prstGeom>
            <a:solidFill>
              <a:srgbClr val="BAD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F34B8A5D-909F-4000-8661-7E85A5767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265721" y="1871612"/>
              <a:ext cx="458398" cy="458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251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94F0272-7946-4CB8-9E92-4A10C9C9D035}"/>
              </a:ext>
            </a:extLst>
          </p:cNvPr>
          <p:cNvGrpSpPr/>
          <p:nvPr/>
        </p:nvGrpSpPr>
        <p:grpSpPr>
          <a:xfrm>
            <a:off x="2929127" y="944217"/>
            <a:ext cx="3285747" cy="1044925"/>
            <a:chOff x="1831504" y="909092"/>
            <a:chExt cx="5502357" cy="1846549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15696AB5-E6F0-41D4-97B0-4BBCF293FAC7}"/>
                </a:ext>
              </a:extLst>
            </p:cNvPr>
            <p:cNvSpPr/>
            <p:nvPr/>
          </p:nvSpPr>
          <p:spPr>
            <a:xfrm>
              <a:off x="1831504" y="1227270"/>
              <a:ext cx="5502357" cy="152837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02BA83AD-7F33-4194-83B8-C549490D4E64}"/>
                </a:ext>
              </a:extLst>
            </p:cNvPr>
            <p:cNvSpPr/>
            <p:nvPr/>
          </p:nvSpPr>
          <p:spPr>
            <a:xfrm>
              <a:off x="1913697" y="1315070"/>
              <a:ext cx="5297556" cy="13417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206FEAD4-6F0B-478F-A553-2337D33433D2}"/>
                </a:ext>
              </a:extLst>
            </p:cNvPr>
            <p:cNvSpPr/>
            <p:nvPr/>
          </p:nvSpPr>
          <p:spPr>
            <a:xfrm>
              <a:off x="2050182" y="909092"/>
              <a:ext cx="204106" cy="914400"/>
            </a:xfrm>
            <a:prstGeom prst="roundRect">
              <a:avLst>
                <a:gd name="adj" fmla="val 50000"/>
              </a:avLst>
            </a:prstGeom>
            <a:solidFill>
              <a:srgbClr val="FF5D5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4F4C63A4-9E07-4BC2-B754-1008EFF09CC0}"/>
                </a:ext>
              </a:extLst>
            </p:cNvPr>
            <p:cNvSpPr/>
            <p:nvPr/>
          </p:nvSpPr>
          <p:spPr>
            <a:xfrm>
              <a:off x="2401675" y="909092"/>
              <a:ext cx="204106" cy="9144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1BBC72C6-6D0C-4A77-9FCB-F195F8157274}"/>
                </a:ext>
              </a:extLst>
            </p:cNvPr>
            <p:cNvSpPr/>
            <p:nvPr/>
          </p:nvSpPr>
          <p:spPr>
            <a:xfrm>
              <a:off x="2753169" y="909092"/>
              <a:ext cx="204106" cy="9144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AA4FA894-6938-43D8-9A90-5A40C6A577A3}"/>
                </a:ext>
              </a:extLst>
            </p:cNvPr>
            <p:cNvSpPr/>
            <p:nvPr/>
          </p:nvSpPr>
          <p:spPr>
            <a:xfrm>
              <a:off x="1862845" y="1228726"/>
              <a:ext cx="5424197" cy="1483373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51A826B1-53DD-477C-8136-91E3A338095F}"/>
              </a:ext>
            </a:extLst>
          </p:cNvPr>
          <p:cNvSpPr/>
          <p:nvPr/>
        </p:nvSpPr>
        <p:spPr>
          <a:xfrm>
            <a:off x="4218287" y="1167475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ln w="28575">
                  <a:solidFill>
                    <a:srgbClr val="FF5D5D"/>
                  </a:solidFill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猫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032CE79-2C86-442C-9E06-4C6E4334678D}"/>
              </a:ext>
            </a:extLst>
          </p:cNvPr>
          <p:cNvSpPr/>
          <p:nvPr/>
        </p:nvSpPr>
        <p:spPr>
          <a:xfrm>
            <a:off x="4218287" y="1167475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猫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E4C1D1E-3A05-40D0-A98C-B26D482A0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83" y="2451629"/>
            <a:ext cx="1925034" cy="147452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4A4A8EE-BD6C-48FC-AB5B-76BD5A57BC4C}"/>
              </a:ext>
            </a:extLst>
          </p:cNvPr>
          <p:cNvSpPr/>
          <p:nvPr/>
        </p:nvSpPr>
        <p:spPr>
          <a:xfrm>
            <a:off x="2017455" y="4198536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课文围绕猫的可爱讲了哪几层意思？</a:t>
            </a:r>
          </a:p>
        </p:txBody>
      </p:sp>
    </p:spTree>
    <p:extLst>
      <p:ext uri="{BB962C8B-B14F-4D97-AF65-F5344CB8AC3E}">
        <p14:creationId xmlns:p14="http://schemas.microsoft.com/office/powerpoint/2010/main" val="155925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2D50728D-2E51-4098-ACBC-1860F6326B92}"/>
              </a:ext>
            </a:extLst>
          </p:cNvPr>
          <p:cNvSpPr/>
          <p:nvPr/>
        </p:nvSpPr>
        <p:spPr>
          <a:xfrm>
            <a:off x="572756" y="1317575"/>
            <a:ext cx="7998488" cy="3114725"/>
          </a:xfrm>
          <a:prstGeom prst="roundRect">
            <a:avLst>
              <a:gd name="adj" fmla="val 2503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ED82923-A285-40F6-8DC0-33F167236D1B}"/>
              </a:ext>
            </a:extLst>
          </p:cNvPr>
          <p:cNvSpPr txBox="1"/>
          <p:nvPr/>
        </p:nvSpPr>
        <p:spPr>
          <a:xfrm>
            <a:off x="660164" y="1442863"/>
            <a:ext cx="141577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自学提示</a:t>
            </a:r>
          </a:p>
        </p:txBody>
      </p:sp>
      <p:sp>
        <p:nvSpPr>
          <p:cNvPr id="4" name="星形: 四角 3">
            <a:extLst>
              <a:ext uri="{FF2B5EF4-FFF2-40B4-BE49-F238E27FC236}">
                <a16:creationId xmlns:a16="http://schemas.microsoft.com/office/drawing/2014/main" id="{9188A0D7-32A4-461A-A7E5-D82EB2E4AB7F}"/>
              </a:ext>
            </a:extLst>
          </p:cNvPr>
          <p:cNvSpPr/>
          <p:nvPr/>
        </p:nvSpPr>
        <p:spPr>
          <a:xfrm>
            <a:off x="2041014" y="1192383"/>
            <a:ext cx="319332" cy="319332"/>
          </a:xfrm>
          <a:prstGeom prst="star4">
            <a:avLst/>
          </a:prstGeom>
          <a:solidFill>
            <a:srgbClr val="FF5D5D"/>
          </a:solidFill>
          <a:ln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ABFA9D3-5A6B-4F29-9207-1F22C33DC799}"/>
              </a:ext>
            </a:extLst>
          </p:cNvPr>
          <p:cNvSpPr/>
          <p:nvPr/>
        </p:nvSpPr>
        <p:spPr>
          <a:xfrm>
            <a:off x="891274" y="2049835"/>
            <a:ext cx="7399313" cy="111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默读课文，圈出描写猫性格古怪的词语。找到具体描写的句子，读一读。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E562B17-B732-4A01-88DA-4E921BB34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23335" y="3330482"/>
            <a:ext cx="1026138" cy="9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2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0A56452B-3242-4D5F-8251-430B2BBE71F9}"/>
              </a:ext>
            </a:extLst>
          </p:cNvPr>
          <p:cNvSpPr/>
          <p:nvPr/>
        </p:nvSpPr>
        <p:spPr>
          <a:xfrm>
            <a:off x="547635" y="1436449"/>
            <a:ext cx="8048730" cy="2900161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9ADDBB3-3516-4205-9683-BF114E246070}"/>
              </a:ext>
            </a:extLst>
          </p:cNvPr>
          <p:cNvSpPr/>
          <p:nvPr/>
        </p:nvSpPr>
        <p:spPr>
          <a:xfrm>
            <a:off x="706388" y="2285160"/>
            <a:ext cx="5721572" cy="1667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　　说它老实吧，它的确有时候很乖。它会找个暖和的地方，成天睡大觉，无忧无虑，什么事也不过问。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1202DC6-4CDD-4DEE-B308-7295B22AA1CE}"/>
              </a:ext>
            </a:extLst>
          </p:cNvPr>
          <p:cNvSpPr/>
          <p:nvPr/>
        </p:nvSpPr>
        <p:spPr>
          <a:xfrm>
            <a:off x="712043" y="1414162"/>
            <a:ext cx="1656184" cy="257120"/>
          </a:xfrm>
          <a:prstGeom prst="rect">
            <a:avLst/>
          </a:prstGeom>
          <a:gradFill>
            <a:gsLst>
              <a:gs pos="0">
                <a:srgbClr val="FEFEF2"/>
              </a:gs>
              <a:gs pos="100000">
                <a:srgbClr val="EF85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46E9855-F1D3-4ABA-BA11-D8C9AF39A4B7}"/>
              </a:ext>
            </a:extLst>
          </p:cNvPr>
          <p:cNvSpPr txBox="1"/>
          <p:nvPr/>
        </p:nvSpPr>
        <p:spPr>
          <a:xfrm>
            <a:off x="785503" y="1134594"/>
            <a:ext cx="15183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solidFill>
                  <a:srgbClr val="FF5D5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品读探究</a:t>
            </a:r>
            <a:endParaRPr lang="en-US" altLang="zh-CN" sz="2600" dirty="0">
              <a:solidFill>
                <a:srgbClr val="FF5D5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星形: 五角 5">
            <a:extLst>
              <a:ext uri="{FF2B5EF4-FFF2-40B4-BE49-F238E27FC236}">
                <a16:creationId xmlns:a16="http://schemas.microsoft.com/office/drawing/2014/main" id="{61819524-155B-4A58-99FE-BEDC8757DBC8}"/>
              </a:ext>
            </a:extLst>
          </p:cNvPr>
          <p:cNvSpPr/>
          <p:nvPr/>
        </p:nvSpPr>
        <p:spPr>
          <a:xfrm>
            <a:off x="2244172" y="1100395"/>
            <a:ext cx="237312" cy="237312"/>
          </a:xfrm>
          <a:prstGeom prst="star5">
            <a:avLst/>
          </a:prstGeom>
          <a:solidFill>
            <a:srgbClr val="EF857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3039789-B724-45B9-BE47-F8D15406894D}"/>
              </a:ext>
            </a:extLst>
          </p:cNvPr>
          <p:cNvSpPr/>
          <p:nvPr/>
        </p:nvSpPr>
        <p:spPr>
          <a:xfrm>
            <a:off x="3749372" y="1650464"/>
            <a:ext cx="164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老实的猫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4AA77C4-B2E7-411F-929C-D27BC166B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494" y="2094089"/>
            <a:ext cx="1612266" cy="199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9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63BD8DA-FC32-448D-9FFE-25411841B5AA}"/>
              </a:ext>
            </a:extLst>
          </p:cNvPr>
          <p:cNvSpPr/>
          <p:nvPr/>
        </p:nvSpPr>
        <p:spPr>
          <a:xfrm>
            <a:off x="547635" y="1436449"/>
            <a:ext cx="8048730" cy="2900161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428D54B-3DE6-4274-9F06-70D8B7BBD618}"/>
              </a:ext>
            </a:extLst>
          </p:cNvPr>
          <p:cNvSpPr/>
          <p:nvPr/>
        </p:nvSpPr>
        <p:spPr>
          <a:xfrm>
            <a:off x="609283" y="2285160"/>
            <a:ext cx="6008752" cy="111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　　可是，它决定要出去玩玩，就会出走一天一夜，　　谁怎么呼唤，它　不肯回来 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3451305-AB94-4EFD-9E7B-44356D1EFB0B}"/>
              </a:ext>
            </a:extLst>
          </p:cNvPr>
          <p:cNvSpPr/>
          <p:nvPr/>
        </p:nvSpPr>
        <p:spPr>
          <a:xfrm>
            <a:off x="712043" y="1414162"/>
            <a:ext cx="1656184" cy="257120"/>
          </a:xfrm>
          <a:prstGeom prst="rect">
            <a:avLst/>
          </a:prstGeom>
          <a:gradFill>
            <a:gsLst>
              <a:gs pos="0">
                <a:srgbClr val="FEFEF2"/>
              </a:gs>
              <a:gs pos="100000">
                <a:srgbClr val="EF85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E39689A-BF82-460B-8145-F4EC277EA29A}"/>
              </a:ext>
            </a:extLst>
          </p:cNvPr>
          <p:cNvSpPr txBox="1"/>
          <p:nvPr/>
        </p:nvSpPr>
        <p:spPr>
          <a:xfrm>
            <a:off x="785503" y="1134594"/>
            <a:ext cx="15183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solidFill>
                  <a:srgbClr val="FF5D5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品读探究</a:t>
            </a:r>
            <a:endParaRPr lang="en-US" altLang="zh-CN" sz="2600" dirty="0">
              <a:solidFill>
                <a:srgbClr val="FF5D5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星形: 五角 5">
            <a:extLst>
              <a:ext uri="{FF2B5EF4-FFF2-40B4-BE49-F238E27FC236}">
                <a16:creationId xmlns:a16="http://schemas.microsoft.com/office/drawing/2014/main" id="{B2066349-9C10-4751-96F5-09447606983C}"/>
              </a:ext>
            </a:extLst>
          </p:cNvPr>
          <p:cNvSpPr/>
          <p:nvPr/>
        </p:nvSpPr>
        <p:spPr>
          <a:xfrm>
            <a:off x="2244172" y="1100395"/>
            <a:ext cx="237312" cy="237312"/>
          </a:xfrm>
          <a:prstGeom prst="star5">
            <a:avLst/>
          </a:prstGeom>
          <a:solidFill>
            <a:srgbClr val="EF857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43C8319-DC39-4B34-8684-11BFF299179D}"/>
              </a:ext>
            </a:extLst>
          </p:cNvPr>
          <p:cNvSpPr/>
          <p:nvPr/>
        </p:nvSpPr>
        <p:spPr>
          <a:xfrm>
            <a:off x="3749372" y="1650464"/>
            <a:ext cx="164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贪玩的猫</a:t>
            </a:r>
          </a:p>
        </p:txBody>
      </p:sp>
      <p:pic>
        <p:nvPicPr>
          <p:cNvPr id="3074" name="Picture 2" descr="C:\Users\Administrator\Desktop\不回家的猫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3780" y="2225308"/>
            <a:ext cx="1628923" cy="1348817"/>
          </a:xfrm>
          <a:prstGeom prst="rect">
            <a:avLst/>
          </a:prstGeom>
          <a:noFill/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6419A9D-CF8D-4DD4-97CB-8C6C196986F1}"/>
              </a:ext>
            </a:extLst>
          </p:cNvPr>
          <p:cNvSpPr/>
          <p:nvPr/>
        </p:nvSpPr>
        <p:spPr>
          <a:xfrm>
            <a:off x="1831132" y="296026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任凭</a:t>
            </a:r>
            <a:endParaRPr lang="zh-CN" altLang="en-US" sz="24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1B4D4F7-428E-4D42-8939-0F31B93FADDD}"/>
              </a:ext>
            </a:extLst>
          </p:cNvPr>
          <p:cNvSpPr/>
          <p:nvPr/>
        </p:nvSpPr>
        <p:spPr>
          <a:xfrm>
            <a:off x="1385869" y="3689729"/>
            <a:ext cx="4544834" cy="400110"/>
          </a:xfrm>
          <a:prstGeom prst="rect">
            <a:avLst/>
          </a:prstGeom>
          <a:solidFill>
            <a:srgbClr val="FF5D5D"/>
          </a:solidFill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你能用“任凭</a:t>
            </a:r>
            <a:r>
              <a:rPr lang="en-US" altLang="zh-CN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</a:t>
            </a:r>
            <a:r>
              <a:rPr lang="en-US" altLang="zh-CN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”说句话吗？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E14B730-49D0-4A65-9FDC-D4E3CF77D5B3}"/>
              </a:ext>
            </a:extLst>
          </p:cNvPr>
          <p:cNvSpPr/>
          <p:nvPr/>
        </p:nvSpPr>
        <p:spPr>
          <a:xfrm>
            <a:off x="4568523" y="294651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也</a:t>
            </a:r>
          </a:p>
        </p:txBody>
      </p:sp>
    </p:spTree>
    <p:extLst>
      <p:ext uri="{BB962C8B-B14F-4D97-AF65-F5344CB8AC3E}">
        <p14:creationId xmlns:p14="http://schemas.microsoft.com/office/powerpoint/2010/main" val="178721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0" grpId="1"/>
      <p:bldP spid="12" grpId="0" animBg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DC21E73D-287B-4455-BA3A-1A0B5201848E}"/>
              </a:ext>
            </a:extLst>
          </p:cNvPr>
          <p:cNvSpPr/>
          <p:nvPr/>
        </p:nvSpPr>
        <p:spPr>
          <a:xfrm>
            <a:off x="547635" y="1436449"/>
            <a:ext cx="8048730" cy="2900161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B471DF1-D881-496A-8014-89684F477C86}"/>
              </a:ext>
            </a:extLst>
          </p:cNvPr>
          <p:cNvSpPr/>
          <p:nvPr/>
        </p:nvSpPr>
        <p:spPr>
          <a:xfrm>
            <a:off x="706388" y="2285160"/>
            <a:ext cx="5721572" cy="1667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　　可是，它听到老鼠的一点儿响动，又是多么尽职。它　　　　，　　就是　　　　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　　，　把老鼠等出来　　！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73C63ED-7559-4B48-838C-E4845D7555F1}"/>
              </a:ext>
            </a:extLst>
          </p:cNvPr>
          <p:cNvSpPr/>
          <p:nvPr/>
        </p:nvSpPr>
        <p:spPr>
          <a:xfrm>
            <a:off x="712043" y="1414162"/>
            <a:ext cx="1656184" cy="257120"/>
          </a:xfrm>
          <a:prstGeom prst="rect">
            <a:avLst/>
          </a:prstGeom>
          <a:gradFill>
            <a:gsLst>
              <a:gs pos="0">
                <a:srgbClr val="FEFEF2"/>
              </a:gs>
              <a:gs pos="100000">
                <a:srgbClr val="EF85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7FEBAC9-1733-4226-8902-CB4217753C62}"/>
              </a:ext>
            </a:extLst>
          </p:cNvPr>
          <p:cNvSpPr txBox="1"/>
          <p:nvPr/>
        </p:nvSpPr>
        <p:spPr>
          <a:xfrm>
            <a:off x="785503" y="1134594"/>
            <a:ext cx="15183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solidFill>
                  <a:srgbClr val="FF5D5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品读探究</a:t>
            </a:r>
            <a:endParaRPr lang="en-US" altLang="zh-CN" sz="2600" dirty="0">
              <a:solidFill>
                <a:srgbClr val="FF5D5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星形: 五角 5">
            <a:extLst>
              <a:ext uri="{FF2B5EF4-FFF2-40B4-BE49-F238E27FC236}">
                <a16:creationId xmlns:a16="http://schemas.microsoft.com/office/drawing/2014/main" id="{B6228271-18D1-4578-9C53-800FD70EB3F2}"/>
              </a:ext>
            </a:extLst>
          </p:cNvPr>
          <p:cNvSpPr/>
          <p:nvPr/>
        </p:nvSpPr>
        <p:spPr>
          <a:xfrm>
            <a:off x="2244172" y="1100395"/>
            <a:ext cx="237312" cy="237312"/>
          </a:xfrm>
          <a:prstGeom prst="star5">
            <a:avLst/>
          </a:prstGeom>
          <a:solidFill>
            <a:srgbClr val="EF857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A6E6843-20ED-4169-865C-254C52E71CBA}"/>
              </a:ext>
            </a:extLst>
          </p:cNvPr>
          <p:cNvSpPr/>
          <p:nvPr/>
        </p:nvSpPr>
        <p:spPr>
          <a:xfrm>
            <a:off x="3749372" y="1650464"/>
            <a:ext cx="164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尽职的猫</a:t>
            </a:r>
          </a:p>
        </p:txBody>
      </p:sp>
      <p:pic>
        <p:nvPicPr>
          <p:cNvPr id="1027" name="Picture 3" descr="C:\Users\Administrator\Desktop\用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3212" y="2661676"/>
            <a:ext cx="1890688" cy="1108737"/>
          </a:xfrm>
          <a:prstGeom prst="rect">
            <a:avLst/>
          </a:prstGeom>
          <a:noFill/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82224F29-E5F1-464E-B1CF-9204C64C3B98}"/>
              </a:ext>
            </a:extLst>
          </p:cNvPr>
          <p:cNvSpPr/>
          <p:nvPr/>
        </p:nvSpPr>
        <p:spPr>
          <a:xfrm>
            <a:off x="2815669" y="294840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屏息凝视</a:t>
            </a:r>
            <a:endParaRPr lang="zh-CN" altLang="en-US" sz="24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DA34B2D-E452-402E-B4D4-779D7FD4ECF1}"/>
              </a:ext>
            </a:extLst>
          </p:cNvPr>
          <p:cNvSpPr/>
          <p:nvPr/>
        </p:nvSpPr>
        <p:spPr>
          <a:xfrm>
            <a:off x="4355722" y="294840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一连</a:t>
            </a:r>
            <a:endParaRPr lang="zh-CN" altLang="en-US" sz="24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66918D3-D0B8-4936-BE7D-0275E0956B6E}"/>
              </a:ext>
            </a:extLst>
          </p:cNvPr>
          <p:cNvSpPr/>
          <p:nvPr/>
        </p:nvSpPr>
        <p:spPr>
          <a:xfrm>
            <a:off x="5577591" y="294840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几个</a:t>
            </a:r>
            <a:endParaRPr lang="zh-CN" altLang="en-US" sz="24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129BFDF-BF76-4FBB-9E07-BAB891627CF0}"/>
              </a:ext>
            </a:extLst>
          </p:cNvPr>
          <p:cNvSpPr/>
          <p:nvPr/>
        </p:nvSpPr>
        <p:spPr>
          <a:xfrm>
            <a:off x="706388" y="350502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钟头</a:t>
            </a:r>
            <a:endParaRPr lang="zh-CN" altLang="en-US" sz="24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CED5B7F-2051-44F1-81C3-7CA0D69AB447}"/>
              </a:ext>
            </a:extLst>
          </p:cNvPr>
          <p:cNvSpPr/>
          <p:nvPr/>
        </p:nvSpPr>
        <p:spPr>
          <a:xfrm>
            <a:off x="1605663" y="350502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非</a:t>
            </a:r>
            <a:endParaRPr lang="zh-CN" altLang="en-US" sz="2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8719B4B-4B9D-4CB1-9C56-1D2019147EA9}"/>
              </a:ext>
            </a:extLst>
          </p:cNvPr>
          <p:cNvSpPr/>
          <p:nvPr/>
        </p:nvSpPr>
        <p:spPr>
          <a:xfrm>
            <a:off x="3763161" y="348439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不可</a:t>
            </a:r>
          </a:p>
        </p:txBody>
      </p:sp>
    </p:spTree>
    <p:extLst>
      <p:ext uri="{BB962C8B-B14F-4D97-AF65-F5344CB8AC3E}">
        <p14:creationId xmlns:p14="http://schemas.microsoft.com/office/powerpoint/2010/main" val="34792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C980DCF-8A8E-49C7-9C69-F358C531AFFB}"/>
              </a:ext>
            </a:extLst>
          </p:cNvPr>
          <p:cNvSpPr txBox="1"/>
          <p:nvPr/>
        </p:nvSpPr>
        <p:spPr>
          <a:xfrm>
            <a:off x="543286" y="103879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想一想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7BD4056-D5D2-443E-A002-5B2992632F69}"/>
              </a:ext>
            </a:extLst>
          </p:cNvPr>
          <p:cNvSpPr/>
          <p:nvPr/>
        </p:nvSpPr>
        <p:spPr>
          <a:xfrm>
            <a:off x="2479120" y="1590892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猫的性格古怪还体现在哪里？</a:t>
            </a:r>
          </a:p>
        </p:txBody>
      </p:sp>
    </p:spTree>
    <p:extLst>
      <p:ext uri="{BB962C8B-B14F-4D97-AF65-F5344CB8AC3E}">
        <p14:creationId xmlns:p14="http://schemas.microsoft.com/office/powerpoint/2010/main" val="2719448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495E57BE-B340-44E8-A66F-281A653F4A39}"/>
              </a:ext>
            </a:extLst>
          </p:cNvPr>
          <p:cNvSpPr/>
          <p:nvPr/>
        </p:nvSpPr>
        <p:spPr>
          <a:xfrm>
            <a:off x="547635" y="1097281"/>
            <a:ext cx="8048730" cy="3239330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87ABB5B-5D78-4CE9-905B-DFE4BEAA44CB}"/>
              </a:ext>
            </a:extLst>
          </p:cNvPr>
          <p:cNvSpPr/>
          <p:nvPr/>
        </p:nvSpPr>
        <p:spPr>
          <a:xfrm>
            <a:off x="609569" y="1428810"/>
            <a:ext cx="5819424" cy="140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　　它要是高兴，能比谁都温柔可亲：用身子蹭你的腿，把脖子伸出来让你给它抓痒，或是在你写作的时候，跳上桌来，在稿纸上踩印几朵　　　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60BC430-4921-41B5-928B-A865D2E944A4}"/>
              </a:ext>
            </a:extLst>
          </p:cNvPr>
          <p:cNvSpPr/>
          <p:nvPr/>
        </p:nvSpPr>
        <p:spPr>
          <a:xfrm>
            <a:off x="712043" y="1026886"/>
            <a:ext cx="1656184" cy="257120"/>
          </a:xfrm>
          <a:prstGeom prst="rect">
            <a:avLst/>
          </a:prstGeom>
          <a:gradFill>
            <a:gsLst>
              <a:gs pos="0">
                <a:srgbClr val="FEFEF2"/>
              </a:gs>
              <a:gs pos="100000">
                <a:srgbClr val="EF85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7F5312D-D0B8-4C36-B50F-25DA22F1DCCF}"/>
              </a:ext>
            </a:extLst>
          </p:cNvPr>
          <p:cNvSpPr txBox="1"/>
          <p:nvPr/>
        </p:nvSpPr>
        <p:spPr>
          <a:xfrm>
            <a:off x="785503" y="747318"/>
            <a:ext cx="15183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solidFill>
                  <a:srgbClr val="FF5D5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品读探究</a:t>
            </a:r>
            <a:endParaRPr lang="en-US" altLang="zh-CN" sz="2600" dirty="0">
              <a:solidFill>
                <a:srgbClr val="FF5D5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星形: 五角 5">
            <a:extLst>
              <a:ext uri="{FF2B5EF4-FFF2-40B4-BE49-F238E27FC236}">
                <a16:creationId xmlns:a16="http://schemas.microsoft.com/office/drawing/2014/main" id="{A5AD3829-EA0B-4558-8947-2624252687E1}"/>
              </a:ext>
            </a:extLst>
          </p:cNvPr>
          <p:cNvSpPr/>
          <p:nvPr/>
        </p:nvSpPr>
        <p:spPr>
          <a:xfrm>
            <a:off x="2244172" y="713119"/>
            <a:ext cx="237312" cy="237312"/>
          </a:xfrm>
          <a:prstGeom prst="star5">
            <a:avLst/>
          </a:prstGeom>
          <a:solidFill>
            <a:srgbClr val="EF857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7E91DD2-B90E-4DF9-9A79-1AF0F71F4149}"/>
              </a:ext>
            </a:extLst>
          </p:cNvPr>
          <p:cNvSpPr/>
          <p:nvPr/>
        </p:nvSpPr>
        <p:spPr>
          <a:xfrm>
            <a:off x="609569" y="2842730"/>
            <a:ext cx="5721572" cy="94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　　它若是不高兴啊，</a:t>
            </a:r>
            <a:r>
              <a:rPr lang="zh-CN" altLang="en-US" sz="20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无论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谁说多少好话，它</a:t>
            </a:r>
            <a:r>
              <a:rPr lang="zh-CN" altLang="en-US" sz="20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一声不出，连半朵小梅花也不肯印在稿纸上。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A97A8A3-5AD2-497B-BD42-F1B9DB0F4830}"/>
              </a:ext>
            </a:extLst>
          </p:cNvPr>
          <p:cNvSpPr/>
          <p:nvPr/>
        </p:nvSpPr>
        <p:spPr>
          <a:xfrm>
            <a:off x="2575106" y="1162053"/>
            <a:ext cx="3300904" cy="369332"/>
          </a:xfrm>
          <a:prstGeom prst="rect">
            <a:avLst/>
          </a:prstGeom>
          <a:solidFill>
            <a:srgbClr val="FF5D5D"/>
          </a:solidFill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温柔可亲的猫   一声不出的猫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A32D51B-B47F-446A-8FA9-D6BD6300FB0D}"/>
              </a:ext>
            </a:extLst>
          </p:cNvPr>
          <p:cNvGrpSpPr/>
          <p:nvPr/>
        </p:nvGrpSpPr>
        <p:grpSpPr>
          <a:xfrm>
            <a:off x="3425692" y="3797699"/>
            <a:ext cx="2034227" cy="647264"/>
            <a:chOff x="1831504" y="1074507"/>
            <a:chExt cx="5502357" cy="1681134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2903FB50-D62F-482E-863B-9C13FF038502}"/>
                </a:ext>
              </a:extLst>
            </p:cNvPr>
            <p:cNvSpPr/>
            <p:nvPr/>
          </p:nvSpPr>
          <p:spPr>
            <a:xfrm>
              <a:off x="1831504" y="1227270"/>
              <a:ext cx="5502357" cy="152837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4794B48E-56FD-4A87-8C38-FBB38016D2C0}"/>
                </a:ext>
              </a:extLst>
            </p:cNvPr>
            <p:cNvSpPr/>
            <p:nvPr/>
          </p:nvSpPr>
          <p:spPr>
            <a:xfrm>
              <a:off x="1913697" y="1315070"/>
              <a:ext cx="5297556" cy="13417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366CF53E-6CC6-4445-80C6-5E06EC2FBBD2}"/>
                </a:ext>
              </a:extLst>
            </p:cNvPr>
            <p:cNvSpPr/>
            <p:nvPr/>
          </p:nvSpPr>
          <p:spPr>
            <a:xfrm>
              <a:off x="2050183" y="1074507"/>
              <a:ext cx="173324" cy="588998"/>
            </a:xfrm>
            <a:prstGeom prst="roundRect">
              <a:avLst>
                <a:gd name="adj" fmla="val 50000"/>
              </a:avLst>
            </a:prstGeom>
            <a:solidFill>
              <a:srgbClr val="FF5D5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DD6A878C-13B6-4029-8B16-075B70E267E6}"/>
                </a:ext>
              </a:extLst>
            </p:cNvPr>
            <p:cNvSpPr/>
            <p:nvPr/>
          </p:nvSpPr>
          <p:spPr>
            <a:xfrm>
              <a:off x="2304987" y="1074507"/>
              <a:ext cx="173324" cy="58899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1425754D-9E20-41BE-82C0-F404BE69B71D}"/>
                </a:ext>
              </a:extLst>
            </p:cNvPr>
            <p:cNvSpPr/>
            <p:nvPr/>
          </p:nvSpPr>
          <p:spPr>
            <a:xfrm>
              <a:off x="2559792" y="1074507"/>
              <a:ext cx="173324" cy="588998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112C9968-412C-4B6A-8BFB-1C904297D4C4}"/>
                </a:ext>
              </a:extLst>
            </p:cNvPr>
            <p:cNvSpPr/>
            <p:nvPr/>
          </p:nvSpPr>
          <p:spPr>
            <a:xfrm>
              <a:off x="1862845" y="1228726"/>
              <a:ext cx="5424197" cy="1483373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53160EE2-6E5B-4AEC-86B9-3C14A9FA64EB}"/>
              </a:ext>
            </a:extLst>
          </p:cNvPr>
          <p:cNvSpPr/>
          <p:nvPr/>
        </p:nvSpPr>
        <p:spPr>
          <a:xfrm>
            <a:off x="3445208" y="3972149"/>
            <a:ext cx="198002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作者非常喜欢猫</a:t>
            </a:r>
            <a:endParaRPr lang="zh-CN" altLang="en-US" sz="2000" dirty="0">
              <a:ln w="28575">
                <a:noFill/>
              </a:ln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8A000FBC-ECE9-4704-8248-9CDA2445FC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77424" y="2839623"/>
            <a:ext cx="1542407" cy="1074865"/>
          </a:xfrm>
          <a:prstGeom prst="rect">
            <a:avLst/>
          </a:prstGeom>
        </p:spPr>
      </p:pic>
      <p:pic>
        <p:nvPicPr>
          <p:cNvPr id="2051" name="Picture 3" descr="C:\Users\Administrator\Desktop\蹭腿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8202" y="1602032"/>
            <a:ext cx="1001927" cy="1080000"/>
          </a:xfrm>
          <a:prstGeom prst="rect">
            <a:avLst/>
          </a:prstGeom>
          <a:noFill/>
        </p:spPr>
      </p:pic>
      <p:pic>
        <p:nvPicPr>
          <p:cNvPr id="2052" name="Picture 4" descr="C:\Users\Administrator\Desktop\毛.png"/>
          <p:cNvPicPr>
            <a:picLocks noChangeAspect="1" noChangeArrowheads="1"/>
          </p:cNvPicPr>
          <p:nvPr/>
        </p:nvPicPr>
        <p:blipFill rotWithShape="1">
          <a:blip r:embed="rId4"/>
          <a:srcRect r="12226"/>
          <a:stretch/>
        </p:blipFill>
        <p:spPr bwMode="auto">
          <a:xfrm>
            <a:off x="7463471" y="1602032"/>
            <a:ext cx="981282" cy="1080000"/>
          </a:xfrm>
          <a:prstGeom prst="rect">
            <a:avLst/>
          </a:prstGeom>
          <a:noFill/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B17F4B6-F23D-444B-BB33-D80788E887EB}"/>
              </a:ext>
            </a:extLst>
          </p:cNvPr>
          <p:cNvSpPr/>
          <p:nvPr/>
        </p:nvSpPr>
        <p:spPr>
          <a:xfrm>
            <a:off x="4916282" y="2449892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小梅花</a:t>
            </a:r>
            <a:endParaRPr lang="zh-CN" altLang="en-US" sz="20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DB69078-7692-445B-B084-BF505189DE6F}"/>
              </a:ext>
            </a:extLst>
          </p:cNvPr>
          <p:cNvSpPr txBox="1"/>
          <p:nvPr/>
        </p:nvSpPr>
        <p:spPr>
          <a:xfrm>
            <a:off x="6434918" y="1170649"/>
            <a:ext cx="697627" cy="400110"/>
          </a:xfrm>
          <a:prstGeom prst="rect">
            <a:avLst/>
          </a:prstGeom>
          <a:solidFill>
            <a:srgbClr val="FF5D5D"/>
          </a:solidFill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比喻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4A051A4-8331-45CB-8452-4E23036DDD07}"/>
              </a:ext>
            </a:extLst>
          </p:cNvPr>
          <p:cNvSpPr/>
          <p:nvPr/>
        </p:nvSpPr>
        <p:spPr>
          <a:xfrm>
            <a:off x="2761057" y="4419182"/>
            <a:ext cx="36218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从“小梅花”你能体会到什么？</a:t>
            </a:r>
            <a:endParaRPr lang="en-US" altLang="zh-CN" sz="20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330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animBg="1"/>
      <p:bldP spid="19" grpId="0"/>
      <p:bldP spid="7" grpId="0"/>
      <p:bldP spid="7" grpId="1"/>
      <p:bldP spid="7" grpId="2"/>
      <p:bldP spid="23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493F3733-EFC0-47A5-BD19-CB6629052909}"/>
              </a:ext>
            </a:extLst>
          </p:cNvPr>
          <p:cNvSpPr/>
          <p:nvPr/>
        </p:nvSpPr>
        <p:spPr>
          <a:xfrm>
            <a:off x="547635" y="1436449"/>
            <a:ext cx="8048730" cy="3303717"/>
          </a:xfrm>
          <a:prstGeom prst="roundRect">
            <a:avLst>
              <a:gd name="adj" fmla="val 2764"/>
            </a:avLst>
          </a:prstGeom>
          <a:solidFill>
            <a:schemeClr val="bg1"/>
          </a:solidFill>
          <a:ln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F3C7CFD-3ED3-4C8E-A481-182C1C9DB25C}"/>
              </a:ext>
            </a:extLst>
          </p:cNvPr>
          <p:cNvSpPr/>
          <p:nvPr/>
        </p:nvSpPr>
        <p:spPr>
          <a:xfrm>
            <a:off x="706388" y="2285160"/>
            <a:ext cx="4995165" cy="1667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　　它什么都怕，总想藏起来 。可是它又是那么勇猛，不要说见着小虫和老鼠，就是遇上蛇也敢斗一斗。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3311C6A-EDA2-4EA5-9110-FED5E1165BB3}"/>
              </a:ext>
            </a:extLst>
          </p:cNvPr>
          <p:cNvSpPr/>
          <p:nvPr/>
        </p:nvSpPr>
        <p:spPr>
          <a:xfrm>
            <a:off x="712043" y="1414162"/>
            <a:ext cx="1656184" cy="257120"/>
          </a:xfrm>
          <a:prstGeom prst="rect">
            <a:avLst/>
          </a:prstGeom>
          <a:gradFill>
            <a:gsLst>
              <a:gs pos="0">
                <a:srgbClr val="FEFEF2"/>
              </a:gs>
              <a:gs pos="100000">
                <a:srgbClr val="EF85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4A4B570-D8F4-44DB-87E4-60345D532C34}"/>
              </a:ext>
            </a:extLst>
          </p:cNvPr>
          <p:cNvSpPr txBox="1"/>
          <p:nvPr/>
        </p:nvSpPr>
        <p:spPr>
          <a:xfrm>
            <a:off x="785503" y="1134594"/>
            <a:ext cx="15183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solidFill>
                  <a:srgbClr val="FF5D5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品读探究</a:t>
            </a:r>
            <a:endParaRPr lang="en-US" altLang="zh-CN" sz="2600" dirty="0">
              <a:solidFill>
                <a:srgbClr val="FF5D5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星形: 五角 5">
            <a:extLst>
              <a:ext uri="{FF2B5EF4-FFF2-40B4-BE49-F238E27FC236}">
                <a16:creationId xmlns:a16="http://schemas.microsoft.com/office/drawing/2014/main" id="{24B1EA99-18B2-4B05-BC89-5394B5E68918}"/>
              </a:ext>
            </a:extLst>
          </p:cNvPr>
          <p:cNvSpPr/>
          <p:nvPr/>
        </p:nvSpPr>
        <p:spPr>
          <a:xfrm>
            <a:off x="2244172" y="1100395"/>
            <a:ext cx="237312" cy="237312"/>
          </a:xfrm>
          <a:prstGeom prst="star5">
            <a:avLst/>
          </a:prstGeom>
          <a:solidFill>
            <a:srgbClr val="EF857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7FD9B9E-DD0D-4C91-B136-36AAC23AC0AC}"/>
              </a:ext>
            </a:extLst>
          </p:cNvPr>
          <p:cNvSpPr/>
          <p:nvPr/>
        </p:nvSpPr>
        <p:spPr>
          <a:xfrm>
            <a:off x="2864542" y="1650464"/>
            <a:ext cx="3414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胆小的猫  勇猛的猫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EC246D0-4D9B-4389-9781-726777996D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75752" y="2562862"/>
            <a:ext cx="973359" cy="12978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E5FF6CE-23AF-4C1D-AD47-50E824F332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26" r="12805"/>
          <a:stretch/>
        </p:blipFill>
        <p:spPr>
          <a:xfrm>
            <a:off x="6898720" y="2571751"/>
            <a:ext cx="1512168" cy="128892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09324AD-7012-4B75-B152-EEEDCACC711B}"/>
              </a:ext>
            </a:extLst>
          </p:cNvPr>
          <p:cNvSpPr/>
          <p:nvPr/>
        </p:nvSpPr>
        <p:spPr>
          <a:xfrm>
            <a:off x="2299583" y="4101762"/>
            <a:ext cx="4544834" cy="400110"/>
          </a:xfrm>
          <a:prstGeom prst="rect">
            <a:avLst/>
          </a:prstGeom>
          <a:solidFill>
            <a:srgbClr val="FF5D5D"/>
          </a:solidFill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这种古怪的小动物，真让人觉得可爱。</a:t>
            </a:r>
          </a:p>
        </p:txBody>
      </p:sp>
    </p:spTree>
    <p:extLst>
      <p:ext uri="{BB962C8B-B14F-4D97-AF65-F5344CB8AC3E}">
        <p14:creationId xmlns:p14="http://schemas.microsoft.com/office/powerpoint/2010/main" val="327477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6a37615cb131f4f2a74150eee2921c52c775a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2829</TotalTime>
  <Words>760</Words>
  <Application>Microsoft Office PowerPoint</Application>
  <PresentationFormat>全屏显示(16:9)</PresentationFormat>
  <Paragraphs>60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方正准圆_GBK</vt:lpstr>
      <vt:lpstr>方正大标宋_GBK</vt:lpstr>
      <vt:lpstr>方正书宋_GBK</vt:lpstr>
      <vt:lpstr>方正大黑_GBK</vt:lpstr>
      <vt:lpstr>Calibri</vt:lpstr>
      <vt:lpstr>方正小标宋_GBK</vt:lpstr>
      <vt:lpstr>黑体</vt:lpstr>
      <vt:lpstr>Calibri Light</vt:lpstr>
      <vt:lpstr>Arial</vt:lpstr>
      <vt:lpstr>楷体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侯 永为</cp:lastModifiedBy>
  <cp:revision>797</cp:revision>
  <dcterms:created xsi:type="dcterms:W3CDTF">2015-05-05T08:02:14Z</dcterms:created>
  <dcterms:modified xsi:type="dcterms:W3CDTF">2020-01-03T08:11:13Z</dcterms:modified>
</cp:coreProperties>
</file>