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sldIdLst>
    <p:sldId id="256" r:id="rId2"/>
    <p:sldId id="259" r:id="rId3"/>
    <p:sldId id="263" r:id="rId4"/>
    <p:sldId id="260" r:id="rId5"/>
    <p:sldId id="264" r:id="rId6"/>
    <p:sldId id="261" r:id="rId7"/>
    <p:sldId id="265" r:id="rId8"/>
    <p:sldId id="262" r:id="rId9"/>
    <p:sldId id="258" r:id="rId10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D0F2"/>
    <a:srgbClr val="98D4F6"/>
    <a:srgbClr val="BAE3F9"/>
    <a:srgbClr val="FBB488"/>
    <a:srgbClr val="FCF3B2"/>
    <a:srgbClr val="FAF4B3"/>
    <a:srgbClr val="D4F2FC"/>
    <a:srgbClr val="BCEAFA"/>
    <a:srgbClr val="EF633D"/>
    <a:srgbClr val="EE79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89" autoAdjust="0"/>
    <p:restoredTop sz="96387" autoAdjust="0"/>
  </p:normalViewPr>
  <p:slideViewPr>
    <p:cSldViewPr snapToGrid="0">
      <p:cViewPr varScale="1">
        <p:scale>
          <a:sx n="136" d="100"/>
          <a:sy n="136" d="100"/>
        </p:scale>
        <p:origin x="120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54" y="0"/>
            <a:ext cx="9141289" cy="5143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446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 userDrawn="1"/>
        </p:nvGrpSpPr>
        <p:grpSpPr>
          <a:xfrm>
            <a:off x="-1" y="-1"/>
            <a:ext cx="9157448" cy="5143500"/>
            <a:chOff x="-1" y="-1"/>
            <a:chExt cx="12209930" cy="6858000"/>
          </a:xfrm>
        </p:grpSpPr>
        <p:sp>
          <p:nvSpPr>
            <p:cNvPr id="5" name="矩形 4"/>
            <p:cNvSpPr/>
            <p:nvPr userDrawn="1"/>
          </p:nvSpPr>
          <p:spPr>
            <a:xfrm>
              <a:off x="0" y="-1"/>
              <a:ext cx="12204700" cy="6858000"/>
            </a:xfrm>
            <a:prstGeom prst="rect">
              <a:avLst/>
            </a:prstGeom>
            <a:solidFill>
              <a:srgbClr val="D4F2F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/>
            </a:p>
          </p:txBody>
        </p:sp>
        <p:sp>
          <p:nvSpPr>
            <p:cNvPr id="6" name="矩形 5"/>
            <p:cNvSpPr/>
            <p:nvPr userDrawn="1"/>
          </p:nvSpPr>
          <p:spPr>
            <a:xfrm>
              <a:off x="0" y="6476999"/>
              <a:ext cx="12206514" cy="381000"/>
            </a:xfrm>
            <a:prstGeom prst="rect">
              <a:avLst/>
            </a:prstGeom>
            <a:solidFill>
              <a:srgbClr val="FCF3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/>
            </a:p>
          </p:txBody>
        </p:sp>
        <p:grpSp>
          <p:nvGrpSpPr>
            <p:cNvPr id="7" name="组合 6"/>
            <p:cNvGrpSpPr/>
            <p:nvPr userDrawn="1"/>
          </p:nvGrpSpPr>
          <p:grpSpPr>
            <a:xfrm>
              <a:off x="-1" y="0"/>
              <a:ext cx="12201525" cy="342987"/>
              <a:chOff x="0" y="1"/>
              <a:chExt cx="11899968" cy="334510"/>
            </a:xfrm>
          </p:grpSpPr>
          <p:pic>
            <p:nvPicPr>
              <p:cNvPr id="14" name="图片 13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1"/>
                <a:ext cx="555048" cy="334510"/>
              </a:xfrm>
              <a:prstGeom prst="rect">
                <a:avLst/>
              </a:prstGeom>
            </p:spPr>
          </p:pic>
          <p:pic>
            <p:nvPicPr>
              <p:cNvPr id="15" name="图片 14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40234" y="1"/>
                <a:ext cx="555048" cy="334510"/>
              </a:xfrm>
              <a:prstGeom prst="rect">
                <a:avLst/>
              </a:prstGeom>
            </p:spPr>
          </p:pic>
          <p:pic>
            <p:nvPicPr>
              <p:cNvPr id="16" name="图片 15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80468" y="1"/>
                <a:ext cx="555048" cy="334510"/>
              </a:xfrm>
              <a:prstGeom prst="rect">
                <a:avLst/>
              </a:prstGeom>
            </p:spPr>
          </p:pic>
          <p:pic>
            <p:nvPicPr>
              <p:cNvPr id="17" name="图片 16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20702" y="1"/>
                <a:ext cx="555048" cy="334510"/>
              </a:xfrm>
              <a:prstGeom prst="rect">
                <a:avLst/>
              </a:prstGeom>
            </p:spPr>
          </p:pic>
          <p:pic>
            <p:nvPicPr>
              <p:cNvPr id="18" name="图片 17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60936" y="1"/>
                <a:ext cx="555048" cy="334510"/>
              </a:xfrm>
              <a:prstGeom prst="rect">
                <a:avLst/>
              </a:prstGeom>
            </p:spPr>
          </p:pic>
          <p:pic>
            <p:nvPicPr>
              <p:cNvPr id="19" name="图片 18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01170" y="1"/>
                <a:ext cx="555048" cy="334510"/>
              </a:xfrm>
              <a:prstGeom prst="rect">
                <a:avLst/>
              </a:prstGeom>
            </p:spPr>
          </p:pic>
          <p:pic>
            <p:nvPicPr>
              <p:cNvPr id="20" name="图片 19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241404" y="1"/>
                <a:ext cx="555048" cy="334510"/>
              </a:xfrm>
              <a:prstGeom prst="rect">
                <a:avLst/>
              </a:prstGeom>
            </p:spPr>
          </p:pic>
          <p:pic>
            <p:nvPicPr>
              <p:cNvPr id="21" name="图片 20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781638" y="1"/>
                <a:ext cx="555048" cy="334510"/>
              </a:xfrm>
              <a:prstGeom prst="rect">
                <a:avLst/>
              </a:prstGeom>
            </p:spPr>
          </p:pic>
          <p:pic>
            <p:nvPicPr>
              <p:cNvPr id="22" name="图片 21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321872" y="1"/>
                <a:ext cx="555048" cy="334510"/>
              </a:xfrm>
              <a:prstGeom prst="rect">
                <a:avLst/>
              </a:prstGeom>
            </p:spPr>
          </p:pic>
          <p:pic>
            <p:nvPicPr>
              <p:cNvPr id="23" name="图片 22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62106" y="1"/>
                <a:ext cx="555048" cy="334510"/>
              </a:xfrm>
              <a:prstGeom prst="rect">
                <a:avLst/>
              </a:prstGeom>
            </p:spPr>
          </p:pic>
          <p:pic>
            <p:nvPicPr>
              <p:cNvPr id="24" name="图片 23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402340" y="1"/>
                <a:ext cx="555048" cy="334510"/>
              </a:xfrm>
              <a:prstGeom prst="rect">
                <a:avLst/>
              </a:prstGeom>
            </p:spPr>
          </p:pic>
          <p:pic>
            <p:nvPicPr>
              <p:cNvPr id="25" name="图片 24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42574" y="1"/>
                <a:ext cx="555048" cy="334510"/>
              </a:xfrm>
              <a:prstGeom prst="rect">
                <a:avLst/>
              </a:prstGeom>
            </p:spPr>
          </p:pic>
          <p:pic>
            <p:nvPicPr>
              <p:cNvPr id="26" name="图片 25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482808" y="1"/>
                <a:ext cx="555048" cy="334510"/>
              </a:xfrm>
              <a:prstGeom prst="rect">
                <a:avLst/>
              </a:prstGeom>
            </p:spPr>
          </p:pic>
          <p:pic>
            <p:nvPicPr>
              <p:cNvPr id="27" name="图片 26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023042" y="1"/>
                <a:ext cx="555048" cy="334510"/>
              </a:xfrm>
              <a:prstGeom prst="rect">
                <a:avLst/>
              </a:prstGeom>
            </p:spPr>
          </p:pic>
          <p:pic>
            <p:nvPicPr>
              <p:cNvPr id="28" name="图片 27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563276" y="1"/>
                <a:ext cx="555048" cy="334510"/>
              </a:xfrm>
              <a:prstGeom prst="rect">
                <a:avLst/>
              </a:prstGeom>
            </p:spPr>
          </p:pic>
          <p:pic>
            <p:nvPicPr>
              <p:cNvPr id="29" name="图片 28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103510" y="1"/>
                <a:ext cx="555048" cy="334510"/>
              </a:xfrm>
              <a:prstGeom prst="rect">
                <a:avLst/>
              </a:prstGeom>
            </p:spPr>
          </p:pic>
          <p:pic>
            <p:nvPicPr>
              <p:cNvPr id="30" name="图片 29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643744" y="1"/>
                <a:ext cx="555048" cy="334510"/>
              </a:xfrm>
              <a:prstGeom prst="rect">
                <a:avLst/>
              </a:prstGeom>
            </p:spPr>
          </p:pic>
          <p:pic>
            <p:nvPicPr>
              <p:cNvPr id="31" name="图片 30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183978" y="1"/>
                <a:ext cx="555048" cy="334510"/>
              </a:xfrm>
              <a:prstGeom prst="rect">
                <a:avLst/>
              </a:prstGeom>
            </p:spPr>
          </p:pic>
          <p:pic>
            <p:nvPicPr>
              <p:cNvPr id="32" name="图片 31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724212" y="1"/>
                <a:ext cx="555048" cy="334510"/>
              </a:xfrm>
              <a:prstGeom prst="rect">
                <a:avLst/>
              </a:prstGeom>
            </p:spPr>
          </p:pic>
          <p:pic>
            <p:nvPicPr>
              <p:cNvPr id="33" name="图片 32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264446" y="1"/>
                <a:ext cx="555048" cy="334510"/>
              </a:xfrm>
              <a:prstGeom prst="rect">
                <a:avLst/>
              </a:prstGeom>
            </p:spPr>
          </p:pic>
          <p:pic>
            <p:nvPicPr>
              <p:cNvPr id="34" name="图片 33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804680" y="1"/>
                <a:ext cx="555048" cy="334510"/>
              </a:xfrm>
              <a:prstGeom prst="rect">
                <a:avLst/>
              </a:prstGeom>
            </p:spPr>
          </p:pic>
          <p:pic>
            <p:nvPicPr>
              <p:cNvPr id="35" name="图片 34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344920" y="1"/>
                <a:ext cx="555048" cy="334510"/>
              </a:xfrm>
              <a:prstGeom prst="rect">
                <a:avLst/>
              </a:prstGeom>
            </p:spPr>
          </p:pic>
        </p:grpSp>
        <p:grpSp>
          <p:nvGrpSpPr>
            <p:cNvPr id="8" name="组合 7"/>
            <p:cNvGrpSpPr/>
            <p:nvPr userDrawn="1"/>
          </p:nvGrpSpPr>
          <p:grpSpPr>
            <a:xfrm>
              <a:off x="0" y="6536530"/>
              <a:ext cx="12209929" cy="261937"/>
              <a:chOff x="0" y="6529386"/>
              <a:chExt cx="12903200" cy="261937"/>
            </a:xfrm>
          </p:grpSpPr>
          <p:cxnSp>
            <p:nvCxnSpPr>
              <p:cNvPr id="10" name="直接连接符 9"/>
              <p:cNvCxnSpPr/>
              <p:nvPr userDrawn="1"/>
            </p:nvCxnSpPr>
            <p:spPr>
              <a:xfrm>
                <a:off x="0" y="6529386"/>
                <a:ext cx="12903200" cy="0"/>
              </a:xfrm>
              <a:prstGeom prst="line">
                <a:avLst/>
              </a:prstGeom>
              <a:ln w="28575">
                <a:solidFill>
                  <a:srgbClr val="FBB48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接连接符 10"/>
              <p:cNvCxnSpPr/>
              <p:nvPr userDrawn="1"/>
            </p:nvCxnSpPr>
            <p:spPr>
              <a:xfrm>
                <a:off x="0" y="6616698"/>
                <a:ext cx="12903200" cy="0"/>
              </a:xfrm>
              <a:prstGeom prst="line">
                <a:avLst/>
              </a:prstGeom>
              <a:ln w="28575">
                <a:solidFill>
                  <a:srgbClr val="FBB48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接连接符 11"/>
              <p:cNvCxnSpPr/>
              <p:nvPr userDrawn="1"/>
            </p:nvCxnSpPr>
            <p:spPr>
              <a:xfrm>
                <a:off x="0" y="6704010"/>
                <a:ext cx="12903200" cy="0"/>
              </a:xfrm>
              <a:prstGeom prst="line">
                <a:avLst/>
              </a:prstGeom>
              <a:ln w="28575">
                <a:solidFill>
                  <a:srgbClr val="FBB48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直接连接符 12"/>
              <p:cNvCxnSpPr/>
              <p:nvPr userDrawn="1"/>
            </p:nvCxnSpPr>
            <p:spPr>
              <a:xfrm>
                <a:off x="0" y="6791323"/>
                <a:ext cx="12903200" cy="0"/>
              </a:xfrm>
              <a:prstGeom prst="line">
                <a:avLst/>
              </a:prstGeom>
              <a:ln w="28575">
                <a:solidFill>
                  <a:srgbClr val="FBB48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9" name="图片 8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338734">
              <a:off x="10604653" y="5580360"/>
              <a:ext cx="1480535" cy="85470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47325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" y="0"/>
            <a:ext cx="9141291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763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5733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8" r:id="rId2"/>
    <p:sldLayoutId id="2147483669" r:id="rId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720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611381" y="1180294"/>
            <a:ext cx="29546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zh-CN" sz="1800">
                <a:solidFill>
                  <a:schemeClr val="bg2">
                    <a:lumMod val="1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四边形</a:t>
            </a:r>
            <a:r>
              <a:rPr lang="zh-CN" altLang="zh-CN" sz="1800" dirty="0">
                <a:solidFill>
                  <a:schemeClr val="bg2">
                    <a:lumMod val="1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的内角和是多少度？</a:t>
            </a:r>
            <a:endParaRPr lang="zh-CN" altLang="en-US" sz="1800" dirty="0">
              <a:solidFill>
                <a:schemeClr val="bg2">
                  <a:lumMod val="1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871731" y="1995038"/>
            <a:ext cx="1382644" cy="918102"/>
          </a:xfrm>
          <a:prstGeom prst="rect">
            <a:avLst/>
          </a:prstGeom>
          <a:solidFill>
            <a:schemeClr val="bg1"/>
          </a:solidFill>
          <a:ln w="952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3"/>
          </a:p>
        </p:txBody>
      </p:sp>
      <p:sp>
        <p:nvSpPr>
          <p:cNvPr id="10" name="矩形 9"/>
          <p:cNvSpPr/>
          <p:nvPr/>
        </p:nvSpPr>
        <p:spPr>
          <a:xfrm>
            <a:off x="4058943" y="1968035"/>
            <a:ext cx="1026114" cy="972108"/>
          </a:xfrm>
          <a:prstGeom prst="rect">
            <a:avLst/>
          </a:prstGeom>
          <a:solidFill>
            <a:schemeClr val="bg1"/>
          </a:solidFill>
          <a:ln w="952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3"/>
          </a:p>
        </p:txBody>
      </p:sp>
      <p:grpSp>
        <p:nvGrpSpPr>
          <p:cNvPr id="11" name="组合 10">
            <a:extLst>
              <a:ext uri="{FF2B5EF4-FFF2-40B4-BE49-F238E27FC236}">
                <a16:creationId xmlns:a16="http://schemas.microsoft.com/office/drawing/2014/main" id="{EC59F9F3-51F4-42ED-A78C-5BAC5DD66664}"/>
              </a:ext>
            </a:extLst>
          </p:cNvPr>
          <p:cNvGrpSpPr/>
          <p:nvPr/>
        </p:nvGrpSpPr>
        <p:grpSpPr>
          <a:xfrm>
            <a:off x="465350" y="516019"/>
            <a:ext cx="1663997" cy="480463"/>
            <a:chOff x="1196480" y="446639"/>
            <a:chExt cx="1663997" cy="480463"/>
          </a:xfrm>
        </p:grpSpPr>
        <p:grpSp>
          <p:nvGrpSpPr>
            <p:cNvPr id="13" name="组合 12">
              <a:extLst>
                <a:ext uri="{FF2B5EF4-FFF2-40B4-BE49-F238E27FC236}">
                  <a16:creationId xmlns:a16="http://schemas.microsoft.com/office/drawing/2014/main" id="{34AAA42D-62FF-4956-B678-3F1EDA51D0AF}"/>
                </a:ext>
              </a:extLst>
            </p:cNvPr>
            <p:cNvGrpSpPr/>
            <p:nvPr/>
          </p:nvGrpSpPr>
          <p:grpSpPr>
            <a:xfrm>
              <a:off x="1196480" y="454038"/>
              <a:ext cx="1663997" cy="473064"/>
              <a:chOff x="1542232" y="666658"/>
              <a:chExt cx="1173875" cy="333725"/>
            </a:xfrm>
          </p:grpSpPr>
          <p:sp>
            <p:nvSpPr>
              <p:cNvPr id="15" name="圆角矩形 1">
                <a:extLst>
                  <a:ext uri="{FF2B5EF4-FFF2-40B4-BE49-F238E27FC236}">
                    <a16:creationId xmlns:a16="http://schemas.microsoft.com/office/drawing/2014/main" id="{3FECD784-84B7-402B-B281-3754F4574B81}"/>
                  </a:ext>
                </a:extLst>
              </p:cNvPr>
              <p:cNvSpPr/>
              <p:nvPr/>
            </p:nvSpPr>
            <p:spPr bwMode="auto">
              <a:xfrm>
                <a:off x="1542232" y="666658"/>
                <a:ext cx="1173875" cy="333725"/>
              </a:xfrm>
              <a:prstGeom prst="roundRect">
                <a:avLst>
                  <a:gd name="adj" fmla="val 16667"/>
                </a:avLst>
              </a:prstGeom>
              <a:solidFill>
                <a:srgbClr val="87BE62"/>
              </a:solidFill>
              <a:ln>
                <a:noFill/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algn="ctr" eaLnBrk="1" hangingPunct="1">
                  <a:buFont typeface="Arial" panose="020B0604020202020204" pitchFamily="34" charset="0"/>
                  <a:buNone/>
                  <a:defRPr/>
                </a:pPr>
                <a:endParaRPr lang="zh-CN" altLang="en-US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6" name="椭圆 15">
                <a:extLst>
                  <a:ext uri="{FF2B5EF4-FFF2-40B4-BE49-F238E27FC236}">
                    <a16:creationId xmlns:a16="http://schemas.microsoft.com/office/drawing/2014/main" id="{9AE2429E-F822-450D-8C88-07ADFFE17E99}"/>
                  </a:ext>
                </a:extLst>
              </p:cNvPr>
              <p:cNvSpPr/>
              <p:nvPr/>
            </p:nvSpPr>
            <p:spPr>
              <a:xfrm>
                <a:off x="2607033" y="692411"/>
                <a:ext cx="74506" cy="74506"/>
              </a:xfrm>
              <a:prstGeom prst="ellipse">
                <a:avLst/>
              </a:prstGeom>
              <a:solidFill>
                <a:srgbClr val="D4F2FC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915BAE7C-869F-4FB0-9FA7-9EA3FAA47A2B}"/>
                </a:ext>
              </a:extLst>
            </p:cNvPr>
            <p:cNvSpPr/>
            <p:nvPr/>
          </p:nvSpPr>
          <p:spPr>
            <a:xfrm>
              <a:off x="1320591" y="446639"/>
              <a:ext cx="141577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240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探究新知</a:t>
              </a:r>
            </a:p>
          </p:txBody>
        </p:sp>
      </p:grpSp>
      <p:sp>
        <p:nvSpPr>
          <p:cNvPr id="3" name="梯形 2">
            <a:extLst>
              <a:ext uri="{FF2B5EF4-FFF2-40B4-BE49-F238E27FC236}">
                <a16:creationId xmlns:a16="http://schemas.microsoft.com/office/drawing/2014/main" id="{8399904F-EE11-431E-8E2D-1F2E782DCCA6}"/>
              </a:ext>
            </a:extLst>
          </p:cNvPr>
          <p:cNvSpPr/>
          <p:nvPr/>
        </p:nvSpPr>
        <p:spPr>
          <a:xfrm flipV="1">
            <a:off x="5889625" y="1991294"/>
            <a:ext cx="1469465" cy="925590"/>
          </a:xfrm>
          <a:custGeom>
            <a:avLst/>
            <a:gdLst>
              <a:gd name="connsiteX0" fmla="*/ 0 w 1469465"/>
              <a:gd name="connsiteY0" fmla="*/ 844550 h 844550"/>
              <a:gd name="connsiteX1" fmla="*/ 211138 w 1469465"/>
              <a:gd name="connsiteY1" fmla="*/ 0 h 844550"/>
              <a:gd name="connsiteX2" fmla="*/ 1258328 w 1469465"/>
              <a:gd name="connsiteY2" fmla="*/ 0 h 844550"/>
              <a:gd name="connsiteX3" fmla="*/ 1469465 w 1469465"/>
              <a:gd name="connsiteY3" fmla="*/ 844550 h 844550"/>
              <a:gd name="connsiteX4" fmla="*/ 0 w 1469465"/>
              <a:gd name="connsiteY4" fmla="*/ 844550 h 844550"/>
              <a:gd name="connsiteX0" fmla="*/ 0 w 1469465"/>
              <a:gd name="connsiteY0" fmla="*/ 1098550 h 1098550"/>
              <a:gd name="connsiteX1" fmla="*/ 211138 w 1469465"/>
              <a:gd name="connsiteY1" fmla="*/ 254000 h 1098550"/>
              <a:gd name="connsiteX2" fmla="*/ 1099578 w 1469465"/>
              <a:gd name="connsiteY2" fmla="*/ 0 h 1098550"/>
              <a:gd name="connsiteX3" fmla="*/ 1469465 w 1469465"/>
              <a:gd name="connsiteY3" fmla="*/ 1098550 h 1098550"/>
              <a:gd name="connsiteX4" fmla="*/ 0 w 1469465"/>
              <a:gd name="connsiteY4" fmla="*/ 1098550 h 1098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9465" h="1098550">
                <a:moveTo>
                  <a:pt x="0" y="1098550"/>
                </a:moveTo>
                <a:lnTo>
                  <a:pt x="211138" y="254000"/>
                </a:lnTo>
                <a:lnTo>
                  <a:pt x="1099578" y="0"/>
                </a:lnTo>
                <a:lnTo>
                  <a:pt x="1469465" y="1098550"/>
                </a:lnTo>
                <a:lnTo>
                  <a:pt x="0" y="109855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615740" y="1072717"/>
            <a:ext cx="28392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800" dirty="0">
                <a:solidFill>
                  <a:schemeClr val="bg2">
                    <a:lumMod val="10000"/>
                  </a:schemeClr>
                </a:solidFill>
                <a:latin typeface="+mj-ea"/>
                <a:ea typeface="+mj-ea"/>
              </a:rPr>
              <a:t>(</a:t>
            </a:r>
            <a:r>
              <a:rPr lang="en-US" altLang="zh-CN" sz="1800" dirty="0">
                <a:solidFill>
                  <a:schemeClr val="bg2">
                    <a:lumMod val="1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en-US" altLang="zh-CN" sz="1800" dirty="0">
                <a:solidFill>
                  <a:schemeClr val="bg2">
                    <a:lumMod val="10000"/>
                  </a:schemeClr>
                </a:solidFill>
                <a:latin typeface="+mj-ea"/>
                <a:ea typeface="+mj-ea"/>
              </a:rPr>
              <a:t>)</a:t>
            </a:r>
            <a:r>
              <a:rPr lang="zh-CN" altLang="zh-CN" sz="1800" dirty="0">
                <a:solidFill>
                  <a:schemeClr val="bg2">
                    <a:lumMod val="1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特殊四边形的内角和。</a:t>
            </a:r>
            <a:endParaRPr lang="zh-CN" altLang="en-US" sz="1800" dirty="0">
              <a:solidFill>
                <a:schemeClr val="bg2">
                  <a:lumMod val="1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14" name="组合 13">
            <a:extLst>
              <a:ext uri="{FF2B5EF4-FFF2-40B4-BE49-F238E27FC236}">
                <a16:creationId xmlns:a16="http://schemas.microsoft.com/office/drawing/2014/main" id="{80269CC9-0368-42F8-94E1-D7BB937C689E}"/>
              </a:ext>
            </a:extLst>
          </p:cNvPr>
          <p:cNvGrpSpPr/>
          <p:nvPr/>
        </p:nvGrpSpPr>
        <p:grpSpPr>
          <a:xfrm>
            <a:off x="465350" y="516019"/>
            <a:ext cx="1663997" cy="480463"/>
            <a:chOff x="1196480" y="446639"/>
            <a:chExt cx="1663997" cy="480463"/>
          </a:xfrm>
        </p:grpSpPr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id="{F6762473-6DB8-43FA-BF70-AE698076F1E6}"/>
                </a:ext>
              </a:extLst>
            </p:cNvPr>
            <p:cNvGrpSpPr/>
            <p:nvPr/>
          </p:nvGrpSpPr>
          <p:grpSpPr>
            <a:xfrm>
              <a:off x="1196480" y="454038"/>
              <a:ext cx="1663997" cy="473064"/>
              <a:chOff x="1542232" y="666658"/>
              <a:chExt cx="1173875" cy="333725"/>
            </a:xfrm>
          </p:grpSpPr>
          <p:sp>
            <p:nvSpPr>
              <p:cNvPr id="18" name="圆角矩形 1">
                <a:extLst>
                  <a:ext uri="{FF2B5EF4-FFF2-40B4-BE49-F238E27FC236}">
                    <a16:creationId xmlns:a16="http://schemas.microsoft.com/office/drawing/2014/main" id="{75FE5DAF-E9F6-46F1-95B8-C6F9796E194A}"/>
                  </a:ext>
                </a:extLst>
              </p:cNvPr>
              <p:cNvSpPr/>
              <p:nvPr/>
            </p:nvSpPr>
            <p:spPr bwMode="auto">
              <a:xfrm>
                <a:off x="1542232" y="666658"/>
                <a:ext cx="1173875" cy="333725"/>
              </a:xfrm>
              <a:prstGeom prst="roundRect">
                <a:avLst>
                  <a:gd name="adj" fmla="val 16667"/>
                </a:avLst>
              </a:prstGeom>
              <a:solidFill>
                <a:srgbClr val="87BE62"/>
              </a:solidFill>
              <a:ln>
                <a:noFill/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algn="ctr" eaLnBrk="1" hangingPunct="1">
                  <a:buFont typeface="Arial" panose="020B0604020202020204" pitchFamily="34" charset="0"/>
                  <a:buNone/>
                  <a:defRPr/>
                </a:pPr>
                <a:endParaRPr lang="zh-CN" altLang="en-US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9" name="椭圆 18">
                <a:extLst>
                  <a:ext uri="{FF2B5EF4-FFF2-40B4-BE49-F238E27FC236}">
                    <a16:creationId xmlns:a16="http://schemas.microsoft.com/office/drawing/2014/main" id="{AA9A0636-F450-4C0A-9064-2B219903D101}"/>
                  </a:ext>
                </a:extLst>
              </p:cNvPr>
              <p:cNvSpPr/>
              <p:nvPr/>
            </p:nvSpPr>
            <p:spPr>
              <a:xfrm>
                <a:off x="2607033" y="692411"/>
                <a:ext cx="74506" cy="74506"/>
              </a:xfrm>
              <a:prstGeom prst="ellipse">
                <a:avLst/>
              </a:prstGeom>
              <a:solidFill>
                <a:srgbClr val="D4F2FC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59CEF531-9198-40B0-925A-7CCB82306ACE}"/>
                </a:ext>
              </a:extLst>
            </p:cNvPr>
            <p:cNvSpPr/>
            <p:nvPr/>
          </p:nvSpPr>
          <p:spPr>
            <a:xfrm>
              <a:off x="1320591" y="446639"/>
              <a:ext cx="141577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240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探究新知</a:t>
              </a:r>
            </a:p>
          </p:txBody>
        </p:sp>
      </p:grpSp>
      <p:sp>
        <p:nvSpPr>
          <p:cNvPr id="20" name="矩形 19">
            <a:extLst>
              <a:ext uri="{FF2B5EF4-FFF2-40B4-BE49-F238E27FC236}">
                <a16:creationId xmlns:a16="http://schemas.microsoft.com/office/drawing/2014/main" id="{B434B951-8385-45F0-ACA3-70B78BAAD0EA}"/>
              </a:ext>
            </a:extLst>
          </p:cNvPr>
          <p:cNvSpPr/>
          <p:nvPr/>
        </p:nvSpPr>
        <p:spPr>
          <a:xfrm>
            <a:off x="2576581" y="1653423"/>
            <a:ext cx="1382644" cy="918102"/>
          </a:xfrm>
          <a:prstGeom prst="rect">
            <a:avLst/>
          </a:prstGeom>
          <a:solidFill>
            <a:schemeClr val="bg1"/>
          </a:solidFill>
          <a:ln w="952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3"/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E005D2EF-D255-4CF9-B866-CBAF0D1E2FCF}"/>
              </a:ext>
            </a:extLst>
          </p:cNvPr>
          <p:cNvSpPr/>
          <p:nvPr/>
        </p:nvSpPr>
        <p:spPr>
          <a:xfrm>
            <a:off x="5184777" y="1652588"/>
            <a:ext cx="975517" cy="924174"/>
          </a:xfrm>
          <a:prstGeom prst="rect">
            <a:avLst/>
          </a:prstGeom>
          <a:solidFill>
            <a:schemeClr val="bg1"/>
          </a:solidFill>
          <a:ln w="952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3"/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2991BA7A-1782-43C5-80FA-8B953514A4AE}"/>
              </a:ext>
            </a:extLst>
          </p:cNvPr>
          <p:cNvSpPr/>
          <p:nvPr/>
        </p:nvSpPr>
        <p:spPr>
          <a:xfrm>
            <a:off x="2829321" y="2692198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800">
                <a:solidFill>
                  <a:schemeClr val="bg2">
                    <a:lumMod val="1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长方形</a:t>
            </a:r>
            <a:endParaRPr lang="zh-CN" altLang="en-US" sz="1800" dirty="0">
              <a:solidFill>
                <a:schemeClr val="bg2">
                  <a:lumMod val="1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88BDA3CB-AB1A-4B74-8D6C-DCB9388726B6}"/>
              </a:ext>
            </a:extLst>
          </p:cNvPr>
          <p:cNvSpPr/>
          <p:nvPr/>
        </p:nvSpPr>
        <p:spPr>
          <a:xfrm>
            <a:off x="5259252" y="2692198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800">
                <a:solidFill>
                  <a:schemeClr val="bg2">
                    <a:lumMod val="1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正方形</a:t>
            </a:r>
            <a:endParaRPr lang="zh-CN" altLang="en-US" sz="1800" dirty="0">
              <a:solidFill>
                <a:schemeClr val="bg2">
                  <a:lumMod val="1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左大括号 1">
            <a:extLst>
              <a:ext uri="{FF2B5EF4-FFF2-40B4-BE49-F238E27FC236}">
                <a16:creationId xmlns:a16="http://schemas.microsoft.com/office/drawing/2014/main" id="{18DA7131-1324-416F-88D5-83BC8F437CA9}"/>
              </a:ext>
            </a:extLst>
          </p:cNvPr>
          <p:cNvSpPr/>
          <p:nvPr/>
        </p:nvSpPr>
        <p:spPr>
          <a:xfrm rot="16200000">
            <a:off x="4292720" y="1276219"/>
            <a:ext cx="214821" cy="3721943"/>
          </a:xfrm>
          <a:prstGeom prst="leftBrace">
            <a:avLst>
              <a:gd name="adj1" fmla="val 34937"/>
              <a:gd name="adj2" fmla="val 50000"/>
            </a:avLst>
          </a:prstGeom>
          <a:ln w="127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15D366F7-1430-4E12-A0E8-B45179E1D183}"/>
              </a:ext>
            </a:extLst>
          </p:cNvPr>
          <p:cNvSpPr/>
          <p:nvPr/>
        </p:nvSpPr>
        <p:spPr>
          <a:xfrm>
            <a:off x="2539159" y="3335119"/>
            <a:ext cx="36990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800">
                <a:solidFill>
                  <a:schemeClr val="bg2">
                    <a:lumMod val="1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长方形和正方形的</a:t>
            </a:r>
            <a:r>
              <a:rPr lang="en-US" altLang="zh-CN" sz="1800">
                <a:solidFill>
                  <a:schemeClr val="bg2">
                    <a:lumMod val="1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1800">
                <a:solidFill>
                  <a:schemeClr val="bg2">
                    <a:lumMod val="1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个角都是直角。</a:t>
            </a:r>
            <a:endParaRPr lang="zh-CN" altLang="en-US" sz="1800" dirty="0">
              <a:solidFill>
                <a:schemeClr val="bg2">
                  <a:lumMod val="1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9C804507-7541-408F-80A1-9835938B77AE}"/>
              </a:ext>
            </a:extLst>
          </p:cNvPr>
          <p:cNvSpPr/>
          <p:nvPr/>
        </p:nvSpPr>
        <p:spPr>
          <a:xfrm>
            <a:off x="3127796" y="4131743"/>
            <a:ext cx="25217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800">
                <a:solidFill>
                  <a:schemeClr val="bg2">
                    <a:lumMod val="1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内角和</a:t>
            </a:r>
            <a:r>
              <a:rPr lang="zh-CN" altLang="en-US" sz="1800">
                <a:solidFill>
                  <a:schemeClr val="bg2">
                    <a:lumMod val="10000"/>
                  </a:schemeClr>
                </a:solidFill>
                <a:latin typeface="+mn-ea"/>
              </a:rPr>
              <a:t>＝</a:t>
            </a:r>
            <a:r>
              <a:rPr lang="en-US" altLang="zh-CN" sz="1800">
                <a:solidFill>
                  <a:schemeClr val="bg2">
                    <a:lumMod val="1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90</a:t>
            </a:r>
            <a:r>
              <a:rPr lang="en-US" altLang="zh-CN" sz="1800" spc="-820">
                <a:solidFill>
                  <a:schemeClr val="bg2">
                    <a:lumMod val="1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°</a:t>
            </a:r>
            <a:r>
              <a:rPr lang="en-US" altLang="zh-CN" sz="1800">
                <a:solidFill>
                  <a:schemeClr val="bg2">
                    <a:lumMod val="10000"/>
                  </a:schemeClr>
                </a:solidFill>
                <a:latin typeface="+mn-ea"/>
              </a:rPr>
              <a:t>×</a:t>
            </a:r>
            <a:r>
              <a:rPr lang="en-US" altLang="zh-CN" sz="1800">
                <a:solidFill>
                  <a:schemeClr val="bg2">
                    <a:lumMod val="1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1800">
                <a:solidFill>
                  <a:schemeClr val="bg2">
                    <a:lumMod val="10000"/>
                  </a:schemeClr>
                </a:solidFill>
                <a:latin typeface="+mn-ea"/>
              </a:rPr>
              <a:t>＝</a:t>
            </a:r>
            <a:r>
              <a:rPr lang="en-US" altLang="zh-CN" sz="1800">
                <a:solidFill>
                  <a:schemeClr val="bg2">
                    <a:lumMod val="1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360</a:t>
            </a:r>
            <a:r>
              <a:rPr lang="en-US" altLang="zh-CN" sz="1800" spc="-820">
                <a:solidFill>
                  <a:schemeClr val="bg2">
                    <a:lumMod val="1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°</a:t>
            </a:r>
            <a:endParaRPr lang="zh-CN" altLang="en-US" sz="1800" spc="-820" dirty="0">
              <a:solidFill>
                <a:schemeClr val="bg2">
                  <a:lumMod val="1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26" name="图片 25" descr="全解连接箭头.png">
            <a:extLst>
              <a:ext uri="{FF2B5EF4-FFF2-40B4-BE49-F238E27FC236}">
                <a16:creationId xmlns:a16="http://schemas.microsoft.com/office/drawing/2014/main" id="{FB01960F-C749-4B6E-B89A-34E51A55DEE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7058" y="3775095"/>
            <a:ext cx="226144" cy="318548"/>
          </a:xfrm>
          <a:prstGeom prst="rect">
            <a:avLst/>
          </a:prstGeom>
        </p:spPr>
      </p:pic>
      <p:graphicFrame>
        <p:nvGraphicFramePr>
          <p:cNvPr id="3" name="表格 3">
            <a:extLst>
              <a:ext uri="{FF2B5EF4-FFF2-40B4-BE49-F238E27FC236}">
                <a16:creationId xmlns:a16="http://schemas.microsoft.com/office/drawing/2014/main" id="{4AA8C19B-CF2B-4193-90A1-FA6B3A41B9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5230956"/>
              </p:ext>
            </p:extLst>
          </p:nvPr>
        </p:nvGraphicFramePr>
        <p:xfrm>
          <a:off x="2576581" y="2335849"/>
          <a:ext cx="235675" cy="235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675">
                  <a:extLst>
                    <a:ext uri="{9D8B030D-6E8A-4147-A177-3AD203B41FA5}">
                      <a16:colId xmlns:a16="http://schemas.microsoft.com/office/drawing/2014/main" val="552735050"/>
                    </a:ext>
                  </a:extLst>
                </a:gridCol>
              </a:tblGrid>
              <a:tr h="235675">
                <a:tc>
                  <a:txBody>
                    <a:bodyPr/>
                    <a:lstStyle/>
                    <a:p>
                      <a:endParaRPr lang="zh-CN" altLang="en-US" sz="100"/>
                    </a:p>
                  </a:txBody>
                  <a:tcPr marL="74827" marR="74827" marT="37413" marB="374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6683083"/>
                  </a:ext>
                </a:extLst>
              </a:tr>
            </a:tbl>
          </a:graphicData>
        </a:graphic>
      </p:graphicFrame>
      <p:graphicFrame>
        <p:nvGraphicFramePr>
          <p:cNvPr id="27" name="表格 3">
            <a:extLst>
              <a:ext uri="{FF2B5EF4-FFF2-40B4-BE49-F238E27FC236}">
                <a16:creationId xmlns:a16="http://schemas.microsoft.com/office/drawing/2014/main" id="{53E8137C-24E3-48F7-8083-3BA6A6B461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0648912"/>
              </p:ext>
            </p:extLst>
          </p:nvPr>
        </p:nvGraphicFramePr>
        <p:xfrm>
          <a:off x="2576581" y="1653273"/>
          <a:ext cx="235675" cy="235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675">
                  <a:extLst>
                    <a:ext uri="{9D8B030D-6E8A-4147-A177-3AD203B41FA5}">
                      <a16:colId xmlns:a16="http://schemas.microsoft.com/office/drawing/2014/main" val="552735050"/>
                    </a:ext>
                  </a:extLst>
                </a:gridCol>
              </a:tblGrid>
              <a:tr h="235675">
                <a:tc>
                  <a:txBody>
                    <a:bodyPr/>
                    <a:lstStyle/>
                    <a:p>
                      <a:endParaRPr lang="zh-CN" altLang="en-US" sz="100"/>
                    </a:p>
                  </a:txBody>
                  <a:tcPr marL="74827" marR="74827" marT="37413" marB="374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6683083"/>
                  </a:ext>
                </a:extLst>
              </a:tr>
            </a:tbl>
          </a:graphicData>
        </a:graphic>
      </p:graphicFrame>
      <p:graphicFrame>
        <p:nvGraphicFramePr>
          <p:cNvPr id="28" name="表格 3">
            <a:extLst>
              <a:ext uri="{FF2B5EF4-FFF2-40B4-BE49-F238E27FC236}">
                <a16:creationId xmlns:a16="http://schemas.microsoft.com/office/drawing/2014/main" id="{A812CF1D-4472-4219-AC0A-663F481864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9129148"/>
              </p:ext>
            </p:extLst>
          </p:nvPr>
        </p:nvGraphicFramePr>
        <p:xfrm>
          <a:off x="3719580" y="2335849"/>
          <a:ext cx="235675" cy="235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675">
                  <a:extLst>
                    <a:ext uri="{9D8B030D-6E8A-4147-A177-3AD203B41FA5}">
                      <a16:colId xmlns:a16="http://schemas.microsoft.com/office/drawing/2014/main" val="552735050"/>
                    </a:ext>
                  </a:extLst>
                </a:gridCol>
              </a:tblGrid>
              <a:tr h="235675">
                <a:tc>
                  <a:txBody>
                    <a:bodyPr/>
                    <a:lstStyle/>
                    <a:p>
                      <a:endParaRPr lang="zh-CN" altLang="en-US" sz="100"/>
                    </a:p>
                  </a:txBody>
                  <a:tcPr marL="74827" marR="74827" marT="37413" marB="37413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6683083"/>
                  </a:ext>
                </a:extLst>
              </a:tr>
            </a:tbl>
          </a:graphicData>
        </a:graphic>
      </p:graphicFrame>
      <p:graphicFrame>
        <p:nvGraphicFramePr>
          <p:cNvPr id="29" name="表格 3">
            <a:extLst>
              <a:ext uri="{FF2B5EF4-FFF2-40B4-BE49-F238E27FC236}">
                <a16:creationId xmlns:a16="http://schemas.microsoft.com/office/drawing/2014/main" id="{46C984EC-1659-4C5A-A7E1-E1E6690EA4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2572975"/>
              </p:ext>
            </p:extLst>
          </p:nvPr>
        </p:nvGraphicFramePr>
        <p:xfrm>
          <a:off x="3719580" y="1653273"/>
          <a:ext cx="235675" cy="235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675">
                  <a:extLst>
                    <a:ext uri="{9D8B030D-6E8A-4147-A177-3AD203B41FA5}">
                      <a16:colId xmlns:a16="http://schemas.microsoft.com/office/drawing/2014/main" val="552735050"/>
                    </a:ext>
                  </a:extLst>
                </a:gridCol>
              </a:tblGrid>
              <a:tr h="235675">
                <a:tc>
                  <a:txBody>
                    <a:bodyPr/>
                    <a:lstStyle/>
                    <a:p>
                      <a:endParaRPr lang="zh-CN" altLang="en-US" sz="100"/>
                    </a:p>
                  </a:txBody>
                  <a:tcPr marL="74827" marR="74827" marT="37413" marB="37413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6683083"/>
                  </a:ext>
                </a:extLst>
              </a:tr>
            </a:tbl>
          </a:graphicData>
        </a:graphic>
      </p:graphicFrame>
      <p:graphicFrame>
        <p:nvGraphicFramePr>
          <p:cNvPr id="30" name="表格 3">
            <a:extLst>
              <a:ext uri="{FF2B5EF4-FFF2-40B4-BE49-F238E27FC236}">
                <a16:creationId xmlns:a16="http://schemas.microsoft.com/office/drawing/2014/main" id="{AEDDF9F5-0666-4851-B712-6F4B5EEE65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0123773"/>
              </p:ext>
            </p:extLst>
          </p:nvPr>
        </p:nvGraphicFramePr>
        <p:xfrm>
          <a:off x="5186431" y="2335849"/>
          <a:ext cx="235675" cy="235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675">
                  <a:extLst>
                    <a:ext uri="{9D8B030D-6E8A-4147-A177-3AD203B41FA5}">
                      <a16:colId xmlns:a16="http://schemas.microsoft.com/office/drawing/2014/main" val="552735050"/>
                    </a:ext>
                  </a:extLst>
                </a:gridCol>
              </a:tblGrid>
              <a:tr h="235675">
                <a:tc>
                  <a:txBody>
                    <a:bodyPr/>
                    <a:lstStyle/>
                    <a:p>
                      <a:endParaRPr lang="zh-CN" altLang="en-US" sz="100"/>
                    </a:p>
                  </a:txBody>
                  <a:tcPr marL="74827" marR="74827" marT="37413" marB="374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6683083"/>
                  </a:ext>
                </a:extLst>
              </a:tr>
            </a:tbl>
          </a:graphicData>
        </a:graphic>
      </p:graphicFrame>
      <p:graphicFrame>
        <p:nvGraphicFramePr>
          <p:cNvPr id="31" name="表格 3">
            <a:extLst>
              <a:ext uri="{FF2B5EF4-FFF2-40B4-BE49-F238E27FC236}">
                <a16:creationId xmlns:a16="http://schemas.microsoft.com/office/drawing/2014/main" id="{7F9EE1BC-CFF2-4C4C-9476-FF66087623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369438"/>
              </p:ext>
            </p:extLst>
          </p:nvPr>
        </p:nvGraphicFramePr>
        <p:xfrm>
          <a:off x="5186431" y="1653273"/>
          <a:ext cx="235675" cy="235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675">
                  <a:extLst>
                    <a:ext uri="{9D8B030D-6E8A-4147-A177-3AD203B41FA5}">
                      <a16:colId xmlns:a16="http://schemas.microsoft.com/office/drawing/2014/main" val="552735050"/>
                    </a:ext>
                  </a:extLst>
                </a:gridCol>
              </a:tblGrid>
              <a:tr h="235675">
                <a:tc>
                  <a:txBody>
                    <a:bodyPr/>
                    <a:lstStyle/>
                    <a:p>
                      <a:endParaRPr lang="zh-CN" altLang="en-US" sz="100"/>
                    </a:p>
                  </a:txBody>
                  <a:tcPr marL="74827" marR="74827" marT="37413" marB="374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6683083"/>
                  </a:ext>
                </a:extLst>
              </a:tr>
            </a:tbl>
          </a:graphicData>
        </a:graphic>
      </p:graphicFrame>
      <p:graphicFrame>
        <p:nvGraphicFramePr>
          <p:cNvPr id="32" name="表格 3">
            <a:extLst>
              <a:ext uri="{FF2B5EF4-FFF2-40B4-BE49-F238E27FC236}">
                <a16:creationId xmlns:a16="http://schemas.microsoft.com/office/drawing/2014/main" id="{C9401610-6ECB-41DC-91F8-C6DBEBEAFE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4954331"/>
              </p:ext>
            </p:extLst>
          </p:nvPr>
        </p:nvGraphicFramePr>
        <p:xfrm>
          <a:off x="5924619" y="2335849"/>
          <a:ext cx="235675" cy="235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675">
                  <a:extLst>
                    <a:ext uri="{9D8B030D-6E8A-4147-A177-3AD203B41FA5}">
                      <a16:colId xmlns:a16="http://schemas.microsoft.com/office/drawing/2014/main" val="552735050"/>
                    </a:ext>
                  </a:extLst>
                </a:gridCol>
              </a:tblGrid>
              <a:tr h="235675">
                <a:tc>
                  <a:txBody>
                    <a:bodyPr/>
                    <a:lstStyle/>
                    <a:p>
                      <a:endParaRPr lang="zh-CN" altLang="en-US" sz="100"/>
                    </a:p>
                  </a:txBody>
                  <a:tcPr marL="74827" marR="74827" marT="37413" marB="37413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6683083"/>
                  </a:ext>
                </a:extLst>
              </a:tr>
            </a:tbl>
          </a:graphicData>
        </a:graphic>
      </p:graphicFrame>
      <p:graphicFrame>
        <p:nvGraphicFramePr>
          <p:cNvPr id="33" name="表格 3">
            <a:extLst>
              <a:ext uri="{FF2B5EF4-FFF2-40B4-BE49-F238E27FC236}">
                <a16:creationId xmlns:a16="http://schemas.microsoft.com/office/drawing/2014/main" id="{A91B7107-FDDC-4F31-84EC-C89C260B16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7764037"/>
              </p:ext>
            </p:extLst>
          </p:nvPr>
        </p:nvGraphicFramePr>
        <p:xfrm>
          <a:off x="5924619" y="1653273"/>
          <a:ext cx="235675" cy="235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675">
                  <a:extLst>
                    <a:ext uri="{9D8B030D-6E8A-4147-A177-3AD203B41FA5}">
                      <a16:colId xmlns:a16="http://schemas.microsoft.com/office/drawing/2014/main" val="552735050"/>
                    </a:ext>
                  </a:extLst>
                </a:gridCol>
              </a:tblGrid>
              <a:tr h="235675">
                <a:tc>
                  <a:txBody>
                    <a:bodyPr/>
                    <a:lstStyle/>
                    <a:p>
                      <a:endParaRPr lang="zh-CN" altLang="en-US" sz="100"/>
                    </a:p>
                  </a:txBody>
                  <a:tcPr marL="74827" marR="74827" marT="37413" marB="37413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66830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551538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0" grpId="0" animBg="1"/>
      <p:bldP spid="21" grpId="0" animBg="1"/>
      <p:bldP spid="22" grpId="0"/>
      <p:bldP spid="23" grpId="0"/>
      <p:bldP spid="2" grpId="0" animBg="1"/>
      <p:bldP spid="24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942051" y="1493923"/>
            <a:ext cx="2262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1800" dirty="0">
                <a:latin typeface="黑体" panose="02010609060101010101" pitchFamily="49" charset="-122"/>
                <a:ea typeface="黑体" panose="02010609060101010101" pitchFamily="49" charset="-122"/>
              </a:rPr>
              <a:t>①剪拼法求内角和。</a:t>
            </a:r>
            <a:endParaRPr lang="zh-CN" altLang="en-US" sz="1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14" name="组合 13">
            <a:extLst>
              <a:ext uri="{FF2B5EF4-FFF2-40B4-BE49-F238E27FC236}">
                <a16:creationId xmlns:a16="http://schemas.microsoft.com/office/drawing/2014/main" id="{80269CC9-0368-42F8-94E1-D7BB937C689E}"/>
              </a:ext>
            </a:extLst>
          </p:cNvPr>
          <p:cNvGrpSpPr/>
          <p:nvPr/>
        </p:nvGrpSpPr>
        <p:grpSpPr>
          <a:xfrm>
            <a:off x="465350" y="516019"/>
            <a:ext cx="1663997" cy="480463"/>
            <a:chOff x="1196480" y="446639"/>
            <a:chExt cx="1663997" cy="480463"/>
          </a:xfrm>
        </p:grpSpPr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id="{F6762473-6DB8-43FA-BF70-AE698076F1E6}"/>
                </a:ext>
              </a:extLst>
            </p:cNvPr>
            <p:cNvGrpSpPr/>
            <p:nvPr/>
          </p:nvGrpSpPr>
          <p:grpSpPr>
            <a:xfrm>
              <a:off x="1196480" y="454038"/>
              <a:ext cx="1663997" cy="473064"/>
              <a:chOff x="1542232" y="666658"/>
              <a:chExt cx="1173875" cy="333725"/>
            </a:xfrm>
          </p:grpSpPr>
          <p:sp>
            <p:nvSpPr>
              <p:cNvPr id="18" name="圆角矩形 1">
                <a:extLst>
                  <a:ext uri="{FF2B5EF4-FFF2-40B4-BE49-F238E27FC236}">
                    <a16:creationId xmlns:a16="http://schemas.microsoft.com/office/drawing/2014/main" id="{75FE5DAF-E9F6-46F1-95B8-C6F9796E194A}"/>
                  </a:ext>
                </a:extLst>
              </p:cNvPr>
              <p:cNvSpPr/>
              <p:nvPr/>
            </p:nvSpPr>
            <p:spPr bwMode="auto">
              <a:xfrm>
                <a:off x="1542232" y="666658"/>
                <a:ext cx="1173875" cy="333725"/>
              </a:xfrm>
              <a:prstGeom prst="roundRect">
                <a:avLst>
                  <a:gd name="adj" fmla="val 16667"/>
                </a:avLst>
              </a:prstGeom>
              <a:solidFill>
                <a:srgbClr val="87BE62"/>
              </a:solidFill>
              <a:ln>
                <a:noFill/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algn="ctr" eaLnBrk="1" hangingPunct="1">
                  <a:buFont typeface="Arial" panose="020B0604020202020204" pitchFamily="34" charset="0"/>
                  <a:buNone/>
                  <a:defRPr/>
                </a:pPr>
                <a:endParaRPr lang="zh-CN" altLang="en-US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9" name="椭圆 18">
                <a:extLst>
                  <a:ext uri="{FF2B5EF4-FFF2-40B4-BE49-F238E27FC236}">
                    <a16:creationId xmlns:a16="http://schemas.microsoft.com/office/drawing/2014/main" id="{AA9A0636-F450-4C0A-9064-2B219903D101}"/>
                  </a:ext>
                </a:extLst>
              </p:cNvPr>
              <p:cNvSpPr/>
              <p:nvPr/>
            </p:nvSpPr>
            <p:spPr>
              <a:xfrm>
                <a:off x="2607033" y="692411"/>
                <a:ext cx="74506" cy="74506"/>
              </a:xfrm>
              <a:prstGeom prst="ellipse">
                <a:avLst/>
              </a:prstGeom>
              <a:solidFill>
                <a:srgbClr val="D4F2FC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59CEF531-9198-40B0-925A-7CCB82306ACE}"/>
                </a:ext>
              </a:extLst>
            </p:cNvPr>
            <p:cNvSpPr/>
            <p:nvPr/>
          </p:nvSpPr>
          <p:spPr>
            <a:xfrm>
              <a:off x="1320591" y="446639"/>
              <a:ext cx="141577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240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探究新知</a:t>
              </a:r>
            </a:p>
          </p:txBody>
        </p:sp>
      </p:grpSp>
      <p:sp>
        <p:nvSpPr>
          <p:cNvPr id="20" name="矩形 19">
            <a:extLst>
              <a:ext uri="{FF2B5EF4-FFF2-40B4-BE49-F238E27FC236}">
                <a16:creationId xmlns:a16="http://schemas.microsoft.com/office/drawing/2014/main" id="{158DE6AD-7F2B-4415-93DE-C18441B1EB03}"/>
              </a:ext>
            </a:extLst>
          </p:cNvPr>
          <p:cNvSpPr/>
          <p:nvPr/>
        </p:nvSpPr>
        <p:spPr>
          <a:xfrm>
            <a:off x="615740" y="1072717"/>
            <a:ext cx="28392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800">
                <a:solidFill>
                  <a:schemeClr val="bg2">
                    <a:lumMod val="10000"/>
                  </a:schemeClr>
                </a:solidFill>
                <a:latin typeface="+mj-ea"/>
                <a:ea typeface="+mj-ea"/>
              </a:rPr>
              <a:t>(</a:t>
            </a:r>
            <a:r>
              <a:rPr lang="en-US" altLang="zh-CN" sz="1800">
                <a:solidFill>
                  <a:schemeClr val="bg2">
                    <a:lumMod val="1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en-US" altLang="zh-CN" sz="1800">
                <a:solidFill>
                  <a:schemeClr val="bg2">
                    <a:lumMod val="10000"/>
                  </a:schemeClr>
                </a:solidFill>
                <a:latin typeface="+mj-ea"/>
                <a:ea typeface="+mj-ea"/>
              </a:rPr>
              <a:t>)</a:t>
            </a:r>
            <a:r>
              <a:rPr lang="zh-CN" altLang="en-US" sz="1800">
                <a:solidFill>
                  <a:schemeClr val="bg2">
                    <a:lumMod val="1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一般</a:t>
            </a:r>
            <a:r>
              <a:rPr lang="zh-CN" altLang="zh-CN" sz="1800">
                <a:solidFill>
                  <a:schemeClr val="bg2">
                    <a:lumMod val="1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四边形</a:t>
            </a:r>
            <a:r>
              <a:rPr lang="zh-CN" altLang="zh-CN" sz="1800" dirty="0">
                <a:solidFill>
                  <a:schemeClr val="bg2">
                    <a:lumMod val="1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的内角和。</a:t>
            </a:r>
            <a:endParaRPr lang="zh-CN" altLang="en-US" sz="1800" dirty="0">
              <a:solidFill>
                <a:schemeClr val="bg2">
                  <a:lumMod val="1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左大括号 20">
            <a:extLst>
              <a:ext uri="{FF2B5EF4-FFF2-40B4-BE49-F238E27FC236}">
                <a16:creationId xmlns:a16="http://schemas.microsoft.com/office/drawing/2014/main" id="{DB5CCFB1-91A8-49EA-8067-929E51F74006}"/>
              </a:ext>
            </a:extLst>
          </p:cNvPr>
          <p:cNvSpPr/>
          <p:nvPr/>
        </p:nvSpPr>
        <p:spPr>
          <a:xfrm rot="16200000">
            <a:off x="4587039" y="1391669"/>
            <a:ext cx="214821" cy="3133306"/>
          </a:xfrm>
          <a:prstGeom prst="leftBrace">
            <a:avLst>
              <a:gd name="adj1" fmla="val 34937"/>
              <a:gd name="adj2" fmla="val 50000"/>
            </a:avLst>
          </a:prstGeom>
          <a:ln w="127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24290C17-D6B2-412A-9743-9DF0533FB8F9}"/>
              </a:ext>
            </a:extLst>
          </p:cNvPr>
          <p:cNvSpPr/>
          <p:nvPr/>
        </p:nvSpPr>
        <p:spPr>
          <a:xfrm>
            <a:off x="2414378" y="3202047"/>
            <a:ext cx="45601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800">
                <a:solidFill>
                  <a:schemeClr val="bg2">
                    <a:lumMod val="1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将四边形的</a:t>
            </a:r>
            <a:r>
              <a:rPr lang="en-US" altLang="zh-CN" sz="1800">
                <a:solidFill>
                  <a:schemeClr val="bg2">
                    <a:lumMod val="1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1800">
                <a:solidFill>
                  <a:schemeClr val="bg2">
                    <a:lumMod val="1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个角剪下来可以拼成一个周角。</a:t>
            </a:r>
            <a:endParaRPr lang="zh-CN" altLang="en-US" sz="1800" dirty="0">
              <a:solidFill>
                <a:schemeClr val="bg2">
                  <a:lumMod val="1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A29F84FC-69BC-44CB-9910-110372A724CC}"/>
              </a:ext>
            </a:extLst>
          </p:cNvPr>
          <p:cNvSpPr/>
          <p:nvPr/>
        </p:nvSpPr>
        <p:spPr>
          <a:xfrm>
            <a:off x="3425852" y="4004503"/>
            <a:ext cx="26029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800">
                <a:solidFill>
                  <a:schemeClr val="bg2">
                    <a:lumMod val="1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四边形的内角和是</a:t>
            </a:r>
            <a:r>
              <a:rPr lang="en-US" altLang="zh-CN" sz="1800">
                <a:solidFill>
                  <a:schemeClr val="bg2">
                    <a:lumMod val="1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360</a:t>
            </a:r>
            <a:r>
              <a:rPr lang="en-US" altLang="zh-CN" sz="1800" spc="-820">
                <a:solidFill>
                  <a:schemeClr val="bg2">
                    <a:lumMod val="1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°</a:t>
            </a:r>
            <a:r>
              <a:rPr lang="zh-CN" altLang="en-US" sz="1800" spc="-820">
                <a:solidFill>
                  <a:schemeClr val="bg2">
                    <a:lumMod val="1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endParaRPr lang="zh-CN" altLang="en-US" sz="1800" spc="-820" dirty="0">
              <a:solidFill>
                <a:schemeClr val="bg2">
                  <a:lumMod val="1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24" name="图片 23" descr="全解连接箭头.png">
            <a:extLst>
              <a:ext uri="{FF2B5EF4-FFF2-40B4-BE49-F238E27FC236}">
                <a16:creationId xmlns:a16="http://schemas.microsoft.com/office/drawing/2014/main" id="{63DBD949-5082-4AB2-A228-F8FBD8A16D7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14241" y="3647855"/>
            <a:ext cx="226144" cy="318548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FFC5E253-F91F-4DAB-8E01-6FBDCB5235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94257" y="1905385"/>
            <a:ext cx="3155484" cy="1033879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0" grpId="0"/>
      <p:bldP spid="21" grpId="0" animBg="1"/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942051" y="1493923"/>
            <a:ext cx="2262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800">
                <a:latin typeface="黑体" panose="02010609060101010101" pitchFamily="49" charset="-122"/>
                <a:ea typeface="黑体" panose="02010609060101010101" pitchFamily="49" charset="-122"/>
              </a:rPr>
              <a:t>②分割法求内角和。</a:t>
            </a:r>
            <a:endParaRPr lang="zh-CN" altLang="en-US" sz="1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211495" y="1924562"/>
            <a:ext cx="5303605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800">
                <a:solidFill>
                  <a:schemeClr val="bg2">
                    <a:lumMod val="1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itchFamily="18" charset="0"/>
              </a:rPr>
              <a:t>连接</a:t>
            </a:r>
            <a:r>
              <a:rPr lang="zh-CN" altLang="en-US" sz="1800" dirty="0">
                <a:solidFill>
                  <a:schemeClr val="bg2">
                    <a:lumMod val="1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itchFamily="18" charset="0"/>
              </a:rPr>
              <a:t>四边形的一条对角线，把它分割成</a:t>
            </a:r>
            <a:r>
              <a:rPr lang="en-US" altLang="zh-CN" sz="1800" dirty="0">
                <a:solidFill>
                  <a:schemeClr val="bg2">
                    <a:lumMod val="1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itchFamily="18" charset="0"/>
              </a:rPr>
              <a:t>2</a:t>
            </a:r>
            <a:r>
              <a:rPr lang="zh-CN" altLang="en-US" sz="1800" dirty="0">
                <a:solidFill>
                  <a:schemeClr val="bg2">
                    <a:lumMod val="1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itchFamily="18" charset="0"/>
              </a:rPr>
              <a:t>个三角形。</a:t>
            </a:r>
            <a:r>
              <a:rPr lang="zh-CN" altLang="en-US" sz="1800" dirty="0">
                <a:solidFill>
                  <a:schemeClr val="bg2">
                    <a:lumMod val="1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  <a:cs typeface="宋体" pitchFamily="2" charset="-122"/>
              </a:rPr>
              <a:t> </a:t>
            </a:r>
          </a:p>
        </p:txBody>
      </p:sp>
      <p:sp>
        <p:nvSpPr>
          <p:cNvPr id="15" name="矩形 14"/>
          <p:cNvSpPr/>
          <p:nvPr/>
        </p:nvSpPr>
        <p:spPr>
          <a:xfrm>
            <a:off x="1381748" y="4214244"/>
            <a:ext cx="64309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1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结论：通过上述各种方法共同证明了四边形的内角和</a:t>
            </a:r>
            <a:r>
              <a:rPr lang="zh-CN" altLang="zh-CN" sz="1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是</a:t>
            </a:r>
            <a:r>
              <a:rPr lang="en-US" altLang="zh-CN" sz="1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360</a:t>
            </a:r>
            <a:r>
              <a:rPr lang="en-US" altLang="zh-CN" sz="1800" spc="-82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° </a:t>
            </a:r>
            <a:r>
              <a:rPr lang="zh-CN" altLang="zh-CN" sz="1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endParaRPr lang="zh-CN" altLang="en-US" sz="18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14" name="组合 13">
            <a:extLst>
              <a:ext uri="{FF2B5EF4-FFF2-40B4-BE49-F238E27FC236}">
                <a16:creationId xmlns:a16="http://schemas.microsoft.com/office/drawing/2014/main" id="{80269CC9-0368-42F8-94E1-D7BB937C689E}"/>
              </a:ext>
            </a:extLst>
          </p:cNvPr>
          <p:cNvGrpSpPr/>
          <p:nvPr/>
        </p:nvGrpSpPr>
        <p:grpSpPr>
          <a:xfrm>
            <a:off x="465350" y="516019"/>
            <a:ext cx="1663997" cy="480463"/>
            <a:chOff x="1196480" y="446639"/>
            <a:chExt cx="1663997" cy="480463"/>
          </a:xfrm>
        </p:grpSpPr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id="{F6762473-6DB8-43FA-BF70-AE698076F1E6}"/>
                </a:ext>
              </a:extLst>
            </p:cNvPr>
            <p:cNvGrpSpPr/>
            <p:nvPr/>
          </p:nvGrpSpPr>
          <p:grpSpPr>
            <a:xfrm>
              <a:off x="1196480" y="454038"/>
              <a:ext cx="1663997" cy="473064"/>
              <a:chOff x="1542232" y="666658"/>
              <a:chExt cx="1173875" cy="333725"/>
            </a:xfrm>
          </p:grpSpPr>
          <p:sp>
            <p:nvSpPr>
              <p:cNvPr id="18" name="圆角矩形 1">
                <a:extLst>
                  <a:ext uri="{FF2B5EF4-FFF2-40B4-BE49-F238E27FC236}">
                    <a16:creationId xmlns:a16="http://schemas.microsoft.com/office/drawing/2014/main" id="{75FE5DAF-E9F6-46F1-95B8-C6F9796E194A}"/>
                  </a:ext>
                </a:extLst>
              </p:cNvPr>
              <p:cNvSpPr/>
              <p:nvPr/>
            </p:nvSpPr>
            <p:spPr bwMode="auto">
              <a:xfrm>
                <a:off x="1542232" y="666658"/>
                <a:ext cx="1173875" cy="333725"/>
              </a:xfrm>
              <a:prstGeom prst="roundRect">
                <a:avLst>
                  <a:gd name="adj" fmla="val 16667"/>
                </a:avLst>
              </a:prstGeom>
              <a:solidFill>
                <a:srgbClr val="87BE62"/>
              </a:solidFill>
              <a:ln>
                <a:noFill/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algn="ctr" eaLnBrk="1" hangingPunct="1">
                  <a:buFont typeface="Arial" panose="020B0604020202020204" pitchFamily="34" charset="0"/>
                  <a:buNone/>
                  <a:defRPr/>
                </a:pPr>
                <a:endParaRPr lang="zh-CN" altLang="en-US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9" name="椭圆 18">
                <a:extLst>
                  <a:ext uri="{FF2B5EF4-FFF2-40B4-BE49-F238E27FC236}">
                    <a16:creationId xmlns:a16="http://schemas.microsoft.com/office/drawing/2014/main" id="{AA9A0636-F450-4C0A-9064-2B219903D101}"/>
                  </a:ext>
                </a:extLst>
              </p:cNvPr>
              <p:cNvSpPr/>
              <p:nvPr/>
            </p:nvSpPr>
            <p:spPr>
              <a:xfrm>
                <a:off x="2607033" y="692411"/>
                <a:ext cx="74506" cy="74506"/>
              </a:xfrm>
              <a:prstGeom prst="ellipse">
                <a:avLst/>
              </a:prstGeom>
              <a:solidFill>
                <a:srgbClr val="D4F2FC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59CEF531-9198-40B0-925A-7CCB82306ACE}"/>
                </a:ext>
              </a:extLst>
            </p:cNvPr>
            <p:cNvSpPr/>
            <p:nvPr/>
          </p:nvSpPr>
          <p:spPr>
            <a:xfrm>
              <a:off x="1320591" y="446639"/>
              <a:ext cx="141577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240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探究新知</a:t>
              </a:r>
            </a:p>
          </p:txBody>
        </p:sp>
      </p:grpSp>
      <p:sp>
        <p:nvSpPr>
          <p:cNvPr id="20" name="矩形 19">
            <a:extLst>
              <a:ext uri="{FF2B5EF4-FFF2-40B4-BE49-F238E27FC236}">
                <a16:creationId xmlns:a16="http://schemas.microsoft.com/office/drawing/2014/main" id="{158DE6AD-7F2B-4415-93DE-C18441B1EB03}"/>
              </a:ext>
            </a:extLst>
          </p:cNvPr>
          <p:cNvSpPr/>
          <p:nvPr/>
        </p:nvSpPr>
        <p:spPr>
          <a:xfrm>
            <a:off x="615740" y="1072717"/>
            <a:ext cx="28392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800">
                <a:solidFill>
                  <a:schemeClr val="bg2">
                    <a:lumMod val="10000"/>
                  </a:schemeClr>
                </a:solidFill>
                <a:latin typeface="+mj-ea"/>
                <a:ea typeface="+mj-ea"/>
              </a:rPr>
              <a:t>(</a:t>
            </a:r>
            <a:r>
              <a:rPr lang="en-US" altLang="zh-CN" sz="1800">
                <a:solidFill>
                  <a:schemeClr val="bg2">
                    <a:lumMod val="1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en-US" altLang="zh-CN" sz="1800">
                <a:solidFill>
                  <a:schemeClr val="bg2">
                    <a:lumMod val="10000"/>
                  </a:schemeClr>
                </a:solidFill>
                <a:latin typeface="+mj-ea"/>
                <a:ea typeface="+mj-ea"/>
              </a:rPr>
              <a:t>)</a:t>
            </a:r>
            <a:r>
              <a:rPr lang="zh-CN" altLang="en-US" sz="1800">
                <a:solidFill>
                  <a:schemeClr val="bg2">
                    <a:lumMod val="1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一般</a:t>
            </a:r>
            <a:r>
              <a:rPr lang="zh-CN" altLang="zh-CN" sz="1800">
                <a:solidFill>
                  <a:schemeClr val="bg2">
                    <a:lumMod val="1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四边形</a:t>
            </a:r>
            <a:r>
              <a:rPr lang="zh-CN" altLang="zh-CN" sz="1800" dirty="0">
                <a:solidFill>
                  <a:schemeClr val="bg2">
                    <a:lumMod val="1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的内角和。</a:t>
            </a:r>
            <a:endParaRPr lang="zh-CN" altLang="en-US" sz="1800" dirty="0">
              <a:solidFill>
                <a:schemeClr val="bg2">
                  <a:lumMod val="1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梯形 2">
            <a:extLst>
              <a:ext uri="{FF2B5EF4-FFF2-40B4-BE49-F238E27FC236}">
                <a16:creationId xmlns:a16="http://schemas.microsoft.com/office/drawing/2014/main" id="{D8B4D782-F09B-45B0-AC6D-35C2F60737AE}"/>
              </a:ext>
            </a:extLst>
          </p:cNvPr>
          <p:cNvSpPr/>
          <p:nvPr/>
        </p:nvSpPr>
        <p:spPr>
          <a:xfrm flipV="1">
            <a:off x="1255436" y="2403376"/>
            <a:ext cx="1447918" cy="912018"/>
          </a:xfrm>
          <a:custGeom>
            <a:avLst/>
            <a:gdLst>
              <a:gd name="connsiteX0" fmla="*/ 0 w 1469465"/>
              <a:gd name="connsiteY0" fmla="*/ 844550 h 844550"/>
              <a:gd name="connsiteX1" fmla="*/ 211138 w 1469465"/>
              <a:gd name="connsiteY1" fmla="*/ 0 h 844550"/>
              <a:gd name="connsiteX2" fmla="*/ 1258328 w 1469465"/>
              <a:gd name="connsiteY2" fmla="*/ 0 h 844550"/>
              <a:gd name="connsiteX3" fmla="*/ 1469465 w 1469465"/>
              <a:gd name="connsiteY3" fmla="*/ 844550 h 844550"/>
              <a:gd name="connsiteX4" fmla="*/ 0 w 1469465"/>
              <a:gd name="connsiteY4" fmla="*/ 844550 h 844550"/>
              <a:gd name="connsiteX0" fmla="*/ 0 w 1469465"/>
              <a:gd name="connsiteY0" fmla="*/ 1098550 h 1098550"/>
              <a:gd name="connsiteX1" fmla="*/ 211138 w 1469465"/>
              <a:gd name="connsiteY1" fmla="*/ 254000 h 1098550"/>
              <a:gd name="connsiteX2" fmla="*/ 1099578 w 1469465"/>
              <a:gd name="connsiteY2" fmla="*/ 0 h 1098550"/>
              <a:gd name="connsiteX3" fmla="*/ 1469465 w 1469465"/>
              <a:gd name="connsiteY3" fmla="*/ 1098550 h 1098550"/>
              <a:gd name="connsiteX4" fmla="*/ 0 w 1469465"/>
              <a:gd name="connsiteY4" fmla="*/ 1098550 h 1098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9465" h="1098550">
                <a:moveTo>
                  <a:pt x="0" y="1098550"/>
                </a:moveTo>
                <a:lnTo>
                  <a:pt x="211138" y="254000"/>
                </a:lnTo>
                <a:lnTo>
                  <a:pt x="1099578" y="0"/>
                </a:lnTo>
                <a:lnTo>
                  <a:pt x="1469465" y="1098550"/>
                </a:lnTo>
                <a:lnTo>
                  <a:pt x="0" y="109855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" name="直接连接符 2">
            <a:extLst>
              <a:ext uri="{FF2B5EF4-FFF2-40B4-BE49-F238E27FC236}">
                <a16:creationId xmlns:a16="http://schemas.microsoft.com/office/drawing/2014/main" id="{E162B42C-D094-4FDC-854D-B8BDE46ACC64}"/>
              </a:ext>
            </a:extLst>
          </p:cNvPr>
          <p:cNvCxnSpPr>
            <a:stCxn id="13" idx="0"/>
            <a:endCxn id="13" idx="2"/>
          </p:cNvCxnSpPr>
          <p:nvPr/>
        </p:nvCxnSpPr>
        <p:spPr>
          <a:xfrm>
            <a:off x="1255436" y="2403376"/>
            <a:ext cx="1083455" cy="91201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图片 20" descr="全解连接箭头.png">
            <a:extLst>
              <a:ext uri="{FF2B5EF4-FFF2-40B4-BE49-F238E27FC236}">
                <a16:creationId xmlns:a16="http://schemas.microsoft.com/office/drawing/2014/main" id="{0205278D-1404-475C-A5CE-7E66D193603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2970302" y="2700111"/>
            <a:ext cx="226144" cy="318548"/>
          </a:xfrm>
          <a:prstGeom prst="rect">
            <a:avLst/>
          </a:prstGeom>
        </p:spPr>
      </p:pic>
      <p:sp>
        <p:nvSpPr>
          <p:cNvPr id="22" name="Rectangle 4">
            <a:extLst>
              <a:ext uri="{FF2B5EF4-FFF2-40B4-BE49-F238E27FC236}">
                <a16:creationId xmlns:a16="http://schemas.microsoft.com/office/drawing/2014/main" id="{5F5CAFFF-4733-4D27-8206-6990D090D7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1807" y="2451490"/>
            <a:ext cx="5400600" cy="738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800">
                <a:solidFill>
                  <a:schemeClr val="bg2">
                    <a:lumMod val="1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itchFamily="18" charset="0"/>
              </a:rPr>
              <a:t>三角形的内角和是</a:t>
            </a:r>
            <a:r>
              <a:rPr lang="en-US" altLang="zh-CN" sz="1800">
                <a:solidFill>
                  <a:schemeClr val="bg2">
                    <a:lumMod val="1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itchFamily="18" charset="0"/>
              </a:rPr>
              <a:t>180</a:t>
            </a:r>
            <a:r>
              <a:rPr lang="en-US" altLang="zh-CN" sz="1800" spc="-820">
                <a:solidFill>
                  <a:schemeClr val="bg2">
                    <a:lumMod val="1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°</a:t>
            </a:r>
            <a:r>
              <a:rPr lang="zh-CN" altLang="en-US" sz="1800">
                <a:solidFill>
                  <a:schemeClr val="bg2">
                    <a:lumMod val="1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itchFamily="18" charset="0"/>
              </a:rPr>
              <a:t>，四边形可以分割成</a:t>
            </a:r>
            <a:r>
              <a:rPr lang="en-US" altLang="zh-CN" sz="1800">
                <a:solidFill>
                  <a:schemeClr val="bg2">
                    <a:lumMod val="1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itchFamily="18" charset="0"/>
              </a:rPr>
              <a:t>2</a:t>
            </a:r>
            <a:r>
              <a:rPr lang="zh-CN" altLang="en-US" sz="1800">
                <a:solidFill>
                  <a:schemeClr val="bg2">
                    <a:lumMod val="1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itchFamily="18" charset="0"/>
              </a:rPr>
              <a:t>个三角形。因此，四边形的内角和是三角形内角和的</a:t>
            </a:r>
            <a:r>
              <a:rPr lang="en-US" altLang="zh-CN" sz="1800">
                <a:solidFill>
                  <a:schemeClr val="bg2">
                    <a:lumMod val="1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itchFamily="18" charset="0"/>
              </a:rPr>
              <a:t>2</a:t>
            </a:r>
            <a:r>
              <a:rPr lang="zh-CN" altLang="en-US" sz="1800">
                <a:solidFill>
                  <a:schemeClr val="bg2">
                    <a:lumMod val="1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itchFamily="18" charset="0"/>
              </a:rPr>
              <a:t>倍。</a:t>
            </a:r>
            <a:r>
              <a:rPr lang="zh-CN" altLang="en-US" sz="1800">
                <a:solidFill>
                  <a:schemeClr val="bg2">
                    <a:lumMod val="1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  <a:cs typeface="宋体" pitchFamily="2" charset="-122"/>
              </a:rPr>
              <a:t> </a:t>
            </a:r>
            <a:endParaRPr lang="zh-CN" altLang="en-US" sz="1800" dirty="0">
              <a:solidFill>
                <a:schemeClr val="bg2">
                  <a:lumMod val="1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  <a:cs typeface="宋体" pitchFamily="2" charset="-122"/>
            </a:endParaRPr>
          </a:p>
        </p:txBody>
      </p:sp>
      <p:pic>
        <p:nvPicPr>
          <p:cNvPr id="23" name="图片 22" descr="全解连接箭头.png">
            <a:extLst>
              <a:ext uri="{FF2B5EF4-FFF2-40B4-BE49-F238E27FC236}">
                <a16:creationId xmlns:a16="http://schemas.microsoft.com/office/drawing/2014/main" id="{DE58643F-E358-411A-AA31-CE9D042D6DF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59162" y="3226052"/>
            <a:ext cx="226144" cy="318548"/>
          </a:xfrm>
          <a:prstGeom prst="rect">
            <a:avLst/>
          </a:prstGeom>
        </p:spPr>
      </p:pic>
      <p:sp>
        <p:nvSpPr>
          <p:cNvPr id="24" name="矩形 23">
            <a:extLst>
              <a:ext uri="{FF2B5EF4-FFF2-40B4-BE49-F238E27FC236}">
                <a16:creationId xmlns:a16="http://schemas.microsoft.com/office/drawing/2014/main" id="{D309B447-7E37-4A23-AE6F-4D1D8C06A8F1}"/>
              </a:ext>
            </a:extLst>
          </p:cNvPr>
          <p:cNvSpPr/>
          <p:nvPr/>
        </p:nvSpPr>
        <p:spPr>
          <a:xfrm>
            <a:off x="4218540" y="3611269"/>
            <a:ext cx="37071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800">
                <a:solidFill>
                  <a:schemeClr val="bg2">
                    <a:lumMod val="1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四边形的内角和</a:t>
            </a:r>
            <a:r>
              <a:rPr lang="zh-CN" altLang="en-US" sz="1800">
                <a:solidFill>
                  <a:schemeClr val="bg2">
                    <a:lumMod val="10000"/>
                  </a:schemeClr>
                </a:solidFill>
                <a:latin typeface="+mn-ea"/>
              </a:rPr>
              <a:t>＝</a:t>
            </a:r>
            <a:r>
              <a:rPr lang="en-US" altLang="zh-CN" sz="1800">
                <a:solidFill>
                  <a:schemeClr val="bg2">
                    <a:lumMod val="1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180</a:t>
            </a:r>
            <a:r>
              <a:rPr lang="en-US" altLang="zh-CN" sz="1800" spc="-820">
                <a:solidFill>
                  <a:schemeClr val="bg2">
                    <a:lumMod val="1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°</a:t>
            </a:r>
            <a:r>
              <a:rPr lang="en-US" altLang="zh-CN" sz="1800">
                <a:solidFill>
                  <a:schemeClr val="bg2">
                    <a:lumMod val="10000"/>
                  </a:schemeClr>
                </a:solidFill>
                <a:latin typeface="+mn-ea"/>
              </a:rPr>
              <a:t>×</a:t>
            </a:r>
            <a:r>
              <a:rPr lang="en-US" altLang="zh-CN" sz="1800">
                <a:solidFill>
                  <a:schemeClr val="bg2">
                    <a:lumMod val="1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1800">
                <a:solidFill>
                  <a:schemeClr val="bg2">
                    <a:lumMod val="10000"/>
                  </a:schemeClr>
                </a:solidFill>
                <a:latin typeface="+mn-ea"/>
              </a:rPr>
              <a:t>＝</a:t>
            </a:r>
            <a:r>
              <a:rPr lang="en-US" altLang="zh-CN" sz="1800">
                <a:solidFill>
                  <a:schemeClr val="bg2">
                    <a:lumMod val="1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360</a:t>
            </a:r>
            <a:r>
              <a:rPr lang="en-US" altLang="zh-CN" sz="1800" spc="-820">
                <a:solidFill>
                  <a:schemeClr val="bg2">
                    <a:lumMod val="1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°</a:t>
            </a:r>
            <a:endParaRPr lang="zh-CN" altLang="en-US" sz="1800" spc="-820" dirty="0">
              <a:solidFill>
                <a:schemeClr val="bg2">
                  <a:lumMod val="1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1580062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028" grpId="0"/>
      <p:bldP spid="15" grpId="0"/>
      <p:bldP spid="13" grpId="0" animBg="1"/>
      <p:bldP spid="22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矩形 4"/>
          <p:cNvSpPr>
            <a:spLocks noChangeArrowheads="1"/>
          </p:cNvSpPr>
          <p:nvPr/>
        </p:nvSpPr>
        <p:spPr bwMode="auto">
          <a:xfrm>
            <a:off x="1919049" y="1077036"/>
            <a:ext cx="530590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1800" dirty="0">
                <a:solidFill>
                  <a:srgbClr val="0070C0"/>
                </a:solidFill>
                <a:latin typeface="黑体" pitchFamily="49" charset="-122"/>
                <a:ea typeface="黑体" pitchFamily="49" charset="-122"/>
              </a:rPr>
              <a:t>转化推广：运用转化法求五边形、六边形的内角和</a:t>
            </a: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710020" y="1512939"/>
            <a:ext cx="7723959" cy="738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1800">
                <a:solidFill>
                  <a:schemeClr val="bg2">
                    <a:lumMod val="1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先</a:t>
            </a:r>
            <a:r>
              <a:rPr lang="zh-CN" altLang="zh-CN" sz="1800" dirty="0">
                <a:solidFill>
                  <a:schemeClr val="bg2">
                    <a:lumMod val="1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将多边形分成若干个三角形，再根据三角形的内角和求出多边形的内角和，如图所示：</a:t>
            </a:r>
            <a:endParaRPr lang="en-US" altLang="zh-CN" sz="1800" dirty="0">
              <a:solidFill>
                <a:schemeClr val="bg2">
                  <a:lumMod val="1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  <a:cs typeface="宋体" pitchFamily="2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908727" y="3626833"/>
            <a:ext cx="35966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1800" dirty="0">
                <a:solidFill>
                  <a:schemeClr val="bg2">
                    <a:lumMod val="1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五边形的内角</a:t>
            </a:r>
            <a:r>
              <a:rPr lang="zh-CN" altLang="zh-CN" sz="1800">
                <a:solidFill>
                  <a:schemeClr val="bg2">
                    <a:lumMod val="1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和</a:t>
            </a:r>
            <a:r>
              <a:rPr lang="zh-CN" altLang="zh-CN" sz="1800">
                <a:solidFill>
                  <a:schemeClr val="bg2">
                    <a:lumMod val="10000"/>
                  </a:schemeClr>
                </a:solidFill>
                <a:latin typeface="+mn-ea"/>
              </a:rPr>
              <a:t>＝</a:t>
            </a:r>
            <a:r>
              <a:rPr lang="en-US" altLang="zh-CN" sz="1800">
                <a:solidFill>
                  <a:schemeClr val="bg2">
                    <a:lumMod val="1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180</a:t>
            </a:r>
            <a:r>
              <a:rPr lang="en-US" altLang="zh-CN" sz="1800" spc="-820">
                <a:solidFill>
                  <a:schemeClr val="bg2">
                    <a:lumMod val="1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°</a:t>
            </a:r>
            <a:r>
              <a:rPr lang="zh-CN" altLang="zh-CN" sz="1800">
                <a:solidFill>
                  <a:schemeClr val="bg2">
                    <a:lumMod val="10000"/>
                  </a:schemeClr>
                </a:solidFill>
                <a:latin typeface="+mn-ea"/>
              </a:rPr>
              <a:t>×</a:t>
            </a:r>
            <a:r>
              <a:rPr lang="en-US" altLang="zh-CN" sz="1800" dirty="0">
                <a:solidFill>
                  <a:schemeClr val="bg2">
                    <a:lumMod val="1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zh-CN" sz="1800">
                <a:solidFill>
                  <a:schemeClr val="bg2">
                    <a:lumMod val="10000"/>
                  </a:schemeClr>
                </a:solidFill>
                <a:latin typeface="+mn-ea"/>
              </a:rPr>
              <a:t>＝</a:t>
            </a:r>
            <a:r>
              <a:rPr lang="en-US" altLang="zh-CN" sz="1800">
                <a:solidFill>
                  <a:schemeClr val="bg2">
                    <a:lumMod val="1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540</a:t>
            </a:r>
            <a:r>
              <a:rPr lang="en-US" altLang="zh-CN" sz="1800" spc="-820">
                <a:solidFill>
                  <a:schemeClr val="bg2">
                    <a:lumMod val="1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°</a:t>
            </a:r>
            <a:endParaRPr lang="zh-CN" altLang="en-US" sz="1800" dirty="0">
              <a:solidFill>
                <a:schemeClr val="bg2">
                  <a:lumMod val="1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11" name="组合 10">
            <a:extLst>
              <a:ext uri="{FF2B5EF4-FFF2-40B4-BE49-F238E27FC236}">
                <a16:creationId xmlns:a16="http://schemas.microsoft.com/office/drawing/2014/main" id="{10411096-80ED-4688-8FBA-928FA9736659}"/>
              </a:ext>
            </a:extLst>
          </p:cNvPr>
          <p:cNvGrpSpPr/>
          <p:nvPr/>
        </p:nvGrpSpPr>
        <p:grpSpPr>
          <a:xfrm>
            <a:off x="465350" y="516019"/>
            <a:ext cx="1663997" cy="480463"/>
            <a:chOff x="1196480" y="446639"/>
            <a:chExt cx="1663997" cy="480463"/>
          </a:xfrm>
        </p:grpSpPr>
        <p:grpSp>
          <p:nvGrpSpPr>
            <p:cNvPr id="13" name="组合 12">
              <a:extLst>
                <a:ext uri="{FF2B5EF4-FFF2-40B4-BE49-F238E27FC236}">
                  <a16:creationId xmlns:a16="http://schemas.microsoft.com/office/drawing/2014/main" id="{89A9A516-3B97-4A3E-B20C-F3167CA33862}"/>
                </a:ext>
              </a:extLst>
            </p:cNvPr>
            <p:cNvGrpSpPr/>
            <p:nvPr/>
          </p:nvGrpSpPr>
          <p:grpSpPr>
            <a:xfrm>
              <a:off x="1196480" y="454038"/>
              <a:ext cx="1663997" cy="473064"/>
              <a:chOff x="1542232" y="666658"/>
              <a:chExt cx="1173875" cy="333725"/>
            </a:xfrm>
          </p:grpSpPr>
          <p:sp>
            <p:nvSpPr>
              <p:cNvPr id="15" name="圆角矩形 1">
                <a:extLst>
                  <a:ext uri="{FF2B5EF4-FFF2-40B4-BE49-F238E27FC236}">
                    <a16:creationId xmlns:a16="http://schemas.microsoft.com/office/drawing/2014/main" id="{83D61E63-3E7C-43EB-8FE4-238A39DCD5BE}"/>
                  </a:ext>
                </a:extLst>
              </p:cNvPr>
              <p:cNvSpPr/>
              <p:nvPr/>
            </p:nvSpPr>
            <p:spPr bwMode="auto">
              <a:xfrm>
                <a:off x="1542232" y="666658"/>
                <a:ext cx="1173875" cy="333725"/>
              </a:xfrm>
              <a:prstGeom prst="roundRect">
                <a:avLst>
                  <a:gd name="adj" fmla="val 16667"/>
                </a:avLst>
              </a:prstGeom>
              <a:solidFill>
                <a:srgbClr val="87BE62"/>
              </a:solidFill>
              <a:ln>
                <a:noFill/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algn="ctr" eaLnBrk="1" hangingPunct="1">
                  <a:buFont typeface="Arial" panose="020B0604020202020204" pitchFamily="34" charset="0"/>
                  <a:buNone/>
                  <a:defRPr/>
                </a:pPr>
                <a:endParaRPr lang="zh-CN" altLang="en-US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6" name="椭圆 15">
                <a:extLst>
                  <a:ext uri="{FF2B5EF4-FFF2-40B4-BE49-F238E27FC236}">
                    <a16:creationId xmlns:a16="http://schemas.microsoft.com/office/drawing/2014/main" id="{34D942C2-812C-451B-9EEB-E8C3B3B1360D}"/>
                  </a:ext>
                </a:extLst>
              </p:cNvPr>
              <p:cNvSpPr/>
              <p:nvPr/>
            </p:nvSpPr>
            <p:spPr>
              <a:xfrm>
                <a:off x="2607033" y="692411"/>
                <a:ext cx="74506" cy="74506"/>
              </a:xfrm>
              <a:prstGeom prst="ellipse">
                <a:avLst/>
              </a:prstGeom>
              <a:solidFill>
                <a:srgbClr val="D4F2FC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84A75457-CA3A-489B-909B-A3C9B2E3FCE5}"/>
                </a:ext>
              </a:extLst>
            </p:cNvPr>
            <p:cNvSpPr/>
            <p:nvPr/>
          </p:nvSpPr>
          <p:spPr>
            <a:xfrm>
              <a:off x="1320591" y="446639"/>
              <a:ext cx="141577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240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探究新知</a:t>
              </a:r>
            </a:p>
          </p:txBody>
        </p:sp>
      </p:grpSp>
      <p:sp>
        <p:nvSpPr>
          <p:cNvPr id="17" name="矩形 16">
            <a:extLst>
              <a:ext uri="{FF2B5EF4-FFF2-40B4-BE49-F238E27FC236}">
                <a16:creationId xmlns:a16="http://schemas.microsoft.com/office/drawing/2014/main" id="{4B81CEDB-D2F7-4A21-A474-75AD68BB36E4}"/>
              </a:ext>
            </a:extLst>
          </p:cNvPr>
          <p:cNvSpPr/>
          <p:nvPr/>
        </p:nvSpPr>
        <p:spPr>
          <a:xfrm>
            <a:off x="4638636" y="3626833"/>
            <a:ext cx="35966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1800">
                <a:solidFill>
                  <a:schemeClr val="bg2">
                    <a:lumMod val="1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六边形</a:t>
            </a:r>
            <a:r>
              <a:rPr lang="zh-CN" altLang="zh-CN" sz="1800" dirty="0">
                <a:solidFill>
                  <a:schemeClr val="bg2">
                    <a:lumMod val="1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的内角</a:t>
            </a:r>
            <a:r>
              <a:rPr lang="zh-CN" altLang="zh-CN" sz="1800">
                <a:solidFill>
                  <a:schemeClr val="bg2">
                    <a:lumMod val="1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和</a:t>
            </a:r>
            <a:r>
              <a:rPr lang="zh-CN" altLang="zh-CN" sz="1800">
                <a:solidFill>
                  <a:schemeClr val="bg2">
                    <a:lumMod val="10000"/>
                  </a:schemeClr>
                </a:solidFill>
                <a:latin typeface="+mn-ea"/>
              </a:rPr>
              <a:t>＝</a:t>
            </a:r>
            <a:r>
              <a:rPr lang="en-US" altLang="zh-CN" sz="1800">
                <a:solidFill>
                  <a:schemeClr val="bg2">
                    <a:lumMod val="1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180</a:t>
            </a:r>
            <a:r>
              <a:rPr lang="en-US" altLang="zh-CN" sz="1800" spc="-820">
                <a:solidFill>
                  <a:schemeClr val="bg2">
                    <a:lumMod val="1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°</a:t>
            </a:r>
            <a:r>
              <a:rPr lang="zh-CN" altLang="zh-CN" sz="1800">
                <a:solidFill>
                  <a:schemeClr val="bg2">
                    <a:lumMod val="10000"/>
                  </a:schemeClr>
                </a:solidFill>
                <a:latin typeface="+mn-ea"/>
              </a:rPr>
              <a:t>×</a:t>
            </a:r>
            <a:r>
              <a:rPr lang="en-US" altLang="zh-CN" sz="1800" dirty="0">
                <a:solidFill>
                  <a:schemeClr val="bg2">
                    <a:lumMod val="1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zh-CN" sz="1800">
                <a:solidFill>
                  <a:schemeClr val="bg2">
                    <a:lumMod val="10000"/>
                  </a:schemeClr>
                </a:solidFill>
                <a:latin typeface="+mn-ea"/>
              </a:rPr>
              <a:t>＝</a:t>
            </a:r>
            <a:r>
              <a:rPr lang="en-US" altLang="zh-CN" sz="1800">
                <a:solidFill>
                  <a:schemeClr val="bg2">
                    <a:lumMod val="1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720</a:t>
            </a:r>
            <a:r>
              <a:rPr lang="en-US" altLang="zh-CN" sz="1800" spc="-820">
                <a:solidFill>
                  <a:schemeClr val="bg2">
                    <a:lumMod val="1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°</a:t>
            </a:r>
            <a:endParaRPr lang="zh-CN" altLang="en-US" sz="1800" dirty="0">
              <a:solidFill>
                <a:schemeClr val="bg2">
                  <a:lumMod val="1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五边形 4">
            <a:extLst>
              <a:ext uri="{FF2B5EF4-FFF2-40B4-BE49-F238E27FC236}">
                <a16:creationId xmlns:a16="http://schemas.microsoft.com/office/drawing/2014/main" id="{FCFD86CF-12E1-431F-BED5-55E9396E4D72}"/>
              </a:ext>
            </a:extLst>
          </p:cNvPr>
          <p:cNvSpPr/>
          <p:nvPr/>
        </p:nvSpPr>
        <p:spPr>
          <a:xfrm rot="12768413">
            <a:off x="2049634" y="2288229"/>
            <a:ext cx="1231267" cy="1093244"/>
          </a:xfrm>
          <a:custGeom>
            <a:avLst/>
            <a:gdLst>
              <a:gd name="connsiteX0" fmla="*/ 1 w 1231269"/>
              <a:gd name="connsiteY0" fmla="*/ 365440 h 956737"/>
              <a:gd name="connsiteX1" fmla="*/ 615635 w 1231269"/>
              <a:gd name="connsiteY1" fmla="*/ 0 h 956737"/>
              <a:gd name="connsiteX2" fmla="*/ 1231268 w 1231269"/>
              <a:gd name="connsiteY2" fmla="*/ 365440 h 956737"/>
              <a:gd name="connsiteX3" fmla="*/ 996117 w 1231269"/>
              <a:gd name="connsiteY3" fmla="*/ 956735 h 956737"/>
              <a:gd name="connsiteX4" fmla="*/ 235152 w 1231269"/>
              <a:gd name="connsiteY4" fmla="*/ 956735 h 956737"/>
              <a:gd name="connsiteX5" fmla="*/ 1 w 1231269"/>
              <a:gd name="connsiteY5" fmla="*/ 365440 h 956737"/>
              <a:gd name="connsiteX0" fmla="*/ 0 w 1231267"/>
              <a:gd name="connsiteY0" fmla="*/ 365440 h 1046400"/>
              <a:gd name="connsiteX1" fmla="*/ 615634 w 1231267"/>
              <a:gd name="connsiteY1" fmla="*/ 0 h 1046400"/>
              <a:gd name="connsiteX2" fmla="*/ 1231267 w 1231267"/>
              <a:gd name="connsiteY2" fmla="*/ 365440 h 1046400"/>
              <a:gd name="connsiteX3" fmla="*/ 1053917 w 1231267"/>
              <a:gd name="connsiteY3" fmla="*/ 1046400 h 1046400"/>
              <a:gd name="connsiteX4" fmla="*/ 235151 w 1231267"/>
              <a:gd name="connsiteY4" fmla="*/ 956735 h 1046400"/>
              <a:gd name="connsiteX5" fmla="*/ 0 w 1231267"/>
              <a:gd name="connsiteY5" fmla="*/ 365440 h 1046400"/>
              <a:gd name="connsiteX0" fmla="*/ 0 w 1231267"/>
              <a:gd name="connsiteY0" fmla="*/ 365440 h 1074029"/>
              <a:gd name="connsiteX1" fmla="*/ 615634 w 1231267"/>
              <a:gd name="connsiteY1" fmla="*/ 0 h 1074029"/>
              <a:gd name="connsiteX2" fmla="*/ 1231267 w 1231267"/>
              <a:gd name="connsiteY2" fmla="*/ 365440 h 1074029"/>
              <a:gd name="connsiteX3" fmla="*/ 1053917 w 1231267"/>
              <a:gd name="connsiteY3" fmla="*/ 1046400 h 1074029"/>
              <a:gd name="connsiteX4" fmla="*/ 165705 w 1231267"/>
              <a:gd name="connsiteY4" fmla="*/ 1074029 h 1074029"/>
              <a:gd name="connsiteX5" fmla="*/ 0 w 1231267"/>
              <a:gd name="connsiteY5" fmla="*/ 365440 h 1074029"/>
              <a:gd name="connsiteX0" fmla="*/ 0 w 1231267"/>
              <a:gd name="connsiteY0" fmla="*/ 365440 h 1068472"/>
              <a:gd name="connsiteX1" fmla="*/ 615634 w 1231267"/>
              <a:gd name="connsiteY1" fmla="*/ 0 h 1068472"/>
              <a:gd name="connsiteX2" fmla="*/ 1231267 w 1231267"/>
              <a:gd name="connsiteY2" fmla="*/ 365440 h 1068472"/>
              <a:gd name="connsiteX3" fmla="*/ 1053917 w 1231267"/>
              <a:gd name="connsiteY3" fmla="*/ 1046400 h 1068472"/>
              <a:gd name="connsiteX4" fmla="*/ 216518 w 1231267"/>
              <a:gd name="connsiteY4" fmla="*/ 1068472 h 1068472"/>
              <a:gd name="connsiteX5" fmla="*/ 0 w 1231267"/>
              <a:gd name="connsiteY5" fmla="*/ 365440 h 1068472"/>
              <a:gd name="connsiteX0" fmla="*/ 0 w 1231267"/>
              <a:gd name="connsiteY0" fmla="*/ 365440 h 1093244"/>
              <a:gd name="connsiteX1" fmla="*/ 615634 w 1231267"/>
              <a:gd name="connsiteY1" fmla="*/ 0 h 1093244"/>
              <a:gd name="connsiteX2" fmla="*/ 1231267 w 1231267"/>
              <a:gd name="connsiteY2" fmla="*/ 365440 h 1093244"/>
              <a:gd name="connsiteX3" fmla="*/ 1053917 w 1231267"/>
              <a:gd name="connsiteY3" fmla="*/ 1046400 h 1093244"/>
              <a:gd name="connsiteX4" fmla="*/ 178092 w 1231267"/>
              <a:gd name="connsiteY4" fmla="*/ 1093244 h 1093244"/>
              <a:gd name="connsiteX5" fmla="*/ 0 w 1231267"/>
              <a:gd name="connsiteY5" fmla="*/ 365440 h 1093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31267" h="1093244">
                <a:moveTo>
                  <a:pt x="0" y="365440"/>
                </a:moveTo>
                <a:lnTo>
                  <a:pt x="615634" y="0"/>
                </a:lnTo>
                <a:lnTo>
                  <a:pt x="1231267" y="365440"/>
                </a:lnTo>
                <a:lnTo>
                  <a:pt x="1053917" y="1046400"/>
                </a:lnTo>
                <a:lnTo>
                  <a:pt x="178092" y="1093244"/>
                </a:lnTo>
                <a:lnTo>
                  <a:pt x="0" y="36544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8" name="直接连接符 17">
            <a:extLst>
              <a:ext uri="{FF2B5EF4-FFF2-40B4-BE49-F238E27FC236}">
                <a16:creationId xmlns:a16="http://schemas.microsoft.com/office/drawing/2014/main" id="{9570089F-18EB-4971-B423-66950CED5B3C}"/>
              </a:ext>
            </a:extLst>
          </p:cNvPr>
          <p:cNvCxnSpPr>
            <a:cxnSpLocks/>
            <a:stCxn id="5" idx="3"/>
            <a:endCxn id="5" idx="1"/>
          </p:cNvCxnSpPr>
          <p:nvPr/>
        </p:nvCxnSpPr>
        <p:spPr>
          <a:xfrm flipH="1">
            <a:off x="2369102" y="2177321"/>
            <a:ext cx="198572" cy="1116966"/>
          </a:xfrm>
          <a:prstGeom prst="line">
            <a:avLst/>
          </a:prstGeom>
          <a:ln w="95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>
            <a:extLst>
              <a:ext uri="{FF2B5EF4-FFF2-40B4-BE49-F238E27FC236}">
                <a16:creationId xmlns:a16="http://schemas.microsoft.com/office/drawing/2014/main" id="{42A07452-CECD-4EA7-9DD6-E8482E59DABB}"/>
              </a:ext>
            </a:extLst>
          </p:cNvPr>
          <p:cNvCxnSpPr>
            <a:cxnSpLocks/>
            <a:stCxn id="5" idx="4"/>
            <a:endCxn id="5" idx="1"/>
          </p:cNvCxnSpPr>
          <p:nvPr/>
        </p:nvCxnSpPr>
        <p:spPr>
          <a:xfrm flipH="1">
            <a:off x="2369102" y="2612478"/>
            <a:ext cx="960085" cy="681809"/>
          </a:xfrm>
          <a:prstGeom prst="line">
            <a:avLst/>
          </a:prstGeom>
          <a:ln w="95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六边形 9">
            <a:extLst>
              <a:ext uri="{FF2B5EF4-FFF2-40B4-BE49-F238E27FC236}">
                <a16:creationId xmlns:a16="http://schemas.microsoft.com/office/drawing/2014/main" id="{7DE9B897-C1C8-4565-83F9-FEF1BCA77FE1}"/>
              </a:ext>
            </a:extLst>
          </p:cNvPr>
          <p:cNvSpPr/>
          <p:nvPr/>
        </p:nvSpPr>
        <p:spPr>
          <a:xfrm>
            <a:off x="5594046" y="2251283"/>
            <a:ext cx="1499589" cy="1043004"/>
          </a:xfrm>
          <a:custGeom>
            <a:avLst/>
            <a:gdLst>
              <a:gd name="connsiteX0" fmla="*/ 0 w 1282449"/>
              <a:gd name="connsiteY0" fmla="*/ 563029 h 1126057"/>
              <a:gd name="connsiteX1" fmla="*/ 281514 w 1282449"/>
              <a:gd name="connsiteY1" fmla="*/ 0 h 1126057"/>
              <a:gd name="connsiteX2" fmla="*/ 1000935 w 1282449"/>
              <a:gd name="connsiteY2" fmla="*/ 0 h 1126057"/>
              <a:gd name="connsiteX3" fmla="*/ 1282449 w 1282449"/>
              <a:gd name="connsiteY3" fmla="*/ 563029 h 1126057"/>
              <a:gd name="connsiteX4" fmla="*/ 1000935 w 1282449"/>
              <a:gd name="connsiteY4" fmla="*/ 1126057 h 1126057"/>
              <a:gd name="connsiteX5" fmla="*/ 281514 w 1282449"/>
              <a:gd name="connsiteY5" fmla="*/ 1126057 h 1126057"/>
              <a:gd name="connsiteX6" fmla="*/ 0 w 1282449"/>
              <a:gd name="connsiteY6" fmla="*/ 563029 h 1126057"/>
              <a:gd name="connsiteX0" fmla="*/ 0 w 1282449"/>
              <a:gd name="connsiteY0" fmla="*/ 563029 h 1126057"/>
              <a:gd name="connsiteX1" fmla="*/ 281514 w 1282449"/>
              <a:gd name="connsiteY1" fmla="*/ 0 h 1126057"/>
              <a:gd name="connsiteX2" fmla="*/ 1210485 w 1282449"/>
              <a:gd name="connsiteY2" fmla="*/ 0 h 1126057"/>
              <a:gd name="connsiteX3" fmla="*/ 1282449 w 1282449"/>
              <a:gd name="connsiteY3" fmla="*/ 563029 h 1126057"/>
              <a:gd name="connsiteX4" fmla="*/ 1000935 w 1282449"/>
              <a:gd name="connsiteY4" fmla="*/ 1126057 h 1126057"/>
              <a:gd name="connsiteX5" fmla="*/ 281514 w 1282449"/>
              <a:gd name="connsiteY5" fmla="*/ 1126057 h 1126057"/>
              <a:gd name="connsiteX6" fmla="*/ 0 w 1282449"/>
              <a:gd name="connsiteY6" fmla="*/ 563029 h 1126057"/>
              <a:gd name="connsiteX0" fmla="*/ 0 w 1580899"/>
              <a:gd name="connsiteY0" fmla="*/ 563029 h 1126057"/>
              <a:gd name="connsiteX1" fmla="*/ 281514 w 1580899"/>
              <a:gd name="connsiteY1" fmla="*/ 0 h 1126057"/>
              <a:gd name="connsiteX2" fmla="*/ 1210485 w 1580899"/>
              <a:gd name="connsiteY2" fmla="*/ 0 h 1126057"/>
              <a:gd name="connsiteX3" fmla="*/ 1580899 w 1580899"/>
              <a:gd name="connsiteY3" fmla="*/ 410629 h 1126057"/>
              <a:gd name="connsiteX4" fmla="*/ 1000935 w 1580899"/>
              <a:gd name="connsiteY4" fmla="*/ 1126057 h 1126057"/>
              <a:gd name="connsiteX5" fmla="*/ 281514 w 1580899"/>
              <a:gd name="connsiteY5" fmla="*/ 1126057 h 1126057"/>
              <a:gd name="connsiteX6" fmla="*/ 0 w 1580899"/>
              <a:gd name="connsiteY6" fmla="*/ 563029 h 1126057"/>
              <a:gd name="connsiteX0" fmla="*/ 0 w 1580899"/>
              <a:gd name="connsiteY0" fmla="*/ 563029 h 1126057"/>
              <a:gd name="connsiteX1" fmla="*/ 281514 w 1580899"/>
              <a:gd name="connsiteY1" fmla="*/ 0 h 1126057"/>
              <a:gd name="connsiteX2" fmla="*/ 1210485 w 1580899"/>
              <a:gd name="connsiteY2" fmla="*/ 0 h 1126057"/>
              <a:gd name="connsiteX3" fmla="*/ 1580899 w 1580899"/>
              <a:gd name="connsiteY3" fmla="*/ 410629 h 1126057"/>
              <a:gd name="connsiteX4" fmla="*/ 1000935 w 1580899"/>
              <a:gd name="connsiteY4" fmla="*/ 1126057 h 1126057"/>
              <a:gd name="connsiteX5" fmla="*/ 281514 w 1580899"/>
              <a:gd name="connsiteY5" fmla="*/ 1126057 h 1126057"/>
              <a:gd name="connsiteX6" fmla="*/ 0 w 1580899"/>
              <a:gd name="connsiteY6" fmla="*/ 563029 h 1126057"/>
              <a:gd name="connsiteX0" fmla="*/ 0 w 1618999"/>
              <a:gd name="connsiteY0" fmla="*/ 442379 h 1126057"/>
              <a:gd name="connsiteX1" fmla="*/ 319614 w 1618999"/>
              <a:gd name="connsiteY1" fmla="*/ 0 h 1126057"/>
              <a:gd name="connsiteX2" fmla="*/ 1248585 w 1618999"/>
              <a:gd name="connsiteY2" fmla="*/ 0 h 1126057"/>
              <a:gd name="connsiteX3" fmla="*/ 1618999 w 1618999"/>
              <a:gd name="connsiteY3" fmla="*/ 410629 h 1126057"/>
              <a:gd name="connsiteX4" fmla="*/ 1039035 w 1618999"/>
              <a:gd name="connsiteY4" fmla="*/ 1126057 h 1126057"/>
              <a:gd name="connsiteX5" fmla="*/ 319614 w 1618999"/>
              <a:gd name="connsiteY5" fmla="*/ 1126057 h 1126057"/>
              <a:gd name="connsiteX6" fmla="*/ 0 w 1618999"/>
              <a:gd name="connsiteY6" fmla="*/ 442379 h 1126057"/>
              <a:gd name="connsiteX0" fmla="*/ 0 w 1618999"/>
              <a:gd name="connsiteY0" fmla="*/ 442379 h 1126057"/>
              <a:gd name="connsiteX1" fmla="*/ 319614 w 1618999"/>
              <a:gd name="connsiteY1" fmla="*/ 0 h 1126057"/>
              <a:gd name="connsiteX2" fmla="*/ 1248585 w 1618999"/>
              <a:gd name="connsiteY2" fmla="*/ 0 h 1126057"/>
              <a:gd name="connsiteX3" fmla="*/ 1618999 w 1618999"/>
              <a:gd name="connsiteY3" fmla="*/ 410629 h 1126057"/>
              <a:gd name="connsiteX4" fmla="*/ 1089835 w 1618999"/>
              <a:gd name="connsiteY4" fmla="*/ 1126057 h 1126057"/>
              <a:gd name="connsiteX5" fmla="*/ 319614 w 1618999"/>
              <a:gd name="connsiteY5" fmla="*/ 1126057 h 1126057"/>
              <a:gd name="connsiteX6" fmla="*/ 0 w 1618999"/>
              <a:gd name="connsiteY6" fmla="*/ 442379 h 1126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18999" h="1126057">
                <a:moveTo>
                  <a:pt x="0" y="442379"/>
                </a:moveTo>
                <a:lnTo>
                  <a:pt x="319614" y="0"/>
                </a:lnTo>
                <a:lnTo>
                  <a:pt x="1248585" y="0"/>
                </a:lnTo>
                <a:lnTo>
                  <a:pt x="1618999" y="410629"/>
                </a:lnTo>
                <a:lnTo>
                  <a:pt x="1089835" y="1126057"/>
                </a:lnTo>
                <a:lnTo>
                  <a:pt x="319614" y="1126057"/>
                </a:lnTo>
                <a:lnTo>
                  <a:pt x="0" y="442379"/>
                </a:lnTo>
                <a:close/>
              </a:path>
            </a:pathLst>
          </a:cu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5" name="直接连接符 24">
            <a:extLst>
              <a:ext uri="{FF2B5EF4-FFF2-40B4-BE49-F238E27FC236}">
                <a16:creationId xmlns:a16="http://schemas.microsoft.com/office/drawing/2014/main" id="{8C5F8957-ACC8-4D01-8FB5-98D5B5B40209}"/>
              </a:ext>
            </a:extLst>
          </p:cNvPr>
          <p:cNvCxnSpPr>
            <a:cxnSpLocks/>
            <a:stCxn id="10" idx="1"/>
            <a:endCxn id="10" idx="5"/>
          </p:cNvCxnSpPr>
          <p:nvPr/>
        </p:nvCxnSpPr>
        <p:spPr>
          <a:xfrm>
            <a:off x="5890087" y="2251283"/>
            <a:ext cx="0" cy="1043004"/>
          </a:xfrm>
          <a:prstGeom prst="line">
            <a:avLst/>
          </a:prstGeom>
          <a:ln w="95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>
            <a:extLst>
              <a:ext uri="{FF2B5EF4-FFF2-40B4-BE49-F238E27FC236}">
                <a16:creationId xmlns:a16="http://schemas.microsoft.com/office/drawing/2014/main" id="{7AADC4BB-9DC1-42D8-9C65-D6F4F77A69F9}"/>
              </a:ext>
            </a:extLst>
          </p:cNvPr>
          <p:cNvCxnSpPr>
            <a:cxnSpLocks/>
            <a:stCxn id="10" idx="1"/>
            <a:endCxn id="10" idx="4"/>
          </p:cNvCxnSpPr>
          <p:nvPr/>
        </p:nvCxnSpPr>
        <p:spPr>
          <a:xfrm>
            <a:off x="5890087" y="2251283"/>
            <a:ext cx="713413" cy="1043004"/>
          </a:xfrm>
          <a:prstGeom prst="line">
            <a:avLst/>
          </a:prstGeom>
          <a:ln w="95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>
            <a:extLst>
              <a:ext uri="{FF2B5EF4-FFF2-40B4-BE49-F238E27FC236}">
                <a16:creationId xmlns:a16="http://schemas.microsoft.com/office/drawing/2014/main" id="{4449F22A-D557-4CCB-8862-ED33DA012630}"/>
              </a:ext>
            </a:extLst>
          </p:cNvPr>
          <p:cNvCxnSpPr>
            <a:cxnSpLocks/>
            <a:stCxn id="10" idx="1"/>
            <a:endCxn id="10" idx="3"/>
          </p:cNvCxnSpPr>
          <p:nvPr/>
        </p:nvCxnSpPr>
        <p:spPr>
          <a:xfrm>
            <a:off x="5890087" y="2251283"/>
            <a:ext cx="1203548" cy="380343"/>
          </a:xfrm>
          <a:prstGeom prst="line">
            <a:avLst/>
          </a:prstGeom>
          <a:ln w="95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7169" grpId="0"/>
      <p:bldP spid="12" grpId="0"/>
      <p:bldP spid="17" grpId="0"/>
      <p:bldP spid="5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887387" y="1138869"/>
            <a:ext cx="7369226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1800" dirty="0">
                <a:solidFill>
                  <a:schemeClr val="bg2">
                    <a:lumMod val="1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发现：将求多边形的内角和转化成求几个三角形的内角和计算比较简便。</a:t>
            </a:r>
            <a:endParaRPr lang="zh-CN" altLang="en-US" sz="1800" dirty="0">
              <a:solidFill>
                <a:schemeClr val="bg2">
                  <a:lumMod val="1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  <a:cs typeface="宋体" pitchFamily="2" charset="-122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 rotWithShape="1">
          <a:blip r:embed="rId2" cstate="print"/>
          <a:srcRect l="-148" t="-802" r="-204" b="-705"/>
          <a:stretch/>
        </p:blipFill>
        <p:spPr bwMode="auto">
          <a:xfrm>
            <a:off x="1733549" y="1774824"/>
            <a:ext cx="5680075" cy="2136775"/>
          </a:xfrm>
          <a:prstGeom prst="rect">
            <a:avLst/>
          </a:prstGeom>
          <a:ln>
            <a:noFill/>
          </a:ln>
          <a:effectLst>
            <a:softEdge rad="25400"/>
          </a:effectLst>
        </p:spPr>
      </p:pic>
      <p:grpSp>
        <p:nvGrpSpPr>
          <p:cNvPr id="11" name="组合 10">
            <a:extLst>
              <a:ext uri="{FF2B5EF4-FFF2-40B4-BE49-F238E27FC236}">
                <a16:creationId xmlns:a16="http://schemas.microsoft.com/office/drawing/2014/main" id="{10411096-80ED-4688-8FBA-928FA9736659}"/>
              </a:ext>
            </a:extLst>
          </p:cNvPr>
          <p:cNvGrpSpPr/>
          <p:nvPr/>
        </p:nvGrpSpPr>
        <p:grpSpPr>
          <a:xfrm>
            <a:off x="465350" y="516019"/>
            <a:ext cx="1663997" cy="480463"/>
            <a:chOff x="1196480" y="446639"/>
            <a:chExt cx="1663997" cy="480463"/>
          </a:xfrm>
        </p:grpSpPr>
        <p:grpSp>
          <p:nvGrpSpPr>
            <p:cNvPr id="13" name="组合 12">
              <a:extLst>
                <a:ext uri="{FF2B5EF4-FFF2-40B4-BE49-F238E27FC236}">
                  <a16:creationId xmlns:a16="http://schemas.microsoft.com/office/drawing/2014/main" id="{89A9A516-3B97-4A3E-B20C-F3167CA33862}"/>
                </a:ext>
              </a:extLst>
            </p:cNvPr>
            <p:cNvGrpSpPr/>
            <p:nvPr/>
          </p:nvGrpSpPr>
          <p:grpSpPr>
            <a:xfrm>
              <a:off x="1196480" y="454038"/>
              <a:ext cx="1663997" cy="473064"/>
              <a:chOff x="1542232" y="666658"/>
              <a:chExt cx="1173875" cy="333725"/>
            </a:xfrm>
          </p:grpSpPr>
          <p:sp>
            <p:nvSpPr>
              <p:cNvPr id="15" name="圆角矩形 1">
                <a:extLst>
                  <a:ext uri="{FF2B5EF4-FFF2-40B4-BE49-F238E27FC236}">
                    <a16:creationId xmlns:a16="http://schemas.microsoft.com/office/drawing/2014/main" id="{83D61E63-3E7C-43EB-8FE4-238A39DCD5BE}"/>
                  </a:ext>
                </a:extLst>
              </p:cNvPr>
              <p:cNvSpPr/>
              <p:nvPr/>
            </p:nvSpPr>
            <p:spPr bwMode="auto">
              <a:xfrm>
                <a:off x="1542232" y="666658"/>
                <a:ext cx="1173875" cy="333725"/>
              </a:xfrm>
              <a:prstGeom prst="roundRect">
                <a:avLst>
                  <a:gd name="adj" fmla="val 16667"/>
                </a:avLst>
              </a:prstGeom>
              <a:solidFill>
                <a:srgbClr val="87BE62"/>
              </a:solidFill>
              <a:ln>
                <a:noFill/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algn="ctr" eaLnBrk="1" hangingPunct="1">
                  <a:buFont typeface="Arial" panose="020B0604020202020204" pitchFamily="34" charset="0"/>
                  <a:buNone/>
                  <a:defRPr/>
                </a:pPr>
                <a:endParaRPr lang="zh-CN" altLang="en-US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6" name="椭圆 15">
                <a:extLst>
                  <a:ext uri="{FF2B5EF4-FFF2-40B4-BE49-F238E27FC236}">
                    <a16:creationId xmlns:a16="http://schemas.microsoft.com/office/drawing/2014/main" id="{34D942C2-812C-451B-9EEB-E8C3B3B1360D}"/>
                  </a:ext>
                </a:extLst>
              </p:cNvPr>
              <p:cNvSpPr/>
              <p:nvPr/>
            </p:nvSpPr>
            <p:spPr>
              <a:xfrm>
                <a:off x="2607033" y="692411"/>
                <a:ext cx="74506" cy="74506"/>
              </a:xfrm>
              <a:prstGeom prst="ellipse">
                <a:avLst/>
              </a:prstGeom>
              <a:solidFill>
                <a:srgbClr val="D4F2FC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84A75457-CA3A-489B-909B-A3C9B2E3FCE5}"/>
                </a:ext>
              </a:extLst>
            </p:cNvPr>
            <p:cNvSpPr/>
            <p:nvPr/>
          </p:nvSpPr>
          <p:spPr>
            <a:xfrm>
              <a:off x="1320591" y="446639"/>
              <a:ext cx="141577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240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探究新知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0655383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89461" y="1838762"/>
            <a:ext cx="6141930" cy="1701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1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思路分析　</a:t>
            </a:r>
            <a:endParaRPr lang="en-US" altLang="zh-CN" sz="1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800">
                <a:solidFill>
                  <a:schemeClr val="bg2">
                    <a:lumMod val="1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　　</a:t>
            </a:r>
            <a:r>
              <a:rPr lang="zh-CN" altLang="zh-CN" sz="1800">
                <a:solidFill>
                  <a:schemeClr val="bg2">
                    <a:lumMod val="1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根据</a:t>
            </a:r>
            <a:r>
              <a:rPr lang="zh-CN" altLang="zh-CN" sz="1800" dirty="0">
                <a:solidFill>
                  <a:schemeClr val="bg2">
                    <a:lumMod val="1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题意可知，正方形的顶点</a:t>
            </a:r>
            <a:r>
              <a:rPr lang="en-US" altLang="zh-CN" sz="18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zh-CN" sz="1800" dirty="0">
                <a:solidFill>
                  <a:schemeClr val="bg2">
                    <a:lumMod val="1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 sz="18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zh-CN" sz="1800" dirty="0">
                <a:solidFill>
                  <a:schemeClr val="bg2">
                    <a:lumMod val="1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都与线段</a:t>
            </a:r>
            <a:r>
              <a:rPr lang="en-US" altLang="zh-CN" sz="18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EF</a:t>
            </a:r>
            <a:r>
              <a:rPr lang="zh-CN" altLang="zh-CN" sz="1800" dirty="0">
                <a:solidFill>
                  <a:schemeClr val="bg2">
                    <a:lumMod val="1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上的点</a:t>
            </a:r>
            <a:r>
              <a:rPr lang="en-US" altLang="zh-CN" sz="18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G</a:t>
            </a:r>
            <a:r>
              <a:rPr lang="zh-CN" altLang="zh-CN" sz="1800" dirty="0">
                <a:solidFill>
                  <a:schemeClr val="bg2">
                    <a:lumMod val="1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重合，线段</a:t>
            </a:r>
            <a:r>
              <a:rPr lang="en-US" altLang="zh-CN" sz="18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DG</a:t>
            </a:r>
            <a:r>
              <a:rPr lang="zh-CN" altLang="zh-CN" sz="1800" dirty="0">
                <a:solidFill>
                  <a:schemeClr val="bg2">
                    <a:lumMod val="1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和</a:t>
            </a:r>
            <a:r>
              <a:rPr lang="en-US" altLang="zh-CN" sz="18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CG</a:t>
            </a:r>
            <a:r>
              <a:rPr lang="zh-CN" altLang="zh-CN" sz="1800" dirty="0">
                <a:solidFill>
                  <a:schemeClr val="bg2">
                    <a:lumMod val="1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又是正方形的边长，即</a:t>
            </a:r>
            <a:r>
              <a:rPr lang="en-US" altLang="zh-CN" sz="18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DG</a:t>
            </a:r>
            <a:r>
              <a:rPr lang="zh-CN" altLang="zh-CN" sz="1800" dirty="0">
                <a:solidFill>
                  <a:schemeClr val="bg2">
                    <a:lumMod val="10000"/>
                  </a:schemeClr>
                </a:solidFill>
                <a:latin typeface="+mn-ea"/>
              </a:rPr>
              <a:t>＝</a:t>
            </a:r>
            <a:r>
              <a:rPr lang="en-US" altLang="zh-CN" sz="18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CG</a:t>
            </a:r>
            <a:r>
              <a:rPr lang="zh-CN" altLang="zh-CN" sz="1800" dirty="0">
                <a:solidFill>
                  <a:schemeClr val="bg2">
                    <a:lumMod val="10000"/>
                  </a:schemeClr>
                </a:solidFill>
                <a:latin typeface="+mn-ea"/>
              </a:rPr>
              <a:t>＝</a:t>
            </a:r>
            <a:r>
              <a:rPr lang="en-US" altLang="zh-CN" sz="18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CD</a:t>
            </a:r>
            <a:r>
              <a:rPr lang="zh-CN" altLang="zh-CN" sz="1800" dirty="0">
                <a:solidFill>
                  <a:schemeClr val="bg2">
                    <a:lumMod val="1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，由此可知，三角形</a:t>
            </a:r>
            <a:r>
              <a:rPr lang="en-US" altLang="zh-CN" sz="18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CGD</a:t>
            </a:r>
            <a:r>
              <a:rPr lang="zh-CN" altLang="zh-CN" sz="1800" dirty="0">
                <a:solidFill>
                  <a:schemeClr val="bg2">
                    <a:lumMod val="1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是等边三角形，所以</a:t>
            </a:r>
            <a:r>
              <a:rPr lang="en-US" altLang="zh-CN" sz="1800" dirty="0">
                <a:solidFill>
                  <a:schemeClr val="bg2">
                    <a:lumMod val="1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∠</a:t>
            </a:r>
            <a:r>
              <a:rPr lang="en-US" altLang="zh-CN" sz="18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CGD</a:t>
            </a:r>
            <a:r>
              <a:rPr lang="zh-CN" altLang="zh-CN" sz="1800" dirty="0">
                <a:solidFill>
                  <a:schemeClr val="bg2">
                    <a:lumMod val="10000"/>
                  </a:schemeClr>
                </a:solidFill>
                <a:latin typeface="+mn-ea"/>
              </a:rPr>
              <a:t>＝</a:t>
            </a:r>
            <a:r>
              <a:rPr lang="en-US" altLang="zh-CN" sz="1800" dirty="0">
                <a:solidFill>
                  <a:schemeClr val="bg2">
                    <a:lumMod val="1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60</a:t>
            </a:r>
            <a:r>
              <a:rPr lang="zh-CN" altLang="zh-CN" sz="1800" dirty="0">
                <a:solidFill>
                  <a:schemeClr val="bg2">
                    <a:lumMod val="1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°。</a:t>
            </a:r>
            <a:endParaRPr lang="zh-CN" altLang="en-US" sz="1800" dirty="0">
              <a:solidFill>
                <a:schemeClr val="bg2">
                  <a:lumMod val="1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89461" y="1064960"/>
            <a:ext cx="8037629" cy="773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800" dirty="0">
                <a:solidFill>
                  <a:schemeClr val="bg2">
                    <a:lumMod val="1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如图，在正方形</a:t>
            </a:r>
            <a:r>
              <a:rPr lang="en-US" altLang="zh-CN" sz="18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ABCD</a:t>
            </a:r>
            <a:r>
              <a:rPr lang="zh-CN" altLang="zh-CN" sz="1800" dirty="0">
                <a:solidFill>
                  <a:schemeClr val="bg2">
                    <a:lumMod val="1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中，</a:t>
            </a:r>
            <a:r>
              <a:rPr lang="en-US" altLang="zh-CN" sz="18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</a:t>
            </a:r>
            <a:r>
              <a:rPr lang="zh-CN" altLang="zh-CN" sz="1800" dirty="0">
                <a:solidFill>
                  <a:schemeClr val="bg2">
                    <a:lumMod val="1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18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F</a:t>
            </a:r>
            <a:r>
              <a:rPr lang="zh-CN" altLang="zh-CN" sz="1800" dirty="0">
                <a:solidFill>
                  <a:schemeClr val="bg2">
                    <a:lumMod val="1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分别是</a:t>
            </a:r>
            <a:r>
              <a:rPr lang="en-US" altLang="zh-CN" sz="18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AB</a:t>
            </a:r>
            <a:r>
              <a:rPr lang="zh-CN" altLang="zh-CN" sz="1800" dirty="0">
                <a:solidFill>
                  <a:schemeClr val="bg2">
                    <a:lumMod val="1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18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CD</a:t>
            </a:r>
            <a:r>
              <a:rPr lang="zh-CN" altLang="zh-CN" sz="1800" dirty="0">
                <a:solidFill>
                  <a:schemeClr val="bg2">
                    <a:lumMod val="1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的中点，将正方形的</a:t>
            </a:r>
            <a:r>
              <a:rPr lang="en-US" altLang="zh-CN" sz="1800" dirty="0">
                <a:solidFill>
                  <a:schemeClr val="bg2">
                    <a:lumMod val="1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∠</a:t>
            </a:r>
            <a:r>
              <a:rPr lang="en-US" altLang="zh-CN" sz="18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zh-CN" sz="1800" dirty="0">
                <a:solidFill>
                  <a:schemeClr val="bg2">
                    <a:lumMod val="1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和</a:t>
            </a:r>
            <a:r>
              <a:rPr lang="en-US" altLang="zh-CN" sz="1800" dirty="0">
                <a:solidFill>
                  <a:schemeClr val="bg2">
                    <a:lumMod val="1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∠</a:t>
            </a:r>
            <a:r>
              <a:rPr lang="en-US" altLang="zh-CN" sz="18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zh-CN" sz="1800" dirty="0">
                <a:solidFill>
                  <a:schemeClr val="bg2">
                    <a:lumMod val="1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折起，使得顶点</a:t>
            </a:r>
            <a:r>
              <a:rPr lang="en-US" altLang="zh-CN" sz="18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zh-CN" sz="1800" dirty="0">
                <a:solidFill>
                  <a:schemeClr val="bg2">
                    <a:lumMod val="1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18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zh-CN" sz="1800" dirty="0">
                <a:solidFill>
                  <a:schemeClr val="bg2">
                    <a:lumMod val="1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都与线段</a:t>
            </a:r>
            <a:r>
              <a:rPr lang="en-US" altLang="zh-CN" sz="18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EF</a:t>
            </a:r>
            <a:r>
              <a:rPr lang="zh-CN" altLang="zh-CN" sz="1800" dirty="0">
                <a:solidFill>
                  <a:schemeClr val="bg2">
                    <a:lumMod val="1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上的点</a:t>
            </a:r>
            <a:r>
              <a:rPr lang="en-US" altLang="zh-CN" sz="18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G</a:t>
            </a:r>
            <a:r>
              <a:rPr lang="zh-CN" altLang="zh-CN" sz="1800" dirty="0">
                <a:solidFill>
                  <a:schemeClr val="bg2">
                    <a:lumMod val="1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重合，求</a:t>
            </a:r>
            <a:r>
              <a:rPr lang="en-US" altLang="zh-CN" sz="1800" dirty="0">
                <a:solidFill>
                  <a:schemeClr val="bg2">
                    <a:lumMod val="1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∠</a:t>
            </a:r>
            <a:r>
              <a:rPr lang="en-US" altLang="zh-CN" sz="18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CGD</a:t>
            </a:r>
            <a:r>
              <a:rPr lang="zh-CN" altLang="zh-CN" sz="1800" dirty="0">
                <a:solidFill>
                  <a:schemeClr val="bg2">
                    <a:lumMod val="1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的度数。</a:t>
            </a:r>
            <a:endParaRPr lang="zh-CN" altLang="en-US" sz="1800" dirty="0">
              <a:solidFill>
                <a:schemeClr val="bg2">
                  <a:lumMod val="1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589461" y="3893874"/>
            <a:ext cx="13378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1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正确</a:t>
            </a:r>
            <a:r>
              <a:rPr lang="zh-CN" altLang="zh-CN" sz="1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解答　</a:t>
            </a:r>
            <a:endParaRPr lang="en-US" altLang="zh-CN" sz="18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10" name="组合 9">
            <a:extLst>
              <a:ext uri="{FF2B5EF4-FFF2-40B4-BE49-F238E27FC236}">
                <a16:creationId xmlns:a16="http://schemas.microsoft.com/office/drawing/2014/main" id="{13B1F120-2C24-4505-B543-3232599B7E48}"/>
              </a:ext>
            </a:extLst>
          </p:cNvPr>
          <p:cNvGrpSpPr/>
          <p:nvPr/>
        </p:nvGrpSpPr>
        <p:grpSpPr>
          <a:xfrm>
            <a:off x="465350" y="516019"/>
            <a:ext cx="1663997" cy="480463"/>
            <a:chOff x="1196480" y="446639"/>
            <a:chExt cx="1663997" cy="480463"/>
          </a:xfrm>
        </p:grpSpPr>
        <p:grpSp>
          <p:nvGrpSpPr>
            <p:cNvPr id="12" name="组合 11">
              <a:extLst>
                <a:ext uri="{FF2B5EF4-FFF2-40B4-BE49-F238E27FC236}">
                  <a16:creationId xmlns:a16="http://schemas.microsoft.com/office/drawing/2014/main" id="{140607BC-748D-4E3C-A746-1360E2C741DF}"/>
                </a:ext>
              </a:extLst>
            </p:cNvPr>
            <p:cNvGrpSpPr/>
            <p:nvPr/>
          </p:nvGrpSpPr>
          <p:grpSpPr>
            <a:xfrm>
              <a:off x="1196480" y="454038"/>
              <a:ext cx="1663997" cy="473064"/>
              <a:chOff x="1542232" y="666658"/>
              <a:chExt cx="1173875" cy="333725"/>
            </a:xfrm>
          </p:grpSpPr>
          <p:sp>
            <p:nvSpPr>
              <p:cNvPr id="14" name="圆角矩形 1">
                <a:extLst>
                  <a:ext uri="{FF2B5EF4-FFF2-40B4-BE49-F238E27FC236}">
                    <a16:creationId xmlns:a16="http://schemas.microsoft.com/office/drawing/2014/main" id="{71540220-AA34-49B7-9B0D-C4F22E041A62}"/>
                  </a:ext>
                </a:extLst>
              </p:cNvPr>
              <p:cNvSpPr/>
              <p:nvPr/>
            </p:nvSpPr>
            <p:spPr bwMode="auto">
              <a:xfrm>
                <a:off x="1542232" y="666658"/>
                <a:ext cx="1173875" cy="333725"/>
              </a:xfrm>
              <a:prstGeom prst="roundRect">
                <a:avLst>
                  <a:gd name="adj" fmla="val 16667"/>
                </a:avLst>
              </a:prstGeom>
              <a:solidFill>
                <a:srgbClr val="87BE62"/>
              </a:solidFill>
              <a:ln>
                <a:noFill/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algn="ctr" eaLnBrk="1" hangingPunct="1">
                  <a:buFont typeface="Arial" panose="020B0604020202020204" pitchFamily="34" charset="0"/>
                  <a:buNone/>
                  <a:defRPr/>
                </a:pPr>
                <a:endParaRPr lang="zh-CN" altLang="en-US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5" name="椭圆 14">
                <a:extLst>
                  <a:ext uri="{FF2B5EF4-FFF2-40B4-BE49-F238E27FC236}">
                    <a16:creationId xmlns:a16="http://schemas.microsoft.com/office/drawing/2014/main" id="{5DCA7309-D0C4-4E67-A312-9093E92783CC}"/>
                  </a:ext>
                </a:extLst>
              </p:cNvPr>
              <p:cNvSpPr/>
              <p:nvPr/>
            </p:nvSpPr>
            <p:spPr>
              <a:xfrm>
                <a:off x="2607033" y="692411"/>
                <a:ext cx="74506" cy="74506"/>
              </a:xfrm>
              <a:prstGeom prst="ellipse">
                <a:avLst/>
              </a:prstGeom>
              <a:solidFill>
                <a:srgbClr val="D4F2FC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FC3F53B7-7D69-4489-B9AE-C5764F94DA40}"/>
                </a:ext>
              </a:extLst>
            </p:cNvPr>
            <p:cNvSpPr/>
            <p:nvPr/>
          </p:nvSpPr>
          <p:spPr>
            <a:xfrm>
              <a:off x="1320591" y="446639"/>
              <a:ext cx="141577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240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探究新知</a:t>
              </a:r>
            </a:p>
          </p:txBody>
        </p:sp>
      </p:grpSp>
      <p:sp>
        <p:nvSpPr>
          <p:cNvPr id="3" name="矩形 2">
            <a:extLst>
              <a:ext uri="{FF2B5EF4-FFF2-40B4-BE49-F238E27FC236}">
                <a16:creationId xmlns:a16="http://schemas.microsoft.com/office/drawing/2014/main" id="{99EF98DE-6D3C-49F2-9808-5EBD454256D6}"/>
              </a:ext>
            </a:extLst>
          </p:cNvPr>
          <p:cNvSpPr/>
          <p:nvPr/>
        </p:nvSpPr>
        <p:spPr>
          <a:xfrm>
            <a:off x="1756212" y="3893874"/>
            <a:ext cx="15953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800">
                <a:solidFill>
                  <a:schemeClr val="bg2">
                    <a:lumMod val="1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∠</a:t>
            </a:r>
            <a:r>
              <a:rPr lang="en-US" altLang="zh-CN" sz="180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CGD</a:t>
            </a:r>
            <a:r>
              <a:rPr lang="zh-CN" altLang="zh-CN" sz="1800">
                <a:solidFill>
                  <a:schemeClr val="bg2">
                    <a:lumMod val="10000"/>
                  </a:schemeClr>
                </a:solidFill>
                <a:latin typeface="+mj-ea"/>
                <a:ea typeface="+mj-ea"/>
              </a:rPr>
              <a:t>＝</a:t>
            </a:r>
            <a:r>
              <a:rPr lang="en-US" altLang="zh-CN" sz="1800">
                <a:solidFill>
                  <a:schemeClr val="bg2">
                    <a:lumMod val="1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60</a:t>
            </a:r>
            <a:r>
              <a:rPr lang="zh-CN" altLang="zh-CN" sz="1800">
                <a:solidFill>
                  <a:schemeClr val="bg2">
                    <a:lumMod val="1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°</a:t>
            </a:r>
            <a:endParaRPr lang="zh-CN" altLang="en-US" sz="1600"/>
          </a:p>
        </p:txBody>
      </p: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4F550814-5C20-40C0-899F-2A6A55E6DBB5}"/>
              </a:ext>
            </a:extLst>
          </p:cNvPr>
          <p:cNvGrpSpPr/>
          <p:nvPr/>
        </p:nvGrpSpPr>
        <p:grpSpPr>
          <a:xfrm>
            <a:off x="7166414" y="2335698"/>
            <a:ext cx="1285692" cy="1127519"/>
            <a:chOff x="3994150" y="1477569"/>
            <a:chExt cx="1285692" cy="1127519"/>
          </a:xfrm>
        </p:grpSpPr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315C8EA0-B6C5-4969-A094-5BAD011ECDAA}"/>
                </a:ext>
              </a:extLst>
            </p:cNvPr>
            <p:cNvSpPr/>
            <p:nvPr/>
          </p:nvSpPr>
          <p:spPr>
            <a:xfrm>
              <a:off x="3998912" y="2044304"/>
              <a:ext cx="1227136" cy="5552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6C4492FD-CF19-4AC7-8A6F-DA0F9DEE8BA8}"/>
                </a:ext>
              </a:extLst>
            </p:cNvPr>
            <p:cNvSpPr/>
            <p:nvPr/>
          </p:nvSpPr>
          <p:spPr>
            <a:xfrm>
              <a:off x="3998912" y="1479950"/>
              <a:ext cx="1227136" cy="5552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等腰三角形 2">
              <a:extLst>
                <a:ext uri="{FF2B5EF4-FFF2-40B4-BE49-F238E27FC236}">
                  <a16:creationId xmlns:a16="http://schemas.microsoft.com/office/drawing/2014/main" id="{5D3B0945-E2EA-41A0-B953-7B1EBDF65FE7}"/>
                </a:ext>
              </a:extLst>
            </p:cNvPr>
            <p:cNvSpPr/>
            <p:nvPr/>
          </p:nvSpPr>
          <p:spPr>
            <a:xfrm rot="4450033">
              <a:off x="4470571" y="1089865"/>
              <a:ext cx="364311" cy="1254231"/>
            </a:xfrm>
            <a:custGeom>
              <a:avLst/>
              <a:gdLst>
                <a:gd name="connsiteX0" fmla="*/ 0 w 489061"/>
                <a:gd name="connsiteY0" fmla="*/ 1257968 h 1257968"/>
                <a:gd name="connsiteX1" fmla="*/ 244531 w 489061"/>
                <a:gd name="connsiteY1" fmla="*/ 0 h 1257968"/>
                <a:gd name="connsiteX2" fmla="*/ 489061 w 489061"/>
                <a:gd name="connsiteY2" fmla="*/ 1257968 h 1257968"/>
                <a:gd name="connsiteX3" fmla="*/ 0 w 489061"/>
                <a:gd name="connsiteY3" fmla="*/ 1257968 h 1257968"/>
                <a:gd name="connsiteX0" fmla="*/ 0 w 490778"/>
                <a:gd name="connsiteY0" fmla="*/ 1257968 h 1257968"/>
                <a:gd name="connsiteX1" fmla="*/ 244531 w 490778"/>
                <a:gd name="connsiteY1" fmla="*/ 0 h 1257968"/>
                <a:gd name="connsiteX2" fmla="*/ 490778 w 490778"/>
                <a:gd name="connsiteY2" fmla="*/ 1148786 h 1257968"/>
                <a:gd name="connsiteX3" fmla="*/ 0 w 490778"/>
                <a:gd name="connsiteY3" fmla="*/ 1257968 h 1257968"/>
                <a:gd name="connsiteX0" fmla="*/ 0 w 364311"/>
                <a:gd name="connsiteY0" fmla="*/ 1254231 h 1254231"/>
                <a:gd name="connsiteX1" fmla="*/ 118064 w 364311"/>
                <a:gd name="connsiteY1" fmla="*/ 0 h 1254231"/>
                <a:gd name="connsiteX2" fmla="*/ 364311 w 364311"/>
                <a:gd name="connsiteY2" fmla="*/ 1148786 h 1254231"/>
                <a:gd name="connsiteX3" fmla="*/ 0 w 364311"/>
                <a:gd name="connsiteY3" fmla="*/ 1254231 h 1254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311" h="1254231">
                  <a:moveTo>
                    <a:pt x="0" y="1254231"/>
                  </a:moveTo>
                  <a:lnTo>
                    <a:pt x="118064" y="0"/>
                  </a:lnTo>
                  <a:lnTo>
                    <a:pt x="364311" y="1148786"/>
                  </a:lnTo>
                  <a:lnTo>
                    <a:pt x="0" y="1254231"/>
                  </a:lnTo>
                  <a:close/>
                </a:path>
              </a:pathLst>
            </a:custGeom>
            <a:solidFill>
              <a:schemeClr val="bg1"/>
            </a:solidFill>
            <a:ln cap="rnd"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2" name="直接连接符 21">
              <a:extLst>
                <a:ext uri="{FF2B5EF4-FFF2-40B4-BE49-F238E27FC236}">
                  <a16:creationId xmlns:a16="http://schemas.microsoft.com/office/drawing/2014/main" id="{0739988B-7FE2-4EDB-9E32-28BC44C22B4A}"/>
                </a:ext>
              </a:extLst>
            </p:cNvPr>
            <p:cNvCxnSpPr>
              <a:cxnSpLocks/>
            </p:cNvCxnSpPr>
            <p:nvPr/>
          </p:nvCxnSpPr>
          <p:spPr>
            <a:xfrm>
              <a:off x="3994150" y="2036369"/>
              <a:ext cx="1239838" cy="0"/>
            </a:xfrm>
            <a:prstGeom prst="line">
              <a:avLst/>
            </a:prstGeom>
            <a:ln w="12700">
              <a:solidFill>
                <a:schemeClr val="bg2">
                  <a:lumMod val="1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>
              <a:extLst>
                <a:ext uri="{FF2B5EF4-FFF2-40B4-BE49-F238E27FC236}">
                  <a16:creationId xmlns:a16="http://schemas.microsoft.com/office/drawing/2014/main" id="{86503C0B-545F-4081-A9A2-05C4AA030744}"/>
                </a:ext>
              </a:extLst>
            </p:cNvPr>
            <p:cNvCxnSpPr>
              <a:cxnSpLocks/>
            </p:cNvCxnSpPr>
            <p:nvPr/>
          </p:nvCxnSpPr>
          <p:spPr>
            <a:xfrm>
              <a:off x="3994150" y="1477569"/>
              <a:ext cx="1230313" cy="0"/>
            </a:xfrm>
            <a:prstGeom prst="line">
              <a:avLst/>
            </a:prstGeom>
            <a:ln w="12700">
              <a:solidFill>
                <a:schemeClr val="bg2">
                  <a:lumMod val="1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等腰三角形 2">
              <a:extLst>
                <a:ext uri="{FF2B5EF4-FFF2-40B4-BE49-F238E27FC236}">
                  <a16:creationId xmlns:a16="http://schemas.microsoft.com/office/drawing/2014/main" id="{CE610E59-00B4-47D0-9EA9-583AA5902AE1}"/>
                </a:ext>
              </a:extLst>
            </p:cNvPr>
            <p:cNvSpPr/>
            <p:nvPr/>
          </p:nvSpPr>
          <p:spPr>
            <a:xfrm rot="17149967" flipV="1">
              <a:off x="4470571" y="1739420"/>
              <a:ext cx="364311" cy="1254231"/>
            </a:xfrm>
            <a:custGeom>
              <a:avLst/>
              <a:gdLst>
                <a:gd name="connsiteX0" fmla="*/ 0 w 489061"/>
                <a:gd name="connsiteY0" fmla="*/ 1257968 h 1257968"/>
                <a:gd name="connsiteX1" fmla="*/ 244531 w 489061"/>
                <a:gd name="connsiteY1" fmla="*/ 0 h 1257968"/>
                <a:gd name="connsiteX2" fmla="*/ 489061 w 489061"/>
                <a:gd name="connsiteY2" fmla="*/ 1257968 h 1257968"/>
                <a:gd name="connsiteX3" fmla="*/ 0 w 489061"/>
                <a:gd name="connsiteY3" fmla="*/ 1257968 h 1257968"/>
                <a:gd name="connsiteX0" fmla="*/ 0 w 490778"/>
                <a:gd name="connsiteY0" fmla="*/ 1257968 h 1257968"/>
                <a:gd name="connsiteX1" fmla="*/ 244531 w 490778"/>
                <a:gd name="connsiteY1" fmla="*/ 0 h 1257968"/>
                <a:gd name="connsiteX2" fmla="*/ 490778 w 490778"/>
                <a:gd name="connsiteY2" fmla="*/ 1148786 h 1257968"/>
                <a:gd name="connsiteX3" fmla="*/ 0 w 490778"/>
                <a:gd name="connsiteY3" fmla="*/ 1257968 h 1257968"/>
                <a:gd name="connsiteX0" fmla="*/ 0 w 364311"/>
                <a:gd name="connsiteY0" fmla="*/ 1254231 h 1254231"/>
                <a:gd name="connsiteX1" fmla="*/ 118064 w 364311"/>
                <a:gd name="connsiteY1" fmla="*/ 0 h 1254231"/>
                <a:gd name="connsiteX2" fmla="*/ 364311 w 364311"/>
                <a:gd name="connsiteY2" fmla="*/ 1148786 h 1254231"/>
                <a:gd name="connsiteX3" fmla="*/ 0 w 364311"/>
                <a:gd name="connsiteY3" fmla="*/ 1254231 h 1254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311" h="1254231">
                  <a:moveTo>
                    <a:pt x="0" y="1254231"/>
                  </a:moveTo>
                  <a:lnTo>
                    <a:pt x="118064" y="0"/>
                  </a:lnTo>
                  <a:lnTo>
                    <a:pt x="364311" y="1148786"/>
                  </a:lnTo>
                  <a:lnTo>
                    <a:pt x="0" y="1254231"/>
                  </a:lnTo>
                  <a:close/>
                </a:path>
              </a:pathLst>
            </a:custGeom>
            <a:solidFill>
              <a:schemeClr val="bg1"/>
            </a:solidFill>
            <a:ln cap="rnd"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5" name="直接连接符 24">
              <a:extLst>
                <a:ext uri="{FF2B5EF4-FFF2-40B4-BE49-F238E27FC236}">
                  <a16:creationId xmlns:a16="http://schemas.microsoft.com/office/drawing/2014/main" id="{A58024A7-C240-4394-BF5B-318BC3F85282}"/>
                </a:ext>
              </a:extLst>
            </p:cNvPr>
            <p:cNvCxnSpPr>
              <a:cxnSpLocks/>
            </p:cNvCxnSpPr>
            <p:nvPr/>
          </p:nvCxnSpPr>
          <p:spPr>
            <a:xfrm>
              <a:off x="3994150" y="2601519"/>
              <a:ext cx="1230313" cy="0"/>
            </a:xfrm>
            <a:prstGeom prst="line">
              <a:avLst/>
            </a:prstGeom>
            <a:ln w="12700">
              <a:solidFill>
                <a:schemeClr val="bg2">
                  <a:lumMod val="1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>
              <a:extLst>
                <a:ext uri="{FF2B5EF4-FFF2-40B4-BE49-F238E27FC236}">
                  <a16:creationId xmlns:a16="http://schemas.microsoft.com/office/drawing/2014/main" id="{2C88BA47-9FE0-46F1-B8D7-1B8F06CF6A31}"/>
                </a:ext>
              </a:extLst>
            </p:cNvPr>
            <p:cNvCxnSpPr>
              <a:cxnSpLocks/>
            </p:cNvCxnSpPr>
            <p:nvPr/>
          </p:nvCxnSpPr>
          <p:spPr>
            <a:xfrm>
              <a:off x="3994150" y="1477569"/>
              <a:ext cx="0" cy="1127519"/>
            </a:xfrm>
            <a:prstGeom prst="line">
              <a:avLst/>
            </a:prstGeom>
            <a:ln w="12700">
              <a:solidFill>
                <a:schemeClr val="bg2">
                  <a:lumMod val="1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>
              <a:extLst>
                <a:ext uri="{FF2B5EF4-FFF2-40B4-BE49-F238E27FC236}">
                  <a16:creationId xmlns:a16="http://schemas.microsoft.com/office/drawing/2014/main" id="{175C6A3B-D12D-421A-8773-D7D31EA58A5E}"/>
                </a:ext>
              </a:extLst>
            </p:cNvPr>
            <p:cNvCxnSpPr>
              <a:cxnSpLocks/>
            </p:cNvCxnSpPr>
            <p:nvPr/>
          </p:nvCxnSpPr>
          <p:spPr>
            <a:xfrm>
              <a:off x="5227638" y="1477569"/>
              <a:ext cx="0" cy="1127519"/>
            </a:xfrm>
            <a:prstGeom prst="line">
              <a:avLst/>
            </a:prstGeom>
            <a:ln w="12700">
              <a:solidFill>
                <a:schemeClr val="bg2">
                  <a:lumMod val="1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矩形 28">
            <a:extLst>
              <a:ext uri="{FF2B5EF4-FFF2-40B4-BE49-F238E27FC236}">
                <a16:creationId xmlns:a16="http://schemas.microsoft.com/office/drawing/2014/main" id="{C739440B-1960-4980-A82F-5D2648F4E939}"/>
              </a:ext>
            </a:extLst>
          </p:cNvPr>
          <p:cNvSpPr/>
          <p:nvPr/>
        </p:nvSpPr>
        <p:spPr>
          <a:xfrm>
            <a:off x="6812258" y="2137426"/>
            <a:ext cx="3513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80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endParaRPr lang="zh-CN" altLang="en-US" sz="160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4667F5B1-81CB-426A-97C3-90DFC13DD54C}"/>
              </a:ext>
            </a:extLst>
          </p:cNvPr>
          <p:cNvSpPr/>
          <p:nvPr/>
        </p:nvSpPr>
        <p:spPr>
          <a:xfrm>
            <a:off x="8350359" y="2137426"/>
            <a:ext cx="38985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160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Ｄ</a:t>
            </a: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E8F66AA6-F243-4C15-9B6D-87B74DCBAE3A}"/>
              </a:ext>
            </a:extLst>
          </p:cNvPr>
          <p:cNvSpPr/>
          <p:nvPr/>
        </p:nvSpPr>
        <p:spPr>
          <a:xfrm>
            <a:off x="6793022" y="2742263"/>
            <a:ext cx="38985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160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Ｅ</a:t>
            </a: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3FB002AB-3D23-4FE6-90B1-C29E8EA983BB}"/>
              </a:ext>
            </a:extLst>
          </p:cNvPr>
          <p:cNvSpPr/>
          <p:nvPr/>
        </p:nvSpPr>
        <p:spPr>
          <a:xfrm>
            <a:off x="8350359" y="2742263"/>
            <a:ext cx="38985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160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Ｆ</a:t>
            </a:r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4E52339D-E4D4-4F7A-8E1C-B00E2BE54186}"/>
              </a:ext>
            </a:extLst>
          </p:cNvPr>
          <p:cNvSpPr/>
          <p:nvPr/>
        </p:nvSpPr>
        <p:spPr>
          <a:xfrm>
            <a:off x="6793022" y="3289951"/>
            <a:ext cx="38985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160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Ｂ</a:t>
            </a: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71BDB686-D601-473E-8C2C-E0443C1E7216}"/>
              </a:ext>
            </a:extLst>
          </p:cNvPr>
          <p:cNvSpPr/>
          <p:nvPr/>
        </p:nvSpPr>
        <p:spPr>
          <a:xfrm>
            <a:off x="8350359" y="3289951"/>
            <a:ext cx="38985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160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Ｃ</a:t>
            </a:r>
          </a:p>
        </p:txBody>
      </p:sp>
      <p:sp>
        <p:nvSpPr>
          <p:cNvPr id="35" name="矩形 34">
            <a:extLst>
              <a:ext uri="{FF2B5EF4-FFF2-40B4-BE49-F238E27FC236}">
                <a16:creationId xmlns:a16="http://schemas.microsoft.com/office/drawing/2014/main" id="{DBA7FB12-4DA3-4788-ACB8-70C6EEDD9CED}"/>
              </a:ext>
            </a:extLst>
          </p:cNvPr>
          <p:cNvSpPr/>
          <p:nvPr/>
        </p:nvSpPr>
        <p:spPr>
          <a:xfrm>
            <a:off x="7434842" y="2742263"/>
            <a:ext cx="38985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160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Ｇ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8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364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主题​​">
  <a:themeElements>
    <a:clrScheme name="自定义 3">
      <a:dk1>
        <a:srgbClr val="034A90"/>
      </a:dk1>
      <a:lt1>
        <a:sysClr val="window" lastClr="FFFFFF"/>
      </a:lt1>
      <a:dk2>
        <a:srgbClr val="44546A"/>
      </a:dk2>
      <a:lt2>
        <a:srgbClr val="E7E6E6"/>
      </a:lt2>
      <a:accent1>
        <a:srgbClr val="0F263C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2135</TotalTime>
  <Words>384</Words>
  <Application>Microsoft Office PowerPoint</Application>
  <PresentationFormat>全屏显示(16:9)</PresentationFormat>
  <Paragraphs>40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6" baseType="lpstr">
      <vt:lpstr>黑体</vt:lpstr>
      <vt:lpstr>楷体</vt:lpstr>
      <vt:lpstr>宋体</vt:lpstr>
      <vt:lpstr>Arial</vt:lpstr>
      <vt:lpstr>Calibri</vt:lpstr>
      <vt:lpstr>Times New Roman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72</cp:revision>
  <dcterms:created xsi:type="dcterms:W3CDTF">2018-11-06T07:38:45Z</dcterms:created>
  <dcterms:modified xsi:type="dcterms:W3CDTF">2019-12-07T06:58:48Z</dcterms:modified>
</cp:coreProperties>
</file>