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2"/>
  </p:sldMasterIdLst>
  <p:notesMasterIdLst>
    <p:notesMasterId r:id="rId26"/>
  </p:notesMasterIdLst>
  <p:sldIdLst>
    <p:sldId id="257" r:id="rId3"/>
    <p:sldId id="258" r:id="rId4"/>
    <p:sldId id="271" r:id="rId5"/>
    <p:sldId id="262" r:id="rId6"/>
    <p:sldId id="274" r:id="rId7"/>
    <p:sldId id="275" r:id="rId8"/>
    <p:sldId id="276" r:id="rId9"/>
    <p:sldId id="273" r:id="rId10"/>
    <p:sldId id="260" r:id="rId11"/>
    <p:sldId id="259" r:id="rId12"/>
    <p:sldId id="277" r:id="rId13"/>
    <p:sldId id="278" r:id="rId14"/>
    <p:sldId id="279" r:id="rId15"/>
    <p:sldId id="263" r:id="rId16"/>
    <p:sldId id="264" r:id="rId17"/>
    <p:sldId id="266" r:id="rId18"/>
    <p:sldId id="267" r:id="rId19"/>
    <p:sldId id="268" r:id="rId20"/>
    <p:sldId id="281" r:id="rId21"/>
    <p:sldId id="282" r:id="rId22"/>
    <p:sldId id="283" r:id="rId23"/>
    <p:sldId id="269" r:id="rId24"/>
    <p:sldId id="27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E98D6"/>
    <a:srgbClr val="5407A3"/>
    <a:srgbClr val="000000"/>
    <a:srgbClr val="3333FF"/>
    <a:srgbClr val="5B9BD5"/>
    <a:srgbClr val="009FB9"/>
    <a:srgbClr val="EAF5FB"/>
    <a:srgbClr val="DF5963"/>
    <a:srgbClr val="D86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1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12" y="-108"/>
      </p:cViewPr>
      <p:guideLst>
        <p:guide orient="horz" pos="2046"/>
        <p:guide pos="38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2020/6/19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11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2020/6/19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2020/6/19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2020/6/19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2020/6/19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2020/6/19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2020/6/19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2020/6/19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26035" y="-635"/>
            <a:ext cx="12244705" cy="685927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30480" y="6303010"/>
            <a:ext cx="12245975" cy="551815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616565" y="161925"/>
            <a:ext cx="1407795" cy="430530"/>
          </a:xfrm>
          <a:prstGeom prst="rect">
            <a:avLst/>
          </a:prstGeom>
        </p:spPr>
      </p:pic>
      <p:pic>
        <p:nvPicPr>
          <p:cNvPr id="5" name="图片 4" descr="书本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701530" y="4909185"/>
            <a:ext cx="2852420" cy="1767840"/>
          </a:xfrm>
          <a:prstGeom prst="rect">
            <a:avLst/>
          </a:prstGeom>
        </p:spPr>
      </p:pic>
      <p:pic>
        <p:nvPicPr>
          <p:cNvPr id="12" name="图片 11" descr="线条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30480" y="6303645"/>
            <a:ext cx="12245340" cy="551180"/>
          </a:xfrm>
          <a:prstGeom prst="rect">
            <a:avLst/>
          </a:prstGeom>
        </p:spPr>
      </p:pic>
      <p:sp>
        <p:nvSpPr>
          <p:cNvPr id="71" name="矩形 70"/>
          <p:cNvSpPr/>
          <p:nvPr/>
        </p:nvSpPr>
        <p:spPr>
          <a:xfrm>
            <a:off x="-26035" y="6542405"/>
            <a:ext cx="12241530" cy="17907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2020/6/19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-76835"/>
            <a:ext cx="12244705" cy="685927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30480" y="6303010"/>
            <a:ext cx="12245975" cy="551815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616565" y="161925"/>
            <a:ext cx="1407795" cy="430530"/>
          </a:xfrm>
          <a:prstGeom prst="rect">
            <a:avLst/>
          </a:prstGeom>
        </p:spPr>
      </p:pic>
      <p:pic>
        <p:nvPicPr>
          <p:cNvPr id="5" name="图片 4" descr="书本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701530" y="4909185"/>
            <a:ext cx="2852420" cy="1767840"/>
          </a:xfrm>
          <a:prstGeom prst="rect">
            <a:avLst/>
          </a:prstGeom>
        </p:spPr>
      </p:pic>
      <p:pic>
        <p:nvPicPr>
          <p:cNvPr id="12" name="图片 11" descr="线条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30480" y="6303645"/>
            <a:ext cx="12245340" cy="551180"/>
          </a:xfrm>
          <a:prstGeom prst="rect">
            <a:avLst/>
          </a:prstGeom>
        </p:spPr>
      </p:pic>
      <p:sp>
        <p:nvSpPr>
          <p:cNvPr id="71" name="矩形 70"/>
          <p:cNvSpPr/>
          <p:nvPr/>
        </p:nvSpPr>
        <p:spPr>
          <a:xfrm>
            <a:off x="-26035" y="6536055"/>
            <a:ext cx="12241530" cy="24638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1.wma"/><Relationship Id="rId7" Type="http://schemas.openxmlformats.org/officeDocument/2006/relationships/image" Target="../media/image15.png"/><Relationship Id="rId2" Type="http://schemas.microsoft.com/office/2007/relationships/media" Target="../media/media1.wma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13.xml"/><Relationship Id="rId5" Type="http://schemas.openxmlformats.org/officeDocument/2006/relationships/audio" Target="../media/media2.wma"/><Relationship Id="rId4" Type="http://schemas.microsoft.com/office/2007/relationships/media" Target="../media/media2.wma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13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16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hyperlink" Target="Make%20New%20Friends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15.png"/><Relationship Id="rId2" Type="http://schemas.microsoft.com/office/2007/relationships/media" Target="../media/media1.wma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696595" y="574992"/>
            <a:ext cx="11313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500" dirty="0" smtClean="0">
                <a:solidFill>
                  <a:srgbClr val="00B0F0"/>
                </a:solidFill>
              </a:rPr>
              <a:t>-----------------                                     </a:t>
            </a:r>
            <a:r>
              <a:rPr lang="en-US" altLang="zh-CN" spc="500" dirty="0" smtClean="0">
                <a:solidFill>
                  <a:srgbClr val="00B0F0"/>
                </a:solidFill>
                <a:uFillTx/>
                <a:sym typeface="+mn-ea"/>
              </a:rPr>
              <a:t>---</a:t>
            </a:r>
            <a:r>
              <a:rPr lang="en-US" altLang="zh-CN" spc="500" dirty="0" smtClean="0">
                <a:solidFill>
                  <a:srgbClr val="00B0F0"/>
                </a:solidFill>
                <a:uFillTx/>
              </a:rPr>
              <a:t>----------</a:t>
            </a:r>
            <a:endParaRPr lang="en-US" altLang="zh-CN" spc="500" dirty="0">
              <a:solidFill>
                <a:srgbClr val="00B0F0"/>
              </a:solidFill>
              <a:uFillTx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91223" y="1683182"/>
            <a:ext cx="911141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5400" b="1" dirty="0" smtClean="0">
                <a:latin typeface="+mn-ea"/>
              </a:rPr>
              <a:t>  </a:t>
            </a:r>
            <a:r>
              <a:rPr lang="en-US" altLang="zh-CN" sz="3200" b="1" dirty="0" smtClean="0">
                <a:solidFill>
                  <a:srgbClr val="0000FF"/>
                </a:solidFill>
                <a:latin typeface="+mj-lt"/>
              </a:rPr>
              <a:t>Unit 3 This is my friend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.</a:t>
            </a:r>
            <a:endParaRPr lang="en-US" altLang="zh-CN" sz="40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48190" y="4932680"/>
            <a:ext cx="2852420" cy="1767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233545" y="574675"/>
            <a:ext cx="46634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b="1" dirty="0" smtClean="0">
                <a:ln>
                  <a:noFill/>
                </a:ln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Starter Module 1  My teacher and my friends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9816" y="3596005"/>
            <a:ext cx="3875405" cy="2673985"/>
            <a:chOff x="276" y="5779"/>
            <a:chExt cx="6103" cy="4211"/>
          </a:xfrm>
        </p:grpSpPr>
        <p:pic>
          <p:nvPicPr>
            <p:cNvPr id="2" name="图片 1" descr="3(数学）全身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 flipH="1">
              <a:off x="276" y="5779"/>
              <a:ext cx="4197" cy="42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 descr="2345_image_file_copy_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53" y="7768"/>
              <a:ext cx="2426" cy="21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329565" y="938530"/>
            <a:ext cx="3573780" cy="27285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78960" y="938530"/>
            <a:ext cx="71824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Lingling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: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This is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my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friend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Her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name’s Betty.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Tony: Hello, Betty.</a:t>
            </a:r>
          </a:p>
          <a:p>
            <a:r>
              <a:rPr lang="en-US" altLang="zh-CN" sz="32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Lingling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: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This is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my friend.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His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name’s Tony.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Betty: Hello, Tony, nice to meet you.</a:t>
            </a:r>
          </a:p>
          <a:p>
            <a:r>
              <a:rPr lang="en-US" altLang="zh-CN" sz="32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Lingling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: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It’s time to go now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 Goodbye, Tony.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Tony: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Bye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See you tomorrow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8" name="sm1u3.2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73375" y="3791585"/>
            <a:ext cx="1029970" cy="9448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60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3218" y="200025"/>
            <a:ext cx="3692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6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Language points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4503" y="1137227"/>
            <a:ext cx="1000102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FF"/>
                </a:solidFill>
              </a:rPr>
              <a:t>1. This is Miss Zhou. </a:t>
            </a:r>
            <a:r>
              <a:rPr lang="zh-CN" altLang="zh-CN" sz="2400" dirty="0">
                <a:solidFill>
                  <a:srgbClr val="0000FF"/>
                </a:solidFill>
              </a:rPr>
              <a:t>这是周老师。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zh-CN" dirty="0">
                <a:solidFill>
                  <a:srgbClr val="FF0000"/>
                </a:solidFill>
              </a:rPr>
              <a:t>）这是用来介绍他人的常用句型。当向对方介绍第三者时，常用“</a:t>
            </a:r>
            <a:r>
              <a:rPr lang="en-US" altLang="zh-CN" dirty="0">
                <a:solidFill>
                  <a:srgbClr val="FF0000"/>
                </a:solidFill>
              </a:rPr>
              <a:t>This is+</a:t>
            </a:r>
            <a:r>
              <a:rPr lang="zh-CN" altLang="zh-CN" dirty="0">
                <a:solidFill>
                  <a:srgbClr val="FF0000"/>
                </a:solidFill>
              </a:rPr>
              <a:t>姓名”这一句型，而不能说</a:t>
            </a:r>
            <a:r>
              <a:rPr lang="en-US" altLang="zh-CN" dirty="0">
                <a:solidFill>
                  <a:srgbClr val="FF0000"/>
                </a:solidFill>
              </a:rPr>
              <a:t>She is...</a:t>
            </a:r>
            <a:r>
              <a:rPr lang="zh-CN" altLang="zh-CN" dirty="0">
                <a:solidFill>
                  <a:srgbClr val="FF0000"/>
                </a:solidFill>
              </a:rPr>
              <a:t>或</a:t>
            </a:r>
            <a:r>
              <a:rPr lang="en-US" altLang="zh-CN" dirty="0">
                <a:solidFill>
                  <a:srgbClr val="FF0000"/>
                </a:solidFill>
              </a:rPr>
              <a:t>He is...</a:t>
            </a:r>
            <a:r>
              <a:rPr lang="zh-CN" altLang="zh-CN" dirty="0">
                <a:solidFill>
                  <a:srgbClr val="FF0000"/>
                </a:solidFill>
              </a:rPr>
              <a:t>。如果介绍距离较远的人时，用</a:t>
            </a:r>
            <a:r>
              <a:rPr lang="en-US" altLang="zh-CN" dirty="0">
                <a:solidFill>
                  <a:srgbClr val="FF0000"/>
                </a:solidFill>
              </a:rPr>
              <a:t>That is...</a:t>
            </a:r>
            <a:r>
              <a:rPr lang="zh-CN" altLang="zh-CN" dirty="0">
                <a:solidFill>
                  <a:srgbClr val="FF0000"/>
                </a:solidFill>
              </a:rPr>
              <a:t>介绍。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This is my mother. </a:t>
            </a:r>
            <a:r>
              <a:rPr lang="zh-CN" altLang="zh-CN" dirty="0"/>
              <a:t>这是我的妈妈。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zh-CN" dirty="0">
                <a:solidFill>
                  <a:srgbClr val="FF0000"/>
                </a:solidFill>
              </a:rPr>
              <a:t>）当介绍多人时用</a:t>
            </a:r>
            <a:r>
              <a:rPr lang="en-US" altLang="zh-CN" dirty="0">
                <a:solidFill>
                  <a:srgbClr val="FF0000"/>
                </a:solidFill>
              </a:rPr>
              <a:t>These are...</a:t>
            </a:r>
            <a:r>
              <a:rPr lang="zh-CN" altLang="zh-CN" dirty="0">
                <a:solidFill>
                  <a:srgbClr val="FF0000"/>
                </a:solidFill>
              </a:rPr>
              <a:t>，如果介绍距离较远的多人时，用</a:t>
            </a:r>
            <a:r>
              <a:rPr lang="en-US" altLang="zh-CN" dirty="0">
                <a:solidFill>
                  <a:srgbClr val="FF0000"/>
                </a:solidFill>
              </a:rPr>
              <a:t>Those are...</a:t>
            </a:r>
            <a:r>
              <a:rPr lang="zh-CN" altLang="zh-CN" dirty="0">
                <a:solidFill>
                  <a:srgbClr val="FF0000"/>
                </a:solidFill>
              </a:rPr>
              <a:t>句型。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These are my parents and those are my uncles. 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zh-CN" altLang="zh-CN" dirty="0"/>
              <a:t>这是我父母，那是我叔叔们。</a:t>
            </a:r>
          </a:p>
          <a:p>
            <a:pPr>
              <a:lnSpc>
                <a:spcPct val="150000"/>
              </a:lnSpc>
            </a:pPr>
            <a:r>
              <a:rPr lang="zh-CN" altLang="zh-CN" dirty="0"/>
              <a:t>【注意】</a:t>
            </a:r>
            <a:r>
              <a:rPr lang="en-US" altLang="zh-CN" dirty="0"/>
              <a:t>this is</a:t>
            </a:r>
            <a:r>
              <a:rPr lang="zh-CN" altLang="zh-CN" dirty="0"/>
              <a:t>不能缩写成</a:t>
            </a:r>
            <a:r>
              <a:rPr lang="en-US" altLang="zh-CN" dirty="0"/>
              <a:t>this</a:t>
            </a:r>
            <a:r>
              <a:rPr lang="zh-CN" altLang="zh-CN" dirty="0"/>
              <a:t>’</a:t>
            </a:r>
            <a:r>
              <a:rPr lang="en-US" altLang="zh-CN" dirty="0"/>
              <a:t>s</a:t>
            </a:r>
            <a:r>
              <a:rPr lang="zh-CN" altLang="zh-CN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068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1773" y="156974"/>
            <a:ext cx="855950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FF"/>
                </a:solidFill>
              </a:rPr>
              <a:t>2.Hello, Tony, nice to meet you.</a:t>
            </a:r>
            <a:r>
              <a:rPr lang="zh-CN" altLang="zh-CN" sz="2400" dirty="0">
                <a:solidFill>
                  <a:srgbClr val="0000FF"/>
                </a:solidFill>
              </a:rPr>
              <a:t>你好，托尼，见到你很高兴。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Nice to meet you.</a:t>
            </a:r>
            <a:r>
              <a:rPr lang="zh-CN" altLang="zh-CN" dirty="0">
                <a:solidFill>
                  <a:srgbClr val="FF0000"/>
                </a:solidFill>
              </a:rPr>
              <a:t>是双方初次见面时的礼貌用语，也可以用于双方很久未见，偶然相逢的场合。其答语为</a:t>
            </a:r>
            <a:r>
              <a:rPr lang="en-US" altLang="zh-CN" dirty="0">
                <a:solidFill>
                  <a:srgbClr val="FF0000"/>
                </a:solidFill>
              </a:rPr>
              <a:t>Nice to meet you too.</a:t>
            </a:r>
            <a:endParaRPr lang="zh-CN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/>
              <a:t>--Hello, Tim. Nice to meet you.</a:t>
            </a:r>
            <a:r>
              <a:rPr lang="zh-CN" altLang="zh-CN" dirty="0"/>
              <a:t>你好，蒂姆。见到你很高兴。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--Hello, Amy. Nice to meet you too.</a:t>
            </a:r>
            <a:r>
              <a:rPr lang="zh-CN" altLang="zh-CN" dirty="0"/>
              <a:t>你好，埃米。见到你我也很高兴。</a:t>
            </a:r>
          </a:p>
          <a:p>
            <a:pPr>
              <a:lnSpc>
                <a:spcPct val="150000"/>
              </a:lnSpc>
            </a:pPr>
            <a:r>
              <a:rPr lang="zh-CN" altLang="zh-CN" dirty="0"/>
              <a:t>【拓展】</a:t>
            </a:r>
            <a:r>
              <a:rPr lang="en-US" altLang="zh-CN" dirty="0"/>
              <a:t>meet </a:t>
            </a:r>
            <a:r>
              <a:rPr lang="zh-CN" altLang="zh-CN" dirty="0"/>
              <a:t>动词</a:t>
            </a:r>
            <a:r>
              <a:rPr lang="en-US" altLang="zh-CN" dirty="0"/>
              <a:t>  </a:t>
            </a:r>
            <a:r>
              <a:rPr lang="zh-CN" altLang="zh-CN" dirty="0"/>
              <a:t>遇见；结识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Let</a:t>
            </a:r>
            <a:r>
              <a:rPr lang="zh-CN" altLang="zh-CN" dirty="0"/>
              <a:t>’</a:t>
            </a:r>
            <a:r>
              <a:rPr lang="en-US" altLang="zh-CN" dirty="0"/>
              <a:t>s meet at 9:00. </a:t>
            </a:r>
            <a:r>
              <a:rPr lang="zh-CN" altLang="zh-CN" dirty="0"/>
              <a:t>让我们</a:t>
            </a:r>
            <a:r>
              <a:rPr lang="en-US" altLang="zh-CN" dirty="0"/>
              <a:t>9</a:t>
            </a:r>
            <a:r>
              <a:rPr lang="zh-CN" altLang="zh-CN" dirty="0"/>
              <a:t>点见面吧。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FF"/>
                </a:solidFill>
              </a:rPr>
              <a:t>3. It</a:t>
            </a:r>
            <a:r>
              <a:rPr lang="zh-CN" altLang="zh-CN" sz="2400" dirty="0">
                <a:solidFill>
                  <a:srgbClr val="0000FF"/>
                </a:solidFill>
              </a:rPr>
              <a:t>’</a:t>
            </a:r>
            <a:r>
              <a:rPr lang="en-US" altLang="zh-CN" sz="2400" dirty="0">
                <a:solidFill>
                  <a:srgbClr val="0000FF"/>
                </a:solidFill>
              </a:rPr>
              <a:t>s time to go now. </a:t>
            </a:r>
            <a:r>
              <a:rPr lang="zh-CN" altLang="zh-CN" sz="2400" dirty="0">
                <a:solidFill>
                  <a:srgbClr val="0000FF"/>
                </a:solidFill>
              </a:rPr>
              <a:t>现在该走了。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It</a:t>
            </a:r>
            <a:r>
              <a:rPr lang="zh-CN" altLang="zh-CN" dirty="0">
                <a:solidFill>
                  <a:srgbClr val="FF0000"/>
                </a:solidFill>
              </a:rPr>
              <a:t>’</a:t>
            </a:r>
            <a:r>
              <a:rPr lang="en-US" altLang="zh-CN" dirty="0">
                <a:solidFill>
                  <a:srgbClr val="FF0000"/>
                </a:solidFill>
              </a:rPr>
              <a:t>s time to do </a:t>
            </a:r>
            <a:r>
              <a:rPr lang="en-US" altLang="zh-CN" dirty="0" err="1">
                <a:solidFill>
                  <a:srgbClr val="FF0000"/>
                </a:solidFill>
              </a:rPr>
              <a:t>sth</a:t>
            </a:r>
            <a:r>
              <a:rPr lang="en-US" altLang="zh-CN" dirty="0">
                <a:solidFill>
                  <a:srgbClr val="FF0000"/>
                </a:solidFill>
              </a:rPr>
              <a:t>. </a:t>
            </a:r>
            <a:r>
              <a:rPr lang="zh-CN" altLang="zh-CN" dirty="0">
                <a:solidFill>
                  <a:srgbClr val="FF0000"/>
                </a:solidFill>
              </a:rPr>
              <a:t>意为“该做某事了；到做某事的时间了”。它是一个固定句型，有时可以换成</a:t>
            </a:r>
            <a:r>
              <a:rPr lang="en-US" altLang="zh-CN" dirty="0">
                <a:solidFill>
                  <a:srgbClr val="FF0000"/>
                </a:solidFill>
              </a:rPr>
              <a:t>It</a:t>
            </a:r>
            <a:r>
              <a:rPr lang="zh-CN" altLang="zh-CN" dirty="0">
                <a:solidFill>
                  <a:srgbClr val="FF0000"/>
                </a:solidFill>
              </a:rPr>
              <a:t>’</a:t>
            </a:r>
            <a:r>
              <a:rPr lang="en-US" altLang="zh-CN" dirty="0">
                <a:solidFill>
                  <a:srgbClr val="FF0000"/>
                </a:solidFill>
              </a:rPr>
              <a:t>s time for </a:t>
            </a:r>
            <a:r>
              <a:rPr lang="en-US" altLang="zh-CN" dirty="0" err="1">
                <a:solidFill>
                  <a:srgbClr val="FF0000"/>
                </a:solidFill>
              </a:rPr>
              <a:t>sth</a:t>
            </a:r>
            <a:r>
              <a:rPr lang="en-US" altLang="zh-CN" dirty="0">
                <a:solidFill>
                  <a:srgbClr val="FF0000"/>
                </a:solidFill>
              </a:rPr>
              <a:t>.</a:t>
            </a:r>
            <a:r>
              <a:rPr lang="zh-CN" altLang="zh-CN" dirty="0">
                <a:solidFill>
                  <a:srgbClr val="FF0000"/>
                </a:solidFill>
              </a:rPr>
              <a:t>或</a:t>
            </a:r>
            <a:r>
              <a:rPr lang="en-US" altLang="zh-CN" dirty="0">
                <a:solidFill>
                  <a:srgbClr val="FF0000"/>
                </a:solidFill>
              </a:rPr>
              <a:t>It</a:t>
            </a:r>
            <a:r>
              <a:rPr lang="zh-CN" altLang="zh-CN" dirty="0">
                <a:solidFill>
                  <a:srgbClr val="FF0000"/>
                </a:solidFill>
              </a:rPr>
              <a:t>’</a:t>
            </a:r>
            <a:r>
              <a:rPr lang="en-US" altLang="zh-CN" dirty="0">
                <a:solidFill>
                  <a:srgbClr val="FF0000"/>
                </a:solidFill>
              </a:rPr>
              <a:t>s time for doing </a:t>
            </a:r>
            <a:r>
              <a:rPr lang="en-US" altLang="zh-CN" dirty="0" err="1">
                <a:solidFill>
                  <a:srgbClr val="FF0000"/>
                </a:solidFill>
              </a:rPr>
              <a:t>sth</a:t>
            </a:r>
            <a:r>
              <a:rPr lang="en-US" altLang="zh-CN" dirty="0">
                <a:solidFill>
                  <a:srgbClr val="FF0000"/>
                </a:solidFill>
              </a:rPr>
              <a:t>.</a:t>
            </a:r>
            <a:r>
              <a:rPr lang="zh-CN" altLang="zh-CN" dirty="0">
                <a:solidFill>
                  <a:srgbClr val="FF0000"/>
                </a:solidFill>
              </a:rPr>
              <a:t>。若表示“某人该做某事了”，应用</a:t>
            </a:r>
            <a:r>
              <a:rPr lang="en-US" altLang="zh-CN" dirty="0">
                <a:solidFill>
                  <a:srgbClr val="FF0000"/>
                </a:solidFill>
              </a:rPr>
              <a:t>It</a:t>
            </a:r>
            <a:r>
              <a:rPr lang="zh-CN" altLang="zh-CN" dirty="0">
                <a:solidFill>
                  <a:srgbClr val="FF0000"/>
                </a:solidFill>
              </a:rPr>
              <a:t>’</a:t>
            </a:r>
            <a:r>
              <a:rPr lang="en-US" altLang="zh-CN" dirty="0">
                <a:solidFill>
                  <a:srgbClr val="FF0000"/>
                </a:solidFill>
              </a:rPr>
              <a:t>s time for sb. to do </a:t>
            </a:r>
            <a:r>
              <a:rPr lang="en-US" altLang="zh-CN" dirty="0" err="1">
                <a:solidFill>
                  <a:srgbClr val="FF0000"/>
                </a:solidFill>
              </a:rPr>
              <a:t>sth</a:t>
            </a:r>
            <a:r>
              <a:rPr lang="en-US" altLang="zh-CN" dirty="0">
                <a:solidFill>
                  <a:srgbClr val="FF0000"/>
                </a:solidFill>
              </a:rPr>
              <a:t>.</a:t>
            </a:r>
            <a:r>
              <a:rPr lang="zh-CN" altLang="zh-CN" dirty="0">
                <a:solidFill>
                  <a:srgbClr val="FF0000"/>
                </a:solidFill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It</a:t>
            </a:r>
            <a:r>
              <a:rPr lang="zh-CN" altLang="zh-CN" dirty="0"/>
              <a:t>’</a:t>
            </a:r>
            <a:r>
              <a:rPr lang="en-US" altLang="zh-CN" dirty="0"/>
              <a:t>s time to have class. 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zh-CN" altLang="zh-CN" dirty="0"/>
              <a:t>→</a:t>
            </a:r>
            <a:r>
              <a:rPr lang="en-US" altLang="zh-CN" dirty="0"/>
              <a:t>It</a:t>
            </a:r>
            <a:r>
              <a:rPr lang="zh-CN" altLang="zh-CN" dirty="0"/>
              <a:t>’</a:t>
            </a:r>
            <a:r>
              <a:rPr lang="en-US" altLang="zh-CN" dirty="0"/>
              <a:t>s time for </a:t>
            </a:r>
            <a:r>
              <a:rPr lang="zh-CN" altLang="zh-CN" dirty="0"/>
              <a:t>（</a:t>
            </a:r>
            <a:r>
              <a:rPr lang="en-US" altLang="zh-CN" dirty="0"/>
              <a:t>having</a:t>
            </a:r>
            <a:r>
              <a:rPr lang="zh-CN" altLang="zh-CN" dirty="0"/>
              <a:t>）</a:t>
            </a:r>
            <a:r>
              <a:rPr lang="en-US" altLang="zh-CN" dirty="0"/>
              <a:t> class. </a:t>
            </a:r>
            <a:r>
              <a:rPr lang="zh-CN" altLang="zh-CN" dirty="0"/>
              <a:t>该上课了。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It</a:t>
            </a:r>
            <a:r>
              <a:rPr lang="zh-CN" altLang="zh-CN" dirty="0"/>
              <a:t>’</a:t>
            </a:r>
            <a:r>
              <a:rPr lang="en-US" altLang="zh-CN" dirty="0"/>
              <a:t>s time for her to clean the blackboard.</a:t>
            </a:r>
            <a:r>
              <a:rPr lang="zh-CN" altLang="zh-CN" dirty="0"/>
              <a:t>她该擦黑板了。</a:t>
            </a:r>
          </a:p>
        </p:txBody>
      </p:sp>
    </p:spTree>
    <p:extLst>
      <p:ext uri="{BB962C8B-B14F-4D97-AF65-F5344CB8AC3E}">
        <p14:creationId xmlns:p14="http://schemas.microsoft.com/office/powerpoint/2010/main" val="1288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94503" y="67865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/>
              <a:t>4. See you tomorrow. </a:t>
            </a:r>
            <a:r>
              <a:rPr lang="zh-CN" altLang="zh-CN" sz="2400" dirty="0"/>
              <a:t>明天见。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See you tomorrow.</a:t>
            </a:r>
            <a:r>
              <a:rPr lang="zh-CN" altLang="zh-CN" dirty="0">
                <a:solidFill>
                  <a:srgbClr val="FF0000"/>
                </a:solidFill>
              </a:rPr>
              <a:t>是告别用语，常用“</a:t>
            </a:r>
            <a:r>
              <a:rPr lang="en-US" altLang="zh-CN" dirty="0">
                <a:solidFill>
                  <a:srgbClr val="FF0000"/>
                </a:solidFill>
              </a:rPr>
              <a:t>See you+</a:t>
            </a:r>
            <a:r>
              <a:rPr lang="zh-CN" altLang="zh-CN" dirty="0">
                <a:solidFill>
                  <a:srgbClr val="FF0000"/>
                </a:solidFill>
              </a:rPr>
              <a:t>时间”来告别。回答也用同样方式说或简单说</a:t>
            </a:r>
            <a:r>
              <a:rPr lang="en-US" altLang="zh-CN" dirty="0">
                <a:solidFill>
                  <a:srgbClr val="FF0000"/>
                </a:solidFill>
              </a:rPr>
              <a:t>See you.</a:t>
            </a:r>
            <a:r>
              <a:rPr lang="zh-CN" altLang="zh-CN" dirty="0">
                <a:solidFill>
                  <a:srgbClr val="FF0000"/>
                </a:solidFill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zh-CN" altLang="zh-CN" dirty="0"/>
              <a:t>—</a:t>
            </a:r>
            <a:r>
              <a:rPr lang="en-US" altLang="zh-CN" dirty="0"/>
              <a:t>See you next week. </a:t>
            </a:r>
            <a:r>
              <a:rPr lang="zh-CN" altLang="zh-CN" dirty="0"/>
              <a:t>下周见。</a:t>
            </a:r>
          </a:p>
          <a:p>
            <a:pPr>
              <a:lnSpc>
                <a:spcPct val="200000"/>
              </a:lnSpc>
            </a:pPr>
            <a:r>
              <a:rPr lang="zh-CN" altLang="zh-CN" dirty="0"/>
              <a:t>—</a:t>
            </a:r>
            <a:r>
              <a:rPr lang="en-US" altLang="zh-CN" dirty="0"/>
              <a:t>See you </a:t>
            </a:r>
            <a:r>
              <a:rPr lang="zh-CN" altLang="zh-CN" dirty="0"/>
              <a:t>（</a:t>
            </a:r>
            <a:r>
              <a:rPr lang="en-US" altLang="zh-CN" dirty="0"/>
              <a:t>next week</a:t>
            </a:r>
            <a:r>
              <a:rPr lang="zh-CN" altLang="zh-CN" dirty="0"/>
              <a:t>）</a:t>
            </a:r>
            <a:r>
              <a:rPr lang="en-US" altLang="zh-CN" dirty="0"/>
              <a:t>. </a:t>
            </a:r>
            <a:r>
              <a:rPr lang="zh-CN" altLang="zh-CN" dirty="0"/>
              <a:t>（下周）再见。</a:t>
            </a:r>
          </a:p>
        </p:txBody>
      </p:sp>
      <p:pic>
        <p:nvPicPr>
          <p:cNvPr id="3074" name="Picture 2" descr="https://ss2.bdstatic.com/70cFvnSh_Q1YnxGkpoWK1HF6hhy/it/u=1817310514,3523686362&amp;fm=26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052" y="1519429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6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96322" y="515471"/>
            <a:ext cx="5876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 and repeat.</a:t>
            </a:r>
          </a:p>
        </p:txBody>
      </p:sp>
      <p:pic>
        <p:nvPicPr>
          <p:cNvPr id="4" name="sm1u3.1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39645" y="1854200"/>
            <a:ext cx="1394460" cy="1211580"/>
          </a:xfrm>
          <a:prstGeom prst="rect">
            <a:avLst/>
          </a:prstGeom>
        </p:spPr>
      </p:pic>
      <p:pic>
        <p:nvPicPr>
          <p:cNvPr id="5" name="sm1u3.2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2370" y="1854200"/>
            <a:ext cx="1383030" cy="12115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10385" y="2137410"/>
            <a:ext cx="8343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93895" y="2137410"/>
            <a:ext cx="631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2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21593" y="554815"/>
            <a:ext cx="574729" cy="605816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zh-CN" sz="3600" b="1" dirty="0" smtClean="0">
                <a:solidFill>
                  <a:srgbClr val="3366FF"/>
                </a:solidFill>
              </a:rPr>
              <a:t>2</a:t>
            </a:r>
            <a:endParaRPr lang="en-US" altLang="zh-CN" sz="3600" b="1" dirty="0">
              <a:solidFill>
                <a:srgbClr val="3366FF"/>
              </a:solidFill>
            </a:endParaRPr>
          </a:p>
        </p:txBody>
      </p:sp>
      <p:pic>
        <p:nvPicPr>
          <p:cNvPr id="9" name="内容占位符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8485" y="554815"/>
            <a:ext cx="3621405" cy="2294255"/>
          </a:xfrm>
          <a:prstGeom prst="rect">
            <a:avLst/>
          </a:prstGeom>
        </p:spPr>
      </p:pic>
      <p:pic>
        <p:nvPicPr>
          <p:cNvPr id="10" name="内容占位符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8292" y="3065780"/>
            <a:ext cx="3573780" cy="27285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54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4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260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45086" y="591794"/>
            <a:ext cx="34575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5500" y="1591945"/>
            <a:ext cx="400304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1.This is my friend .</a:t>
            </a:r>
          </a:p>
          <a:p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2.She is my friend.</a:t>
            </a:r>
          </a:p>
          <a:p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3.Hello.</a:t>
            </a:r>
          </a:p>
          <a:p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4.It's time to go now.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69760" y="1591945"/>
            <a:ext cx="448500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a.His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name's Tony.</a:t>
            </a:r>
          </a:p>
          <a:p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b.Goodbye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c.Nice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meet you .</a:t>
            </a:r>
          </a:p>
          <a:p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d.Her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name's Betty.</a:t>
            </a: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491355" y="1880870"/>
            <a:ext cx="2183130" cy="3238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028700" y="5434330"/>
            <a:ext cx="52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listen and check.</a:t>
            </a:r>
          </a:p>
        </p:txBody>
      </p:sp>
      <p:pic>
        <p:nvPicPr>
          <p:cNvPr id="15" name="sm1u3.3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30981" y="5130701"/>
            <a:ext cx="934085" cy="949960"/>
          </a:xfrm>
          <a:prstGeom prst="rect">
            <a:avLst/>
          </a:prstGeom>
        </p:spPr>
      </p:pic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667731" y="579316"/>
            <a:ext cx="574729" cy="605816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zh-CN" sz="3600" b="1" dirty="0" smtClean="0">
                <a:solidFill>
                  <a:srgbClr val="3366FF"/>
                </a:solidFill>
              </a:rPr>
              <a:t>3</a:t>
            </a:r>
            <a:endParaRPr lang="en-US" altLang="zh-CN" sz="3600" b="1" dirty="0">
              <a:solidFill>
                <a:srgbClr val="3366FF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4165600" y="3044489"/>
            <a:ext cx="2905125" cy="1764179"/>
          </a:xfrm>
          <a:prstGeom prst="straightConnector1">
            <a:avLst/>
          </a:prstGeom>
          <a:ln w="25400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2474259" y="3957580"/>
            <a:ext cx="459646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4410074" y="2936838"/>
            <a:ext cx="2559686" cy="1870672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03686" y="498924"/>
            <a:ext cx="5972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number.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862965" y="1315085"/>
            <a:ext cx="8612505" cy="2468880"/>
          </a:xfrm>
          <a:prstGeom prst="rect">
            <a:avLst/>
          </a:prstGeom>
        </p:spPr>
      </p:pic>
      <p:pic>
        <p:nvPicPr>
          <p:cNvPr id="5" name="sm1u3.4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09740" y="259080"/>
            <a:ext cx="975995" cy="9067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894320" y="1859915"/>
            <a:ext cx="1391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894320" y="2717165"/>
            <a:ext cx="1456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94320" y="3177540"/>
            <a:ext cx="1370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894320" y="2256790"/>
            <a:ext cx="2065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894320" y="1399540"/>
            <a:ext cx="2001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17625" y="4278630"/>
            <a:ext cx="49453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 and say.</a:t>
            </a: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721593" y="554815"/>
            <a:ext cx="574729" cy="605816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zh-CN" sz="3600" b="1" dirty="0" smtClean="0">
                <a:solidFill>
                  <a:srgbClr val="3366FF"/>
                </a:solidFill>
              </a:rPr>
              <a:t>4</a:t>
            </a:r>
            <a:endParaRPr lang="en-US" altLang="zh-CN" sz="3600" b="1" dirty="0">
              <a:solidFill>
                <a:srgbClr val="3366FF"/>
              </a:solidFill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742896" y="4264959"/>
            <a:ext cx="574729" cy="605816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zh-CN" sz="3600" b="1" dirty="0" smtClean="0">
                <a:solidFill>
                  <a:srgbClr val="3366FF"/>
                </a:solidFill>
              </a:rPr>
              <a:t>5</a:t>
            </a:r>
            <a:endParaRPr lang="en-US" altLang="zh-CN" sz="3600" b="1" dirty="0">
              <a:solidFill>
                <a:srgbClr val="3366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8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69408" y="558651"/>
            <a:ext cx="6133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groups .Say.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817370" y="1661795"/>
            <a:ext cx="6983095" cy="3858260"/>
          </a:xfrm>
          <a:prstGeom prst="rect">
            <a:avLst/>
          </a:prstGeom>
        </p:spPr>
      </p:pic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721592" y="618465"/>
            <a:ext cx="574729" cy="605816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zh-CN" sz="3600" b="1" dirty="0" smtClean="0">
                <a:solidFill>
                  <a:srgbClr val="3366FF"/>
                </a:solidFill>
              </a:rPr>
              <a:t>6</a:t>
            </a:r>
            <a:endParaRPr lang="en-US" altLang="zh-CN" sz="3600" b="1" dirty="0">
              <a:solidFill>
                <a:srgbClr val="3366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92835" y="836930"/>
            <a:ext cx="7343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1051560" y="1640205"/>
            <a:ext cx="7384415" cy="32156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93115" y="5295265"/>
            <a:ext cx="6112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listen and check.</a:t>
            </a:r>
          </a:p>
        </p:txBody>
      </p:sp>
      <p:pic>
        <p:nvPicPr>
          <p:cNvPr id="6" name="sm1u3.5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48500" y="4947285"/>
            <a:ext cx="911860" cy="10623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26510" y="1640205"/>
            <a:ext cx="1221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34335" y="2244725"/>
            <a:ext cx="195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53965" y="2308860"/>
            <a:ext cx="1851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name's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623820" y="2830830"/>
            <a:ext cx="198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58565" y="3416935"/>
            <a:ext cx="1595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576320" y="4063365"/>
            <a:ext cx="2997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tomorrow</a:t>
            </a: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420379" y="836930"/>
            <a:ext cx="574729" cy="605816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zh-CN" sz="3600" b="1" dirty="0" smtClean="0">
                <a:solidFill>
                  <a:srgbClr val="3366FF"/>
                </a:solidFill>
              </a:rPr>
              <a:t>7</a:t>
            </a:r>
            <a:endParaRPr lang="en-US" altLang="zh-CN" sz="3600" b="1" dirty="0">
              <a:solidFill>
                <a:srgbClr val="3366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7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2290"/>
          <p:cNvSpPr/>
          <p:nvPr/>
        </p:nvSpPr>
        <p:spPr>
          <a:xfrm>
            <a:off x="817034" y="836613"/>
            <a:ext cx="10079567" cy="526297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A: Hello! 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 and C:  Hello!</a:t>
            </a:r>
          </a:p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A: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This is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my friend (B).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Her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/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His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name ’s </a:t>
            </a:r>
            <a:r>
              <a:rPr lang="zh-C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: Hello, B.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A: B,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this is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my friend(C).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Her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/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His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name ’s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B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: Hello, C.  Nice to meet you.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C.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..</a:t>
            </a:r>
            <a:r>
              <a:rPr lang="zh-CN" altLang="en-US" sz="28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B. How are you?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C: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…</a:t>
            </a:r>
            <a:r>
              <a:rPr lang="zh-CN" altLang="en-US" sz="28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B: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…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A: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It's time to go now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, goodbye.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 and C: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Bye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see you tomorrow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4" name="矩形 3"/>
          <p:cNvSpPr/>
          <p:nvPr/>
        </p:nvSpPr>
        <p:spPr>
          <a:xfrm>
            <a:off x="707614" y="8274"/>
            <a:ext cx="285115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6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Group work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959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标题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525" y="121920"/>
            <a:ext cx="1003300" cy="1003300"/>
          </a:xfrm>
          <a:prstGeom prst="rect">
            <a:avLst/>
          </a:prstGeom>
        </p:spPr>
      </p:pic>
      <p:grpSp>
        <p:nvGrpSpPr>
          <p:cNvPr id="7" name="组合 16"/>
          <p:cNvGrpSpPr/>
          <p:nvPr/>
        </p:nvGrpSpPr>
        <p:grpSpPr>
          <a:xfrm>
            <a:off x="812165" y="300990"/>
            <a:ext cx="3112770" cy="645160"/>
            <a:chOff x="1161" y="963"/>
            <a:chExt cx="4902" cy="1016"/>
          </a:xfrm>
        </p:grpSpPr>
        <p:sp>
          <p:nvSpPr>
            <p:cNvPr id="13" name="TextBox 2"/>
            <p:cNvSpPr txBox="1"/>
            <p:nvPr/>
          </p:nvSpPr>
          <p:spPr>
            <a:xfrm>
              <a:off x="1900" y="963"/>
              <a:ext cx="376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</a:rPr>
                <a:t>学 习 目 标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61" y="1880"/>
              <a:ext cx="490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组合 6"/>
          <p:cNvGrpSpPr/>
          <p:nvPr/>
        </p:nvGrpSpPr>
        <p:grpSpPr>
          <a:xfrm>
            <a:off x="1427480" y="1270000"/>
            <a:ext cx="10578012" cy="1292578"/>
            <a:chOff x="2280" y="2388"/>
            <a:chExt cx="14933" cy="2290"/>
          </a:xfrm>
        </p:grpSpPr>
        <p:sp>
          <p:nvSpPr>
            <p:cNvPr id="5" name="矩形 4"/>
            <p:cNvSpPr/>
            <p:nvPr/>
          </p:nvSpPr>
          <p:spPr>
            <a:xfrm>
              <a:off x="2280" y="2779"/>
              <a:ext cx="742" cy="686"/>
            </a:xfrm>
            <a:prstGeom prst="rect">
              <a:avLst/>
            </a:prstGeom>
            <a:solidFill>
              <a:srgbClr val="009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070" y="2388"/>
              <a:ext cx="14143" cy="2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600" b="1" dirty="0" smtClean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rPr>
                <a:t>学习本单元新单词及短语</a:t>
              </a:r>
              <a:r>
                <a:rPr lang="en-US" altLang="zh-CN" sz="2600" b="1" dirty="0" smtClean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rPr>
                <a:t>:this ,she ,teacher ,friend ,her ,his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600" b="1" dirty="0" smtClean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rPr>
                <a:t>nice ,to ,meet ,time ,go ,now ,bye ,see ,tomorrow;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348" y="2764"/>
              <a:ext cx="1926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0" name="组合 10"/>
          <p:cNvGrpSpPr/>
          <p:nvPr/>
        </p:nvGrpSpPr>
        <p:grpSpPr>
          <a:xfrm>
            <a:off x="1406525" y="4800600"/>
            <a:ext cx="9419590" cy="610870"/>
            <a:chOff x="2323" y="6505"/>
            <a:chExt cx="14834" cy="962"/>
          </a:xfrm>
        </p:grpSpPr>
        <p:sp>
          <p:nvSpPr>
            <p:cNvPr id="21" name="矩形 20"/>
            <p:cNvSpPr/>
            <p:nvPr/>
          </p:nvSpPr>
          <p:spPr>
            <a:xfrm>
              <a:off x="2323" y="6651"/>
              <a:ext cx="742" cy="686"/>
            </a:xfrm>
            <a:prstGeom prst="rect">
              <a:avLst/>
            </a:prstGeom>
            <a:solidFill>
              <a:srgbClr val="009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348" y="6646"/>
              <a:ext cx="1926" cy="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3129" y="6505"/>
              <a:ext cx="14028" cy="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600" b="1" dirty="0" smtClean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rPr>
                <a:t>通过听说训练，感受与同学</a:t>
              </a:r>
              <a:r>
                <a:rPr lang="zh-CN" altLang="en-US" sz="2600" b="1" dirty="0"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rPr>
                <a:t>之间</a:t>
              </a:r>
              <a:r>
                <a:rPr lang="zh-CN" altLang="en-US" sz="2600" b="1" dirty="0" smtClean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rPr>
                <a:t>真挚的友情</a:t>
              </a:r>
              <a:r>
                <a:rPr lang="zh-CN" altLang="en-US" sz="26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rPr>
                <a:t>。</a:t>
              </a:r>
              <a:endParaRPr lang="zh-CN" altLang="en-US" sz="2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黑_GB18030" panose="02000000000000000000" charset="-122"/>
              </a:endParaRPr>
            </a:p>
          </p:txBody>
        </p:sp>
      </p:grpSp>
      <p:grpSp>
        <p:nvGrpSpPr>
          <p:cNvPr id="11" name="组合 9"/>
          <p:cNvGrpSpPr/>
          <p:nvPr/>
        </p:nvGrpSpPr>
        <p:grpSpPr>
          <a:xfrm>
            <a:off x="1406819" y="3380095"/>
            <a:ext cx="9378950" cy="691515"/>
            <a:chOff x="2169" y="5089"/>
            <a:chExt cx="14770" cy="1089"/>
          </a:xfrm>
        </p:grpSpPr>
        <p:grpSp>
          <p:nvGrpSpPr>
            <p:cNvPr id="14" name="组合 8"/>
            <p:cNvGrpSpPr/>
            <p:nvPr/>
          </p:nvGrpSpPr>
          <p:grpSpPr>
            <a:xfrm>
              <a:off x="2169" y="5089"/>
              <a:ext cx="14770" cy="1089"/>
              <a:chOff x="2237" y="5075"/>
              <a:chExt cx="14770" cy="1089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237" y="5358"/>
                <a:ext cx="742" cy="686"/>
              </a:xfrm>
              <a:prstGeom prst="rect">
                <a:avLst/>
              </a:prstGeom>
              <a:solidFill>
                <a:srgbClr val="009F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979" y="5075"/>
                <a:ext cx="14028" cy="1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6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能够介绍自己的朋友；</a:t>
                </a:r>
                <a:endParaRPr lang="zh-CN" altLang="en-US" sz="2600" b="1" dirty="0" smtClean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2216" y="5341"/>
              <a:ext cx="1926" cy="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69806" y="1196373"/>
            <a:ext cx="760207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800" b="1" dirty="0">
                <a:solidFill>
                  <a:srgbClr val="0000FF"/>
                </a:solidFill>
              </a:rPr>
              <a:t>Ⅰ. </a:t>
            </a:r>
            <a:r>
              <a:rPr lang="zh-CN" altLang="zh-CN" sz="2800" b="1" dirty="0">
                <a:solidFill>
                  <a:srgbClr val="0000FF"/>
                </a:solidFill>
              </a:rPr>
              <a:t>用所给词的适当形式填空。</a:t>
            </a:r>
          </a:p>
          <a:p>
            <a:pPr fontAlgn="base">
              <a:lnSpc>
                <a:spcPct val="150000"/>
              </a:lnSpc>
            </a:pPr>
            <a:r>
              <a:rPr lang="en-US" altLang="zh-CN" sz="2400" dirty="0"/>
              <a:t>1. Betty and </a:t>
            </a:r>
            <a:r>
              <a:rPr lang="en-US" altLang="zh-CN" sz="2400" dirty="0" err="1"/>
              <a:t>Lingling</a:t>
            </a:r>
            <a:r>
              <a:rPr lang="zh-CN" altLang="zh-CN" sz="2400" u="sng" dirty="0"/>
              <a:t>　　　　　</a:t>
            </a:r>
            <a:r>
              <a:rPr lang="en-US" altLang="zh-CN" sz="2400" dirty="0"/>
              <a:t>(be) at school. </a:t>
            </a:r>
            <a:endParaRPr lang="zh-CN" altLang="zh-CN" sz="2400" dirty="0"/>
          </a:p>
          <a:p>
            <a:pPr fontAlgn="base">
              <a:lnSpc>
                <a:spcPct val="150000"/>
              </a:lnSpc>
            </a:pPr>
            <a:r>
              <a:rPr lang="en-US" altLang="zh-CN" sz="2400" dirty="0"/>
              <a:t>2. He is my brother. </a:t>
            </a:r>
            <a:r>
              <a:rPr lang="zh-CN" altLang="zh-CN" sz="2400" u="sng" dirty="0"/>
              <a:t>　　　　　</a:t>
            </a:r>
            <a:r>
              <a:rPr lang="en-US" altLang="zh-CN" sz="2400" dirty="0"/>
              <a:t>(he) name is Jill. </a:t>
            </a:r>
            <a:endParaRPr lang="zh-CN" altLang="zh-CN" sz="2400" dirty="0"/>
          </a:p>
          <a:p>
            <a:pPr fontAlgn="base">
              <a:lnSpc>
                <a:spcPct val="150000"/>
              </a:lnSpc>
            </a:pPr>
            <a:r>
              <a:rPr lang="en-US" altLang="zh-CN" sz="2400" dirty="0"/>
              <a:t>3. It’s time</a:t>
            </a:r>
            <a:r>
              <a:rPr lang="zh-CN" altLang="zh-CN" sz="2400" u="sng" dirty="0"/>
              <a:t>　　　　　</a:t>
            </a:r>
            <a:r>
              <a:rPr lang="en-US" altLang="zh-CN" sz="2400" dirty="0"/>
              <a:t>(do) my homework. </a:t>
            </a:r>
            <a:endParaRPr lang="zh-CN" altLang="zh-CN" sz="2400" dirty="0"/>
          </a:p>
          <a:p>
            <a:pPr fontAlgn="base">
              <a:lnSpc>
                <a:spcPct val="150000"/>
              </a:lnSpc>
            </a:pPr>
            <a:r>
              <a:rPr lang="en-US" altLang="zh-CN" sz="2400" dirty="0"/>
              <a:t>4. </a:t>
            </a:r>
            <a:r>
              <a:rPr lang="zh-CN" altLang="zh-CN" sz="2400" u="sng" dirty="0"/>
              <a:t>　　　　　</a:t>
            </a:r>
            <a:r>
              <a:rPr lang="en-US" altLang="zh-CN" sz="2400" dirty="0"/>
              <a:t>(she) mother is our English teacher. </a:t>
            </a:r>
            <a:endParaRPr lang="zh-CN" altLang="zh-CN" sz="2400" dirty="0"/>
          </a:p>
          <a:p>
            <a:pPr fontAlgn="base">
              <a:lnSpc>
                <a:spcPct val="150000"/>
              </a:lnSpc>
            </a:pPr>
            <a:r>
              <a:rPr lang="en-US" altLang="zh-CN" sz="2400" dirty="0"/>
              <a:t>5. Hello, Maria. They are my good</a:t>
            </a:r>
            <a:r>
              <a:rPr lang="zh-CN" altLang="zh-CN" sz="2400" u="sng" dirty="0"/>
              <a:t>　　　　　</a:t>
            </a:r>
            <a:r>
              <a:rPr lang="en-US" altLang="zh-CN" sz="2400" dirty="0"/>
              <a:t>(friend). </a:t>
            </a:r>
            <a:endParaRPr lang="zh-CN" altLang="zh-CN" sz="2400" dirty="0"/>
          </a:p>
        </p:txBody>
      </p:sp>
      <p:grpSp>
        <p:nvGrpSpPr>
          <p:cNvPr id="3" name="组合 2"/>
          <p:cNvGrpSpPr/>
          <p:nvPr/>
        </p:nvGrpSpPr>
        <p:grpSpPr>
          <a:xfrm>
            <a:off x="94316" y="70074"/>
            <a:ext cx="3304540" cy="1003300"/>
            <a:chOff x="700" y="622"/>
            <a:chExt cx="5204" cy="1580"/>
          </a:xfrm>
        </p:grpSpPr>
        <p:sp>
          <p:nvSpPr>
            <p:cNvPr id="4" name="TextBox 2"/>
            <p:cNvSpPr txBox="1"/>
            <p:nvPr/>
          </p:nvSpPr>
          <p:spPr>
            <a:xfrm>
              <a:off x="1900" y="963"/>
              <a:ext cx="3810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达 标</a:t>
              </a:r>
            </a:p>
          </p:txBody>
        </p:sp>
        <p:pic>
          <p:nvPicPr>
            <p:cNvPr id="5" name="图片 4" descr="标题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0" y="622"/>
              <a:ext cx="1580" cy="1580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>
              <a:off x="1161" y="1880"/>
              <a:ext cx="474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4475704" y="1710465"/>
            <a:ext cx="1070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are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5667" y="2185558"/>
            <a:ext cx="1070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His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2033" y="2755750"/>
            <a:ext cx="1070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to do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5318" y="3383243"/>
            <a:ext cx="1070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Her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7290" y="3854787"/>
            <a:ext cx="128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friends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9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5197" y="311972"/>
            <a:ext cx="94954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2400" b="1" dirty="0">
                <a:solidFill>
                  <a:srgbClr val="0000FF"/>
                </a:solidFill>
              </a:rPr>
              <a:t>Ⅱ. </a:t>
            </a:r>
            <a:r>
              <a:rPr lang="zh-CN" altLang="zh-CN" sz="2400" b="1" dirty="0">
                <a:solidFill>
                  <a:srgbClr val="0000FF"/>
                </a:solidFill>
              </a:rPr>
              <a:t>单项填空。</a:t>
            </a:r>
          </a:p>
          <a:p>
            <a:pPr fontAlgn="base"/>
            <a:r>
              <a:rPr lang="en-US" altLang="zh-CN" dirty="0"/>
              <a:t>1. Dad, </a:t>
            </a:r>
            <a:r>
              <a:rPr lang="zh-CN" altLang="zh-CN" u="sng" dirty="0"/>
              <a:t>　　　</a:t>
            </a:r>
            <a:r>
              <a:rPr lang="en-US" altLang="zh-CN" dirty="0"/>
              <a:t>my teacher, </a:t>
            </a:r>
            <a:r>
              <a:rPr lang="en-US" altLang="zh-CN" dirty="0" err="1"/>
              <a:t>Mr</a:t>
            </a:r>
            <a:r>
              <a:rPr lang="en-US" altLang="zh-CN" dirty="0"/>
              <a:t> Hu. </a:t>
            </a:r>
            <a:endParaRPr lang="zh-CN" altLang="zh-CN" dirty="0"/>
          </a:p>
          <a:p>
            <a:pPr fontAlgn="base"/>
            <a:r>
              <a:rPr lang="en-US" altLang="zh-CN" dirty="0"/>
              <a:t>A. he is</a:t>
            </a:r>
            <a:r>
              <a:rPr lang="zh-CN" altLang="zh-CN" dirty="0"/>
              <a:t>　　</a:t>
            </a:r>
            <a:r>
              <a:rPr lang="en-US" altLang="zh-CN" dirty="0" smtClean="0"/>
              <a:t>        B</a:t>
            </a:r>
            <a:r>
              <a:rPr lang="en-US" altLang="zh-CN" dirty="0"/>
              <a:t>. she is</a:t>
            </a:r>
            <a:r>
              <a:rPr lang="zh-CN" altLang="zh-CN" dirty="0"/>
              <a:t>　</a:t>
            </a:r>
            <a:r>
              <a:rPr lang="en-US" altLang="zh-CN" dirty="0" smtClean="0"/>
              <a:t>       </a:t>
            </a:r>
            <a:r>
              <a:rPr lang="zh-CN" altLang="zh-CN" dirty="0"/>
              <a:t>　</a:t>
            </a:r>
            <a:r>
              <a:rPr lang="en-US" altLang="zh-CN" dirty="0"/>
              <a:t>C. this is</a:t>
            </a:r>
            <a:r>
              <a:rPr lang="zh-CN" altLang="zh-CN" dirty="0"/>
              <a:t>　　</a:t>
            </a:r>
            <a:r>
              <a:rPr lang="en-US" altLang="zh-CN" dirty="0" smtClean="0"/>
              <a:t>        D</a:t>
            </a:r>
            <a:r>
              <a:rPr lang="en-US" altLang="zh-CN" dirty="0"/>
              <a:t>. this’s</a:t>
            </a:r>
            <a:endParaRPr lang="zh-CN" altLang="zh-CN" dirty="0"/>
          </a:p>
          <a:p>
            <a:pPr fontAlgn="base"/>
            <a:r>
              <a:rPr lang="en-US" altLang="zh-CN" dirty="0"/>
              <a:t>2 —Hello, 8765432. Who is that? </a:t>
            </a:r>
            <a:endParaRPr lang="zh-CN" altLang="zh-CN" dirty="0"/>
          </a:p>
          <a:p>
            <a:pPr fontAlgn="base"/>
            <a:r>
              <a:rPr lang="en-US" altLang="zh-CN" dirty="0"/>
              <a:t>—Hello. </a:t>
            </a:r>
            <a:r>
              <a:rPr lang="zh-CN" altLang="zh-CN" u="sng" dirty="0"/>
              <a:t>　　　</a:t>
            </a:r>
            <a:r>
              <a:rPr lang="en-US" altLang="zh-CN" dirty="0"/>
              <a:t>Tim. </a:t>
            </a:r>
            <a:endParaRPr lang="zh-CN" altLang="zh-CN" dirty="0"/>
          </a:p>
          <a:p>
            <a:pPr fontAlgn="base"/>
            <a:r>
              <a:rPr lang="en-US" altLang="zh-CN" dirty="0"/>
              <a:t>A. This </a:t>
            </a:r>
            <a:r>
              <a:rPr lang="en-US" altLang="zh-CN" dirty="0" smtClean="0"/>
              <a:t>is</a:t>
            </a:r>
            <a:r>
              <a:rPr lang="en-US" altLang="zh-CN" dirty="0"/>
              <a:t> </a:t>
            </a:r>
            <a:r>
              <a:rPr lang="en-US" altLang="zh-CN" dirty="0" smtClean="0"/>
              <a:t>           B</a:t>
            </a:r>
            <a:r>
              <a:rPr lang="en-US" altLang="zh-CN" dirty="0"/>
              <a:t>. I </a:t>
            </a:r>
            <a:r>
              <a:rPr lang="en-US" altLang="zh-CN" dirty="0" smtClean="0"/>
              <a:t>am</a:t>
            </a:r>
            <a:r>
              <a:rPr lang="en-US" altLang="zh-CN" dirty="0"/>
              <a:t> </a:t>
            </a:r>
            <a:r>
              <a:rPr lang="en-US" altLang="zh-CN" dirty="0" smtClean="0"/>
              <a:t>                C</a:t>
            </a:r>
            <a:r>
              <a:rPr lang="en-US" altLang="zh-CN" dirty="0"/>
              <a:t>. That is	 </a:t>
            </a:r>
            <a:r>
              <a:rPr lang="en-US" altLang="zh-CN" dirty="0" smtClean="0"/>
              <a:t>            D</a:t>
            </a:r>
            <a:r>
              <a:rPr lang="en-US" altLang="zh-CN" dirty="0"/>
              <a:t>. My name’s</a:t>
            </a:r>
            <a:endParaRPr lang="zh-CN" altLang="zh-CN" dirty="0"/>
          </a:p>
          <a:p>
            <a:pPr fontAlgn="base"/>
            <a:r>
              <a:rPr lang="en-US" altLang="zh-CN" dirty="0"/>
              <a:t>3. I have a pen friend (</a:t>
            </a:r>
            <a:r>
              <a:rPr lang="zh-CN" altLang="zh-CN" dirty="0"/>
              <a:t>笔友</a:t>
            </a:r>
            <a:r>
              <a:rPr lang="en-US" altLang="zh-CN" dirty="0"/>
              <a:t>). </a:t>
            </a:r>
            <a:r>
              <a:rPr lang="zh-CN" altLang="zh-CN" u="sng" dirty="0"/>
              <a:t>　　　</a:t>
            </a:r>
            <a:r>
              <a:rPr lang="en-US" altLang="zh-CN" dirty="0"/>
              <a:t>Amy. </a:t>
            </a:r>
            <a:endParaRPr lang="zh-CN" altLang="zh-CN" dirty="0"/>
          </a:p>
          <a:p>
            <a:pPr fontAlgn="base"/>
            <a:r>
              <a:rPr lang="en-US" altLang="zh-CN" dirty="0"/>
              <a:t>A. Her name       </a:t>
            </a:r>
            <a:r>
              <a:rPr lang="en-US" altLang="zh-CN" dirty="0" smtClean="0"/>
              <a:t>B</a:t>
            </a:r>
            <a:r>
              <a:rPr lang="en-US" altLang="zh-CN" dirty="0"/>
              <a:t>. She </a:t>
            </a:r>
            <a:r>
              <a:rPr lang="en-US" altLang="zh-CN" dirty="0" smtClean="0"/>
              <a:t>name</a:t>
            </a:r>
            <a:r>
              <a:rPr lang="en-US" altLang="zh-CN" dirty="0"/>
              <a:t> </a:t>
            </a:r>
            <a:r>
              <a:rPr lang="en-US" altLang="zh-CN" dirty="0" smtClean="0"/>
              <a:t>     C</a:t>
            </a:r>
            <a:r>
              <a:rPr lang="en-US" altLang="zh-CN" dirty="0"/>
              <a:t>. She name’s        </a:t>
            </a:r>
            <a:r>
              <a:rPr lang="en-US" altLang="zh-CN" dirty="0" smtClean="0"/>
              <a:t>D</a:t>
            </a:r>
            <a:r>
              <a:rPr lang="en-US" altLang="zh-CN" dirty="0"/>
              <a:t>. Her name’s</a:t>
            </a:r>
            <a:endParaRPr lang="zh-CN" altLang="zh-CN" dirty="0"/>
          </a:p>
          <a:p>
            <a:pPr fontAlgn="base"/>
            <a:r>
              <a:rPr lang="en-US" altLang="zh-CN" dirty="0"/>
              <a:t>4.—I’m Frank. </a:t>
            </a:r>
            <a:r>
              <a:rPr lang="zh-CN" altLang="zh-CN" u="sng" dirty="0"/>
              <a:t>　　</a:t>
            </a:r>
            <a:r>
              <a:rPr lang="en-US" altLang="zh-CN" u="sng" dirty="0"/>
              <a:t> </a:t>
            </a:r>
            <a:endParaRPr lang="zh-CN" altLang="zh-CN" dirty="0"/>
          </a:p>
          <a:p>
            <a:pPr fontAlgn="base"/>
            <a:r>
              <a:rPr lang="en-US" altLang="zh-CN" dirty="0"/>
              <a:t>—Nice to meet you, too. </a:t>
            </a:r>
            <a:endParaRPr lang="zh-CN" altLang="zh-CN" dirty="0"/>
          </a:p>
          <a:p>
            <a:pPr fontAlgn="base"/>
            <a:r>
              <a:rPr lang="en-US" altLang="zh-CN" dirty="0"/>
              <a:t>A. How are you?                </a:t>
            </a:r>
            <a:r>
              <a:rPr lang="en-US" altLang="zh-CN" dirty="0" smtClean="0"/>
              <a:t>   B</a:t>
            </a:r>
            <a:r>
              <a:rPr lang="en-US" altLang="zh-CN" dirty="0"/>
              <a:t>. Hello, John! </a:t>
            </a:r>
            <a:endParaRPr lang="zh-CN" altLang="zh-CN" dirty="0"/>
          </a:p>
          <a:p>
            <a:pPr fontAlgn="base"/>
            <a:r>
              <a:rPr lang="en-US" altLang="zh-CN" dirty="0"/>
              <a:t>C. Nice to meet you.        	  D. Good afternoon! </a:t>
            </a:r>
            <a:endParaRPr lang="zh-CN" altLang="zh-CN" dirty="0"/>
          </a:p>
          <a:p>
            <a:pPr fontAlgn="base"/>
            <a:r>
              <a:rPr lang="en-US" altLang="zh-CN" dirty="0"/>
              <a:t>5. —See you tomorrow, Sara. </a:t>
            </a:r>
            <a:endParaRPr lang="zh-CN" altLang="zh-CN" dirty="0"/>
          </a:p>
          <a:p>
            <a:pPr fontAlgn="base"/>
            <a:r>
              <a:rPr lang="en-US" altLang="zh-CN" dirty="0"/>
              <a:t>—</a:t>
            </a:r>
            <a:r>
              <a:rPr lang="zh-CN" altLang="zh-CN" u="sng" dirty="0"/>
              <a:t>　　　</a:t>
            </a:r>
            <a:r>
              <a:rPr lang="en-US" altLang="zh-CN" dirty="0"/>
              <a:t>, Jenny. </a:t>
            </a:r>
            <a:endParaRPr lang="zh-CN" altLang="zh-CN" dirty="0"/>
          </a:p>
          <a:p>
            <a:pPr fontAlgn="base"/>
            <a:r>
              <a:rPr lang="en-US" altLang="zh-CN" dirty="0"/>
              <a:t>A. See you tomorrow             B. I’m fine</a:t>
            </a:r>
            <a:endParaRPr lang="zh-CN" altLang="zh-CN" dirty="0"/>
          </a:p>
          <a:p>
            <a:pPr fontAlgn="base"/>
            <a:r>
              <a:rPr lang="en-US" altLang="zh-CN" dirty="0"/>
              <a:t>C. Thanks                     </a:t>
            </a:r>
            <a:r>
              <a:rPr lang="en-US" altLang="zh-CN" dirty="0" smtClean="0"/>
              <a:t>         </a:t>
            </a:r>
            <a:r>
              <a:rPr lang="en-US" altLang="zh-CN" dirty="0"/>
              <a:t>D. How are you</a:t>
            </a:r>
            <a:endParaRPr lang="zh-CN" altLang="zh-CN" dirty="0"/>
          </a:p>
          <a:p>
            <a:pPr fontAlgn="base"/>
            <a:r>
              <a:rPr lang="en-US" altLang="zh-CN" dirty="0"/>
              <a:t>6. My sister is a teacher. </a:t>
            </a:r>
            <a:r>
              <a:rPr lang="zh-CN" altLang="zh-CN" u="sng" dirty="0"/>
              <a:t>　　　</a:t>
            </a:r>
            <a:r>
              <a:rPr lang="en-US" altLang="zh-CN" dirty="0"/>
              <a:t>works in a school. </a:t>
            </a:r>
            <a:endParaRPr lang="zh-CN" altLang="zh-CN" dirty="0"/>
          </a:p>
          <a:p>
            <a:pPr fontAlgn="base"/>
            <a:r>
              <a:rPr lang="en-US" altLang="zh-CN" dirty="0"/>
              <a:t>A. Her    </a:t>
            </a:r>
            <a:r>
              <a:rPr lang="en-US" altLang="zh-CN" dirty="0" smtClean="0"/>
              <a:t>            </a:t>
            </a:r>
            <a:r>
              <a:rPr lang="en-US" altLang="zh-CN" dirty="0"/>
              <a:t>B. He     </a:t>
            </a:r>
            <a:r>
              <a:rPr lang="en-US" altLang="zh-CN" dirty="0" smtClean="0"/>
              <a:t>             </a:t>
            </a:r>
            <a:r>
              <a:rPr lang="en-US" altLang="zh-CN" dirty="0"/>
              <a:t>C. I     </a:t>
            </a:r>
            <a:r>
              <a:rPr lang="en-US" altLang="zh-CN" dirty="0" smtClean="0"/>
              <a:t>                     </a:t>
            </a:r>
            <a:r>
              <a:rPr lang="en-US" altLang="zh-CN" dirty="0"/>
              <a:t>D. She</a:t>
            </a:r>
            <a:endParaRPr lang="zh-CN" altLang="zh-CN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326" y="935914"/>
            <a:ext cx="451824" cy="38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90" y="1736276"/>
            <a:ext cx="451334" cy="38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70" y="2426817"/>
            <a:ext cx="441527" cy="37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88" y="3496235"/>
            <a:ext cx="387256" cy="33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91" y="4281544"/>
            <a:ext cx="418839" cy="35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38" y="5109882"/>
            <a:ext cx="434858" cy="37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68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/>
          <p:nvPr/>
        </p:nvSpPr>
        <p:spPr>
          <a:xfrm>
            <a:off x="1647190" y="1750098"/>
            <a:ext cx="10544810" cy="13075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1.Practise the dialogue in Activity 1.</a:t>
            </a:r>
            <a:endParaRPr lang="zh-CN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2.Write down the words on the exercise books.</a:t>
            </a:r>
            <a:endParaRPr lang="zh-CN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37920" y="845185"/>
            <a:ext cx="285115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6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" y="3583511"/>
            <a:ext cx="1206500" cy="181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-30480" y="-16510"/>
            <a:ext cx="12244705" cy="6891655"/>
          </a:xfrm>
          <a:prstGeom prst="rect">
            <a:avLst/>
          </a:prstGeom>
        </p:spPr>
      </p:pic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48190" y="4932680"/>
            <a:ext cx="2852420" cy="1767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星仔再见(1)(1)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88290" y="2709545"/>
            <a:ext cx="3816350" cy="3905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82" y="4932679"/>
            <a:ext cx="16462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054985" y="2062480"/>
            <a:ext cx="6416040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 smtClean="0">
                <a:ln w="10541" cmpd="sng">
                  <a:noFill/>
                  <a:prstDash val="solid"/>
                </a:ln>
                <a:solidFill>
                  <a:srgbClr val="0000FF"/>
                </a:solidFill>
                <a:effectLst/>
                <a:latin typeface="Brush Script Std" panose="03060802040607070404" pitchFamily="66" charset="0"/>
              </a:rPr>
              <a:t>Thank you !</a:t>
            </a:r>
          </a:p>
        </p:txBody>
      </p:sp>
      <p:sp>
        <p:nvSpPr>
          <p:cNvPr id="71" name="矩形 70"/>
          <p:cNvSpPr/>
          <p:nvPr/>
        </p:nvSpPr>
        <p:spPr>
          <a:xfrm>
            <a:off x="-30480" y="6526530"/>
            <a:ext cx="12245340" cy="18161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9716" y="1298501"/>
            <a:ext cx="6606091" cy="4351338"/>
          </a:xfrm>
        </p:spPr>
        <p:txBody>
          <a:bodyPr/>
          <a:lstStyle/>
          <a:p>
            <a:r>
              <a:rPr lang="en-US" altLang="zh-CN" dirty="0"/>
              <a:t>T:Good </a:t>
            </a:r>
            <a:r>
              <a:rPr lang="en-US" altLang="zh-CN" dirty="0" err="1"/>
              <a:t>morning.What’s</a:t>
            </a:r>
            <a:r>
              <a:rPr lang="en-US" altLang="zh-CN" dirty="0"/>
              <a:t> your name?</a:t>
            </a:r>
            <a:endParaRPr lang="zh-CN" altLang="zh-CN" dirty="0"/>
          </a:p>
          <a:p>
            <a:r>
              <a:rPr lang="en-US" altLang="zh-CN" dirty="0"/>
              <a:t>S: Good </a:t>
            </a:r>
            <a:r>
              <a:rPr lang="en-US" altLang="zh-CN" dirty="0" err="1"/>
              <a:t>morning.I</a:t>
            </a:r>
            <a:r>
              <a:rPr lang="en-US" altLang="zh-CN" dirty="0"/>
              <a:t> am…</a:t>
            </a:r>
            <a:endParaRPr lang="zh-CN" altLang="zh-CN" dirty="0"/>
          </a:p>
          <a:p>
            <a:r>
              <a:rPr lang="en-US" altLang="zh-CN" dirty="0"/>
              <a:t>S:My name is…</a:t>
            </a:r>
            <a:endParaRPr lang="zh-CN" altLang="zh-CN" dirty="0"/>
          </a:p>
          <a:p>
            <a:r>
              <a:rPr lang="en-US" altLang="zh-CN" dirty="0"/>
              <a:t>T:Can you spell it, please?</a:t>
            </a:r>
            <a:endParaRPr lang="zh-CN" altLang="zh-CN" dirty="0"/>
          </a:p>
          <a:p>
            <a:r>
              <a:rPr lang="en-US" altLang="zh-CN" dirty="0"/>
              <a:t>S:Yes, </a:t>
            </a:r>
            <a:r>
              <a:rPr lang="en-US" altLang="zh-CN" dirty="0" err="1" smtClean="0"/>
              <a:t>xxxx</a:t>
            </a:r>
            <a:r>
              <a:rPr lang="en-US" altLang="zh-CN" dirty="0" smtClean="0"/>
              <a:t>.</a:t>
            </a:r>
            <a:endParaRPr lang="zh-CN" altLang="zh-CN" dirty="0"/>
          </a:p>
          <a:p>
            <a:r>
              <a:rPr lang="en-US" altLang="zh-CN" dirty="0"/>
              <a:t>T:How are you?</a:t>
            </a:r>
            <a:endParaRPr lang="zh-CN" altLang="zh-CN" dirty="0"/>
          </a:p>
          <a:p>
            <a:r>
              <a:rPr lang="en-US" altLang="zh-CN" dirty="0"/>
              <a:t>S:I am fine</a:t>
            </a:r>
            <a:r>
              <a:rPr lang="zh-CN" altLang="zh-CN" dirty="0"/>
              <a:t>，</a:t>
            </a:r>
            <a:r>
              <a:rPr lang="en-US" altLang="zh-CN" dirty="0"/>
              <a:t>thank you.</a:t>
            </a:r>
            <a:endParaRPr lang="zh-CN" altLang="zh-CN" dirty="0"/>
          </a:p>
          <a:p>
            <a:endParaRPr lang="zh-CN" altLang="en-US" dirty="0"/>
          </a:p>
        </p:txBody>
      </p:sp>
      <p:grpSp>
        <p:nvGrpSpPr>
          <p:cNvPr id="5" name="组合 26"/>
          <p:cNvGrpSpPr/>
          <p:nvPr/>
        </p:nvGrpSpPr>
        <p:grpSpPr>
          <a:xfrm>
            <a:off x="0" y="46038"/>
            <a:ext cx="3304540" cy="1003300"/>
            <a:chOff x="700" y="622"/>
            <a:chExt cx="5204" cy="1580"/>
          </a:xfrm>
        </p:grpSpPr>
        <p:sp>
          <p:nvSpPr>
            <p:cNvPr id="6" name="TextBox 2"/>
            <p:cNvSpPr txBox="1"/>
            <p:nvPr/>
          </p:nvSpPr>
          <p:spPr>
            <a:xfrm>
              <a:off x="1900" y="963"/>
              <a:ext cx="3850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导 入</a:t>
              </a:r>
            </a:p>
          </p:txBody>
        </p:sp>
        <p:pic>
          <p:nvPicPr>
            <p:cNvPr id="7" name="图片 6" descr="标题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0" y="622"/>
              <a:ext cx="1580" cy="1580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>
              <a:off x="1161" y="1880"/>
              <a:ext cx="474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" name="Picture 2" descr="http://pic.51yuansu.com/pic3/cover/03/68/86/5be65ce5b451a_6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828" y="1580792"/>
            <a:ext cx="2228692" cy="240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7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 noChangeShapeType="1" noTextEdit="1"/>
          </p:cNvSpPr>
          <p:nvPr/>
        </p:nvSpPr>
        <p:spPr bwMode="auto">
          <a:xfrm>
            <a:off x="238768" y="430306"/>
            <a:ext cx="3031558" cy="3873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Enjoy a song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/>
            </a:endParaRPr>
          </a:p>
        </p:txBody>
      </p:sp>
      <p:pic>
        <p:nvPicPr>
          <p:cNvPr id="1026" name="Picture 2" descr="http://ku.90sjimg.com/element_origin_min_pic/17/07/02/2f300fe717b562f06b921961a43c333c.jpg%21/fwfh/804x699/quality/90/unsharp/true/compress/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05" y="1705453"/>
            <a:ext cx="6191250" cy="359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57452" y="1120678"/>
            <a:ext cx="4832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hlinkClick r:id="rId4" action="ppaction://hlinkfile"/>
              </a:rPr>
              <a:t>Make New Friends.mp4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5121"/>
          <p:cNvSpPr txBox="1"/>
          <p:nvPr/>
        </p:nvSpPr>
        <p:spPr>
          <a:xfrm>
            <a:off x="1316617" y="993343"/>
            <a:ext cx="78740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This is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my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friend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Her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name’s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Miss Li. </a:t>
            </a:r>
          </a:p>
        </p:txBody>
      </p:sp>
      <p:sp>
        <p:nvSpPr>
          <p:cNvPr id="5125" name="文本框 5124"/>
          <p:cNvSpPr txBox="1"/>
          <p:nvPr/>
        </p:nvSpPr>
        <p:spPr>
          <a:xfrm>
            <a:off x="1316617" y="3400858"/>
            <a:ext cx="8401049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Greet with Miss Li </a:t>
            </a:r>
            <a:r>
              <a:rPr lang="zh-CN" altLang="en-US" sz="32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6" name="文本框 5125"/>
          <p:cNvSpPr txBox="1"/>
          <p:nvPr/>
        </p:nvSpPr>
        <p:spPr>
          <a:xfrm>
            <a:off x="1316617" y="4201748"/>
            <a:ext cx="7874000" cy="15696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Good morning, Miss Li. 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Nice to meet you.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How are you?</a:t>
            </a:r>
          </a:p>
        </p:txBody>
      </p:sp>
      <p:sp>
        <p:nvSpPr>
          <p:cNvPr id="5127" name="文本框 5126"/>
          <p:cNvSpPr txBox="1"/>
          <p:nvPr/>
        </p:nvSpPr>
        <p:spPr>
          <a:xfrm>
            <a:off x="1316617" y="2071704"/>
            <a:ext cx="4320117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She's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Miss Li . </a:t>
            </a:r>
          </a:p>
        </p:txBody>
      </p:sp>
      <p:pic>
        <p:nvPicPr>
          <p:cNvPr id="2050" name="Picture 2" descr="https://timgsa.baidu.com/timg?image&amp;quality=80&amp;size=b9999_10000&amp;sec=1590750071995&amp;di=3bf76feded3388b81b32e3fd0c8dc356&amp;imgtype=0&amp;src=http%3A%2F%2Fpic.51yuansu.com%2Fpic3%2Fcover%2F00%2F78%2F82%2F58c710656868b_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3058" y="1526743"/>
            <a:ext cx="1743002" cy="369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82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145" descr="未标题-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32" y="1404936"/>
            <a:ext cx="4271433" cy="3184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直接连接符 6146"/>
          <p:cNvSpPr/>
          <p:nvPr/>
        </p:nvSpPr>
        <p:spPr>
          <a:xfrm flipV="1">
            <a:off x="4169229" y="2420938"/>
            <a:ext cx="1351038" cy="101894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8" name="文本框 6147"/>
          <p:cNvSpPr txBox="1"/>
          <p:nvPr/>
        </p:nvSpPr>
        <p:spPr>
          <a:xfrm>
            <a:off x="5422900" y="1628775"/>
            <a:ext cx="57150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This is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my friend, too. </a:t>
            </a:r>
          </a:p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Her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name’s Lingling. </a:t>
            </a:r>
          </a:p>
        </p:txBody>
      </p:sp>
      <p:sp>
        <p:nvSpPr>
          <p:cNvPr id="6149" name="文本框 6148"/>
          <p:cNvSpPr txBox="1"/>
          <p:nvPr/>
        </p:nvSpPr>
        <p:spPr>
          <a:xfrm>
            <a:off x="5783232" y="4445562"/>
            <a:ext cx="7874000" cy="15696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Good morning, ... . </a:t>
            </a:r>
          </a:p>
          <a:p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Nice to meet you.</a:t>
            </a:r>
          </a:p>
          <a:p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How are you?</a:t>
            </a:r>
          </a:p>
        </p:txBody>
      </p:sp>
      <p:sp>
        <p:nvSpPr>
          <p:cNvPr id="6150" name="文本框 6149"/>
          <p:cNvSpPr txBox="1"/>
          <p:nvPr/>
        </p:nvSpPr>
        <p:spPr>
          <a:xfrm>
            <a:off x="5520267" y="2997200"/>
            <a:ext cx="432011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She's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…  . </a:t>
            </a:r>
          </a:p>
        </p:txBody>
      </p:sp>
    </p:spTree>
    <p:extLst>
      <p:ext uri="{BB962C8B-B14F-4D97-AF65-F5344CB8AC3E}">
        <p14:creationId xmlns:p14="http://schemas.microsoft.com/office/powerpoint/2010/main" val="302235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7169" descr="未标题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051"/>
            <a:ext cx="4400551" cy="3381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文本框 7170"/>
          <p:cNvSpPr txBox="1"/>
          <p:nvPr/>
        </p:nvSpPr>
        <p:spPr>
          <a:xfrm>
            <a:off x="5712884" y="692150"/>
            <a:ext cx="57150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This is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my friend, too. </a:t>
            </a:r>
          </a:p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His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name’s Tony. </a:t>
            </a:r>
          </a:p>
        </p:txBody>
      </p:sp>
      <p:sp>
        <p:nvSpPr>
          <p:cNvPr id="2" name="直接连接符 7171"/>
          <p:cNvSpPr/>
          <p:nvPr/>
        </p:nvSpPr>
        <p:spPr>
          <a:xfrm flipV="1">
            <a:off x="3937299" y="1556311"/>
            <a:ext cx="1775586" cy="86780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文本框 7172"/>
          <p:cNvSpPr txBox="1"/>
          <p:nvPr/>
        </p:nvSpPr>
        <p:spPr>
          <a:xfrm>
            <a:off x="5135033" y="2636838"/>
            <a:ext cx="6242051" cy="15696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Hello, Tony. </a:t>
            </a:r>
          </a:p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Nice to meet you.</a:t>
            </a:r>
          </a:p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How are you?</a:t>
            </a:r>
          </a:p>
        </p:txBody>
      </p:sp>
      <p:sp>
        <p:nvSpPr>
          <p:cNvPr id="7174" name="文本框 7173"/>
          <p:cNvSpPr txBox="1"/>
          <p:nvPr/>
        </p:nvSpPr>
        <p:spPr>
          <a:xfrm>
            <a:off x="3024717" y="4868863"/>
            <a:ext cx="78740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-- It’s time to go now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. Goodbye.</a:t>
            </a:r>
          </a:p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-- Bye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See you tomorrow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7175" name="文本框 7174"/>
          <p:cNvSpPr txBox="1"/>
          <p:nvPr/>
        </p:nvSpPr>
        <p:spPr>
          <a:xfrm>
            <a:off x="5712885" y="1844675"/>
            <a:ext cx="4320116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He's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… . </a:t>
            </a:r>
          </a:p>
        </p:txBody>
      </p:sp>
    </p:spTree>
    <p:extLst>
      <p:ext uri="{BB962C8B-B14F-4D97-AF65-F5344CB8AC3E}">
        <p14:creationId xmlns:p14="http://schemas.microsoft.com/office/powerpoint/2010/main" val="399345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 noChangeShapeType="1" noTextEdit="1"/>
          </p:cNvSpPr>
          <p:nvPr/>
        </p:nvSpPr>
        <p:spPr bwMode="auto">
          <a:xfrm>
            <a:off x="238768" y="430306"/>
            <a:ext cx="3031558" cy="3873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Pair work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/>
            </a:endParaRPr>
          </a:p>
        </p:txBody>
      </p:sp>
      <p:pic>
        <p:nvPicPr>
          <p:cNvPr id="5" name="Picture 2" descr="C:\Users\Administrator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83" y="2025017"/>
            <a:ext cx="13779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istrator\Desktop\图片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44" y="3095849"/>
            <a:ext cx="1187450" cy="249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026946" y="115870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This is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my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friend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Her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name’s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11022" y="1981122"/>
            <a:ext cx="1253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She'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.... 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文本框 8202"/>
          <p:cNvSpPr txBox="1"/>
          <p:nvPr/>
        </p:nvSpPr>
        <p:spPr>
          <a:xfrm>
            <a:off x="6791810" y="1655684"/>
            <a:ext cx="2665413" cy="6508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she's=she is </a:t>
            </a:r>
          </a:p>
        </p:txBody>
      </p:sp>
      <p:sp>
        <p:nvSpPr>
          <p:cNvPr id="10" name="矩形 9"/>
          <p:cNvSpPr/>
          <p:nvPr/>
        </p:nvSpPr>
        <p:spPr>
          <a:xfrm>
            <a:off x="6353659" y="3095849"/>
            <a:ext cx="3090911" cy="1985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This is my friend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4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His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name's ... .             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's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...</a:t>
            </a:r>
          </a:p>
          <a:p>
            <a:pPr>
              <a:spcBef>
                <a:spcPct val="50000"/>
              </a:spcBef>
            </a:pP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文本框 9223"/>
          <p:cNvSpPr txBox="1"/>
          <p:nvPr/>
        </p:nvSpPr>
        <p:spPr>
          <a:xfrm>
            <a:off x="6062626" y="4753189"/>
            <a:ext cx="2592387" cy="655637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he's = he is            </a:t>
            </a:r>
          </a:p>
        </p:txBody>
      </p:sp>
    </p:spTree>
    <p:extLst>
      <p:ext uri="{BB962C8B-B14F-4D97-AF65-F5344CB8AC3E}">
        <p14:creationId xmlns:p14="http://schemas.microsoft.com/office/powerpoint/2010/main" val="144602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26"/>
          <p:cNvGrpSpPr/>
          <p:nvPr/>
        </p:nvGrpSpPr>
        <p:grpSpPr>
          <a:xfrm>
            <a:off x="375285" y="63818"/>
            <a:ext cx="3304540" cy="1003300"/>
            <a:chOff x="700" y="622"/>
            <a:chExt cx="5204" cy="1580"/>
          </a:xfrm>
        </p:grpSpPr>
        <p:sp>
          <p:nvSpPr>
            <p:cNvPr id="9" name="TextBox 2"/>
            <p:cNvSpPr txBox="1"/>
            <p:nvPr/>
          </p:nvSpPr>
          <p:spPr>
            <a:xfrm>
              <a:off x="1900" y="963"/>
              <a:ext cx="3850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学 习</a:t>
              </a:r>
            </a:p>
          </p:txBody>
        </p:sp>
        <p:pic>
          <p:nvPicPr>
            <p:cNvPr id="10" name="图片 9" descr="标题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" y="622"/>
              <a:ext cx="1580" cy="1580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>
              <a:off x="1161" y="1880"/>
              <a:ext cx="474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4681855" y="440150"/>
            <a:ext cx="4987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read.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47420" y="1559560"/>
            <a:ext cx="81656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Lingling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: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This is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Miss Zhou.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She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zh-CN" altLang="en-US" sz="32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my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teacher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en-US" sz="32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Hello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, Miss Zhou. </a:t>
            </a:r>
          </a:p>
          <a:p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Miss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Zhou: Hello, Lingling.</a:t>
            </a:r>
          </a:p>
          <a:p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Lingling: Miss Zhou,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this is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my friend, Tony.</a:t>
            </a:r>
          </a:p>
          <a:p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Miss Zhou</a:t>
            </a: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: Hello, Tony.</a:t>
            </a:r>
          </a:p>
          <a:p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Tony</a:t>
            </a: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: Hello, Miss Zhou.</a:t>
            </a:r>
          </a:p>
          <a:p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内容占位符 12"/>
          <p:cNvPicPr>
            <a:picLocks noGrp="1" noChangeAspect="1"/>
          </p:cNvPicPr>
          <p:nvPr>
            <p:ph sz="quarter" idx="13"/>
          </p:nvPr>
        </p:nvPicPr>
        <p:blipFill>
          <a:blip r:embed="rId6"/>
          <a:stretch>
            <a:fillRect/>
          </a:stretch>
        </p:blipFill>
        <p:spPr>
          <a:xfrm>
            <a:off x="239954" y="1885017"/>
            <a:ext cx="3621405" cy="2294255"/>
          </a:xfrm>
          <a:prstGeom prst="rect">
            <a:avLst/>
          </a:prstGeom>
        </p:spPr>
      </p:pic>
      <p:pic>
        <p:nvPicPr>
          <p:cNvPr id="14" name="sm1u3.1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78969" y="269017"/>
            <a:ext cx="911860" cy="987425"/>
          </a:xfrm>
          <a:prstGeom prst="rect">
            <a:avLst/>
          </a:prstGeom>
        </p:spPr>
      </p:pic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3947421" y="479494"/>
            <a:ext cx="574729" cy="605816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zh-CN" sz="3600" b="1" dirty="0" smtClean="0">
                <a:solidFill>
                  <a:srgbClr val="3366FF"/>
                </a:solidFill>
              </a:rPr>
              <a:t>1</a:t>
            </a:r>
            <a:endParaRPr lang="en-US" altLang="zh-CN" sz="3600" b="1" dirty="0">
              <a:solidFill>
                <a:srgbClr val="3366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544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168467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8774330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1083</Words>
  <Application>Microsoft Office PowerPoint</Application>
  <PresentationFormat>自定义</PresentationFormat>
  <Paragraphs>179</Paragraphs>
  <Slides>23</Slides>
  <Notes>3</Notes>
  <HiddenSlides>0</HiddenSlides>
  <MMClips>7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1_Office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81</cp:revision>
  <dcterms:created xsi:type="dcterms:W3CDTF">2018-03-01T02:03:00Z</dcterms:created>
  <dcterms:modified xsi:type="dcterms:W3CDTF">2020-06-19T09:15:13Z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  <property fmtid="{D5CDD505-2E9C-101B-9397-08002B2CF9AE}" pid="3" name="KSORubyTemplateID">
    <vt:lpwstr>13</vt:lpwstr>
  </property>
</Properties>
</file>