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00" r:id="rId2"/>
    <p:sldId id="342" r:id="rId3"/>
    <p:sldId id="399" r:id="rId4"/>
    <p:sldId id="467" r:id="rId5"/>
    <p:sldId id="468" r:id="rId6"/>
    <p:sldId id="473" r:id="rId7"/>
    <p:sldId id="472" r:id="rId8"/>
    <p:sldId id="471" r:id="rId9"/>
    <p:sldId id="470" r:id="rId10"/>
    <p:sldId id="469" r:id="rId11"/>
    <p:sldId id="474" r:id="rId12"/>
    <p:sldId id="475" r:id="rId13"/>
    <p:sldId id="476" r:id="rId14"/>
    <p:sldId id="477" r:id="rId15"/>
    <p:sldId id="478" r:id="rId16"/>
    <p:sldId id="479" r:id="rId17"/>
    <p:sldId id="480" r:id="rId18"/>
    <p:sldId id="481" r:id="rId19"/>
    <p:sldId id="483" r:id="rId20"/>
    <p:sldId id="482" r:id="rId21"/>
    <p:sldId id="484" r:id="rId22"/>
    <p:sldId id="485" r:id="rId23"/>
    <p:sldId id="486" r:id="rId24"/>
    <p:sldId id="487" r:id="rId25"/>
    <p:sldId id="488" r:id="rId26"/>
    <p:sldId id="489" r:id="rId27"/>
    <p:sldId id="490" r:id="rId28"/>
    <p:sldId id="37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p:scale>
          <a:sx n="98" d="100"/>
          <a:sy n="98" d="100"/>
        </p:scale>
        <p:origin x="-960" y="-450"/>
      </p:cViewPr>
      <p:guideLst>
        <p:guide orient="horz" pos="2185"/>
        <p:guide pos="37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0FA61-A4F6-4E08-A675-E1AF4A789BA2}" type="datetimeFigureOut">
              <a:rPr lang="zh-CN" altLang="en-US" smtClean="0"/>
              <a:t>2021/5/12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19C93-C6A3-492C-B94F-938921A48B26}" type="slidenum">
              <a:rPr lang="zh-CN" altLang="en-US" smtClean="0"/>
              <a:t>‹#›</a:t>
            </a:fld>
            <a:endParaRPr lang="zh-CN" altLang="en-US"/>
          </a:p>
        </p:txBody>
      </p:sp>
    </p:spTree>
    <p:extLst>
      <p:ext uri="{BB962C8B-B14F-4D97-AF65-F5344CB8AC3E}">
        <p14:creationId xmlns:p14="http://schemas.microsoft.com/office/powerpoint/2010/main" val="99891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61C83FBE-CF8D-4B32-9454-E7FFCA2796E9}" type="slidenum">
              <a:rPr lang="zh-CN" altLang="en-US"/>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2021/5/12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2021/5/12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2021/5/12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2021/5/12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2021/5/12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 y="-23119"/>
            <a:ext cx="12274658" cy="690368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2021/5/12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 y="0"/>
            <a:ext cx="12317435" cy="6927742"/>
          </a:xfrm>
          <a:prstGeom prst="rect">
            <a:avLst/>
          </a:prstGeom>
        </p:spPr>
      </p:pic>
      <p:sp>
        <p:nvSpPr>
          <p:cNvPr id="2" name="矩形 1"/>
          <p:cNvSpPr/>
          <p:nvPr userDrawn="1"/>
        </p:nvSpPr>
        <p:spPr>
          <a:xfrm>
            <a:off x="1303295" y="632817"/>
            <a:ext cx="336502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50" normalizeH="0" baseline="0" noProof="0" dirty="0" smtClean="0">
                <a:ln>
                  <a:noFill/>
                </a:ln>
                <a:solidFill>
                  <a:srgbClr val="000000"/>
                </a:solidFill>
                <a:effectLst/>
                <a:uLnTx/>
                <a:uFillTx/>
                <a:latin typeface="微软雅黑"/>
                <a:ea typeface="+mn-ea"/>
              </a:rPr>
              <a:t>高中语文  </a:t>
            </a:r>
            <a:r>
              <a:rPr kumimoji="0" lang="zh-CN" altLang="en-US" sz="1100" b="0" i="0" u="none" strike="noStrike" kern="1200" cap="none" spc="50" normalizeH="0" baseline="0" noProof="0" dirty="0" smtClean="0">
                <a:ln>
                  <a:noFill/>
                </a:ln>
                <a:solidFill>
                  <a:srgbClr val="000000"/>
                </a:solidFill>
                <a:effectLst/>
                <a:uLnTx/>
                <a:uFillTx/>
                <a:latin typeface="微软雅黑"/>
                <a:ea typeface="+mn-ea"/>
              </a:rPr>
              <a:t>必修上册  第三单元  第</a:t>
            </a:r>
            <a:r>
              <a:rPr kumimoji="0" lang="en-US" altLang="zh-CN" sz="1100" b="0" i="0" u="none" strike="noStrike" kern="1200" cap="none" spc="50" normalizeH="0" baseline="0" noProof="0" dirty="0" smtClean="0">
                <a:ln>
                  <a:noFill/>
                </a:ln>
                <a:solidFill>
                  <a:srgbClr val="000000"/>
                </a:solidFill>
                <a:effectLst/>
                <a:uLnTx/>
                <a:uFillTx/>
                <a:latin typeface="微软雅黑"/>
                <a:ea typeface="+mn-ea"/>
              </a:rPr>
              <a:t>8</a:t>
            </a:r>
            <a:r>
              <a:rPr kumimoji="0" lang="zh-CN" altLang="en-US" sz="1100" b="0" i="0" u="none" strike="noStrike" kern="1200" cap="none" spc="50" normalizeH="0" baseline="0" noProof="0" dirty="0" smtClean="0">
                <a:ln>
                  <a:noFill/>
                </a:ln>
                <a:solidFill>
                  <a:srgbClr val="000000"/>
                </a:solidFill>
                <a:effectLst/>
                <a:uLnTx/>
                <a:uFillTx/>
                <a:latin typeface="微软雅黑"/>
                <a:ea typeface="+mn-ea"/>
              </a:rPr>
              <a:t>课琵琶行并序</a:t>
            </a:r>
            <a:endParaRPr kumimoji="0" lang="zh-CN" altLang="en-US" sz="1200" b="0" i="0" u="none" strike="noStrike" kern="1200" cap="none" spc="0" normalizeH="0" baseline="0" noProof="0" dirty="0">
              <a:ln>
                <a:noFill/>
              </a:ln>
              <a:solidFill>
                <a:srgbClr val="000000"/>
              </a:solidFill>
              <a:effectLst/>
              <a:uLnTx/>
              <a:uFillTx/>
              <a:latin typeface="方正兰亭中黑简体" pitchFamily="2" charset="-122"/>
              <a:ea typeface="方正兰亭中黑简体"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2021/5/12</a:t>
            </a:fld>
            <a:endParaRPr lang="zh-CN" altLang="en-US"/>
          </a:p>
        </p:txBody>
      </p:sp>
      <p:sp>
        <p:nvSpPr>
          <p:cNvPr id="5" name="页脚占位符 4"/>
          <p:cNvSpPr>
            <a:spLocks noGrp="1"/>
          </p:cNvSpPr>
          <p:nvPr>
            <p:ph type="ftr" sz="quarter" idx="3"/>
            <p:custDataLst>
              <p:tags r:id="rId2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2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85325" y="3048671"/>
            <a:ext cx="798984" cy="829945"/>
          </a:xfrm>
          <a:prstGeom prst="rect">
            <a:avLst/>
          </a:prstGeom>
        </p:spPr>
        <p:txBody>
          <a:bodyPr wrap="square">
            <a:spAutoFit/>
          </a:bodyPr>
          <a:lstStyle/>
          <a:p>
            <a:r>
              <a:rPr lang="zh-CN" altLang="en-US" sz="4800" dirty="0" smtClean="0">
                <a:solidFill>
                  <a:schemeClr val="bg1"/>
                </a:solidFill>
                <a:latin typeface="方正兰亭中黑简体" pitchFamily="2" charset="-122"/>
                <a:ea typeface="方正兰亭中黑简体" pitchFamily="2" charset="-122"/>
              </a:rPr>
              <a:t>第</a:t>
            </a:r>
            <a:endParaRPr lang="zh-CN" altLang="en-US" sz="4800" dirty="0">
              <a:solidFill>
                <a:schemeClr val="bg1"/>
              </a:solidFill>
              <a:latin typeface="方正兰亭中黑简体" pitchFamily="2" charset="-122"/>
              <a:ea typeface="方正兰亭中黑简体" pitchFamily="2" charset="-122"/>
            </a:endParaRPr>
          </a:p>
        </p:txBody>
      </p:sp>
      <p:sp>
        <p:nvSpPr>
          <p:cNvPr id="5" name="矩形 4"/>
          <p:cNvSpPr/>
          <p:nvPr/>
        </p:nvSpPr>
        <p:spPr>
          <a:xfrm>
            <a:off x="3186812" y="3046033"/>
            <a:ext cx="569709" cy="1569660"/>
          </a:xfrm>
          <a:prstGeom prst="rect">
            <a:avLst/>
          </a:prstGeom>
        </p:spPr>
        <p:txBody>
          <a:bodyPr wrap="square">
            <a:spAutoFit/>
          </a:bodyPr>
          <a:lstStyle/>
          <a:p>
            <a:r>
              <a:rPr lang="zh-CN" altLang="en-US" sz="4800" dirty="0">
                <a:solidFill>
                  <a:schemeClr val="bg1"/>
                </a:solidFill>
                <a:latin typeface="方正兰亭中黑简体" pitchFamily="2" charset="-122"/>
                <a:ea typeface="方正兰亭中黑简体" pitchFamily="2" charset="-122"/>
              </a:rPr>
              <a:t>课</a:t>
            </a:r>
            <a:r>
              <a:rPr lang="zh-CN" altLang="en-US" sz="4800" dirty="0" smtClean="0">
                <a:solidFill>
                  <a:schemeClr val="bg1"/>
                </a:solidFill>
                <a:latin typeface="方正兰亭中黑简体" pitchFamily="2" charset="-122"/>
                <a:ea typeface="方正兰亭中黑简体" pitchFamily="2" charset="-122"/>
              </a:rPr>
              <a:t> </a:t>
            </a:r>
            <a:endParaRPr lang="zh-CN" altLang="en-US" sz="4800" dirty="0">
              <a:solidFill>
                <a:schemeClr val="bg1"/>
              </a:solidFill>
              <a:latin typeface="方正兰亭中黑简体" pitchFamily="2" charset="-122"/>
              <a:ea typeface="方正兰亭中黑简体" pitchFamily="2" charset="-122"/>
            </a:endParaRPr>
          </a:p>
        </p:txBody>
      </p:sp>
      <p:sp>
        <p:nvSpPr>
          <p:cNvPr id="6" name="矩形 5"/>
          <p:cNvSpPr/>
          <p:nvPr/>
        </p:nvSpPr>
        <p:spPr>
          <a:xfrm>
            <a:off x="2398567" y="2491252"/>
            <a:ext cx="869149" cy="1569660"/>
          </a:xfrm>
          <a:prstGeom prst="rect">
            <a:avLst/>
          </a:prstGeom>
        </p:spPr>
        <p:txBody>
          <a:bodyPr wrap="none">
            <a:spAutoFit/>
          </a:bodyPr>
          <a:lstStyle/>
          <a:p>
            <a:r>
              <a:rPr lang="en-US" altLang="zh-CN" sz="9600" dirty="0">
                <a:solidFill>
                  <a:schemeClr val="bg1"/>
                </a:solidFill>
                <a:ea typeface="方正兰亭中黑简体" pitchFamily="2" charset="-122"/>
              </a:rPr>
              <a:t>8</a:t>
            </a:r>
            <a:endParaRPr lang="zh-CN" altLang="en-US" sz="9600" dirty="0"/>
          </a:p>
        </p:txBody>
      </p:sp>
      <p:sp>
        <p:nvSpPr>
          <p:cNvPr id="10" name="Rectangle 3"/>
          <p:cNvSpPr txBox="1">
            <a:spLocks noChangeArrowheads="1"/>
          </p:cNvSpPr>
          <p:nvPr/>
        </p:nvSpPr>
        <p:spPr bwMode="auto">
          <a:xfrm>
            <a:off x="4732020" y="2953385"/>
            <a:ext cx="4312920"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Autofit/>
          </a:bodyPr>
          <a:lstStyle>
            <a:lvl1pPr marL="342900" indent="-3429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cs typeface="+mn-cs"/>
              </a:defRPr>
            </a:lvl1pPr>
            <a:lvl2pPr marL="742950" indent="-28575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2pPr>
            <a:lvl3pPr marL="11430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3pPr>
            <a:lvl4pPr marL="16002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4pPr>
            <a:lvl5pPr marL="20574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5pPr>
            <a:lvl6pPr marL="2514600" indent="-228600" algn="l" rtl="0" eaLnBrk="1" fontAlgn="base" hangingPunct="1">
              <a:spcBef>
                <a:spcPct val="20000"/>
              </a:spcBef>
              <a:spcAft>
                <a:spcPct val="0"/>
              </a:spcAft>
              <a:buChar char="»"/>
              <a:defRPr sz="2800" b="1">
                <a:solidFill>
                  <a:srgbClr val="336699"/>
                </a:solidFill>
                <a:latin typeface="+mn-lt"/>
                <a:ea typeface="+mn-ea"/>
              </a:defRPr>
            </a:lvl6pPr>
            <a:lvl7pPr marL="2971800" indent="-228600" algn="l" rtl="0" eaLnBrk="1" fontAlgn="base" hangingPunct="1">
              <a:spcBef>
                <a:spcPct val="20000"/>
              </a:spcBef>
              <a:spcAft>
                <a:spcPct val="0"/>
              </a:spcAft>
              <a:buChar char="»"/>
              <a:defRPr sz="2800" b="1">
                <a:solidFill>
                  <a:srgbClr val="336699"/>
                </a:solidFill>
                <a:latin typeface="+mn-lt"/>
                <a:ea typeface="+mn-ea"/>
              </a:defRPr>
            </a:lvl7pPr>
            <a:lvl8pPr marL="3429000" indent="-228600" algn="l" rtl="0" eaLnBrk="1" fontAlgn="base" hangingPunct="1">
              <a:spcBef>
                <a:spcPct val="20000"/>
              </a:spcBef>
              <a:spcAft>
                <a:spcPct val="0"/>
              </a:spcAft>
              <a:buChar char="»"/>
              <a:defRPr sz="2800" b="1">
                <a:solidFill>
                  <a:srgbClr val="336699"/>
                </a:solidFill>
                <a:latin typeface="+mn-lt"/>
                <a:ea typeface="+mn-ea"/>
              </a:defRPr>
            </a:lvl8pPr>
            <a:lvl9pPr marL="3886200" indent="-228600" algn="l" rtl="0" eaLnBrk="1" fontAlgn="base" hangingPunct="1">
              <a:spcBef>
                <a:spcPct val="20000"/>
              </a:spcBef>
              <a:spcAft>
                <a:spcPct val="0"/>
              </a:spcAft>
              <a:buChar char="»"/>
              <a:defRPr sz="2800" b="1">
                <a:solidFill>
                  <a:srgbClr val="336699"/>
                </a:solidFill>
                <a:latin typeface="+mn-lt"/>
                <a:ea typeface="+mn-ea"/>
              </a:defRPr>
            </a:lvl9pPr>
          </a:lstStyle>
          <a:p>
            <a:pPr marL="0" indent="0" algn="ctr">
              <a:spcBef>
                <a:spcPct val="0"/>
              </a:spcBef>
              <a:buFontTx/>
              <a:buNone/>
            </a:pPr>
            <a:r>
              <a:rPr lang="zh-CN" altLang="en-US" sz="6000" dirty="0">
                <a:solidFill>
                  <a:schemeClr val="tx1"/>
                </a:solidFill>
                <a:latin typeface="方正正准黑简体" pitchFamily="2" charset="-122"/>
                <a:ea typeface="方正正准黑简体" pitchFamily="2" charset="-122"/>
                <a:cs typeface="+mj-cs"/>
              </a:rPr>
              <a:t>琵琶</a:t>
            </a:r>
            <a:r>
              <a:rPr lang="zh-CN" altLang="en-US" sz="6000" dirty="0" smtClean="0">
                <a:solidFill>
                  <a:schemeClr val="tx1"/>
                </a:solidFill>
                <a:latin typeface="方正正准黑简体" pitchFamily="2" charset="-122"/>
                <a:ea typeface="方正正准黑简体" pitchFamily="2" charset="-122"/>
                <a:cs typeface="+mj-cs"/>
              </a:rPr>
              <a:t>行</a:t>
            </a:r>
            <a:r>
              <a:rPr lang="zh-CN" altLang="en-US" sz="4800" dirty="0" smtClean="0">
                <a:solidFill>
                  <a:schemeClr val="tx1"/>
                </a:solidFill>
                <a:latin typeface="方正正准黑简体" pitchFamily="2" charset="-122"/>
                <a:ea typeface="方正正准黑简体" pitchFamily="2" charset="-122"/>
                <a:cs typeface="+mj-cs"/>
              </a:rPr>
              <a:t>并序</a:t>
            </a:r>
            <a:endParaRPr lang="zh-CN" altLang="en-US" sz="4800" dirty="0" smtClean="0">
              <a:solidFill>
                <a:schemeClr val="tx1"/>
              </a:solidFill>
              <a:latin typeface="方正正准黑简体" pitchFamily="2" charset="-122"/>
              <a:ea typeface="方正正准黑简体" pitchFamily="2" charset="-122"/>
              <a:cs typeface="+mj-cs"/>
            </a:endParaRPr>
          </a:p>
        </p:txBody>
      </p:sp>
      <p:sp>
        <p:nvSpPr>
          <p:cNvPr id="11" name="矩形 10"/>
          <p:cNvSpPr/>
          <p:nvPr/>
        </p:nvSpPr>
        <p:spPr>
          <a:xfrm>
            <a:off x="8911543" y="464965"/>
            <a:ext cx="2469867" cy="306705"/>
          </a:xfrm>
          <a:prstGeom prst="rect">
            <a:avLst/>
          </a:prstGeom>
        </p:spPr>
        <p:txBody>
          <a:bodyPr wrap="square">
            <a:spAutoFit/>
          </a:bodyPr>
          <a:lstStyle/>
          <a:p>
            <a:r>
              <a:rPr lang="zh-CN" altLang="en-US" sz="1400" dirty="0" smtClean="0">
                <a:solidFill>
                  <a:schemeClr val="bg1">
                    <a:lumMod val="65000"/>
                  </a:schemeClr>
                </a:solidFill>
                <a:latin typeface="黑体" panose="02010609060101010101" charset="-122"/>
                <a:ea typeface="黑体" panose="02010609060101010101" charset="-122"/>
              </a:rPr>
              <a:t>高中语文  必修上册</a:t>
            </a:r>
            <a:endParaRPr lang="zh-CN" altLang="en-US" sz="1400" dirty="0">
              <a:solidFill>
                <a:schemeClr val="bg1">
                  <a:lumMod val="65000"/>
                </a:schemeClr>
              </a:solidFill>
              <a:latin typeface="黑体" panose="02010609060101010101" charset="-122"/>
              <a:ea typeface="黑体" panose="02010609060101010101" charset="-122"/>
            </a:endParaRPr>
          </a:p>
        </p:txBody>
      </p:sp>
      <p:sp>
        <p:nvSpPr>
          <p:cNvPr id="9" name="矩形 8"/>
          <p:cNvSpPr/>
          <p:nvPr/>
        </p:nvSpPr>
        <p:spPr>
          <a:xfrm>
            <a:off x="364490" y="3093720"/>
            <a:ext cx="890378" cy="276999"/>
          </a:xfrm>
          <a:prstGeom prst="rect">
            <a:avLst/>
          </a:prstGeom>
        </p:spPr>
        <p:txBody>
          <a:bodyPr wrap="square">
            <a:spAutoFit/>
          </a:bodyPr>
          <a:lstStyle/>
          <a:p>
            <a:r>
              <a:rPr lang="zh-CN" altLang="en-US" sz="1200" dirty="0" smtClean="0">
                <a:solidFill>
                  <a:schemeClr val="tx1"/>
                </a:solidFill>
                <a:latin typeface="汉仪中黑简" pitchFamily="2" charset="-122"/>
                <a:ea typeface="汉仪中黑简" pitchFamily="2" charset="-122"/>
              </a:rPr>
              <a:t>第三单元</a:t>
            </a:r>
            <a:endParaRPr lang="zh-CN" altLang="en-US" sz="1200" dirty="0" smtClean="0">
              <a:solidFill>
                <a:schemeClr val="tx1"/>
              </a:solidFill>
              <a:latin typeface="汉仪中黑简" pitchFamily="2" charset="-122"/>
              <a:ea typeface="汉仪中黑简"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0068" y="1133431"/>
            <a:ext cx="7127272" cy="461665"/>
          </a:xfrm>
          <a:prstGeom prst="rect">
            <a:avLst/>
          </a:prstGeom>
        </p:spPr>
        <p:txBody>
          <a:bodyPr wrap="none">
            <a:spAutoFit/>
          </a:bodyPr>
          <a:lstStyle/>
          <a:p>
            <a:r>
              <a:rPr lang="zh-CN" altLang="en-US" sz="2400" dirty="0" smtClean="0">
                <a:latin typeface="+mn-ea"/>
              </a:rPr>
              <a:t>思考</a:t>
            </a:r>
            <a:r>
              <a:rPr lang="en-US" altLang="zh-CN" sz="2400" dirty="0" smtClean="0">
                <a:latin typeface="+mn-ea"/>
              </a:rPr>
              <a:t>1</a:t>
            </a:r>
            <a:r>
              <a:rPr lang="zh-CN" altLang="en-US" sz="2400" dirty="0" smtClean="0">
                <a:latin typeface="+mn-ea"/>
              </a:rPr>
              <a:t>：</a:t>
            </a:r>
            <a:r>
              <a:rPr lang="zh-CN" altLang="en-US" sz="2400" dirty="0">
                <a:latin typeface="+mn-ea"/>
              </a:rPr>
              <a:t>诗前小序有些什么内容？对全诗有何作用？</a:t>
            </a:r>
          </a:p>
        </p:txBody>
      </p:sp>
      <p:sp>
        <p:nvSpPr>
          <p:cNvPr id="6" name="矩形 5"/>
          <p:cNvSpPr/>
          <p:nvPr/>
        </p:nvSpPr>
        <p:spPr>
          <a:xfrm>
            <a:off x="2211421" y="1746674"/>
            <a:ext cx="6903396" cy="2308324"/>
          </a:xfrm>
          <a:prstGeom prst="rect">
            <a:avLst/>
          </a:prstGeom>
        </p:spPr>
        <p:txBody>
          <a:bodyPr wrap="square">
            <a:spAutoFit/>
          </a:bodyPr>
          <a:lstStyle/>
          <a:p>
            <a:pPr lvl="0">
              <a:lnSpc>
                <a:spcPct val="150000"/>
              </a:lnSpc>
              <a:defRPr/>
            </a:pPr>
            <a:r>
              <a:rPr lang="zh-CN" altLang="en-US" sz="2400" dirty="0" smtClean="0">
                <a:solidFill>
                  <a:srgbClr val="000000"/>
                </a:solidFill>
                <a:latin typeface="+mn-ea"/>
                <a:cs typeface="楷体" panose="02010609060101010101" charset="-122"/>
              </a:rPr>
              <a:t>明确：</a:t>
            </a:r>
            <a:endParaRPr lang="en-US" altLang="zh-CN" sz="2400" dirty="0" smtClean="0">
              <a:solidFill>
                <a:srgbClr val="000000"/>
              </a:solidFill>
              <a:latin typeface="+mn-ea"/>
              <a:cs typeface="楷体" panose="02010609060101010101" charset="-122"/>
            </a:endParaRPr>
          </a:p>
          <a:p>
            <a:pPr lvl="0">
              <a:lnSpc>
                <a:spcPct val="150000"/>
              </a:lnSpc>
              <a:defRPr/>
            </a:pPr>
            <a:r>
              <a:rPr lang="en-US" altLang="zh-CN" sz="2400" dirty="0">
                <a:solidFill>
                  <a:srgbClr val="000000"/>
                </a:solidFill>
                <a:latin typeface="+mn-ea"/>
                <a:cs typeface="楷体" panose="02010609060101010101" charset="-122"/>
              </a:rPr>
              <a:t> </a:t>
            </a:r>
            <a:r>
              <a:rPr lang="en-US" altLang="zh-CN" sz="2400" dirty="0" smtClean="0">
                <a:solidFill>
                  <a:srgbClr val="000000"/>
                </a:solidFill>
                <a:latin typeface="+mn-ea"/>
                <a:cs typeface="楷体" panose="02010609060101010101" charset="-122"/>
              </a:rPr>
              <a:t>   </a:t>
            </a:r>
            <a:r>
              <a:rPr lang="zh-CN" altLang="en-US" sz="2400" dirty="0" smtClean="0">
                <a:solidFill>
                  <a:srgbClr val="000000"/>
                </a:solidFill>
                <a:latin typeface="+mn-ea"/>
                <a:cs typeface="楷体" panose="02010609060101010101" charset="-122"/>
              </a:rPr>
              <a:t>①交代</a:t>
            </a:r>
            <a:r>
              <a:rPr lang="zh-CN" altLang="en-US" sz="2400" dirty="0">
                <a:solidFill>
                  <a:srgbClr val="000000"/>
                </a:solidFill>
                <a:latin typeface="+mn-ea"/>
                <a:cs typeface="楷体" panose="02010609060101010101" charset="-122"/>
              </a:rPr>
              <a:t>了时间、地点、人物和故事的主要</a:t>
            </a:r>
            <a:r>
              <a:rPr lang="zh-CN" altLang="en-US" sz="2400" dirty="0" smtClean="0">
                <a:solidFill>
                  <a:srgbClr val="000000"/>
                </a:solidFill>
                <a:latin typeface="+mn-ea"/>
                <a:cs typeface="楷体" panose="02010609060101010101" charset="-122"/>
              </a:rPr>
              <a:t>经过。</a:t>
            </a:r>
            <a:endParaRPr lang="zh-CN" altLang="en-US" sz="2400" dirty="0">
              <a:solidFill>
                <a:srgbClr val="000000"/>
              </a:solidFill>
              <a:latin typeface="+mn-ea"/>
              <a:cs typeface="楷体" panose="02010609060101010101" charset="-122"/>
            </a:endParaRPr>
          </a:p>
          <a:p>
            <a:pPr lvl="0">
              <a:lnSpc>
                <a:spcPct val="150000"/>
              </a:lnSpc>
              <a:defRPr/>
            </a:pPr>
            <a:r>
              <a:rPr lang="zh-CN" altLang="en-US" sz="2400" dirty="0" smtClean="0">
                <a:solidFill>
                  <a:srgbClr val="000000"/>
                </a:solidFill>
                <a:latin typeface="+mn-ea"/>
                <a:cs typeface="楷体" panose="02010609060101010101" charset="-122"/>
              </a:rPr>
              <a:t>    ②概括</a:t>
            </a:r>
            <a:r>
              <a:rPr lang="zh-CN" altLang="en-US" sz="2400" dirty="0">
                <a:solidFill>
                  <a:srgbClr val="000000"/>
                </a:solidFill>
                <a:latin typeface="+mn-ea"/>
                <a:cs typeface="楷体" panose="02010609060101010101" charset="-122"/>
              </a:rPr>
              <a:t>了琵琶女的</a:t>
            </a:r>
            <a:r>
              <a:rPr lang="zh-CN" altLang="en-US" sz="2400" dirty="0" smtClean="0">
                <a:solidFill>
                  <a:srgbClr val="000000"/>
                </a:solidFill>
                <a:latin typeface="+mn-ea"/>
                <a:cs typeface="楷体" panose="02010609060101010101" charset="-122"/>
              </a:rPr>
              <a:t>身世，说明</a:t>
            </a:r>
            <a:r>
              <a:rPr lang="zh-CN" altLang="en-US" sz="2400" dirty="0">
                <a:solidFill>
                  <a:srgbClr val="000000"/>
                </a:solidFill>
                <a:latin typeface="+mn-ea"/>
                <a:cs typeface="楷体" panose="02010609060101010101" charset="-122"/>
              </a:rPr>
              <a:t>写作的</a:t>
            </a:r>
            <a:r>
              <a:rPr lang="zh-CN" altLang="en-US" sz="2400" dirty="0" smtClean="0">
                <a:solidFill>
                  <a:srgbClr val="000000"/>
                </a:solidFill>
                <a:latin typeface="+mn-ea"/>
                <a:cs typeface="楷体" panose="02010609060101010101" charset="-122"/>
              </a:rPr>
              <a:t>原因。</a:t>
            </a:r>
            <a:endParaRPr lang="zh-CN" altLang="en-US" sz="2400" dirty="0">
              <a:solidFill>
                <a:srgbClr val="000000"/>
              </a:solidFill>
              <a:latin typeface="+mn-ea"/>
              <a:cs typeface="楷体" panose="02010609060101010101" charset="-122"/>
            </a:endParaRPr>
          </a:p>
          <a:p>
            <a:pPr lvl="0">
              <a:lnSpc>
                <a:spcPct val="150000"/>
              </a:lnSpc>
              <a:defRPr/>
            </a:pPr>
            <a:r>
              <a:rPr lang="zh-CN" altLang="en-US" sz="2400" dirty="0" smtClean="0">
                <a:solidFill>
                  <a:srgbClr val="000000"/>
                </a:solidFill>
                <a:latin typeface="+mn-ea"/>
                <a:cs typeface="楷体" panose="02010609060101010101" charset="-122"/>
              </a:rPr>
              <a:t>    ③定下</a:t>
            </a:r>
            <a:r>
              <a:rPr lang="zh-CN" altLang="en-US" sz="2400" dirty="0">
                <a:solidFill>
                  <a:srgbClr val="000000"/>
                </a:solidFill>
                <a:latin typeface="+mn-ea"/>
                <a:cs typeface="楷体" panose="02010609060101010101" charset="-122"/>
              </a:rPr>
              <a:t>了全诗凄切伤怀的感情基调</a:t>
            </a:r>
            <a:r>
              <a:rPr lang="zh-CN" altLang="en-US" sz="2400" dirty="0" smtClean="0">
                <a:solidFill>
                  <a:srgbClr val="000000"/>
                </a:solidFill>
                <a:latin typeface="+mn-ea"/>
                <a:cs typeface="楷体" panose="02010609060101010101" charset="-122"/>
              </a:rPr>
              <a:t>。</a:t>
            </a:r>
            <a:endParaRPr lang="zh-CN" altLang="en-US" sz="2400" dirty="0">
              <a:solidFill>
                <a:srgbClr val="000000"/>
              </a:solidFill>
              <a:latin typeface="+mn-ea"/>
              <a:cs typeface="楷体" panose="02010609060101010101"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877" y="3939702"/>
            <a:ext cx="2932112" cy="300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1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219694" y="4254500"/>
            <a:ext cx="244377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194375" y="1208970"/>
            <a:ext cx="8881353" cy="1135054"/>
          </a:xfrm>
          <a:prstGeom prst="rect">
            <a:avLst/>
          </a:prstGeom>
        </p:spPr>
        <p:txBody>
          <a:bodyPr wrap="square">
            <a:spAutoFit/>
          </a:bodyPr>
          <a:lstStyle/>
          <a:p>
            <a:pPr lvl="0" algn="just">
              <a:lnSpc>
                <a:spcPct val="150000"/>
              </a:lnSpc>
            </a:pPr>
            <a:r>
              <a:rPr lang="zh-CN" altLang="en-US" sz="2400" dirty="0" smtClean="0">
                <a:latin typeface="+mn-ea"/>
                <a:cs typeface="Arial"/>
              </a:rPr>
              <a:t>    思考</a:t>
            </a:r>
            <a:r>
              <a:rPr lang="en-US" altLang="zh-CN" sz="2400" dirty="0" smtClean="0">
                <a:latin typeface="+mn-ea"/>
                <a:cs typeface="Arial"/>
              </a:rPr>
              <a:t>2</a:t>
            </a:r>
            <a:r>
              <a:rPr lang="zh-CN" altLang="en-US" sz="2400" dirty="0" smtClean="0">
                <a:latin typeface="+mn-ea"/>
                <a:cs typeface="Arial"/>
              </a:rPr>
              <a:t>：诗中描写</a:t>
            </a:r>
            <a:r>
              <a:rPr lang="zh-CN" altLang="en-US" sz="2400" dirty="0">
                <a:latin typeface="+mn-ea"/>
                <a:cs typeface="Arial"/>
              </a:rPr>
              <a:t>了琵琶女弹奏的精妙的乐曲，</a:t>
            </a:r>
            <a:r>
              <a:rPr lang="zh-CN" altLang="en-US" sz="2400" dirty="0" smtClean="0">
                <a:latin typeface="+mn-ea"/>
                <a:cs typeface="Arial"/>
              </a:rPr>
              <a:t>请问作者几次写到琵琶女的演奏？各是怎样描写的？</a:t>
            </a:r>
            <a:endParaRPr lang="zh-CN" altLang="en-US" sz="2400" dirty="0">
              <a:latin typeface="+mn-ea"/>
              <a:cs typeface="Arial"/>
            </a:endParaRPr>
          </a:p>
        </p:txBody>
      </p:sp>
      <p:sp>
        <p:nvSpPr>
          <p:cNvPr id="6" name="矩形 5"/>
          <p:cNvSpPr/>
          <p:nvPr/>
        </p:nvSpPr>
        <p:spPr>
          <a:xfrm>
            <a:off x="1796805" y="2657724"/>
            <a:ext cx="8340745" cy="1884618"/>
          </a:xfrm>
          <a:prstGeom prst="rect">
            <a:avLst/>
          </a:prstGeom>
        </p:spPr>
        <p:txBody>
          <a:bodyPr wrap="none">
            <a:spAutoFit/>
          </a:bodyPr>
          <a:lstStyle/>
          <a:p>
            <a:pPr lvl="0">
              <a:lnSpc>
                <a:spcPct val="150000"/>
              </a:lnSpc>
            </a:pPr>
            <a:r>
              <a:rPr lang="zh-CN" altLang="en-US" sz="2000" dirty="0" smtClean="0">
                <a:solidFill>
                  <a:prstClr val="black">
                    <a:lumMod val="95000"/>
                    <a:lumOff val="5000"/>
                  </a:prstClr>
                </a:solidFill>
                <a:latin typeface="+mn-ea"/>
                <a:cs typeface="+mn-ea"/>
                <a:sym typeface="+mn-lt"/>
              </a:rPr>
              <a:t>明确：文</a:t>
            </a:r>
            <a:r>
              <a:rPr lang="zh-CN" altLang="en-US" sz="2000" dirty="0">
                <a:solidFill>
                  <a:prstClr val="black">
                    <a:lumMod val="95000"/>
                    <a:lumOff val="5000"/>
                  </a:prstClr>
                </a:solidFill>
                <a:latin typeface="+mn-ea"/>
                <a:cs typeface="+mn-ea"/>
                <a:sym typeface="+mn-lt"/>
              </a:rPr>
              <a:t>中一共描写了三次</a:t>
            </a:r>
            <a:r>
              <a:rPr lang="zh-CN" altLang="en-US" sz="2000" dirty="0" smtClean="0">
                <a:solidFill>
                  <a:prstClr val="black">
                    <a:lumMod val="95000"/>
                    <a:lumOff val="5000"/>
                  </a:prstClr>
                </a:solidFill>
                <a:latin typeface="+mn-ea"/>
                <a:cs typeface="+mn-ea"/>
                <a:sym typeface="+mn-lt"/>
              </a:rPr>
              <a:t>弹奏</a:t>
            </a:r>
            <a:endParaRPr lang="en-US" altLang="zh-CN" sz="2000" dirty="0" smtClean="0">
              <a:solidFill>
                <a:prstClr val="black">
                  <a:lumMod val="95000"/>
                  <a:lumOff val="5000"/>
                </a:prstClr>
              </a:solidFill>
              <a:latin typeface="+mn-ea"/>
              <a:cs typeface="+mn-ea"/>
              <a:sym typeface="+mn-lt"/>
            </a:endParaRPr>
          </a:p>
          <a:p>
            <a:pPr lvl="0">
              <a:lnSpc>
                <a:spcPct val="150000"/>
              </a:lnSpc>
            </a:pPr>
            <a:r>
              <a:rPr lang="en-US" altLang="zh-CN" sz="2000" dirty="0">
                <a:solidFill>
                  <a:prstClr val="black">
                    <a:lumMod val="95000"/>
                    <a:lumOff val="5000"/>
                  </a:prstClr>
                </a:solidFill>
                <a:latin typeface="+mn-ea"/>
                <a:cs typeface="+mn-ea"/>
                <a:sym typeface="+mn-lt"/>
              </a:rPr>
              <a:t> </a:t>
            </a:r>
            <a:r>
              <a:rPr lang="en-US" altLang="zh-CN" sz="2000" dirty="0" smtClean="0">
                <a:solidFill>
                  <a:prstClr val="black">
                    <a:lumMod val="95000"/>
                    <a:lumOff val="5000"/>
                  </a:prstClr>
                </a:solidFill>
                <a:latin typeface="+mn-ea"/>
                <a:cs typeface="+mn-ea"/>
                <a:sym typeface="+mn-lt"/>
              </a:rPr>
              <a:t>   </a:t>
            </a:r>
            <a:r>
              <a:rPr lang="zh-CN" altLang="en-US" sz="2000" dirty="0" smtClean="0">
                <a:solidFill>
                  <a:prstClr val="black">
                    <a:lumMod val="95000"/>
                    <a:lumOff val="5000"/>
                  </a:prstClr>
                </a:solidFill>
                <a:latin typeface="+mn-ea"/>
                <a:cs typeface="+mn-ea"/>
                <a:sym typeface="+mn-lt"/>
              </a:rPr>
              <a:t>第一次</a:t>
            </a:r>
            <a:r>
              <a:rPr lang="zh-CN" altLang="en-US" sz="2000" dirty="0">
                <a:solidFill>
                  <a:prstClr val="black">
                    <a:lumMod val="95000"/>
                    <a:lumOff val="5000"/>
                  </a:prstClr>
                </a:solidFill>
                <a:latin typeface="+mn-ea"/>
                <a:cs typeface="+mn-ea"/>
                <a:sym typeface="+mn-lt"/>
              </a:rPr>
              <a:t>：“忽闻水上琵琶声，主人忘归客不发” </a:t>
            </a:r>
            <a:r>
              <a:rPr lang="zh-CN" altLang="en-US" sz="2000" dirty="0" smtClean="0">
                <a:solidFill>
                  <a:prstClr val="black">
                    <a:lumMod val="95000"/>
                    <a:lumOff val="5000"/>
                  </a:prstClr>
                </a:solidFill>
                <a:latin typeface="+mn-ea"/>
                <a:cs typeface="+mn-ea"/>
                <a:sym typeface="+mn-lt"/>
              </a:rPr>
              <a:t>，是暗写、略写。</a:t>
            </a:r>
            <a:endParaRPr lang="en-US" altLang="zh-CN" sz="2000" dirty="0" smtClean="0">
              <a:solidFill>
                <a:prstClr val="black">
                  <a:lumMod val="95000"/>
                  <a:lumOff val="5000"/>
                </a:prstClr>
              </a:solidFill>
              <a:latin typeface="+mn-ea"/>
              <a:cs typeface="+mn-ea"/>
              <a:sym typeface="+mn-lt"/>
            </a:endParaRPr>
          </a:p>
          <a:p>
            <a:pPr lvl="0">
              <a:lnSpc>
                <a:spcPct val="150000"/>
              </a:lnSpc>
            </a:pPr>
            <a:r>
              <a:rPr lang="en-US" altLang="zh-CN" sz="2000" dirty="0">
                <a:solidFill>
                  <a:prstClr val="black">
                    <a:lumMod val="95000"/>
                    <a:lumOff val="5000"/>
                  </a:prstClr>
                </a:solidFill>
                <a:latin typeface="+mn-ea"/>
                <a:cs typeface="+mn-ea"/>
                <a:sym typeface="+mn-lt"/>
              </a:rPr>
              <a:t> </a:t>
            </a:r>
            <a:r>
              <a:rPr lang="en-US" altLang="zh-CN" sz="2000" dirty="0" smtClean="0">
                <a:solidFill>
                  <a:prstClr val="black">
                    <a:lumMod val="95000"/>
                    <a:lumOff val="5000"/>
                  </a:prstClr>
                </a:solidFill>
                <a:latin typeface="+mn-ea"/>
                <a:cs typeface="+mn-ea"/>
                <a:sym typeface="+mn-lt"/>
              </a:rPr>
              <a:t>   </a:t>
            </a:r>
            <a:r>
              <a:rPr lang="zh-CN" altLang="en-US" sz="2000" dirty="0" smtClean="0">
                <a:solidFill>
                  <a:prstClr val="black">
                    <a:lumMod val="95000"/>
                    <a:lumOff val="5000"/>
                  </a:prstClr>
                </a:solidFill>
                <a:latin typeface="+mn-ea"/>
                <a:cs typeface="+mn-ea"/>
                <a:sym typeface="+mn-lt"/>
              </a:rPr>
              <a:t>第二次：从“转轴拨弦三两声</a:t>
            </a:r>
            <a:r>
              <a:rPr lang="en-US" altLang="zh-CN" sz="2000" dirty="0" smtClean="0">
                <a:solidFill>
                  <a:prstClr val="black">
                    <a:lumMod val="95000"/>
                    <a:lumOff val="5000"/>
                  </a:prstClr>
                </a:solidFill>
                <a:latin typeface="+mn-ea"/>
                <a:cs typeface="+mn-ea"/>
                <a:sym typeface="+mn-lt"/>
              </a:rPr>
              <a:t>……</a:t>
            </a:r>
            <a:r>
              <a:rPr lang="zh-CN" altLang="en-US" sz="2000" dirty="0" smtClean="0">
                <a:solidFill>
                  <a:prstClr val="black">
                    <a:lumMod val="95000"/>
                    <a:lumOff val="5000"/>
                  </a:prstClr>
                </a:solidFill>
                <a:latin typeface="+mn-ea"/>
                <a:cs typeface="+mn-ea"/>
                <a:sym typeface="+mn-lt"/>
              </a:rPr>
              <a:t>唯见江心秋月白”，是明写、详写。</a:t>
            </a:r>
            <a:endParaRPr lang="en-US" altLang="zh-CN" sz="2000" dirty="0" smtClean="0">
              <a:solidFill>
                <a:prstClr val="black">
                  <a:lumMod val="95000"/>
                  <a:lumOff val="5000"/>
                </a:prstClr>
              </a:solidFill>
              <a:latin typeface="+mn-ea"/>
              <a:cs typeface="+mn-ea"/>
              <a:sym typeface="+mn-lt"/>
            </a:endParaRPr>
          </a:p>
          <a:p>
            <a:pPr lvl="0">
              <a:lnSpc>
                <a:spcPct val="150000"/>
              </a:lnSpc>
            </a:pPr>
            <a:r>
              <a:rPr lang="en-US" altLang="zh-CN" sz="2000" dirty="0">
                <a:solidFill>
                  <a:prstClr val="black">
                    <a:lumMod val="95000"/>
                    <a:lumOff val="5000"/>
                  </a:prstClr>
                </a:solidFill>
                <a:latin typeface="+mn-ea"/>
                <a:cs typeface="+mn-ea"/>
                <a:sym typeface="+mn-lt"/>
              </a:rPr>
              <a:t> </a:t>
            </a:r>
            <a:r>
              <a:rPr lang="en-US" altLang="zh-CN" sz="2000" dirty="0" smtClean="0">
                <a:solidFill>
                  <a:prstClr val="black">
                    <a:lumMod val="95000"/>
                    <a:lumOff val="5000"/>
                  </a:prstClr>
                </a:solidFill>
                <a:latin typeface="+mn-ea"/>
                <a:cs typeface="+mn-ea"/>
                <a:sym typeface="+mn-lt"/>
              </a:rPr>
              <a:t>   </a:t>
            </a:r>
            <a:r>
              <a:rPr lang="zh-CN" altLang="en-US" sz="2000" dirty="0" smtClean="0">
                <a:solidFill>
                  <a:prstClr val="black">
                    <a:lumMod val="95000"/>
                    <a:lumOff val="5000"/>
                  </a:prstClr>
                </a:solidFill>
                <a:latin typeface="+mn-ea"/>
                <a:cs typeface="+mn-ea"/>
                <a:sym typeface="+mn-lt"/>
              </a:rPr>
              <a:t>第三次：最后一段，是明写，略写。</a:t>
            </a:r>
            <a:endParaRPr lang="zh-CN" altLang="en-US" sz="2000" dirty="0">
              <a:solidFill>
                <a:prstClr val="black">
                  <a:lumMod val="95000"/>
                  <a:lumOff val="5000"/>
                </a:prstClr>
              </a:solidFill>
              <a:latin typeface="+mn-ea"/>
              <a:cs typeface="+mn-ea"/>
              <a:sym typeface="+mn-lt"/>
            </a:endParaRPr>
          </a:p>
        </p:txBody>
      </p:sp>
    </p:spTree>
    <p:extLst>
      <p:ext uri="{BB962C8B-B14F-4D97-AF65-F5344CB8AC3E}">
        <p14:creationId xmlns:p14="http://schemas.microsoft.com/office/powerpoint/2010/main" val="24169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0212" y="1077858"/>
            <a:ext cx="8985116" cy="1200329"/>
          </a:xfrm>
          <a:prstGeom prst="rect">
            <a:avLst/>
          </a:prstGeom>
        </p:spPr>
        <p:txBody>
          <a:bodyPr wrap="square">
            <a:spAutoFit/>
          </a:bodyPr>
          <a:lstStyle/>
          <a:p>
            <a:pPr lvl="0">
              <a:lnSpc>
                <a:spcPct val="150000"/>
              </a:lnSpc>
            </a:pPr>
            <a:r>
              <a:rPr lang="zh-CN" altLang="en-US" sz="2400" dirty="0" smtClean="0">
                <a:solidFill>
                  <a:prstClr val="black"/>
                </a:solidFill>
                <a:latin typeface="微软雅黑" panose="020B0503020204020204" pitchFamily="34" charset="-122"/>
                <a:ea typeface="微软雅黑" panose="020B0503020204020204" pitchFamily="34" charset="-122"/>
                <a:cs typeface="Arial"/>
              </a:rPr>
              <a:t>   思考</a:t>
            </a:r>
            <a:r>
              <a:rPr lang="en-US" altLang="zh-CN" sz="2400" dirty="0" smtClean="0">
                <a:solidFill>
                  <a:prstClr val="black"/>
                </a:solidFill>
                <a:latin typeface="微软雅黑" panose="020B0503020204020204" pitchFamily="34" charset="-122"/>
                <a:ea typeface="微软雅黑" panose="020B0503020204020204" pitchFamily="34" charset="-122"/>
                <a:cs typeface="Arial"/>
              </a:rPr>
              <a:t>3</a:t>
            </a:r>
            <a:r>
              <a:rPr lang="zh-CN" altLang="en-US" sz="2400" dirty="0" smtClean="0">
                <a:solidFill>
                  <a:prstClr val="black"/>
                </a:solidFill>
                <a:latin typeface="微软雅黑" panose="020B0503020204020204" pitchFamily="34" charset="-122"/>
                <a:ea typeface="微软雅黑" panose="020B0503020204020204" pitchFamily="34" charset="-122"/>
                <a:cs typeface="Arial"/>
              </a:rPr>
              <a:t>：找出</a:t>
            </a:r>
            <a:r>
              <a:rPr lang="zh-CN" altLang="en-US" sz="2400" dirty="0">
                <a:solidFill>
                  <a:prstClr val="black"/>
                </a:solidFill>
                <a:latin typeface="微软雅黑" panose="020B0503020204020204" pitchFamily="34" charset="-122"/>
                <a:ea typeface="微软雅黑" panose="020B0503020204020204" pitchFamily="34" charset="-122"/>
                <a:cs typeface="Arial"/>
              </a:rPr>
              <a:t>诗</a:t>
            </a:r>
            <a:r>
              <a:rPr lang="zh-CN" altLang="en-US" sz="2400" dirty="0" smtClean="0">
                <a:solidFill>
                  <a:prstClr val="black"/>
                </a:solidFill>
                <a:latin typeface="微软雅黑" panose="020B0503020204020204" pitchFamily="34" charset="-122"/>
                <a:ea typeface="微软雅黑" panose="020B0503020204020204" pitchFamily="34" charset="-122"/>
                <a:cs typeface="Arial"/>
              </a:rPr>
              <a:t>中直接描写</a:t>
            </a:r>
            <a:r>
              <a:rPr lang="zh-CN" altLang="en-US" sz="2400" dirty="0">
                <a:solidFill>
                  <a:prstClr val="black"/>
                </a:solidFill>
                <a:latin typeface="微软雅黑" panose="020B0503020204020204" pitchFamily="34" charset="-122"/>
                <a:ea typeface="微软雅黑" panose="020B0503020204020204" pitchFamily="34" charset="-122"/>
                <a:cs typeface="Arial"/>
              </a:rPr>
              <a:t>音乐的诗句，并概括其描写的音乐的</a:t>
            </a:r>
            <a:r>
              <a:rPr lang="zh-CN" altLang="en-US" sz="2400" dirty="0" smtClean="0">
                <a:solidFill>
                  <a:prstClr val="black"/>
                </a:solidFill>
                <a:latin typeface="微软雅黑" panose="020B0503020204020204" pitchFamily="34" charset="-122"/>
                <a:ea typeface="微软雅黑" panose="020B0503020204020204" pitchFamily="34" charset="-122"/>
                <a:cs typeface="Arial"/>
              </a:rPr>
              <a:t>特点。</a:t>
            </a:r>
            <a:endParaRPr lang="zh-CN" altLang="en-US" sz="2400" dirty="0">
              <a:solidFill>
                <a:prstClr val="black"/>
              </a:solidFill>
              <a:latin typeface="微软雅黑" panose="020B0503020204020204" pitchFamily="34" charset="-122"/>
              <a:ea typeface="微软雅黑" panose="020B0503020204020204" pitchFamily="34" charset="-122"/>
              <a:cs typeface="Arial"/>
            </a:endParaRPr>
          </a:p>
        </p:txBody>
      </p:sp>
      <p:sp>
        <p:nvSpPr>
          <p:cNvPr id="7" name="矩形 6"/>
          <p:cNvSpPr/>
          <p:nvPr/>
        </p:nvSpPr>
        <p:spPr>
          <a:xfrm>
            <a:off x="2843717" y="2121589"/>
            <a:ext cx="6261371" cy="4401205"/>
          </a:xfrm>
          <a:prstGeom prst="rect">
            <a:avLst/>
          </a:prstGeom>
        </p:spPr>
        <p:txBody>
          <a:bodyPr wrap="square">
            <a:spAutoFit/>
          </a:bodyPr>
          <a:lstStyle/>
          <a:p>
            <a:pPr lvl="0">
              <a:lnSpc>
                <a:spcPct val="200000"/>
              </a:lnSpc>
            </a:pPr>
            <a:r>
              <a:rPr lang="zh-CN" altLang="en-US" sz="2000" dirty="0">
                <a:solidFill>
                  <a:prstClr val="black"/>
                </a:solidFill>
                <a:latin typeface="+mn-ea"/>
                <a:cs typeface="Arial"/>
              </a:rPr>
              <a:t>大弦嘈嘈如急雨</a:t>
            </a:r>
            <a:r>
              <a:rPr lang="zh-CN" altLang="en-US" sz="2000" dirty="0" smtClean="0">
                <a:solidFill>
                  <a:prstClr val="black"/>
                </a:solidFill>
                <a:latin typeface="+mn-ea"/>
                <a:cs typeface="Arial"/>
              </a:rPr>
              <a:t>，小</a:t>
            </a:r>
            <a:r>
              <a:rPr lang="zh-CN" altLang="en-US" sz="2000" dirty="0">
                <a:solidFill>
                  <a:prstClr val="black"/>
                </a:solidFill>
                <a:latin typeface="+mn-ea"/>
                <a:cs typeface="Arial"/>
              </a:rPr>
              <a:t>弦切切如私语。</a:t>
            </a:r>
            <a:endParaRPr lang="en-US" altLang="zh-CN" sz="2000" dirty="0">
              <a:solidFill>
                <a:prstClr val="black"/>
              </a:solidFill>
              <a:latin typeface="+mn-ea"/>
              <a:cs typeface="Arial"/>
            </a:endParaRPr>
          </a:p>
          <a:p>
            <a:pPr lvl="0">
              <a:lnSpc>
                <a:spcPct val="200000"/>
              </a:lnSpc>
            </a:pPr>
            <a:r>
              <a:rPr lang="zh-CN" altLang="en-US" sz="2000" dirty="0">
                <a:solidFill>
                  <a:prstClr val="black"/>
                </a:solidFill>
                <a:latin typeface="+mn-ea"/>
                <a:cs typeface="Arial"/>
              </a:rPr>
              <a:t>嘈嘈切切错杂弹</a:t>
            </a:r>
            <a:r>
              <a:rPr lang="zh-CN" altLang="en-US" sz="2000" dirty="0" smtClean="0">
                <a:solidFill>
                  <a:prstClr val="black"/>
                </a:solidFill>
                <a:latin typeface="+mn-ea"/>
                <a:cs typeface="Arial"/>
              </a:rPr>
              <a:t>，大珠小珠落玉盘</a:t>
            </a:r>
            <a:r>
              <a:rPr lang="zh-CN" altLang="en-US" sz="2000" dirty="0">
                <a:solidFill>
                  <a:prstClr val="black"/>
                </a:solidFill>
                <a:latin typeface="+mn-ea"/>
                <a:cs typeface="Arial"/>
              </a:rPr>
              <a:t>。</a:t>
            </a:r>
            <a:endParaRPr lang="en-US" altLang="zh-CN" sz="2000" dirty="0">
              <a:solidFill>
                <a:prstClr val="black"/>
              </a:solidFill>
              <a:latin typeface="+mn-ea"/>
              <a:cs typeface="Arial"/>
            </a:endParaRPr>
          </a:p>
          <a:p>
            <a:pPr lvl="0">
              <a:lnSpc>
                <a:spcPct val="200000"/>
              </a:lnSpc>
            </a:pPr>
            <a:r>
              <a:rPr lang="zh-CN" altLang="en-US" sz="2000" dirty="0">
                <a:solidFill>
                  <a:prstClr val="black"/>
                </a:solidFill>
                <a:latin typeface="+mn-ea"/>
                <a:cs typeface="Arial"/>
              </a:rPr>
              <a:t>间关莺语花底滑</a:t>
            </a:r>
            <a:r>
              <a:rPr lang="zh-CN" altLang="en-US" sz="2000" dirty="0" smtClean="0">
                <a:solidFill>
                  <a:prstClr val="black"/>
                </a:solidFill>
                <a:latin typeface="+mn-ea"/>
                <a:cs typeface="Arial"/>
              </a:rPr>
              <a:t>，幽咽</a:t>
            </a:r>
            <a:r>
              <a:rPr lang="zh-CN" altLang="en-US" sz="2000" dirty="0">
                <a:solidFill>
                  <a:prstClr val="black"/>
                </a:solidFill>
                <a:latin typeface="+mn-ea"/>
                <a:cs typeface="Arial"/>
              </a:rPr>
              <a:t>泉流冰下难。</a:t>
            </a:r>
            <a:endParaRPr lang="en-US" altLang="zh-CN" sz="2000" dirty="0">
              <a:solidFill>
                <a:prstClr val="black"/>
              </a:solidFill>
              <a:latin typeface="+mn-ea"/>
              <a:cs typeface="Arial"/>
            </a:endParaRPr>
          </a:p>
          <a:p>
            <a:pPr lvl="0">
              <a:lnSpc>
                <a:spcPct val="200000"/>
              </a:lnSpc>
            </a:pPr>
            <a:r>
              <a:rPr lang="zh-CN" altLang="en-US" sz="2000" dirty="0">
                <a:solidFill>
                  <a:prstClr val="black"/>
                </a:solidFill>
                <a:latin typeface="+mn-ea"/>
                <a:cs typeface="Arial"/>
              </a:rPr>
              <a:t>冰泉冷涩弦凝绝，凝绝不通声暂歇。</a:t>
            </a:r>
            <a:endParaRPr lang="en-US" altLang="zh-CN" sz="2000" dirty="0">
              <a:solidFill>
                <a:prstClr val="black"/>
              </a:solidFill>
              <a:latin typeface="+mn-ea"/>
              <a:cs typeface="Arial"/>
            </a:endParaRPr>
          </a:p>
          <a:p>
            <a:pPr lvl="0">
              <a:lnSpc>
                <a:spcPct val="200000"/>
              </a:lnSpc>
            </a:pPr>
            <a:r>
              <a:rPr lang="zh-CN" altLang="en-US" sz="2000" dirty="0">
                <a:solidFill>
                  <a:prstClr val="black"/>
                </a:solidFill>
                <a:latin typeface="+mn-ea"/>
                <a:cs typeface="Arial"/>
              </a:rPr>
              <a:t>别有幽愁暗恨生，此时无声胜有声。</a:t>
            </a:r>
            <a:endParaRPr lang="en-US" altLang="zh-CN" sz="2000" dirty="0">
              <a:solidFill>
                <a:prstClr val="black"/>
              </a:solidFill>
              <a:latin typeface="+mn-ea"/>
              <a:cs typeface="Arial"/>
            </a:endParaRPr>
          </a:p>
          <a:p>
            <a:pPr lvl="0">
              <a:lnSpc>
                <a:spcPct val="200000"/>
              </a:lnSpc>
            </a:pPr>
            <a:r>
              <a:rPr lang="zh-CN" altLang="en-US" sz="2000" dirty="0">
                <a:solidFill>
                  <a:prstClr val="black"/>
                </a:solidFill>
                <a:latin typeface="+mn-ea"/>
                <a:cs typeface="Arial"/>
              </a:rPr>
              <a:t>银瓶乍破水浆迸，铁骑突出刀枪鸣。</a:t>
            </a:r>
            <a:endParaRPr lang="en-US" altLang="zh-CN" sz="2000" dirty="0">
              <a:solidFill>
                <a:prstClr val="black"/>
              </a:solidFill>
              <a:latin typeface="+mn-ea"/>
              <a:cs typeface="Arial"/>
            </a:endParaRPr>
          </a:p>
          <a:p>
            <a:pPr lvl="0">
              <a:lnSpc>
                <a:spcPct val="200000"/>
              </a:lnSpc>
            </a:pPr>
            <a:r>
              <a:rPr lang="zh-CN" altLang="en-US" sz="2000" dirty="0">
                <a:solidFill>
                  <a:prstClr val="black"/>
                </a:solidFill>
                <a:latin typeface="+mn-ea"/>
                <a:cs typeface="Arial"/>
              </a:rPr>
              <a:t>曲终收拨当心画，四弦一声如裂帛。</a:t>
            </a:r>
            <a:endParaRPr lang="en-US" altLang="zh-CN" sz="2000" dirty="0">
              <a:solidFill>
                <a:prstClr val="black"/>
              </a:solidFill>
              <a:latin typeface="+mn-ea"/>
              <a:cs typeface="Arial"/>
            </a:endParaRPr>
          </a:p>
        </p:txBody>
      </p:sp>
      <p:sp>
        <p:nvSpPr>
          <p:cNvPr id="8" name="矩形 7"/>
          <p:cNvSpPr/>
          <p:nvPr/>
        </p:nvSpPr>
        <p:spPr>
          <a:xfrm>
            <a:off x="3265729" y="2637951"/>
            <a:ext cx="1107996" cy="369332"/>
          </a:xfrm>
          <a:prstGeom prst="rect">
            <a:avLst/>
          </a:prstGeom>
        </p:spPr>
        <p:txBody>
          <a:bodyPr wrap="none">
            <a:spAutoFit/>
          </a:bodyPr>
          <a:lstStyle/>
          <a:p>
            <a:pPr lvl="0" algn="ctr"/>
            <a:r>
              <a:rPr lang="zh-CN" altLang="en-US" kern="100" dirty="0">
                <a:solidFill>
                  <a:srgbClr val="FF0000"/>
                </a:solidFill>
                <a:latin typeface="+mn-ea"/>
                <a:cs typeface="Times New Roman" panose="02020603050405020304" pitchFamily="18" charset="0"/>
              </a:rPr>
              <a:t>粗重深沉</a:t>
            </a:r>
            <a:endParaRPr lang="zh-CN" altLang="en-US" kern="100" dirty="0">
              <a:solidFill>
                <a:srgbClr val="FF0000"/>
              </a:solidFill>
              <a:latin typeface="+mn-ea"/>
              <a:cs typeface="Times New Roman" panose="02020603050405020304" pitchFamily="18" charset="0"/>
            </a:endParaRPr>
          </a:p>
        </p:txBody>
      </p:sp>
      <p:sp>
        <p:nvSpPr>
          <p:cNvPr id="9" name="矩形 8"/>
          <p:cNvSpPr/>
          <p:nvPr/>
        </p:nvSpPr>
        <p:spPr>
          <a:xfrm>
            <a:off x="5269628" y="2642655"/>
            <a:ext cx="1107996" cy="369332"/>
          </a:xfrm>
          <a:prstGeom prst="rect">
            <a:avLst/>
          </a:prstGeom>
        </p:spPr>
        <p:txBody>
          <a:bodyPr wrap="none">
            <a:spAutoFit/>
          </a:bodyPr>
          <a:lstStyle/>
          <a:p>
            <a:r>
              <a:rPr lang="zh-CN" altLang="en-US" dirty="0">
                <a:solidFill>
                  <a:srgbClr val="FF0000"/>
                </a:solidFill>
              </a:rPr>
              <a:t>柔美细腻</a:t>
            </a:r>
          </a:p>
        </p:txBody>
      </p:sp>
      <p:sp>
        <p:nvSpPr>
          <p:cNvPr id="10" name="矩形 9"/>
          <p:cNvSpPr/>
          <p:nvPr/>
        </p:nvSpPr>
        <p:spPr>
          <a:xfrm>
            <a:off x="4373725" y="3244334"/>
            <a:ext cx="1107996" cy="369332"/>
          </a:xfrm>
          <a:prstGeom prst="rect">
            <a:avLst/>
          </a:prstGeom>
        </p:spPr>
        <p:txBody>
          <a:bodyPr wrap="none">
            <a:spAutoFit/>
          </a:bodyPr>
          <a:lstStyle/>
          <a:p>
            <a:r>
              <a:rPr lang="zh-CN" altLang="en-US" dirty="0">
                <a:solidFill>
                  <a:srgbClr val="FF0000"/>
                </a:solidFill>
              </a:rPr>
              <a:t>清脆圆润</a:t>
            </a:r>
          </a:p>
        </p:txBody>
      </p:sp>
      <p:sp>
        <p:nvSpPr>
          <p:cNvPr id="11" name="矩形 10"/>
          <p:cNvSpPr/>
          <p:nvPr/>
        </p:nvSpPr>
        <p:spPr>
          <a:xfrm>
            <a:off x="3265729" y="3847449"/>
            <a:ext cx="1107996" cy="369332"/>
          </a:xfrm>
          <a:prstGeom prst="rect">
            <a:avLst/>
          </a:prstGeom>
        </p:spPr>
        <p:txBody>
          <a:bodyPr wrap="none">
            <a:spAutoFit/>
          </a:bodyPr>
          <a:lstStyle/>
          <a:p>
            <a:r>
              <a:rPr lang="zh-CN" altLang="en-US" dirty="0">
                <a:solidFill>
                  <a:srgbClr val="FF0000"/>
                </a:solidFill>
              </a:rPr>
              <a:t>婉转流利</a:t>
            </a:r>
          </a:p>
        </p:txBody>
      </p:sp>
      <p:sp>
        <p:nvSpPr>
          <p:cNvPr id="12" name="矩形 11"/>
          <p:cNvSpPr/>
          <p:nvPr/>
        </p:nvSpPr>
        <p:spPr>
          <a:xfrm>
            <a:off x="5269628" y="3852153"/>
            <a:ext cx="1107996" cy="369332"/>
          </a:xfrm>
          <a:prstGeom prst="rect">
            <a:avLst/>
          </a:prstGeom>
        </p:spPr>
        <p:txBody>
          <a:bodyPr wrap="none">
            <a:spAutoFit/>
          </a:bodyPr>
          <a:lstStyle/>
          <a:p>
            <a:r>
              <a:rPr lang="zh-CN" altLang="en-US" dirty="0">
                <a:solidFill>
                  <a:srgbClr val="FF0000"/>
                </a:solidFill>
              </a:rPr>
              <a:t>低沉抑郁</a:t>
            </a:r>
          </a:p>
        </p:txBody>
      </p:sp>
      <p:sp>
        <p:nvSpPr>
          <p:cNvPr id="13" name="矩形 12"/>
          <p:cNvSpPr/>
          <p:nvPr/>
        </p:nvSpPr>
        <p:spPr>
          <a:xfrm>
            <a:off x="4373725" y="4470019"/>
            <a:ext cx="1107996" cy="369332"/>
          </a:xfrm>
          <a:prstGeom prst="rect">
            <a:avLst/>
          </a:prstGeom>
        </p:spPr>
        <p:txBody>
          <a:bodyPr wrap="none">
            <a:spAutoFit/>
          </a:bodyPr>
          <a:lstStyle/>
          <a:p>
            <a:r>
              <a:rPr lang="zh-CN" altLang="en-US" dirty="0">
                <a:solidFill>
                  <a:srgbClr val="FF0000"/>
                </a:solidFill>
              </a:rPr>
              <a:t>声弦暂歇</a:t>
            </a:r>
          </a:p>
        </p:txBody>
      </p:sp>
      <p:sp>
        <p:nvSpPr>
          <p:cNvPr id="14" name="矩形 13"/>
          <p:cNvSpPr/>
          <p:nvPr/>
        </p:nvSpPr>
        <p:spPr>
          <a:xfrm>
            <a:off x="3265729" y="5676248"/>
            <a:ext cx="1107996" cy="369332"/>
          </a:xfrm>
          <a:prstGeom prst="rect">
            <a:avLst/>
          </a:prstGeom>
        </p:spPr>
        <p:txBody>
          <a:bodyPr wrap="none">
            <a:spAutoFit/>
          </a:bodyPr>
          <a:lstStyle/>
          <a:p>
            <a:r>
              <a:rPr lang="zh-CN" altLang="en-US" dirty="0">
                <a:solidFill>
                  <a:srgbClr val="FF0000"/>
                </a:solidFill>
              </a:rPr>
              <a:t>高亢激越</a:t>
            </a:r>
          </a:p>
        </p:txBody>
      </p:sp>
      <p:sp>
        <p:nvSpPr>
          <p:cNvPr id="15" name="矩形 14"/>
          <p:cNvSpPr/>
          <p:nvPr/>
        </p:nvSpPr>
        <p:spPr>
          <a:xfrm>
            <a:off x="5162624" y="5676089"/>
            <a:ext cx="1107996" cy="369332"/>
          </a:xfrm>
          <a:prstGeom prst="rect">
            <a:avLst/>
          </a:prstGeom>
        </p:spPr>
        <p:txBody>
          <a:bodyPr wrap="none">
            <a:spAutoFit/>
          </a:bodyPr>
          <a:lstStyle/>
          <a:p>
            <a:r>
              <a:rPr lang="zh-CN" altLang="en-US" dirty="0">
                <a:solidFill>
                  <a:srgbClr val="FF0000"/>
                </a:solidFill>
              </a:rPr>
              <a:t>气势雄壮</a:t>
            </a:r>
          </a:p>
        </p:txBody>
      </p:sp>
      <p:sp>
        <p:nvSpPr>
          <p:cNvPr id="16" name="矩形 15"/>
          <p:cNvSpPr/>
          <p:nvPr/>
        </p:nvSpPr>
        <p:spPr>
          <a:xfrm>
            <a:off x="4373725" y="6338128"/>
            <a:ext cx="1107996" cy="369332"/>
          </a:xfrm>
          <a:prstGeom prst="rect">
            <a:avLst/>
          </a:prstGeom>
        </p:spPr>
        <p:txBody>
          <a:bodyPr wrap="none">
            <a:spAutoFit/>
          </a:bodyPr>
          <a:lstStyle/>
          <a:p>
            <a:r>
              <a:rPr lang="zh-CN" altLang="en-US" dirty="0">
                <a:solidFill>
                  <a:srgbClr val="FF0000"/>
                </a:solidFill>
              </a:rPr>
              <a:t>清脆尖利</a:t>
            </a:r>
          </a:p>
        </p:txBody>
      </p:sp>
      <p:sp>
        <p:nvSpPr>
          <p:cNvPr id="17" name="矩形 16"/>
          <p:cNvSpPr/>
          <p:nvPr/>
        </p:nvSpPr>
        <p:spPr>
          <a:xfrm>
            <a:off x="7587574" y="2699584"/>
            <a:ext cx="1107996" cy="369332"/>
          </a:xfrm>
          <a:prstGeom prst="rect">
            <a:avLst/>
          </a:prstGeom>
        </p:spPr>
        <p:txBody>
          <a:bodyPr wrap="none">
            <a:spAutoFit/>
          </a:bodyPr>
          <a:lstStyle/>
          <a:p>
            <a:r>
              <a:rPr lang="zh-CN" altLang="en-US" dirty="0">
                <a:solidFill>
                  <a:srgbClr val="FF0000"/>
                </a:solidFill>
              </a:rPr>
              <a:t>以喻摹声</a:t>
            </a:r>
          </a:p>
        </p:txBody>
      </p:sp>
      <p:sp>
        <p:nvSpPr>
          <p:cNvPr id="18" name="矩形 17"/>
          <p:cNvSpPr/>
          <p:nvPr/>
        </p:nvSpPr>
        <p:spPr>
          <a:xfrm>
            <a:off x="7587574" y="3925269"/>
            <a:ext cx="1107996" cy="369332"/>
          </a:xfrm>
          <a:prstGeom prst="rect">
            <a:avLst/>
          </a:prstGeom>
        </p:spPr>
        <p:txBody>
          <a:bodyPr wrap="none">
            <a:spAutoFit/>
          </a:bodyPr>
          <a:lstStyle/>
          <a:p>
            <a:r>
              <a:rPr lang="zh-CN" altLang="en-US" dirty="0">
                <a:solidFill>
                  <a:srgbClr val="FF0000"/>
                </a:solidFill>
              </a:rPr>
              <a:t>以形绘声</a:t>
            </a:r>
          </a:p>
        </p:txBody>
      </p:sp>
      <p:sp>
        <p:nvSpPr>
          <p:cNvPr id="19" name="矩形 18"/>
          <p:cNvSpPr/>
          <p:nvPr/>
        </p:nvSpPr>
        <p:spPr>
          <a:xfrm>
            <a:off x="7557912" y="5394146"/>
            <a:ext cx="1107996" cy="369332"/>
          </a:xfrm>
          <a:prstGeom prst="rect">
            <a:avLst/>
          </a:prstGeom>
        </p:spPr>
        <p:txBody>
          <a:bodyPr wrap="none">
            <a:spAutoFit/>
          </a:bodyPr>
          <a:lstStyle/>
          <a:p>
            <a:r>
              <a:rPr lang="zh-CN" altLang="en-US" dirty="0">
                <a:solidFill>
                  <a:srgbClr val="FF0000"/>
                </a:solidFill>
              </a:rPr>
              <a:t>以声衬声</a:t>
            </a:r>
          </a:p>
        </p:txBody>
      </p:sp>
      <p:sp>
        <p:nvSpPr>
          <p:cNvPr id="20" name="右大括号 19"/>
          <p:cNvSpPr/>
          <p:nvPr/>
        </p:nvSpPr>
        <p:spPr>
          <a:xfrm>
            <a:off x="6984460" y="2538919"/>
            <a:ext cx="476655" cy="7054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右大括号 20"/>
          <p:cNvSpPr/>
          <p:nvPr/>
        </p:nvSpPr>
        <p:spPr>
          <a:xfrm>
            <a:off x="6984460" y="3764604"/>
            <a:ext cx="476655" cy="7054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右大括号 21"/>
          <p:cNvSpPr/>
          <p:nvPr/>
        </p:nvSpPr>
        <p:spPr>
          <a:xfrm>
            <a:off x="6984460" y="4970834"/>
            <a:ext cx="476655" cy="1215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5281">
            <a:off x="9911843" y="3429000"/>
            <a:ext cx="1226969" cy="332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3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 calcmode="lin" valueType="num">
                                      <p:cBhvr>
                                        <p:cTn id="50" dur="1000" fill="hold"/>
                                        <p:tgtEl>
                                          <p:spTgt spid="17"/>
                                        </p:tgtEl>
                                        <p:attrNameLst>
                                          <p:attrName>style.rotation</p:attrName>
                                        </p:attrNameLst>
                                      </p:cBhvr>
                                      <p:tavLst>
                                        <p:tav tm="0">
                                          <p:val>
                                            <p:fltVal val="90"/>
                                          </p:val>
                                        </p:tav>
                                        <p:tav tm="100000">
                                          <p:val>
                                            <p:fltVal val="0"/>
                                          </p:val>
                                        </p:tav>
                                      </p:tavLst>
                                    </p:anim>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ppt_w</p:attrName>
                                        </p:attrNameLst>
                                      </p:cBhvr>
                                      <p:tavLst>
                                        <p:tav tm="0">
                                          <p:val>
                                            <p:fltVal val="0"/>
                                          </p:val>
                                        </p:tav>
                                        <p:tav tm="100000">
                                          <p:val>
                                            <p:strVal val="#ppt_w"/>
                                          </p:val>
                                        </p:tav>
                                      </p:tavLst>
                                    </p:anim>
                                    <p:anim calcmode="lin" valueType="num">
                                      <p:cBhvr>
                                        <p:cTn id="84" dur="1000" fill="hold"/>
                                        <p:tgtEl>
                                          <p:spTgt spid="18"/>
                                        </p:tgtEl>
                                        <p:attrNameLst>
                                          <p:attrName>ppt_h</p:attrName>
                                        </p:attrNameLst>
                                      </p:cBhvr>
                                      <p:tavLst>
                                        <p:tav tm="0">
                                          <p:val>
                                            <p:fltVal val="0"/>
                                          </p:val>
                                        </p:tav>
                                        <p:tav tm="100000">
                                          <p:val>
                                            <p:strVal val="#ppt_h"/>
                                          </p:val>
                                        </p:tav>
                                      </p:tavLst>
                                    </p:anim>
                                    <p:anim calcmode="lin" valueType="num">
                                      <p:cBhvr>
                                        <p:cTn id="85" dur="1000" fill="hold"/>
                                        <p:tgtEl>
                                          <p:spTgt spid="18"/>
                                        </p:tgtEl>
                                        <p:attrNameLst>
                                          <p:attrName>style.rotation</p:attrName>
                                        </p:attrNameLst>
                                      </p:cBhvr>
                                      <p:tavLst>
                                        <p:tav tm="0">
                                          <p:val>
                                            <p:fltVal val="90"/>
                                          </p:val>
                                        </p:tav>
                                        <p:tav tm="100000">
                                          <p:val>
                                            <p:fltVal val="0"/>
                                          </p:val>
                                        </p:tav>
                                      </p:tavLst>
                                    </p:anim>
                                    <p:animEffect transition="in" filter="fade">
                                      <p:cBhvr>
                                        <p:cTn id="86" dur="10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p:cTn id="116" dur="1000" fill="hold"/>
                                        <p:tgtEl>
                                          <p:spTgt spid="19"/>
                                        </p:tgtEl>
                                        <p:attrNameLst>
                                          <p:attrName>ppt_w</p:attrName>
                                        </p:attrNameLst>
                                      </p:cBhvr>
                                      <p:tavLst>
                                        <p:tav tm="0">
                                          <p:val>
                                            <p:fltVal val="0"/>
                                          </p:val>
                                        </p:tav>
                                        <p:tav tm="100000">
                                          <p:val>
                                            <p:strVal val="#ppt_w"/>
                                          </p:val>
                                        </p:tav>
                                      </p:tavLst>
                                    </p:anim>
                                    <p:anim calcmode="lin" valueType="num">
                                      <p:cBhvr>
                                        <p:cTn id="117" dur="1000" fill="hold"/>
                                        <p:tgtEl>
                                          <p:spTgt spid="19"/>
                                        </p:tgtEl>
                                        <p:attrNameLst>
                                          <p:attrName>ppt_h</p:attrName>
                                        </p:attrNameLst>
                                      </p:cBhvr>
                                      <p:tavLst>
                                        <p:tav tm="0">
                                          <p:val>
                                            <p:fltVal val="0"/>
                                          </p:val>
                                        </p:tav>
                                        <p:tav tm="100000">
                                          <p:val>
                                            <p:strVal val="#ppt_h"/>
                                          </p:val>
                                        </p:tav>
                                      </p:tavLst>
                                    </p:anim>
                                    <p:anim calcmode="lin" valueType="num">
                                      <p:cBhvr>
                                        <p:cTn id="118" dur="1000" fill="hold"/>
                                        <p:tgtEl>
                                          <p:spTgt spid="19"/>
                                        </p:tgtEl>
                                        <p:attrNameLst>
                                          <p:attrName>style.rotation</p:attrName>
                                        </p:attrNameLst>
                                      </p:cBhvr>
                                      <p:tavLst>
                                        <p:tav tm="0">
                                          <p:val>
                                            <p:fltVal val="90"/>
                                          </p:val>
                                        </p:tav>
                                        <p:tav tm="100000">
                                          <p:val>
                                            <p:fltVal val="0"/>
                                          </p:val>
                                        </p:tav>
                                      </p:tavLst>
                                    </p:anim>
                                    <p:animEffect transition="in" filter="fade">
                                      <p:cBhvr>
                                        <p:cTn id="1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23132" y="1231586"/>
            <a:ext cx="9002786" cy="461665"/>
          </a:xfrm>
          <a:prstGeom prst="rect">
            <a:avLst/>
          </a:prstGeom>
        </p:spPr>
        <p:txBody>
          <a:bodyPr wrap="none">
            <a:spAutoFit/>
          </a:bodyPr>
          <a:lstStyle/>
          <a:p>
            <a:pPr lvl="0"/>
            <a:r>
              <a:rPr lang="zh-CN" altLang="en-US" sz="2400" dirty="0" smtClean="0">
                <a:latin typeface="+mn-ea"/>
                <a:cs typeface="Arial"/>
              </a:rPr>
              <a:t>思考</a:t>
            </a:r>
            <a:r>
              <a:rPr lang="en-US" altLang="zh-CN" sz="2400" dirty="0" smtClean="0">
                <a:latin typeface="+mn-ea"/>
                <a:cs typeface="Arial"/>
              </a:rPr>
              <a:t>4</a:t>
            </a:r>
            <a:r>
              <a:rPr lang="zh-CN" altLang="en-US" sz="2400" dirty="0" smtClean="0">
                <a:latin typeface="+mn-ea"/>
                <a:cs typeface="Arial"/>
              </a:rPr>
              <a:t>：请用</a:t>
            </a:r>
            <a:r>
              <a:rPr lang="zh-CN" altLang="en-US" sz="2400" dirty="0">
                <a:latin typeface="+mn-ea"/>
                <a:cs typeface="Arial"/>
              </a:rPr>
              <a:t>文中的诗句</a:t>
            </a:r>
            <a:r>
              <a:rPr lang="zh-CN" altLang="en-US" sz="2400" dirty="0" smtClean="0">
                <a:latin typeface="+mn-ea"/>
                <a:cs typeface="Arial"/>
              </a:rPr>
              <a:t>回答，听琵琶女的演奏的</a:t>
            </a:r>
            <a:r>
              <a:rPr lang="zh-CN" altLang="en-US" sz="2400" dirty="0">
                <a:latin typeface="+mn-ea"/>
                <a:cs typeface="Arial"/>
              </a:rPr>
              <a:t>感受</a:t>
            </a:r>
            <a:r>
              <a:rPr lang="zh-CN" altLang="en-US" sz="2400" dirty="0" smtClean="0">
                <a:latin typeface="+mn-ea"/>
                <a:cs typeface="Arial"/>
              </a:rPr>
              <a:t>是</a:t>
            </a:r>
            <a:r>
              <a:rPr lang="zh-CN" altLang="en-US" sz="2400" dirty="0">
                <a:latin typeface="+mn-ea"/>
                <a:cs typeface="Arial"/>
              </a:rPr>
              <a:t>怎样的</a:t>
            </a:r>
            <a:r>
              <a:rPr lang="zh-CN" altLang="en-US" sz="2400" dirty="0" smtClean="0">
                <a:latin typeface="+mn-ea"/>
                <a:cs typeface="Arial"/>
              </a:rPr>
              <a:t>？</a:t>
            </a:r>
            <a:endParaRPr lang="zh-CN" altLang="en-US" sz="2400" dirty="0">
              <a:latin typeface="+mn-ea"/>
              <a:cs typeface="Arial"/>
            </a:endParaRPr>
          </a:p>
        </p:txBody>
      </p:sp>
      <p:sp>
        <p:nvSpPr>
          <p:cNvPr id="6" name="矩形 5"/>
          <p:cNvSpPr/>
          <p:nvPr/>
        </p:nvSpPr>
        <p:spPr>
          <a:xfrm>
            <a:off x="1615524" y="2005733"/>
            <a:ext cx="8418002" cy="1689052"/>
          </a:xfrm>
          <a:prstGeom prst="rect">
            <a:avLst/>
          </a:prstGeom>
        </p:spPr>
        <p:txBody>
          <a:bodyPr wrap="square">
            <a:spAutoFit/>
          </a:bodyPr>
          <a:lstStyle/>
          <a:p>
            <a:pPr lvl="0">
              <a:lnSpc>
                <a:spcPct val="150000"/>
              </a:lnSpc>
            </a:pPr>
            <a:r>
              <a:rPr lang="zh-CN" altLang="en-US" sz="2400" dirty="0">
                <a:solidFill>
                  <a:prstClr val="black"/>
                </a:solidFill>
                <a:latin typeface="+mn-ea"/>
                <a:cs typeface="Arial"/>
              </a:rPr>
              <a:t>①“主人忘归客不发”，写其“惊异”</a:t>
            </a:r>
            <a:r>
              <a:rPr lang="zh-CN" altLang="en-US" sz="2400" dirty="0" smtClean="0">
                <a:solidFill>
                  <a:prstClr val="black"/>
                </a:solidFill>
                <a:latin typeface="+mn-ea"/>
                <a:cs typeface="Arial"/>
              </a:rPr>
              <a:t>；</a:t>
            </a:r>
            <a:endParaRPr lang="en-US" altLang="zh-CN" sz="2400" dirty="0" smtClean="0">
              <a:solidFill>
                <a:prstClr val="black"/>
              </a:solidFill>
              <a:latin typeface="+mn-ea"/>
              <a:cs typeface="Arial"/>
            </a:endParaRPr>
          </a:p>
          <a:p>
            <a:pPr lvl="0">
              <a:lnSpc>
                <a:spcPct val="150000"/>
              </a:lnSpc>
            </a:pPr>
            <a:r>
              <a:rPr lang="zh-CN" altLang="en-US" sz="2400" dirty="0" smtClean="0">
                <a:solidFill>
                  <a:prstClr val="black"/>
                </a:solidFill>
                <a:latin typeface="+mn-ea"/>
                <a:cs typeface="Arial"/>
              </a:rPr>
              <a:t>②</a:t>
            </a:r>
            <a:r>
              <a:rPr lang="zh-CN" altLang="en-US" sz="2400" dirty="0">
                <a:solidFill>
                  <a:prstClr val="black"/>
                </a:solidFill>
                <a:latin typeface="+mn-ea"/>
                <a:cs typeface="Arial"/>
              </a:rPr>
              <a:t>“东船西舫悄无言，唯见江心秋月</a:t>
            </a:r>
            <a:r>
              <a:rPr lang="zh-CN" altLang="en-US" sz="2400" dirty="0" smtClean="0">
                <a:solidFill>
                  <a:prstClr val="black"/>
                </a:solidFill>
                <a:latin typeface="+mn-ea"/>
                <a:cs typeface="Arial"/>
              </a:rPr>
              <a:t>白”，写其“沉醉”；</a:t>
            </a:r>
            <a:endParaRPr lang="en-US" altLang="zh-CN" sz="2400" dirty="0" smtClean="0">
              <a:solidFill>
                <a:prstClr val="black"/>
              </a:solidFill>
              <a:latin typeface="+mn-ea"/>
              <a:cs typeface="Arial"/>
            </a:endParaRPr>
          </a:p>
          <a:p>
            <a:pPr lvl="0">
              <a:lnSpc>
                <a:spcPct val="150000"/>
              </a:lnSpc>
            </a:pPr>
            <a:r>
              <a:rPr lang="zh-CN" altLang="zh-CN" sz="2400" dirty="0" smtClean="0">
                <a:solidFill>
                  <a:prstClr val="black"/>
                </a:solidFill>
                <a:latin typeface="+mn-ea"/>
                <a:cs typeface="Arial"/>
              </a:rPr>
              <a:t>③</a:t>
            </a:r>
            <a:r>
              <a:rPr lang="zh-CN" altLang="en-US" sz="2400" dirty="0">
                <a:solidFill>
                  <a:prstClr val="black"/>
                </a:solidFill>
                <a:latin typeface="+mn-ea"/>
                <a:cs typeface="Arial"/>
              </a:rPr>
              <a:t>“满座重闻皆掩泣、江州司马青衫湿</a:t>
            </a:r>
            <a:r>
              <a:rPr lang="zh-CN" altLang="en-US" sz="2400" dirty="0" smtClean="0">
                <a:solidFill>
                  <a:prstClr val="black"/>
                </a:solidFill>
                <a:latin typeface="+mn-ea"/>
                <a:cs typeface="Arial"/>
              </a:rPr>
              <a:t>”，写其“感染力”。</a:t>
            </a:r>
            <a:endParaRPr lang="zh-CN" altLang="en-US" sz="2400" dirty="0">
              <a:solidFill>
                <a:prstClr val="black"/>
              </a:solidFill>
              <a:latin typeface="+mn-ea"/>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6454">
            <a:off x="8553253" y="3849840"/>
            <a:ext cx="3476306" cy="319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62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83012" y="1299615"/>
            <a:ext cx="9967610" cy="646331"/>
          </a:xfrm>
          <a:prstGeom prst="rect">
            <a:avLst/>
          </a:prstGeom>
        </p:spPr>
        <p:txBody>
          <a:bodyPr wrap="square">
            <a:spAutoFit/>
          </a:bodyPr>
          <a:lstStyle/>
          <a:p>
            <a:pPr lvl="0">
              <a:lnSpc>
                <a:spcPct val="150000"/>
              </a:lnSpc>
            </a:pPr>
            <a:r>
              <a:rPr lang="zh-CN" altLang="en-US" sz="2400" kern="100" dirty="0" smtClean="0">
                <a:solidFill>
                  <a:prstClr val="black"/>
                </a:solidFill>
                <a:latin typeface="+mn-ea"/>
                <a:cs typeface="Times New Roman" panose="02020603050405020304" pitchFamily="18" charset="0"/>
              </a:rPr>
              <a:t>思考</a:t>
            </a:r>
            <a:r>
              <a:rPr lang="en-US" altLang="zh-CN" sz="2400" kern="100" dirty="0" smtClean="0">
                <a:solidFill>
                  <a:prstClr val="black"/>
                </a:solidFill>
                <a:latin typeface="+mn-ea"/>
                <a:cs typeface="Times New Roman" panose="02020603050405020304" pitchFamily="18" charset="0"/>
              </a:rPr>
              <a:t>5</a:t>
            </a:r>
            <a:r>
              <a:rPr lang="zh-CN" altLang="en-US" sz="2400" kern="100" dirty="0" smtClean="0">
                <a:solidFill>
                  <a:prstClr val="black"/>
                </a:solidFill>
                <a:latin typeface="+mn-ea"/>
                <a:cs typeface="Times New Roman" panose="02020603050405020304" pitchFamily="18" charset="0"/>
              </a:rPr>
              <a:t>：诗人</a:t>
            </a:r>
            <a:r>
              <a:rPr lang="zh-CN" altLang="en-US" sz="2400" kern="100" dirty="0">
                <a:solidFill>
                  <a:prstClr val="black"/>
                </a:solidFill>
                <a:latin typeface="+mn-ea"/>
                <a:cs typeface="Times New Roman" panose="02020603050405020304" pitchFamily="18" charset="0"/>
              </a:rPr>
              <a:t>塑造了一个怎样的琵琶女形象？为什么要着力刻画这一形象？</a:t>
            </a:r>
            <a:endParaRPr lang="zh-CN" altLang="en-US" sz="2400" kern="100" dirty="0">
              <a:solidFill>
                <a:prstClr val="black"/>
              </a:solidFill>
              <a:latin typeface="+mn-ea"/>
              <a:cs typeface="Times New Roman" panose="02020603050405020304" pitchFamily="18" charset="0"/>
            </a:endParaRPr>
          </a:p>
        </p:txBody>
      </p:sp>
      <p:sp>
        <p:nvSpPr>
          <p:cNvPr id="9" name="矩形 8"/>
          <p:cNvSpPr/>
          <p:nvPr/>
        </p:nvSpPr>
        <p:spPr>
          <a:xfrm>
            <a:off x="1775297" y="2029148"/>
            <a:ext cx="8750030" cy="3785652"/>
          </a:xfrm>
          <a:prstGeom prst="rect">
            <a:avLst/>
          </a:prstGeom>
        </p:spPr>
        <p:txBody>
          <a:bodyPr wrap="square">
            <a:spAutoFit/>
          </a:bodyPr>
          <a:lstStyle/>
          <a:p>
            <a:pPr lvl="0" algn="just">
              <a:lnSpc>
                <a:spcPct val="150000"/>
              </a:lnSpc>
            </a:pPr>
            <a:r>
              <a:rPr lang="zh-CN" altLang="en-US" sz="2000" dirty="0" smtClean="0">
                <a:solidFill>
                  <a:prstClr val="black"/>
                </a:solidFill>
                <a:latin typeface="微软雅黑" pitchFamily="34" charset="-122"/>
                <a:ea typeface="微软雅黑" pitchFamily="34" charset="-122"/>
              </a:rPr>
              <a:t>    明确：“自言”</a:t>
            </a:r>
            <a:r>
              <a:rPr lang="zh-CN" altLang="en-US" sz="2000" dirty="0">
                <a:solidFill>
                  <a:prstClr val="black"/>
                </a:solidFill>
                <a:latin typeface="微软雅黑" pitchFamily="34" charset="-122"/>
                <a:ea typeface="微软雅黑" pitchFamily="34" charset="-122"/>
              </a:rPr>
              <a:t>以下二十二句，琵琶女自叙身世，分两层。① 年少色艺超群，红极一时。“自言”两句写籍贯、住处。“十三”以下四句，写才貌双全，色艺出众。“五陵”以下六句渲染歌伎生活的欢乐奢华，反衬后来的凄凉生活。“秋月”句是过渡句。② 年长色衰后的寂寞处境。“弟走”两句，写生活发生转折的三个原因。“门前”两句交代生活转折。“商人”以下六句，写嫁作商人妇后的孤苦凄凉的寂寞生活。每当“夜深忽梦少年事”时，总是不知不觉地泪水纵横，梦断妆残。诗人着力刻画琵琶女的目的只是为了更好地抒写自己的“同是天涯沦落人”之恨</a:t>
            </a:r>
            <a:r>
              <a:rPr lang="zh-CN" altLang="en-US" sz="2000" dirty="0" smtClean="0">
                <a:solidFill>
                  <a:prstClr val="black"/>
                </a:solidFill>
                <a:latin typeface="微软雅黑" pitchFamily="34" charset="-122"/>
                <a:ea typeface="微软雅黑" pitchFamily="34" charset="-122"/>
              </a:rPr>
              <a:t>。</a:t>
            </a:r>
            <a:endParaRPr lang="zh-CN" altLang="en-US" sz="2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2749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56944" y="1085672"/>
            <a:ext cx="8352818" cy="1200329"/>
          </a:xfrm>
          <a:prstGeom prst="rect">
            <a:avLst/>
          </a:prstGeom>
        </p:spPr>
        <p:txBody>
          <a:bodyPr wrap="square">
            <a:spAutoFit/>
          </a:bodyPr>
          <a:lstStyle/>
          <a:p>
            <a:pPr lvl="0" algn="just">
              <a:lnSpc>
                <a:spcPct val="150000"/>
              </a:lnSpc>
            </a:pPr>
            <a:r>
              <a:rPr lang="zh-CN" altLang="en-US" sz="2400" dirty="0" smtClean="0">
                <a:solidFill>
                  <a:prstClr val="black"/>
                </a:solidFill>
                <a:latin typeface="微软雅黑" pitchFamily="34" charset="-122"/>
                <a:ea typeface="微软雅黑" pitchFamily="34" charset="-122"/>
              </a:rPr>
              <a:t>    思考</a:t>
            </a:r>
            <a:r>
              <a:rPr lang="en-US" altLang="zh-CN" sz="2400" dirty="0" smtClean="0">
                <a:solidFill>
                  <a:prstClr val="black"/>
                </a:solidFill>
                <a:latin typeface="微软雅黑" pitchFamily="34" charset="-122"/>
                <a:ea typeface="微软雅黑" pitchFamily="34" charset="-122"/>
              </a:rPr>
              <a:t>6</a:t>
            </a:r>
            <a:r>
              <a:rPr lang="zh-CN" altLang="en-US" sz="2400" dirty="0" smtClean="0">
                <a:solidFill>
                  <a:prstClr val="black"/>
                </a:solidFill>
                <a:latin typeface="微软雅黑" pitchFamily="34" charset="-122"/>
                <a:ea typeface="微软雅黑" pitchFamily="34" charset="-122"/>
              </a:rPr>
              <a:t>：</a:t>
            </a:r>
            <a:r>
              <a:rPr lang="en-US" altLang="zh-CN" sz="2400" dirty="0" smtClean="0">
                <a:solidFill>
                  <a:prstClr val="black"/>
                </a:solidFill>
                <a:latin typeface="微软雅黑" pitchFamily="34" charset="-122"/>
                <a:ea typeface="微软雅黑" pitchFamily="34" charset="-122"/>
              </a:rPr>
              <a:t> </a:t>
            </a:r>
            <a:r>
              <a:rPr lang="zh-CN" altLang="en-US" sz="2400" dirty="0" smtClean="0">
                <a:solidFill>
                  <a:prstClr val="black"/>
                </a:solidFill>
                <a:latin typeface="微软雅黑" pitchFamily="34" charset="-122"/>
                <a:ea typeface="微软雅黑" pitchFamily="34" charset="-122"/>
              </a:rPr>
              <a:t>“</a:t>
            </a:r>
            <a:r>
              <a:rPr lang="zh-CN" altLang="en-US" sz="2400" dirty="0">
                <a:solidFill>
                  <a:prstClr val="black"/>
                </a:solidFill>
                <a:latin typeface="微软雅黑" pitchFamily="34" charset="-122"/>
                <a:ea typeface="微软雅黑" pitchFamily="34" charset="-122"/>
              </a:rPr>
              <a:t>同是天涯沦落人，相逢何必曾相识”两</a:t>
            </a:r>
            <a:r>
              <a:rPr lang="zh-CN" altLang="en-US" sz="2400" dirty="0" smtClean="0">
                <a:solidFill>
                  <a:prstClr val="black"/>
                </a:solidFill>
                <a:latin typeface="微软雅黑" pitchFamily="34" charset="-122"/>
                <a:ea typeface="微软雅黑" pitchFamily="34" charset="-122"/>
              </a:rPr>
              <a:t>句有什么深刻的内涵？</a:t>
            </a:r>
            <a:endParaRPr lang="en-US" altLang="zh-CN" sz="2400" dirty="0">
              <a:solidFill>
                <a:prstClr val="black"/>
              </a:solidFill>
              <a:latin typeface="微软雅黑" pitchFamily="34" charset="-122"/>
              <a:ea typeface="微软雅黑" pitchFamily="34" charset="-122"/>
            </a:endParaRPr>
          </a:p>
        </p:txBody>
      </p:sp>
      <p:sp>
        <p:nvSpPr>
          <p:cNvPr id="6" name="矩形 5"/>
          <p:cNvSpPr/>
          <p:nvPr/>
        </p:nvSpPr>
        <p:spPr>
          <a:xfrm>
            <a:off x="2371927" y="2510535"/>
            <a:ext cx="6922851" cy="1938992"/>
          </a:xfrm>
          <a:prstGeom prst="rect">
            <a:avLst/>
          </a:prstGeom>
        </p:spPr>
        <p:txBody>
          <a:bodyPr wrap="square">
            <a:spAutoFit/>
          </a:bodyPr>
          <a:lstStyle/>
          <a:p>
            <a:pPr lvl="0" algn="just">
              <a:lnSpc>
                <a:spcPct val="150000"/>
              </a:lnSpc>
            </a:pPr>
            <a:r>
              <a:rPr lang="zh-CN" altLang="en-US" sz="2000" dirty="0" smtClean="0">
                <a:solidFill>
                  <a:prstClr val="black"/>
                </a:solidFill>
                <a:latin typeface="微软雅黑" pitchFamily="34" charset="-122"/>
                <a:ea typeface="微软雅黑" pitchFamily="34" charset="-122"/>
              </a:rPr>
              <a:t>明确：既</a:t>
            </a:r>
            <a:r>
              <a:rPr lang="zh-CN" altLang="en-US" sz="2000" dirty="0">
                <a:solidFill>
                  <a:prstClr val="black"/>
                </a:solidFill>
                <a:latin typeface="微软雅黑" pitchFamily="34" charset="-122"/>
                <a:ea typeface="微软雅黑" pitchFamily="34" charset="-122"/>
              </a:rPr>
              <a:t>表达了诗人对琵琶女不幸遭遇的同情，又抒发了自己谪居江州后的郁闷心情，隐含当时政治腐败、社会动乱给人们造成的痛苦。“天涯沦落”内涵丰富，写出了人们对苦难生活的共同体验，引起了一代代读者的共鸣。</a:t>
            </a:r>
            <a:endParaRPr lang="zh-CN" altLang="en-US" sz="2000" dirty="0">
              <a:solidFill>
                <a:prstClr val="black"/>
              </a:solidFill>
              <a:latin typeface="微软雅黑" pitchFamily="34" charset="-122"/>
              <a:ea typeface="微软雅黑" pitchFamily="34" charset="-122"/>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163" y="3784060"/>
            <a:ext cx="3725068" cy="370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4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01302" y="1212291"/>
            <a:ext cx="9364493" cy="1200329"/>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2400" i="0" u="none" strike="noStrike" kern="0" cap="none" normalizeH="0" noProof="0" dirty="0" smtClean="0">
                <a:ln>
                  <a:noFill/>
                </a:ln>
                <a:effectLst/>
                <a:uLnTx/>
                <a:uFillTx/>
                <a:latin typeface="+mn-ea"/>
                <a:cs typeface="楷体" panose="02010609060101010101" charset="-122"/>
              </a:rPr>
              <a:t>    思考</a:t>
            </a:r>
            <a:r>
              <a:rPr kumimoji="0" lang="en-US" altLang="zh-CN" sz="2400" i="0" u="none" strike="noStrike" kern="0" cap="none" normalizeH="0" noProof="0" dirty="0" smtClean="0">
                <a:ln>
                  <a:noFill/>
                </a:ln>
                <a:effectLst/>
                <a:uLnTx/>
                <a:uFillTx/>
                <a:latin typeface="+mn-ea"/>
                <a:cs typeface="楷体" panose="02010609060101010101" charset="-122"/>
              </a:rPr>
              <a:t>7</a:t>
            </a:r>
            <a:r>
              <a:rPr kumimoji="0" lang="zh-CN" altLang="en-US" sz="2400" i="0" u="none" strike="noStrike" kern="0" cap="none" normalizeH="0" noProof="0" dirty="0" smtClean="0">
                <a:ln>
                  <a:noFill/>
                </a:ln>
                <a:effectLst/>
                <a:uLnTx/>
                <a:uFillTx/>
                <a:latin typeface="+mn-ea"/>
                <a:cs typeface="楷体" panose="02010609060101010101" charset="-122"/>
              </a:rPr>
              <a:t>：诗歌往往少不了景物的描写，同样，本诗歌前后贯穿了几处景物描写的文字。这些景物有什么作用呢？ </a:t>
            </a:r>
            <a:endParaRPr kumimoji="0" lang="zh-CN" altLang="en-US" sz="2400" i="0" u="none" strike="noStrike" kern="0" cap="none" normalizeH="0" noProof="0" dirty="0" smtClean="0">
              <a:ln>
                <a:noFill/>
              </a:ln>
              <a:effectLst/>
              <a:uLnTx/>
              <a:uFillTx/>
              <a:latin typeface="+mn-ea"/>
            </a:endParaRPr>
          </a:p>
        </p:txBody>
      </p:sp>
      <p:sp>
        <p:nvSpPr>
          <p:cNvPr id="6" name="矩形 5"/>
          <p:cNvSpPr/>
          <p:nvPr/>
        </p:nvSpPr>
        <p:spPr>
          <a:xfrm>
            <a:off x="1895664" y="2536687"/>
            <a:ext cx="4921540" cy="1015663"/>
          </a:xfrm>
          <a:prstGeom prst="rect">
            <a:avLst/>
          </a:prstGeom>
        </p:spPr>
        <p:txBody>
          <a:bodyPr wrap="none">
            <a:spAutoFit/>
          </a:bodyPr>
          <a:lstStyle/>
          <a:p>
            <a:pPr lvl="0"/>
            <a:r>
              <a:rPr lang="zh-CN" altLang="en-US" sz="2000" dirty="0" smtClean="0">
                <a:solidFill>
                  <a:srgbClr val="000000"/>
                </a:solidFill>
                <a:latin typeface="+mn-ea"/>
                <a:cs typeface="华文楷体" panose="02010600040101010101" charset="-122"/>
              </a:rPr>
              <a:t>明确：</a:t>
            </a:r>
            <a:endParaRPr lang="en-US" altLang="zh-CN" sz="2000" dirty="0" smtClean="0">
              <a:solidFill>
                <a:srgbClr val="000000"/>
              </a:solidFill>
              <a:latin typeface="+mn-ea"/>
              <a:cs typeface="华文楷体" panose="02010600040101010101" charset="-122"/>
            </a:endParaRPr>
          </a:p>
          <a:p>
            <a:pPr lvl="0"/>
            <a:r>
              <a:rPr lang="en-US" altLang="zh-CN" sz="2000" dirty="0">
                <a:solidFill>
                  <a:srgbClr val="000000"/>
                </a:solidFill>
                <a:latin typeface="+mn-ea"/>
                <a:cs typeface="华文楷体" panose="02010600040101010101" charset="-122"/>
              </a:rPr>
              <a:t> </a:t>
            </a:r>
            <a:r>
              <a:rPr lang="en-US" altLang="zh-CN" sz="2000" dirty="0" smtClean="0">
                <a:solidFill>
                  <a:srgbClr val="000000"/>
                </a:solidFill>
                <a:latin typeface="+mn-ea"/>
                <a:cs typeface="华文楷体" panose="02010600040101010101" charset="-122"/>
              </a:rPr>
              <a:t>   </a:t>
            </a:r>
          </a:p>
          <a:p>
            <a:pPr lvl="0"/>
            <a:r>
              <a:rPr lang="en-US" altLang="zh-CN" sz="2000" dirty="0">
                <a:solidFill>
                  <a:srgbClr val="000000"/>
                </a:solidFill>
                <a:latin typeface="+mn-ea"/>
                <a:cs typeface="华文楷体" panose="02010600040101010101" charset="-122"/>
              </a:rPr>
              <a:t> </a:t>
            </a:r>
            <a:r>
              <a:rPr lang="en-US" altLang="zh-CN" sz="2000" dirty="0" smtClean="0">
                <a:solidFill>
                  <a:srgbClr val="000000"/>
                </a:solidFill>
                <a:latin typeface="+mn-ea"/>
                <a:cs typeface="华文楷体" panose="02010600040101010101" charset="-122"/>
              </a:rPr>
              <a:t>   “</a:t>
            </a:r>
            <a:r>
              <a:rPr lang="zh-CN" altLang="en-US" sz="2000" dirty="0">
                <a:solidFill>
                  <a:srgbClr val="000000"/>
                </a:solidFill>
                <a:latin typeface="+mn-ea"/>
                <a:cs typeface="华文楷体" panose="02010600040101010101" charset="-122"/>
              </a:rPr>
              <a:t>浔阳江头夜送客，枫叶荻花秋瑟瑟”</a:t>
            </a:r>
            <a:r>
              <a:rPr lang="zh-CN" altLang="en-US" sz="2000" dirty="0">
                <a:solidFill>
                  <a:srgbClr val="000000"/>
                </a:solidFill>
                <a:latin typeface="+mn-ea"/>
                <a:cs typeface="Arial"/>
              </a:rPr>
              <a:t> </a:t>
            </a:r>
            <a:endParaRPr lang="zh-CN" altLang="en-US" sz="2000" dirty="0">
              <a:solidFill>
                <a:srgbClr val="000000"/>
              </a:solidFill>
              <a:latin typeface="+mn-ea"/>
              <a:cs typeface="Arial"/>
            </a:endParaRPr>
          </a:p>
        </p:txBody>
      </p:sp>
      <p:sp>
        <p:nvSpPr>
          <p:cNvPr id="7" name="矩形 6"/>
          <p:cNvSpPr/>
          <p:nvPr/>
        </p:nvSpPr>
        <p:spPr>
          <a:xfrm>
            <a:off x="2183710" y="3696511"/>
            <a:ext cx="4620176" cy="400110"/>
          </a:xfrm>
          <a:prstGeom prst="rect">
            <a:avLst/>
          </a:prstGeom>
        </p:spPr>
        <p:txBody>
          <a:bodyPr wrap="none">
            <a:spAutoFit/>
          </a:bodyPr>
          <a:lstStyle/>
          <a:p>
            <a:pPr lvl="0"/>
            <a:r>
              <a:rPr lang="en-US" altLang="zh-CN" sz="2000" dirty="0" smtClean="0">
                <a:solidFill>
                  <a:srgbClr val="000000"/>
                </a:solidFill>
                <a:latin typeface="+mn-ea"/>
                <a:cs typeface="华文楷体" panose="02010600040101010101" charset="-122"/>
              </a:rPr>
              <a:t>“</a:t>
            </a:r>
            <a:r>
              <a:rPr lang="zh-CN" altLang="en-US" sz="2000" dirty="0" smtClean="0">
                <a:solidFill>
                  <a:srgbClr val="000000"/>
                </a:solidFill>
                <a:latin typeface="+mn-ea"/>
                <a:cs typeface="华文楷体" panose="02010600040101010101" charset="-122"/>
              </a:rPr>
              <a:t>醉不成欢惨将别，别</a:t>
            </a:r>
            <a:r>
              <a:rPr lang="zh-CN" altLang="en-US" sz="2000" dirty="0">
                <a:solidFill>
                  <a:srgbClr val="000000"/>
                </a:solidFill>
                <a:latin typeface="+mn-ea"/>
                <a:cs typeface="华文楷体" panose="02010600040101010101" charset="-122"/>
              </a:rPr>
              <a:t>时茫茫江浸月” </a:t>
            </a:r>
            <a:endParaRPr lang="zh-CN" altLang="en-US" sz="2000" dirty="0">
              <a:solidFill>
                <a:srgbClr val="000000"/>
              </a:solidFill>
              <a:latin typeface="+mn-ea"/>
              <a:cs typeface="华文楷体" panose="02010600040101010101" charset="-122"/>
            </a:endParaRPr>
          </a:p>
        </p:txBody>
      </p:sp>
      <p:sp>
        <p:nvSpPr>
          <p:cNvPr id="8" name="矩形 7"/>
          <p:cNvSpPr/>
          <p:nvPr/>
        </p:nvSpPr>
        <p:spPr>
          <a:xfrm>
            <a:off x="2197028" y="4190389"/>
            <a:ext cx="4620176" cy="400110"/>
          </a:xfrm>
          <a:prstGeom prst="rect">
            <a:avLst/>
          </a:prstGeom>
        </p:spPr>
        <p:txBody>
          <a:bodyPr wrap="none">
            <a:spAutoFit/>
          </a:bodyPr>
          <a:lstStyle/>
          <a:p>
            <a:pPr lvl="0"/>
            <a:r>
              <a:rPr lang="en-US" altLang="zh-CN" sz="2000" dirty="0" smtClean="0">
                <a:solidFill>
                  <a:srgbClr val="000000"/>
                </a:solidFill>
                <a:latin typeface="+mn-ea"/>
                <a:cs typeface="华文楷体" panose="02010600040101010101" charset="-122"/>
              </a:rPr>
              <a:t>“</a:t>
            </a:r>
            <a:r>
              <a:rPr lang="zh-CN" altLang="en-US" sz="2000" dirty="0" smtClean="0">
                <a:solidFill>
                  <a:srgbClr val="000000"/>
                </a:solidFill>
                <a:latin typeface="+mn-ea"/>
                <a:cs typeface="华文楷体" panose="02010600040101010101" charset="-122"/>
              </a:rPr>
              <a:t>东船西舫悄无言，唯</a:t>
            </a:r>
            <a:r>
              <a:rPr lang="zh-CN" altLang="en-US" sz="2000" dirty="0">
                <a:solidFill>
                  <a:srgbClr val="000000"/>
                </a:solidFill>
                <a:latin typeface="+mn-ea"/>
                <a:cs typeface="华文楷体" panose="02010600040101010101" charset="-122"/>
              </a:rPr>
              <a:t>见江心秋月白”</a:t>
            </a:r>
            <a:r>
              <a:rPr lang="zh-CN" altLang="en-US" sz="2000" dirty="0">
                <a:solidFill>
                  <a:srgbClr val="000000"/>
                </a:solidFill>
                <a:latin typeface="+mn-ea"/>
                <a:cs typeface="Arial"/>
              </a:rPr>
              <a:t> </a:t>
            </a:r>
            <a:endParaRPr lang="zh-CN" altLang="en-US" sz="2000" dirty="0">
              <a:solidFill>
                <a:srgbClr val="000000"/>
              </a:solidFill>
              <a:latin typeface="+mn-ea"/>
              <a:cs typeface="Arial"/>
            </a:endParaRPr>
          </a:p>
        </p:txBody>
      </p:sp>
      <p:sp>
        <p:nvSpPr>
          <p:cNvPr id="9" name="矩形 8"/>
          <p:cNvSpPr/>
          <p:nvPr/>
        </p:nvSpPr>
        <p:spPr>
          <a:xfrm>
            <a:off x="2197028" y="4752362"/>
            <a:ext cx="4620176" cy="400110"/>
          </a:xfrm>
          <a:prstGeom prst="rect">
            <a:avLst/>
          </a:prstGeom>
        </p:spPr>
        <p:txBody>
          <a:bodyPr wrap="none">
            <a:spAutoFit/>
          </a:bodyPr>
          <a:lstStyle/>
          <a:p>
            <a:pPr lvl="0"/>
            <a:r>
              <a:rPr lang="en-US" altLang="zh-CN" sz="2000" dirty="0" smtClean="0">
                <a:solidFill>
                  <a:srgbClr val="000000"/>
                </a:solidFill>
                <a:latin typeface="+mn-ea"/>
                <a:cs typeface="华文楷体" panose="02010600040101010101" charset="-122"/>
              </a:rPr>
              <a:t>“</a:t>
            </a:r>
            <a:r>
              <a:rPr lang="zh-CN" altLang="en-US" sz="2000" dirty="0" smtClean="0">
                <a:solidFill>
                  <a:srgbClr val="000000"/>
                </a:solidFill>
                <a:latin typeface="+mn-ea"/>
                <a:cs typeface="华文楷体" panose="02010600040101010101" charset="-122"/>
              </a:rPr>
              <a:t>去来江口守空船，绕</a:t>
            </a:r>
            <a:r>
              <a:rPr lang="zh-CN" altLang="en-US" sz="2000" dirty="0">
                <a:solidFill>
                  <a:srgbClr val="000000"/>
                </a:solidFill>
                <a:latin typeface="+mn-ea"/>
                <a:cs typeface="华文楷体" panose="02010600040101010101" charset="-122"/>
              </a:rPr>
              <a:t>船明月江水寒”</a:t>
            </a:r>
            <a:r>
              <a:rPr lang="zh-CN" altLang="en-US" sz="2000" dirty="0">
                <a:solidFill>
                  <a:srgbClr val="000000"/>
                </a:solidFill>
                <a:latin typeface="+mn-ea"/>
                <a:cs typeface="Arial"/>
              </a:rPr>
              <a:t> </a:t>
            </a:r>
            <a:endParaRPr lang="zh-CN" altLang="en-US" sz="2000" dirty="0">
              <a:solidFill>
                <a:srgbClr val="000000"/>
              </a:solidFill>
              <a:latin typeface="+mn-ea"/>
              <a:cs typeface="Arial"/>
            </a:endParaRPr>
          </a:p>
        </p:txBody>
      </p:sp>
      <p:sp>
        <p:nvSpPr>
          <p:cNvPr id="10" name="矩形 9"/>
          <p:cNvSpPr/>
          <p:nvPr/>
        </p:nvSpPr>
        <p:spPr>
          <a:xfrm>
            <a:off x="2187194" y="5249748"/>
            <a:ext cx="4876656" cy="400110"/>
          </a:xfrm>
          <a:prstGeom prst="rect">
            <a:avLst/>
          </a:prstGeom>
        </p:spPr>
        <p:txBody>
          <a:bodyPr wrap="none">
            <a:spAutoFit/>
          </a:bodyPr>
          <a:lstStyle/>
          <a:p>
            <a:pPr lvl="0"/>
            <a:r>
              <a:rPr lang="en-US" altLang="zh-CN" sz="2000" dirty="0">
                <a:solidFill>
                  <a:srgbClr val="000000"/>
                </a:solidFill>
                <a:latin typeface="+mn-ea"/>
                <a:cs typeface="华文楷体" panose="02010600040101010101" charset="-122"/>
              </a:rPr>
              <a:t>“</a:t>
            </a:r>
            <a:r>
              <a:rPr lang="zh-CN" altLang="en-US" sz="2000" dirty="0">
                <a:solidFill>
                  <a:srgbClr val="000000"/>
                </a:solidFill>
                <a:latin typeface="+mn-ea"/>
                <a:cs typeface="华文楷体" panose="02010600040101010101" charset="-122"/>
              </a:rPr>
              <a:t>黄芦苦竹绕宅生”“杜鹃啼血猿哀鸣”</a:t>
            </a:r>
            <a:r>
              <a:rPr lang="zh-CN" altLang="en-US" sz="2000" dirty="0">
                <a:solidFill>
                  <a:srgbClr val="000000"/>
                </a:solidFill>
                <a:latin typeface="+mn-ea"/>
                <a:cs typeface="Arial"/>
              </a:rPr>
              <a:t> </a:t>
            </a:r>
            <a:endParaRPr lang="zh-CN" altLang="en-US" sz="2000" dirty="0">
              <a:solidFill>
                <a:srgbClr val="000000"/>
              </a:solidFill>
              <a:latin typeface="+mn-ea"/>
              <a:cs typeface="Arial"/>
            </a:endParaRPr>
          </a:p>
        </p:txBody>
      </p:sp>
      <p:sp>
        <p:nvSpPr>
          <p:cNvPr id="11" name="矩形 10"/>
          <p:cNvSpPr/>
          <p:nvPr/>
        </p:nvSpPr>
        <p:spPr>
          <a:xfrm>
            <a:off x="7148821" y="3152240"/>
            <a:ext cx="121058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i="0" u="none" strike="noStrike" kern="0" cap="none" spc="0" normalizeH="0" baseline="0" noProof="0" dirty="0" smtClean="0">
                <a:ln>
                  <a:noFill/>
                </a:ln>
                <a:solidFill>
                  <a:srgbClr val="FF0000"/>
                </a:solidFill>
                <a:effectLst/>
                <a:uLnTx/>
                <a:uFillTx/>
                <a:latin typeface="+mn-ea"/>
                <a:cs typeface="Arial"/>
              </a:rPr>
              <a:t>凄凉愁惨</a:t>
            </a:r>
            <a:endParaRPr kumimoji="0" lang="zh-CN" altLang="en-US" sz="2000" i="0" u="none" strike="noStrike" kern="0" cap="none" spc="0" normalizeH="0" baseline="0" noProof="0" dirty="0" smtClean="0">
              <a:ln>
                <a:noFill/>
              </a:ln>
              <a:solidFill>
                <a:sysClr val="windowText" lastClr="000000"/>
              </a:solidFill>
              <a:effectLst/>
              <a:uLnTx/>
              <a:uFillTx/>
              <a:latin typeface="+mn-ea"/>
            </a:endParaRPr>
          </a:p>
        </p:txBody>
      </p:sp>
      <p:sp>
        <p:nvSpPr>
          <p:cNvPr id="12" name="矩形 11"/>
          <p:cNvSpPr/>
          <p:nvPr/>
        </p:nvSpPr>
        <p:spPr>
          <a:xfrm>
            <a:off x="7148821" y="3622996"/>
            <a:ext cx="121058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i="0" u="none" strike="noStrike" kern="0" cap="none" spc="0" normalizeH="0" baseline="0" noProof="0" dirty="0" smtClean="0">
                <a:ln>
                  <a:noFill/>
                </a:ln>
                <a:solidFill>
                  <a:srgbClr val="FF0000"/>
                </a:solidFill>
                <a:effectLst/>
                <a:uLnTx/>
                <a:uFillTx/>
                <a:latin typeface="+mn-ea"/>
                <a:cs typeface="华文楷体" panose="02010600040101010101" charset="-122"/>
              </a:rPr>
              <a:t>离愁别绪</a:t>
            </a:r>
            <a:endParaRPr kumimoji="0" lang="zh-CN" altLang="en-US" sz="2000" i="0" u="none" strike="noStrike" kern="0" cap="none" spc="0" normalizeH="0" baseline="0" noProof="0" dirty="0" smtClean="0">
              <a:ln>
                <a:noFill/>
              </a:ln>
              <a:solidFill>
                <a:sysClr val="windowText" lastClr="000000"/>
              </a:solidFill>
              <a:effectLst/>
              <a:uLnTx/>
              <a:uFillTx/>
              <a:latin typeface="+mn-ea"/>
            </a:endParaRPr>
          </a:p>
        </p:txBody>
      </p:sp>
      <p:sp>
        <p:nvSpPr>
          <p:cNvPr id="13" name="矩形 12"/>
          <p:cNvSpPr/>
          <p:nvPr/>
        </p:nvSpPr>
        <p:spPr>
          <a:xfrm>
            <a:off x="7148821" y="4125168"/>
            <a:ext cx="2900153" cy="400110"/>
          </a:xfrm>
          <a:prstGeom prst="rect">
            <a:avLst/>
          </a:prstGeom>
        </p:spPr>
        <p:txBody>
          <a:bodyPr wrap="none">
            <a:spAutoFit/>
          </a:bodyPr>
          <a:lstStyle/>
          <a:p>
            <a:pPr lvl="0"/>
            <a:r>
              <a:rPr lang="zh-CN" altLang="en-US" sz="2000" dirty="0">
                <a:solidFill>
                  <a:srgbClr val="FF0000"/>
                </a:solidFill>
                <a:latin typeface="+mn-ea"/>
                <a:cs typeface="华文楷体" panose="02010600040101010101" charset="-122"/>
              </a:rPr>
              <a:t>寂静 ，烘托了音乐效果 </a:t>
            </a:r>
            <a:endParaRPr lang="zh-CN" altLang="en-US" sz="2000" dirty="0">
              <a:solidFill>
                <a:srgbClr val="FF0000"/>
              </a:solidFill>
              <a:latin typeface="+mn-ea"/>
              <a:cs typeface="华文楷体" panose="02010600040101010101" charset="-122"/>
            </a:endParaRPr>
          </a:p>
        </p:txBody>
      </p:sp>
      <p:sp>
        <p:nvSpPr>
          <p:cNvPr id="14" name="矩形 13"/>
          <p:cNvSpPr/>
          <p:nvPr/>
        </p:nvSpPr>
        <p:spPr>
          <a:xfrm>
            <a:off x="7148821" y="4690807"/>
            <a:ext cx="2824812" cy="400110"/>
          </a:xfrm>
          <a:prstGeom prst="rect">
            <a:avLst/>
          </a:prstGeom>
        </p:spPr>
        <p:txBody>
          <a:bodyPr wrap="none">
            <a:spAutoFit/>
          </a:bodyPr>
          <a:lstStyle/>
          <a:p>
            <a:pPr lvl="0"/>
            <a:r>
              <a:rPr lang="zh-CN" altLang="en-US" sz="2000" dirty="0">
                <a:solidFill>
                  <a:srgbClr val="FF0000"/>
                </a:solidFill>
                <a:latin typeface="+mn-ea"/>
                <a:cs typeface="华文楷体" panose="02010600040101010101" charset="-122"/>
              </a:rPr>
              <a:t>琵琶女冷落凄凉的心情 </a:t>
            </a:r>
            <a:endParaRPr lang="zh-CN" altLang="en-US" sz="2000" dirty="0">
              <a:solidFill>
                <a:srgbClr val="FF0000"/>
              </a:solidFill>
              <a:latin typeface="+mn-ea"/>
              <a:cs typeface="华文楷体" panose="02010600040101010101" charset="-122"/>
            </a:endParaRPr>
          </a:p>
        </p:txBody>
      </p:sp>
      <p:sp>
        <p:nvSpPr>
          <p:cNvPr id="15" name="矩形 14"/>
          <p:cNvSpPr/>
          <p:nvPr/>
        </p:nvSpPr>
        <p:spPr>
          <a:xfrm>
            <a:off x="7186491" y="5205735"/>
            <a:ext cx="2824812" cy="400110"/>
          </a:xfrm>
          <a:prstGeom prst="rect">
            <a:avLst/>
          </a:prstGeom>
        </p:spPr>
        <p:txBody>
          <a:bodyPr wrap="none">
            <a:spAutoFit/>
          </a:bodyPr>
          <a:lstStyle/>
          <a:p>
            <a:pPr lvl="0"/>
            <a:r>
              <a:rPr lang="zh-CN" altLang="en-US" sz="2000" dirty="0">
                <a:solidFill>
                  <a:srgbClr val="FF0000"/>
                </a:solidFill>
                <a:latin typeface="+mn-ea"/>
                <a:cs typeface="华文楷体" panose="02010600040101010101" charset="-122"/>
              </a:rPr>
              <a:t>诗人被贬后的孤寂悲凉 </a:t>
            </a:r>
            <a:endParaRPr lang="zh-CN" altLang="en-US" sz="2000" dirty="0">
              <a:solidFill>
                <a:srgbClr val="FF0000"/>
              </a:solidFill>
              <a:latin typeface="+mn-ea"/>
              <a:cs typeface="华文楷体" panose="02010600040101010101" charset="-122"/>
            </a:endParaRPr>
          </a:p>
        </p:txBody>
      </p:sp>
    </p:spTree>
    <p:extLst>
      <p:ext uri="{BB962C8B-B14F-4D97-AF65-F5344CB8AC3E}">
        <p14:creationId xmlns:p14="http://schemas.microsoft.com/office/powerpoint/2010/main" val="245155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51135" y="1057094"/>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深入探究</a:t>
            </a:r>
            <a:endParaRPr lang="en-US" altLang="zh-CN" sz="2400" b="1" dirty="0">
              <a:latin typeface="微软雅黑" pitchFamily="34" charset="-122"/>
              <a:ea typeface="微软雅黑" pitchFamily="34" charset="-122"/>
            </a:endParaRPr>
          </a:p>
        </p:txBody>
      </p:sp>
      <p:sp>
        <p:nvSpPr>
          <p:cNvPr id="6" name="矩形 5"/>
          <p:cNvSpPr/>
          <p:nvPr/>
        </p:nvSpPr>
        <p:spPr>
          <a:xfrm>
            <a:off x="1433208" y="1565676"/>
            <a:ext cx="9306129" cy="430887"/>
          </a:xfrm>
          <a:prstGeom prst="rect">
            <a:avLst/>
          </a:prstGeom>
        </p:spPr>
        <p:txBody>
          <a:bodyPr wrap="square">
            <a:spAutoFit/>
          </a:bodyPr>
          <a:lstStyle/>
          <a:p>
            <a:pPr lvl="0"/>
            <a:r>
              <a:rPr lang="en-US" altLang="zh-CN" sz="2200" dirty="0" smtClean="0">
                <a:solidFill>
                  <a:prstClr val="black"/>
                </a:solidFill>
                <a:latin typeface="等线"/>
              </a:rPr>
              <a:t>1.</a:t>
            </a:r>
            <a:r>
              <a:rPr lang="zh-CN" altLang="en-US" sz="2200" dirty="0">
                <a:solidFill>
                  <a:prstClr val="black"/>
                </a:solidFill>
                <a:latin typeface="等线"/>
              </a:rPr>
              <a:t>诗人在诗歌中写“江州司马”的自我形象着重表现了他的哪一方面？</a:t>
            </a:r>
            <a:endParaRPr lang="en-US" altLang="zh-CN" sz="2200" dirty="0">
              <a:solidFill>
                <a:prstClr val="black"/>
              </a:solidFill>
              <a:latin typeface="等线"/>
            </a:endParaRPr>
          </a:p>
        </p:txBody>
      </p:sp>
      <p:sp>
        <p:nvSpPr>
          <p:cNvPr id="7" name="矩形 6"/>
          <p:cNvSpPr/>
          <p:nvPr/>
        </p:nvSpPr>
        <p:spPr>
          <a:xfrm>
            <a:off x="1749356" y="2156442"/>
            <a:ext cx="8673831" cy="3416320"/>
          </a:xfrm>
          <a:prstGeom prst="rect">
            <a:avLst/>
          </a:prstGeom>
        </p:spPr>
        <p:txBody>
          <a:bodyPr wrap="square">
            <a:spAutoFit/>
          </a:bodyPr>
          <a:lstStyle/>
          <a:p>
            <a:pPr lvl="0" algn="just">
              <a:lnSpc>
                <a:spcPct val="150000"/>
              </a:lnSpc>
            </a:pPr>
            <a:r>
              <a:rPr lang="zh-CN" altLang="en-US" dirty="0" smtClean="0">
                <a:solidFill>
                  <a:prstClr val="black"/>
                </a:solidFill>
                <a:latin typeface="微软雅黑" pitchFamily="34" charset="-122"/>
                <a:ea typeface="微软雅黑" pitchFamily="34" charset="-122"/>
              </a:rPr>
              <a:t>    诗</a:t>
            </a:r>
            <a:r>
              <a:rPr lang="zh-CN" altLang="en-US" dirty="0">
                <a:solidFill>
                  <a:prstClr val="black"/>
                </a:solidFill>
                <a:latin typeface="微软雅黑" pitchFamily="34" charset="-122"/>
                <a:ea typeface="微软雅黑" pitchFamily="34" charset="-122"/>
              </a:rPr>
              <a:t>中塑造了“江州司马”感情丰富，体察入微，善解人意，文采飞扬的“自我形象”。其中，</a:t>
            </a:r>
            <a:r>
              <a:rPr lang="zh-CN" altLang="en-US" dirty="0">
                <a:solidFill>
                  <a:srgbClr val="FF0000"/>
                </a:solidFill>
                <a:latin typeface="微软雅黑" pitchFamily="34" charset="-122"/>
                <a:ea typeface="微软雅黑" pitchFamily="34" charset="-122"/>
              </a:rPr>
              <a:t>着重表现的是他的“天涯沦落”之恨</a:t>
            </a:r>
            <a:r>
              <a:rPr lang="zh-CN" altLang="en-US" dirty="0">
                <a:solidFill>
                  <a:prstClr val="black"/>
                </a:solidFill>
                <a:latin typeface="微软雅黑" pitchFamily="34" charset="-122"/>
                <a:ea typeface="微软雅黑" pitchFamily="34" charset="-122"/>
              </a:rPr>
              <a:t>。诗的开头写秋夜浔阳江头的萧瑟景象和饯别宴上“醉不成欢”的气氛，都暗示了这种心情。琵琶女的演奏不仅道尽了她自己心中的“无限事”，同时也勾起了诗人对往事的回忆。听了琵琶女自叙身世的话，诗人的“恨”终于奔涌出来，道出了“同是天涯沦落人，相逢何必曾相识”这个主题，然后尽情地倾诉“谪居卧病”中凄凉、郁闷的心情，尽管直至诗的最后诗人都没有说出遭贬的原因</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这是无须说明的。在封建社会，直言敢谏的人，其结果大都如此。</a:t>
            </a:r>
            <a:endParaRPr lang="zh-CN" altLang="en-US" dirty="0">
              <a:solidFill>
                <a:prstClr val="black"/>
              </a:solidFill>
              <a:latin typeface="微软雅黑" pitchFamily="34" charset="-122"/>
              <a:ea typeface="微软雅黑" pitchFamily="34" charset="-122"/>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45" y="994463"/>
            <a:ext cx="48736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45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9471" y="1111825"/>
            <a:ext cx="9792512" cy="1131079"/>
          </a:xfrm>
          <a:prstGeom prst="rect">
            <a:avLst/>
          </a:prstGeom>
        </p:spPr>
        <p:txBody>
          <a:bodyPr wrap="square">
            <a:spAutoFit/>
          </a:bodyPr>
          <a:lstStyle/>
          <a:p>
            <a:pPr lvl="0" algn="just">
              <a:lnSpc>
                <a:spcPct val="150000"/>
              </a:lnSpc>
            </a:pPr>
            <a:r>
              <a:rPr lang="en-US" altLang="zh-CN" sz="2400" dirty="0" smtClean="0">
                <a:solidFill>
                  <a:prstClr val="black"/>
                </a:solidFill>
                <a:latin typeface="等线"/>
              </a:rPr>
              <a:t>    2.</a:t>
            </a:r>
            <a:r>
              <a:rPr lang="zh-CN" altLang="en-US" sz="2400" dirty="0" smtClean="0">
                <a:solidFill>
                  <a:prstClr val="black"/>
                </a:solidFill>
                <a:latin typeface="等线"/>
              </a:rPr>
              <a:t>在</a:t>
            </a:r>
            <a:r>
              <a:rPr lang="en-US" altLang="zh-CN" sz="2400" dirty="0">
                <a:solidFill>
                  <a:prstClr val="black"/>
                </a:solidFill>
                <a:latin typeface="等线"/>
              </a:rPr>
              <a:t>《</a:t>
            </a:r>
            <a:r>
              <a:rPr lang="zh-CN" altLang="en-US" sz="2400" dirty="0">
                <a:solidFill>
                  <a:prstClr val="black"/>
                </a:solidFill>
                <a:latin typeface="等线"/>
              </a:rPr>
              <a:t>琵琶行并序</a:t>
            </a:r>
            <a:r>
              <a:rPr lang="en-US" altLang="zh-CN" sz="2400" dirty="0">
                <a:solidFill>
                  <a:prstClr val="black"/>
                </a:solidFill>
                <a:latin typeface="等线"/>
              </a:rPr>
              <a:t>》</a:t>
            </a:r>
            <a:r>
              <a:rPr lang="zh-CN" altLang="en-US" sz="2400" dirty="0">
                <a:solidFill>
                  <a:prstClr val="black"/>
                </a:solidFill>
                <a:latin typeface="等线"/>
              </a:rPr>
              <a:t>中，白居易是如何表现琵琶的音乐魅力的？他如此着力地刻画音乐，与他所要表达的人生感慨有什么联系？</a:t>
            </a:r>
            <a:endParaRPr lang="en-US" altLang="zh-CN" sz="2400" dirty="0">
              <a:solidFill>
                <a:prstClr val="black"/>
              </a:solidFill>
              <a:latin typeface="等线"/>
            </a:endParaRPr>
          </a:p>
        </p:txBody>
      </p:sp>
      <p:sp>
        <p:nvSpPr>
          <p:cNvPr id="6" name="矩形 5"/>
          <p:cNvSpPr/>
          <p:nvPr/>
        </p:nvSpPr>
        <p:spPr>
          <a:xfrm>
            <a:off x="1595335" y="2450077"/>
            <a:ext cx="8910537" cy="2862322"/>
          </a:xfrm>
          <a:prstGeom prst="rect">
            <a:avLst/>
          </a:prstGeom>
        </p:spPr>
        <p:txBody>
          <a:bodyPr wrap="square">
            <a:spAutoFit/>
          </a:bodyPr>
          <a:lstStyle/>
          <a:p>
            <a:pPr lvl="0" algn="just">
              <a:lnSpc>
                <a:spcPct val="150000"/>
              </a:lnSpc>
            </a:pPr>
            <a:r>
              <a:rPr lang="zh-CN" altLang="en-US" sz="2000" dirty="0" smtClean="0">
                <a:solidFill>
                  <a:prstClr val="black"/>
                </a:solidFill>
                <a:latin typeface="微软雅黑" pitchFamily="34" charset="-122"/>
                <a:ea typeface="微软雅黑" pitchFamily="34" charset="-122"/>
              </a:rPr>
              <a:t>    白居易</a:t>
            </a:r>
            <a:r>
              <a:rPr lang="zh-CN" altLang="en-US" sz="2000" dirty="0">
                <a:solidFill>
                  <a:prstClr val="black"/>
                </a:solidFill>
                <a:latin typeface="微软雅黑" pitchFamily="34" charset="-122"/>
                <a:ea typeface="微软雅黑" pitchFamily="34" charset="-122"/>
              </a:rPr>
              <a:t>从弹奏的动作、旋律的变化、听众的反应等角度切入，大胆想象，运用比喻、叠词、侧面描写等表现琵琶的音乐魅力。</a:t>
            </a:r>
          </a:p>
          <a:p>
            <a:pPr lvl="0" algn="just">
              <a:lnSpc>
                <a:spcPct val="150000"/>
              </a:lnSpc>
            </a:pPr>
            <a:r>
              <a:rPr lang="zh-CN" altLang="en-US" sz="2000" dirty="0" smtClean="0">
                <a:solidFill>
                  <a:srgbClr val="FF0000"/>
                </a:solidFill>
                <a:latin typeface="微软雅黑" pitchFamily="34" charset="-122"/>
                <a:ea typeface="微软雅黑" pitchFamily="34" charset="-122"/>
              </a:rPr>
              <a:t>    角度</a:t>
            </a:r>
            <a:r>
              <a:rPr lang="zh-CN" altLang="en-US" sz="2000" dirty="0">
                <a:solidFill>
                  <a:srgbClr val="FF0000"/>
                </a:solidFill>
                <a:latin typeface="微软雅黑" pitchFamily="34" charset="-122"/>
                <a:ea typeface="微软雅黑" pitchFamily="34" charset="-122"/>
              </a:rPr>
              <a:t>：①弹奏的动作</a:t>
            </a:r>
            <a:r>
              <a:rPr lang="zh-CN" altLang="en-US" sz="2000" dirty="0">
                <a:solidFill>
                  <a:prstClr val="black"/>
                </a:solidFill>
                <a:latin typeface="微软雅黑" pitchFamily="34" charset="-122"/>
                <a:ea typeface="微软雅黑" pitchFamily="34" charset="-122"/>
              </a:rPr>
              <a:t>。转轴拨弦、轻拢慢捻抹复挑、收拨当心画，这些动作娴熟连贯而有节奏，体现了琵琶女弹奏技艺之高超。</a:t>
            </a:r>
            <a:r>
              <a:rPr lang="zh-CN" altLang="en-US" sz="2000" dirty="0">
                <a:solidFill>
                  <a:srgbClr val="FF0000"/>
                </a:solidFill>
                <a:latin typeface="微软雅黑" pitchFamily="34" charset="-122"/>
                <a:ea typeface="微软雅黑" pitchFamily="34" charset="-122"/>
              </a:rPr>
              <a:t>②旋律的变化</a:t>
            </a:r>
            <a:r>
              <a:rPr lang="zh-CN" altLang="en-US" sz="2000" dirty="0">
                <a:solidFill>
                  <a:prstClr val="black"/>
                </a:solidFill>
                <a:latin typeface="微软雅黑" pitchFamily="34" charset="-122"/>
                <a:ea typeface="微软雅黑" pitchFamily="34" charset="-122"/>
              </a:rPr>
              <a:t>。嘈嘈、切切、幽咽、凝绝、银瓶乍破、铁骑突出，或急或舒，张弛有度。</a:t>
            </a:r>
            <a:r>
              <a:rPr lang="zh-CN" altLang="en-US" sz="2000" dirty="0">
                <a:solidFill>
                  <a:srgbClr val="FF0000"/>
                </a:solidFill>
                <a:latin typeface="微软雅黑" pitchFamily="34" charset="-122"/>
                <a:ea typeface="微软雅黑" pitchFamily="34" charset="-122"/>
              </a:rPr>
              <a:t>③听众的反应</a:t>
            </a:r>
            <a:r>
              <a:rPr lang="zh-CN" altLang="en-US" sz="2000" dirty="0">
                <a:solidFill>
                  <a:prstClr val="black"/>
                </a:solidFill>
                <a:latin typeface="微软雅黑" pitchFamily="34" charset="-122"/>
                <a:ea typeface="微软雅黑" pitchFamily="34" charset="-122"/>
              </a:rPr>
              <a:t>，“此时无声胜有声”“东船西舫悄无言”，听众如痴如醉，进入忘我境界。</a:t>
            </a:r>
            <a:endParaRPr lang="en-US" altLang="zh-CN" sz="2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2845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84050" y="1266074"/>
            <a:ext cx="9708206" cy="4247317"/>
          </a:xfrm>
          <a:prstGeom prst="rect">
            <a:avLst/>
          </a:prstGeom>
        </p:spPr>
        <p:txBody>
          <a:bodyPr wrap="square">
            <a:spAutoFit/>
          </a:bodyPr>
          <a:lstStyle/>
          <a:p>
            <a:pPr lvl="0" algn="just">
              <a:lnSpc>
                <a:spcPct val="150000"/>
              </a:lnSpc>
            </a:pPr>
            <a:r>
              <a:rPr lang="zh-CN" altLang="en-US" sz="2000" dirty="0" smtClean="0">
                <a:solidFill>
                  <a:srgbClr val="FF0000"/>
                </a:solidFill>
                <a:latin typeface="微软雅黑" pitchFamily="34" charset="-122"/>
                <a:ea typeface="微软雅黑" pitchFamily="34" charset="-122"/>
              </a:rPr>
              <a:t>    方法</a:t>
            </a:r>
            <a:r>
              <a:rPr lang="zh-CN" altLang="en-US" sz="2000" dirty="0">
                <a:solidFill>
                  <a:srgbClr val="FF0000"/>
                </a:solidFill>
                <a:latin typeface="微软雅黑" pitchFamily="34" charset="-122"/>
                <a:ea typeface="微软雅黑" pitchFamily="34" charset="-122"/>
              </a:rPr>
              <a:t>：①大胆想象，运用贴切的比喻。</a:t>
            </a:r>
            <a:r>
              <a:rPr lang="zh-CN" altLang="en-US" sz="2000" dirty="0">
                <a:solidFill>
                  <a:prstClr val="black"/>
                </a:solidFill>
                <a:latin typeface="微软雅黑" pitchFamily="34" charset="-122"/>
                <a:ea typeface="微软雅黑" pitchFamily="34" charset="-122"/>
              </a:rPr>
              <a:t>如把重浊之声喻为“急雨”，轻清之声喻为“私语”，流利之声喻为“间关莺语”，凝滞之声喻为“冰泉冷涩”等，诗人巧妙地将自然声响作为喻体，通过生动的比喻，把乐声的无尽美妙与节奏的无穷变化描绘得至纯至真，把难以捕捉的音乐形象摹画得立体可感。</a:t>
            </a:r>
            <a:r>
              <a:rPr lang="zh-CN" altLang="en-US" sz="2000" dirty="0">
                <a:solidFill>
                  <a:srgbClr val="FF0000"/>
                </a:solidFill>
                <a:latin typeface="微软雅黑" pitchFamily="34" charset="-122"/>
                <a:ea typeface="微软雅黑" pitchFamily="34" charset="-122"/>
              </a:rPr>
              <a:t>②运用叠词</a:t>
            </a:r>
            <a:r>
              <a:rPr lang="zh-CN" altLang="en-US" sz="2000" dirty="0">
                <a:solidFill>
                  <a:prstClr val="black"/>
                </a:solidFill>
                <a:latin typeface="微软雅黑" pitchFamily="34" charset="-122"/>
                <a:ea typeface="微软雅黑" pitchFamily="34" charset="-122"/>
              </a:rPr>
              <a:t>，如“嘈嘈”“切切”状声，使得琵琶女的乐律弦音仿佛在读者耳畔鸣响。</a:t>
            </a:r>
            <a:r>
              <a:rPr lang="zh-CN" altLang="en-US" sz="2000" dirty="0">
                <a:solidFill>
                  <a:srgbClr val="FF0000"/>
                </a:solidFill>
                <a:latin typeface="微软雅黑" pitchFamily="34" charset="-122"/>
                <a:ea typeface="微软雅黑" pitchFamily="34" charset="-122"/>
              </a:rPr>
              <a:t>③侧面描写</a:t>
            </a:r>
            <a:r>
              <a:rPr lang="zh-CN" altLang="en-US" sz="2000" dirty="0">
                <a:solidFill>
                  <a:prstClr val="black"/>
                </a:solidFill>
                <a:latin typeface="微软雅黑" pitchFamily="34" charset="-122"/>
                <a:ea typeface="微软雅黑" pitchFamily="34" charset="-122"/>
              </a:rPr>
              <a:t>，表现音乐的声情并茂与无限魅力，它包括对听者感受的描写和对周边环境的描写，后者如“东船西舫悄无言，唯见江心秋月白”，通过写周边环境的寂静，来表现琵琶女音乐的强大魅力。</a:t>
            </a:r>
          </a:p>
          <a:p>
            <a:pPr lvl="0" algn="just">
              <a:lnSpc>
                <a:spcPct val="150000"/>
              </a:lnSpc>
            </a:pPr>
            <a:r>
              <a:rPr lang="zh-CN" altLang="en-US" sz="2000" dirty="0" smtClean="0">
                <a:solidFill>
                  <a:prstClr val="black"/>
                </a:solidFill>
                <a:latin typeface="微软雅黑" pitchFamily="34" charset="-122"/>
                <a:ea typeface="微软雅黑" pitchFamily="34" charset="-122"/>
              </a:rPr>
              <a:t>    诗人</a:t>
            </a:r>
            <a:r>
              <a:rPr lang="zh-CN" altLang="en-US" sz="2000" dirty="0">
                <a:solidFill>
                  <a:prstClr val="black"/>
                </a:solidFill>
                <a:latin typeface="微软雅黑" pitchFamily="34" charset="-122"/>
                <a:ea typeface="微软雅黑" pitchFamily="34" charset="-122"/>
              </a:rPr>
              <a:t>如此着力地刻画音乐，目的是通过描写音乐的美妙，表现琵琶女过人的艺术造诣，反衬出她的沦落与孤独，从而寄寓自己遭遇贬谪，不得实现抱负的悲伤与憾恨。</a:t>
            </a:r>
            <a:endParaRPr lang="en-US" altLang="zh-CN" sz="2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1950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976273"/>
            <a:ext cx="2218452" cy="46037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素养</a:t>
            </a:r>
            <a:r>
              <a:rPr lang="zh-CN" altLang="en-US" sz="2400" b="1" dirty="0" smtClean="0">
                <a:latin typeface="微软雅黑" panose="020B0503020204020204" pitchFamily="34" charset="-122"/>
                <a:ea typeface="微软雅黑" panose="020B0503020204020204" pitchFamily="34" charset="-122"/>
              </a:rPr>
              <a:t>目标</a:t>
            </a:r>
            <a:endParaRPr lang="zh-CN" altLang="en-US"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98" y="1065966"/>
            <a:ext cx="363668" cy="367341"/>
          </a:xfrm>
          <a:prstGeom prst="rect">
            <a:avLst/>
          </a:prstGeom>
        </p:spPr>
      </p:pic>
      <p:sp>
        <p:nvSpPr>
          <p:cNvPr id="2" name="矩形 1"/>
          <p:cNvSpPr/>
          <p:nvPr/>
        </p:nvSpPr>
        <p:spPr>
          <a:xfrm>
            <a:off x="1488332" y="1611045"/>
            <a:ext cx="8793804" cy="2400657"/>
          </a:xfrm>
          <a:prstGeom prst="rect">
            <a:avLst/>
          </a:prstGeom>
        </p:spPr>
        <p:txBody>
          <a:bodyPr wrap="square">
            <a:spAutoFit/>
          </a:bodyPr>
          <a:lstStyle/>
          <a:p>
            <a:pPr lvl="0" algn="just">
              <a:lnSpc>
                <a:spcPct val="150000"/>
              </a:lnSpc>
            </a:pPr>
            <a:r>
              <a:rPr lang="en-US" altLang="zh-CN" sz="2000" dirty="0">
                <a:solidFill>
                  <a:prstClr val="black"/>
                </a:solidFill>
                <a:latin typeface="微软雅黑" pitchFamily="34" charset="-122"/>
                <a:ea typeface="微软雅黑" pitchFamily="34" charset="-122"/>
              </a:rPr>
              <a:t>1. </a:t>
            </a:r>
            <a:r>
              <a:rPr lang="zh-CN" altLang="en-US" sz="2000" dirty="0">
                <a:solidFill>
                  <a:prstClr val="black"/>
                </a:solidFill>
                <a:latin typeface="微软雅黑" pitchFamily="34" charset="-122"/>
                <a:ea typeface="微软雅黑" pitchFamily="34" charset="-122"/>
              </a:rPr>
              <a:t>了解诗人白居易的生平及“歌行体”这种诗体的特点。</a:t>
            </a:r>
          </a:p>
          <a:p>
            <a:pPr lvl="0" algn="just">
              <a:lnSpc>
                <a:spcPct val="150000"/>
              </a:lnSpc>
            </a:pPr>
            <a:r>
              <a:rPr lang="en-US" altLang="zh-CN" sz="2000" dirty="0">
                <a:solidFill>
                  <a:prstClr val="black"/>
                </a:solidFill>
                <a:latin typeface="微软雅黑" pitchFamily="34" charset="-122"/>
                <a:ea typeface="微软雅黑" pitchFamily="34" charset="-122"/>
              </a:rPr>
              <a:t>2. </a:t>
            </a:r>
            <a:r>
              <a:rPr lang="zh-CN" altLang="en-US" sz="2000" dirty="0">
                <a:solidFill>
                  <a:prstClr val="black"/>
                </a:solidFill>
                <a:latin typeface="微软雅黑" pitchFamily="34" charset="-122"/>
                <a:ea typeface="微软雅黑" pitchFamily="34" charset="-122"/>
              </a:rPr>
              <a:t>赏析对比、衬托、比喻等手法的表达效果；把握环境描写对渲染气氛、烘托人物思想感情的作用。</a:t>
            </a:r>
          </a:p>
          <a:p>
            <a:pPr lvl="0" algn="just">
              <a:lnSpc>
                <a:spcPct val="150000"/>
              </a:lnSpc>
            </a:pPr>
            <a:r>
              <a:rPr lang="en-US" altLang="zh-CN" sz="2000" dirty="0">
                <a:solidFill>
                  <a:prstClr val="black"/>
                </a:solidFill>
                <a:latin typeface="微软雅黑" pitchFamily="34" charset="-122"/>
                <a:ea typeface="微软雅黑" pitchFamily="34" charset="-122"/>
              </a:rPr>
              <a:t>3. </a:t>
            </a:r>
            <a:r>
              <a:rPr lang="zh-CN" altLang="en-US" sz="2000" dirty="0">
                <a:solidFill>
                  <a:prstClr val="black"/>
                </a:solidFill>
                <a:latin typeface="微软雅黑" pitchFamily="34" charset="-122"/>
                <a:ea typeface="微软雅黑" pitchFamily="34" charset="-122"/>
              </a:rPr>
              <a:t>分析琵琶女的形象，领悟诗人天涯沦落的感伤情怀，理解诗人的思想情感。</a:t>
            </a:r>
          </a:p>
          <a:p>
            <a:pPr lvl="0" algn="just">
              <a:lnSpc>
                <a:spcPct val="150000"/>
              </a:lnSpc>
            </a:pPr>
            <a:r>
              <a:rPr lang="en-US" altLang="zh-CN" sz="2000" dirty="0">
                <a:solidFill>
                  <a:prstClr val="black"/>
                </a:solidFill>
                <a:latin typeface="微软雅黑" pitchFamily="34" charset="-122"/>
                <a:ea typeface="微软雅黑" pitchFamily="34" charset="-122"/>
              </a:rPr>
              <a:t>4. </a:t>
            </a:r>
            <a:r>
              <a:rPr lang="zh-CN" altLang="en-US" sz="2000" dirty="0">
                <a:solidFill>
                  <a:prstClr val="black"/>
                </a:solidFill>
                <a:latin typeface="微软雅黑" pitchFamily="34" charset="-122"/>
                <a:ea typeface="微软雅黑" pitchFamily="34" charset="-122"/>
              </a:rPr>
              <a:t>重点欣赏诗中音乐描写和景物描写的精妙。</a:t>
            </a:r>
            <a:endParaRPr lang="zh-CN" altLang="zh-CN" sz="2000" dirty="0">
              <a:solidFill>
                <a:prstClr val="black"/>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718" y="4095345"/>
            <a:ext cx="6337214" cy="274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75489" y="890559"/>
            <a:ext cx="10252953" cy="1200329"/>
          </a:xfrm>
          <a:prstGeom prst="rect">
            <a:avLst/>
          </a:prstGeom>
        </p:spPr>
        <p:txBody>
          <a:bodyPr wrap="square">
            <a:spAutoFit/>
          </a:bodyPr>
          <a:lstStyle/>
          <a:p>
            <a:pPr lvl="0" algn="just">
              <a:lnSpc>
                <a:spcPct val="150000"/>
              </a:lnSpc>
            </a:pPr>
            <a:r>
              <a:rPr lang="en-US" altLang="zh-CN" sz="2400" dirty="0" smtClean="0">
                <a:solidFill>
                  <a:prstClr val="black"/>
                </a:solidFill>
                <a:latin typeface="+mn-ea"/>
              </a:rPr>
              <a:t>    3.</a:t>
            </a:r>
            <a:r>
              <a:rPr lang="zh-CN" altLang="en-US" sz="2400" dirty="0">
                <a:solidFill>
                  <a:prstClr val="black"/>
                </a:solidFill>
                <a:latin typeface="+mn-ea"/>
              </a:rPr>
              <a:t>琵琶女的琴声和身世为什么会引起诗人强烈的共鸣？你怎样理解“同是天涯沦落人，相逢何必曾相识”两句诗的意蕴？</a:t>
            </a:r>
            <a:endParaRPr lang="en-US" altLang="zh-CN" sz="2400" dirty="0">
              <a:solidFill>
                <a:prstClr val="black"/>
              </a:solidFill>
              <a:latin typeface="+mn-ea"/>
            </a:endParaRPr>
          </a:p>
        </p:txBody>
      </p:sp>
      <p:sp>
        <p:nvSpPr>
          <p:cNvPr id="6" name="矩形 5"/>
          <p:cNvSpPr/>
          <p:nvPr/>
        </p:nvSpPr>
        <p:spPr>
          <a:xfrm>
            <a:off x="1313232" y="2090888"/>
            <a:ext cx="9377465" cy="4247317"/>
          </a:xfrm>
          <a:prstGeom prst="rect">
            <a:avLst/>
          </a:prstGeom>
        </p:spPr>
        <p:txBody>
          <a:bodyPr wrap="square">
            <a:spAutoFit/>
          </a:bodyPr>
          <a:lstStyle/>
          <a:p>
            <a:pPr lvl="0" algn="just">
              <a:lnSpc>
                <a:spcPct val="150000"/>
              </a:lnSpc>
            </a:pPr>
            <a:r>
              <a:rPr lang="zh-CN" altLang="en-US" dirty="0" smtClean="0">
                <a:solidFill>
                  <a:prstClr val="black"/>
                </a:solidFill>
                <a:latin typeface="微软雅黑" pitchFamily="34" charset="-122"/>
                <a:ea typeface="微软雅黑" pitchFamily="34" charset="-122"/>
              </a:rPr>
              <a:t>    诗人</a:t>
            </a:r>
            <a:r>
              <a:rPr lang="zh-CN" altLang="en-US" dirty="0">
                <a:solidFill>
                  <a:prstClr val="black"/>
                </a:solidFill>
                <a:latin typeface="微软雅黑" pitchFamily="34" charset="-122"/>
                <a:ea typeface="微软雅黑" pitchFamily="34" charset="-122"/>
              </a:rPr>
              <a:t>是通过两种途径来认识琵琶女的，即听她弹奏琵琶和听她诉说身世。琵琶曲，可以说是一种音乐语言，诗人借助这一媒介，听出了琵琶女的“平生不得志”，感受到了她心中的“无限事”，还从她弹奏的乐曲的不凡，举止仪容的端庄，隐约地猜到她的来历，所以有“我闻琵琶已叹息”之语；听琵琶女诉说身世，则更是直接地了解到她昔日的风光和今天的落魄。琵琶女的经历，在某种程度上说和诗人有共同点。诗人在长安期间，以极大的政治热情参预朝政，忧国忧民，不顾身计，结果落得远谪僻地、无所事事的下场。</a:t>
            </a:r>
          </a:p>
          <a:p>
            <a:pPr lvl="0" algn="just">
              <a:lnSpc>
                <a:spcPct val="150000"/>
              </a:lnSpc>
            </a:pPr>
            <a:r>
              <a:rPr lang="zh-CN" altLang="en-US" dirty="0" smtClean="0">
                <a:solidFill>
                  <a:prstClr val="black"/>
                </a:solidFill>
                <a:latin typeface="微软雅黑" pitchFamily="34" charset="-122"/>
                <a:ea typeface="微软雅黑" pitchFamily="34" charset="-122"/>
              </a:rPr>
              <a:t>    在</a:t>
            </a:r>
            <a:r>
              <a:rPr lang="zh-CN" altLang="en-US" dirty="0">
                <a:solidFill>
                  <a:prstClr val="black"/>
                </a:solidFill>
                <a:latin typeface="微软雅黑" pitchFamily="34" charset="-122"/>
                <a:ea typeface="微软雅黑" pitchFamily="34" charset="-122"/>
              </a:rPr>
              <a:t>中国文学中，自屈原的</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离骚</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起，就有“香草美人以喻君子”的传统，女人的容颜盛衰、得宠失意往往使人联想到男人的仕途穷通，所以诗人有“同是天涯沦落人，相逢何必曾相识”的感叹。后来这两句诗，已经脱离了本诗的原始意象，具有了更为广泛更为丰富的应用。</a:t>
            </a:r>
            <a:endParaRPr lang="zh-CN" altLang="en-US"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62571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26363" y="1039122"/>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内容小结</a:t>
            </a:r>
            <a:endParaRPr lang="zh-CN" altLang="en-US" sz="24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941" y="1789889"/>
            <a:ext cx="7377404" cy="352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12" y="1039122"/>
            <a:ext cx="3905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94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67998" y="1048850"/>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主题归纳</a:t>
            </a:r>
            <a:endParaRPr lang="zh-CN" altLang="en-US" sz="2400" b="1" dirty="0">
              <a:latin typeface="微软雅黑" pitchFamily="34" charset="-122"/>
              <a:ea typeface="微软雅黑" pitchFamily="34" charset="-122"/>
            </a:endParaRPr>
          </a:p>
        </p:txBody>
      </p:sp>
      <p:sp>
        <p:nvSpPr>
          <p:cNvPr id="6" name="矩形 5"/>
          <p:cNvSpPr/>
          <p:nvPr/>
        </p:nvSpPr>
        <p:spPr>
          <a:xfrm>
            <a:off x="1975883" y="1808070"/>
            <a:ext cx="8004695" cy="2400657"/>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    </a:t>
            </a:r>
            <a:r>
              <a:rPr kumimoji="0" lang="zh-CN" altLang="en-US" sz="24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诗歌描写了琵琶女的不幸遭遇，寄托了诗人对琵琶女悲惨命运的深切同情。诗人还借琵琶女的身世来比照自己被贬受屈的不幸遭遇，发出了“同是天涯沦落人，相逢何必曾相识”的感慨，抒发了壮志难酬的才子之悲。</a:t>
            </a:r>
            <a:endParaRPr kumimoji="0" lang="zh-CN" altLang="en-US" sz="2400" b="0" i="0" u="none" strike="noStrike" kern="0" cap="none" spc="0" normalizeH="0" baseline="0" noProof="0" dirty="0" smtClean="0">
              <a:ln>
                <a:noFill/>
              </a:ln>
              <a:solidFill>
                <a:sysClr val="windowText" lastClr="000000"/>
              </a:solidFill>
              <a:effectLst/>
              <a:uLnTx/>
              <a:uFillTx/>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071" y="3893158"/>
            <a:ext cx="3724275"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31" y="1008202"/>
            <a:ext cx="447472" cy="51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1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77566" y="1033972"/>
            <a:ext cx="1436451" cy="424732"/>
          </a:xfrm>
          <a:prstGeom prst="rect">
            <a:avLst/>
          </a:prstGeom>
        </p:spPr>
        <p:txBody>
          <a:bodyPr wrap="square">
            <a:spAutoFit/>
          </a:bodyPr>
          <a:lstStyle/>
          <a:p>
            <a:pPr lvl="0">
              <a:lnSpc>
                <a:spcPct val="90000"/>
              </a:lnSpc>
              <a:spcBef>
                <a:spcPts val="1000"/>
              </a:spcBef>
            </a:pPr>
            <a:r>
              <a:rPr lang="zh-CN" altLang="en-US" sz="2400" b="1" dirty="0" smtClean="0">
                <a:latin typeface="微软雅黑" pitchFamily="34" charset="-122"/>
                <a:ea typeface="微软雅黑" pitchFamily="34" charset="-122"/>
              </a:rPr>
              <a:t>课堂训练</a:t>
            </a:r>
            <a:endParaRPr lang="en-US" altLang="zh-CN" sz="2400" b="1" dirty="0">
              <a:latin typeface="微软雅黑" pitchFamily="34" charset="-122"/>
              <a:ea typeface="微软雅黑" pitchFamily="34" charset="-122"/>
            </a:endParaRPr>
          </a:p>
        </p:txBody>
      </p:sp>
      <p:sp>
        <p:nvSpPr>
          <p:cNvPr id="6" name="矩形 5"/>
          <p:cNvSpPr/>
          <p:nvPr/>
        </p:nvSpPr>
        <p:spPr>
          <a:xfrm>
            <a:off x="1549941" y="1564241"/>
            <a:ext cx="7701064" cy="646331"/>
          </a:xfrm>
          <a:prstGeom prst="rect">
            <a:avLst/>
          </a:prstGeom>
        </p:spPr>
        <p:txBody>
          <a:bodyPr wrap="square">
            <a:spAutoFit/>
          </a:bodyPr>
          <a:lstStyle/>
          <a:p>
            <a:pPr lvl="0" algn="just">
              <a:lnSpc>
                <a:spcPct val="150000"/>
              </a:lnSpc>
            </a:pPr>
            <a:r>
              <a:rPr lang="en-US" altLang="zh-CN" sz="2400" dirty="0" smtClean="0">
                <a:solidFill>
                  <a:prstClr val="black"/>
                </a:solidFill>
                <a:latin typeface="微软雅黑" pitchFamily="34" charset="-122"/>
                <a:ea typeface="微软雅黑" pitchFamily="34" charset="-122"/>
              </a:rPr>
              <a:t>1.</a:t>
            </a:r>
            <a:r>
              <a:rPr lang="zh-CN" altLang="en-US" sz="2400" dirty="0">
                <a:solidFill>
                  <a:prstClr val="black"/>
                </a:solidFill>
                <a:latin typeface="微软雅黑" pitchFamily="34" charset="-122"/>
                <a:ea typeface="微软雅黑" pitchFamily="34" charset="-122"/>
              </a:rPr>
              <a:t>下列加色的词古今意义相同的一项是 </a:t>
            </a:r>
            <a:r>
              <a:rPr lang="zh-CN" altLang="en-US" sz="2400" dirty="0" smtClean="0">
                <a:solidFill>
                  <a:prstClr val="black"/>
                </a:solidFill>
                <a:latin typeface="微软雅黑" pitchFamily="34" charset="-122"/>
                <a:ea typeface="微软雅黑" pitchFamily="34" charset="-122"/>
              </a:rPr>
              <a:t>（）</a:t>
            </a:r>
            <a:endParaRPr lang="zh-CN" altLang="en-US" sz="2400" dirty="0">
              <a:solidFill>
                <a:prstClr val="black"/>
              </a:solidFill>
              <a:latin typeface="微软雅黑" pitchFamily="34" charset="-122"/>
              <a:ea typeface="微软雅黑" pitchFamily="34" charset="-122"/>
            </a:endParaRPr>
          </a:p>
        </p:txBody>
      </p:sp>
      <p:sp>
        <p:nvSpPr>
          <p:cNvPr id="7" name="矩形 6"/>
          <p:cNvSpPr/>
          <p:nvPr/>
        </p:nvSpPr>
        <p:spPr>
          <a:xfrm>
            <a:off x="1926076" y="2214719"/>
            <a:ext cx="8424154" cy="3416320"/>
          </a:xfrm>
          <a:prstGeom prst="rect">
            <a:avLst/>
          </a:prstGeom>
        </p:spPr>
        <p:txBody>
          <a:bodyPr wrap="square">
            <a:spAutoFit/>
          </a:bodyPr>
          <a:lstStyle/>
          <a:p>
            <a:pPr lvl="0" algn="just">
              <a:lnSpc>
                <a:spcPct val="150000"/>
              </a:lnSpc>
            </a:pPr>
            <a:r>
              <a:rPr lang="zh-CN" altLang="en-US" sz="2400" dirty="0">
                <a:solidFill>
                  <a:prstClr val="black"/>
                </a:solidFill>
                <a:latin typeface="微软雅黑" pitchFamily="34" charset="-122"/>
                <a:ea typeface="微软雅黑" pitchFamily="34" charset="-122"/>
              </a:rPr>
              <a:t>① 失</a:t>
            </a:r>
            <a:r>
              <a:rPr lang="zh-CN" altLang="en-US" sz="2400" dirty="0">
                <a:solidFill>
                  <a:srgbClr val="FF0000"/>
                </a:solidFill>
                <a:latin typeface="微软雅黑" pitchFamily="34" charset="-122"/>
                <a:ea typeface="微软雅黑" pitchFamily="34" charset="-122"/>
              </a:rPr>
              <a:t>向来</a:t>
            </a:r>
            <a:r>
              <a:rPr lang="zh-CN" altLang="en-US" sz="2400" dirty="0">
                <a:solidFill>
                  <a:prstClr val="black"/>
                </a:solidFill>
                <a:latin typeface="微软雅黑" pitchFamily="34" charset="-122"/>
                <a:ea typeface="微软雅黑" pitchFamily="34" charset="-122"/>
              </a:rPr>
              <a:t>之烟霞　</a:t>
            </a:r>
            <a:r>
              <a:rPr lang="zh-CN" altLang="en-US" sz="2400" dirty="0" smtClean="0">
                <a:solidFill>
                  <a:prstClr val="black"/>
                </a:solidFill>
                <a:latin typeface="微软雅黑" pitchFamily="34" charset="-122"/>
                <a:ea typeface="微软雅黑" pitchFamily="34" charset="-122"/>
              </a:rPr>
              <a:t>    ② </a:t>
            </a:r>
            <a:r>
              <a:rPr lang="zh-CN" altLang="en-US" sz="2400" dirty="0">
                <a:solidFill>
                  <a:prstClr val="black"/>
                </a:solidFill>
                <a:latin typeface="微软雅黑" pitchFamily="34" charset="-122"/>
                <a:ea typeface="微软雅黑" pitchFamily="34" charset="-122"/>
              </a:rPr>
              <a:t>今漂沦</a:t>
            </a:r>
            <a:r>
              <a:rPr lang="zh-CN" altLang="en-US" sz="2400" dirty="0">
                <a:solidFill>
                  <a:srgbClr val="FF0000"/>
                </a:solidFill>
                <a:latin typeface="微软雅黑" pitchFamily="34" charset="-122"/>
                <a:ea typeface="微软雅黑" pitchFamily="34" charset="-122"/>
              </a:rPr>
              <a:t>憔悴</a:t>
            </a:r>
            <a:r>
              <a:rPr lang="zh-CN" altLang="en-US" sz="2400" dirty="0">
                <a:solidFill>
                  <a:prstClr val="black"/>
                </a:solidFill>
                <a:latin typeface="微软雅黑" pitchFamily="34" charset="-122"/>
                <a:ea typeface="微软雅黑" pitchFamily="34" charset="-122"/>
              </a:rPr>
              <a:t>　</a:t>
            </a:r>
            <a:r>
              <a:rPr lang="zh-CN" altLang="en-US" sz="2400" dirty="0" smtClean="0">
                <a:solidFill>
                  <a:prstClr val="black"/>
                </a:solidFill>
                <a:latin typeface="微软雅黑" pitchFamily="34" charset="-122"/>
                <a:ea typeface="微软雅黑" pitchFamily="34" charset="-122"/>
              </a:rPr>
              <a:t>      ③ </a:t>
            </a:r>
            <a:r>
              <a:rPr lang="zh-CN" altLang="en-US" sz="2400" dirty="0">
                <a:solidFill>
                  <a:srgbClr val="FF0000"/>
                </a:solidFill>
                <a:latin typeface="微软雅黑" pitchFamily="34" charset="-122"/>
                <a:ea typeface="微软雅黑" pitchFamily="34" charset="-122"/>
              </a:rPr>
              <a:t>因为</a:t>
            </a:r>
            <a:r>
              <a:rPr lang="zh-CN" altLang="en-US" sz="2400" dirty="0">
                <a:solidFill>
                  <a:prstClr val="black"/>
                </a:solidFill>
                <a:latin typeface="微软雅黑" pitchFamily="34" charset="-122"/>
                <a:ea typeface="微软雅黑" pitchFamily="34" charset="-122"/>
              </a:rPr>
              <a:t>长句　</a:t>
            </a:r>
            <a:endParaRPr lang="en-US" altLang="zh-CN" sz="2400" dirty="0" smtClean="0">
              <a:solidFill>
                <a:prstClr val="black"/>
              </a:solidFill>
              <a:latin typeface="微软雅黑" pitchFamily="34" charset="-122"/>
              <a:ea typeface="微软雅黑" pitchFamily="34" charset="-122"/>
            </a:endParaRPr>
          </a:p>
          <a:p>
            <a:pPr lvl="0" algn="just">
              <a:lnSpc>
                <a:spcPct val="150000"/>
              </a:lnSpc>
            </a:pPr>
            <a:r>
              <a:rPr lang="zh-CN" altLang="en-US" sz="2400" dirty="0" smtClean="0">
                <a:solidFill>
                  <a:prstClr val="black"/>
                </a:solidFill>
                <a:latin typeface="微软雅黑" pitchFamily="34" charset="-122"/>
                <a:ea typeface="微软雅黑" pitchFamily="34" charset="-122"/>
              </a:rPr>
              <a:t>④ </a:t>
            </a:r>
            <a:r>
              <a:rPr lang="zh-CN" altLang="en-US" sz="2400" dirty="0">
                <a:solidFill>
                  <a:prstClr val="black"/>
                </a:solidFill>
                <a:latin typeface="微软雅黑" pitchFamily="34" charset="-122"/>
                <a:ea typeface="微软雅黑" pitchFamily="34" charset="-122"/>
              </a:rPr>
              <a:t>似诉</a:t>
            </a:r>
            <a:r>
              <a:rPr lang="zh-CN" altLang="en-US" sz="2400" dirty="0">
                <a:solidFill>
                  <a:srgbClr val="FF0000"/>
                </a:solidFill>
                <a:latin typeface="微软雅黑" pitchFamily="34" charset="-122"/>
                <a:ea typeface="微软雅黑" pitchFamily="34" charset="-122"/>
              </a:rPr>
              <a:t>平生</a:t>
            </a:r>
            <a:r>
              <a:rPr lang="zh-CN" altLang="en-US" sz="2400" dirty="0">
                <a:solidFill>
                  <a:prstClr val="black"/>
                </a:solidFill>
                <a:latin typeface="微软雅黑" pitchFamily="34" charset="-122"/>
                <a:ea typeface="微软雅黑" pitchFamily="34" charset="-122"/>
              </a:rPr>
              <a:t>不得志　⑤ 铁骑</a:t>
            </a:r>
            <a:r>
              <a:rPr lang="zh-CN" altLang="en-US" sz="2400" dirty="0">
                <a:solidFill>
                  <a:srgbClr val="FF0000"/>
                </a:solidFill>
                <a:latin typeface="微软雅黑" pitchFamily="34" charset="-122"/>
                <a:ea typeface="微软雅黑" pitchFamily="34" charset="-122"/>
              </a:rPr>
              <a:t>突出</a:t>
            </a:r>
            <a:r>
              <a:rPr lang="zh-CN" altLang="en-US" sz="2400" dirty="0">
                <a:solidFill>
                  <a:prstClr val="black"/>
                </a:solidFill>
                <a:latin typeface="微软雅黑" pitchFamily="34" charset="-122"/>
                <a:ea typeface="微软雅黑" pitchFamily="34" charset="-122"/>
              </a:rPr>
              <a:t>刀枪鸣　⑥ 暮去朝来</a:t>
            </a:r>
            <a:r>
              <a:rPr lang="zh-CN" altLang="en-US" sz="2400" dirty="0">
                <a:solidFill>
                  <a:srgbClr val="FF0000"/>
                </a:solidFill>
                <a:latin typeface="微软雅黑" pitchFamily="34" charset="-122"/>
                <a:ea typeface="微软雅黑" pitchFamily="34" charset="-122"/>
              </a:rPr>
              <a:t>颜色</a:t>
            </a:r>
            <a:r>
              <a:rPr lang="zh-CN" altLang="en-US" sz="2400" dirty="0">
                <a:solidFill>
                  <a:prstClr val="black"/>
                </a:solidFill>
                <a:latin typeface="微软雅黑" pitchFamily="34" charset="-122"/>
                <a:ea typeface="微软雅黑" pitchFamily="34" charset="-122"/>
              </a:rPr>
              <a:t>故　⑦ 曲终收拨</a:t>
            </a:r>
            <a:r>
              <a:rPr lang="zh-CN" altLang="en-US" sz="2400" dirty="0">
                <a:solidFill>
                  <a:srgbClr val="FF0000"/>
                </a:solidFill>
                <a:latin typeface="微软雅黑" pitchFamily="34" charset="-122"/>
                <a:ea typeface="微软雅黑" pitchFamily="34" charset="-122"/>
              </a:rPr>
              <a:t>当心</a:t>
            </a:r>
            <a:r>
              <a:rPr lang="zh-CN" altLang="en-US" sz="2400" dirty="0">
                <a:solidFill>
                  <a:prstClr val="black"/>
                </a:solidFill>
                <a:latin typeface="微软雅黑" pitchFamily="34" charset="-122"/>
                <a:ea typeface="微软雅黑" pitchFamily="34" charset="-122"/>
              </a:rPr>
              <a:t>画　⑧ 凄凄不似</a:t>
            </a:r>
            <a:r>
              <a:rPr lang="zh-CN" altLang="en-US" sz="2400" dirty="0">
                <a:solidFill>
                  <a:srgbClr val="FF0000"/>
                </a:solidFill>
                <a:latin typeface="微软雅黑" pitchFamily="34" charset="-122"/>
                <a:ea typeface="微软雅黑" pitchFamily="34" charset="-122"/>
              </a:rPr>
              <a:t>向前</a:t>
            </a:r>
            <a:r>
              <a:rPr lang="zh-CN" altLang="en-US" sz="2400" dirty="0">
                <a:solidFill>
                  <a:prstClr val="black"/>
                </a:solidFill>
                <a:latin typeface="微软雅黑" pitchFamily="34" charset="-122"/>
                <a:ea typeface="微软雅黑" pitchFamily="34" charset="-122"/>
              </a:rPr>
              <a:t>声　⑨ 门前</a:t>
            </a:r>
            <a:r>
              <a:rPr lang="zh-CN" altLang="en-US" sz="2400" dirty="0">
                <a:solidFill>
                  <a:srgbClr val="FF0000"/>
                </a:solidFill>
                <a:latin typeface="微软雅黑" pitchFamily="34" charset="-122"/>
                <a:ea typeface="微软雅黑" pitchFamily="34" charset="-122"/>
              </a:rPr>
              <a:t>冷落</a:t>
            </a:r>
            <a:r>
              <a:rPr lang="zh-CN" altLang="en-US" sz="2400" dirty="0">
                <a:solidFill>
                  <a:prstClr val="black"/>
                </a:solidFill>
                <a:latin typeface="微软雅黑" pitchFamily="34" charset="-122"/>
                <a:ea typeface="微软雅黑" pitchFamily="34" charset="-122"/>
              </a:rPr>
              <a:t>鞍马稀　⑩ </a:t>
            </a:r>
            <a:r>
              <a:rPr lang="zh-CN" altLang="en-US" sz="2400" dirty="0">
                <a:solidFill>
                  <a:srgbClr val="FF0000"/>
                </a:solidFill>
                <a:latin typeface="微软雅黑" pitchFamily="34" charset="-122"/>
                <a:ea typeface="微软雅黑" pitchFamily="34" charset="-122"/>
              </a:rPr>
              <a:t>整顿</a:t>
            </a:r>
            <a:r>
              <a:rPr lang="zh-CN" altLang="en-US" sz="2400" dirty="0">
                <a:solidFill>
                  <a:prstClr val="black"/>
                </a:solidFill>
                <a:latin typeface="微软雅黑" pitchFamily="34" charset="-122"/>
                <a:ea typeface="微软雅黑" pitchFamily="34" charset="-122"/>
              </a:rPr>
              <a:t>衣裳起敛容</a:t>
            </a:r>
          </a:p>
          <a:p>
            <a:pPr marL="457200" lvl="0" indent="-457200" algn="just">
              <a:lnSpc>
                <a:spcPct val="150000"/>
              </a:lnSpc>
              <a:buFontTx/>
              <a:buAutoNum type="alphaUcPeriod"/>
            </a:pPr>
            <a:r>
              <a:rPr lang="en-US" altLang="zh-CN" sz="2400" dirty="0">
                <a:solidFill>
                  <a:prstClr val="black"/>
                </a:solidFill>
                <a:latin typeface="微软雅黑" pitchFamily="34" charset="-122"/>
                <a:ea typeface="微软雅黑" pitchFamily="34" charset="-122"/>
              </a:rPr>
              <a:t>① ⑤ ⑧ </a:t>
            </a:r>
            <a:r>
              <a:rPr lang="zh-CN" altLang="en-US" sz="2400" dirty="0">
                <a:solidFill>
                  <a:prstClr val="black"/>
                </a:solidFill>
                <a:latin typeface="微软雅黑" pitchFamily="34" charset="-122"/>
                <a:ea typeface="微软雅黑" pitchFamily="34" charset="-122"/>
              </a:rPr>
              <a:t>　</a:t>
            </a:r>
            <a:r>
              <a:rPr lang="zh-CN" altLang="en-US" sz="2400" dirty="0" smtClean="0">
                <a:solidFill>
                  <a:prstClr val="black"/>
                </a:solidFill>
                <a:latin typeface="微软雅黑" pitchFamily="34" charset="-122"/>
                <a:ea typeface="微软雅黑" pitchFamily="34" charset="-122"/>
              </a:rPr>
              <a:t>  </a:t>
            </a:r>
            <a:r>
              <a:rPr lang="en-US" altLang="zh-CN" sz="2400" dirty="0" smtClean="0">
                <a:solidFill>
                  <a:prstClr val="black"/>
                </a:solidFill>
                <a:latin typeface="微软雅黑" pitchFamily="34" charset="-122"/>
                <a:ea typeface="微软雅黑" pitchFamily="34" charset="-122"/>
              </a:rPr>
              <a:t>B</a:t>
            </a:r>
            <a:r>
              <a:rPr lang="en-US" altLang="zh-CN" sz="2400" dirty="0">
                <a:solidFill>
                  <a:prstClr val="black"/>
                </a:solidFill>
                <a:latin typeface="微软雅黑" pitchFamily="34" charset="-122"/>
                <a:ea typeface="微软雅黑" pitchFamily="34" charset="-122"/>
              </a:rPr>
              <a:t>. ⑦ ⑨ ⑩</a:t>
            </a:r>
          </a:p>
          <a:p>
            <a:pPr lvl="0" algn="just">
              <a:lnSpc>
                <a:spcPct val="150000"/>
              </a:lnSpc>
            </a:pPr>
            <a:r>
              <a:rPr lang="en-US" altLang="zh-CN" sz="2400" dirty="0">
                <a:solidFill>
                  <a:prstClr val="black"/>
                </a:solidFill>
                <a:latin typeface="微软雅黑" pitchFamily="34" charset="-122"/>
                <a:ea typeface="微软雅黑" pitchFamily="34" charset="-122"/>
              </a:rPr>
              <a:t>C. ③ ④ ⑥ </a:t>
            </a:r>
            <a:r>
              <a:rPr lang="zh-CN" altLang="en-US" sz="2400" dirty="0">
                <a:solidFill>
                  <a:prstClr val="black"/>
                </a:solidFill>
                <a:latin typeface="微软雅黑" pitchFamily="34" charset="-122"/>
                <a:ea typeface="微软雅黑" pitchFamily="34" charset="-122"/>
              </a:rPr>
              <a:t>　　</a:t>
            </a:r>
            <a:r>
              <a:rPr lang="en-US" altLang="zh-CN" sz="2400" dirty="0">
                <a:solidFill>
                  <a:prstClr val="black"/>
                </a:solidFill>
                <a:latin typeface="微软雅黑" pitchFamily="34" charset="-122"/>
                <a:ea typeface="微软雅黑" pitchFamily="34" charset="-122"/>
              </a:rPr>
              <a:t>D. ② ④ ⑨</a:t>
            </a:r>
            <a:endParaRPr lang="en-US" altLang="zh-CN" sz="2400" dirty="0">
              <a:solidFill>
                <a:srgbClr val="FF0000"/>
              </a:solidFill>
              <a:latin typeface="微软雅黑" pitchFamily="34" charset="-122"/>
              <a:ea typeface="微软雅黑" pitchFamily="34" charset="-122"/>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20" y="859414"/>
            <a:ext cx="577174" cy="59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4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93364" y="1268463"/>
            <a:ext cx="1688283" cy="646331"/>
          </a:xfrm>
          <a:prstGeom prst="rect">
            <a:avLst/>
          </a:prstGeom>
        </p:spPr>
        <p:txBody>
          <a:bodyPr wrap="none">
            <a:spAutoFit/>
          </a:bodyPr>
          <a:lstStyle/>
          <a:p>
            <a:pPr lvl="0">
              <a:lnSpc>
                <a:spcPct val="150000"/>
              </a:lnSpc>
            </a:pPr>
            <a:r>
              <a:rPr lang="en-US" altLang="zh-CN" sz="2400" dirty="0" smtClean="0">
                <a:solidFill>
                  <a:srgbClr val="FF0000"/>
                </a:solidFill>
                <a:latin typeface="微软雅黑" pitchFamily="34" charset="-122"/>
                <a:ea typeface="微软雅黑" pitchFamily="34" charset="-122"/>
              </a:rPr>
              <a:t>1. </a:t>
            </a:r>
            <a:r>
              <a:rPr lang="zh-CN" altLang="en-US" sz="2400" dirty="0" smtClean="0">
                <a:solidFill>
                  <a:srgbClr val="FF0000"/>
                </a:solidFill>
                <a:latin typeface="微软雅黑" pitchFamily="34" charset="-122"/>
                <a:ea typeface="微软雅黑" pitchFamily="34" charset="-122"/>
              </a:rPr>
              <a:t>答案</a:t>
            </a:r>
            <a:r>
              <a:rPr lang="zh-CN" altLang="en-US" sz="2400" dirty="0">
                <a:solidFill>
                  <a:srgbClr val="FF0000"/>
                </a:solidFill>
                <a:latin typeface="微软雅黑" pitchFamily="34" charset="-122"/>
                <a:ea typeface="微软雅黑" pitchFamily="34" charset="-122"/>
              </a:rPr>
              <a:t>：</a:t>
            </a:r>
            <a:r>
              <a:rPr lang="en-US" altLang="zh-CN" sz="2400" dirty="0">
                <a:solidFill>
                  <a:prstClr val="black"/>
                </a:solidFill>
                <a:latin typeface="微软雅黑" pitchFamily="34" charset="-122"/>
                <a:ea typeface="微软雅黑" pitchFamily="34" charset="-122"/>
              </a:rPr>
              <a:t>D</a:t>
            </a:r>
            <a:endParaRPr lang="en-US" altLang="zh-CN" sz="2400" dirty="0">
              <a:solidFill>
                <a:prstClr val="black"/>
              </a:solidFill>
              <a:latin typeface="微软雅黑" pitchFamily="34" charset="-122"/>
              <a:ea typeface="微软雅黑" pitchFamily="34" charset="-122"/>
            </a:endParaRPr>
          </a:p>
        </p:txBody>
      </p:sp>
      <p:sp>
        <p:nvSpPr>
          <p:cNvPr id="6" name="矩形 5"/>
          <p:cNvSpPr/>
          <p:nvPr/>
        </p:nvSpPr>
        <p:spPr>
          <a:xfrm>
            <a:off x="1682884" y="2054728"/>
            <a:ext cx="8589524" cy="3416320"/>
          </a:xfrm>
          <a:prstGeom prst="rect">
            <a:avLst/>
          </a:prstGeom>
        </p:spPr>
        <p:txBody>
          <a:bodyPr wrap="square">
            <a:spAutoFit/>
          </a:bodyPr>
          <a:lstStyle/>
          <a:p>
            <a:pPr lvl="0" algn="just">
              <a:lnSpc>
                <a:spcPct val="150000"/>
              </a:lnSpc>
            </a:pPr>
            <a:r>
              <a:rPr lang="zh-CN" altLang="en-US" dirty="0">
                <a:solidFill>
                  <a:srgbClr val="FF0000"/>
                </a:solidFill>
                <a:latin typeface="微软雅黑" pitchFamily="34" charset="-122"/>
                <a:ea typeface="微软雅黑" pitchFamily="34" charset="-122"/>
              </a:rPr>
              <a:t>解析：</a:t>
            </a:r>
            <a:r>
              <a:rPr lang="zh-CN" altLang="en-US" dirty="0">
                <a:solidFill>
                  <a:prstClr val="black"/>
                </a:solidFill>
                <a:latin typeface="微软雅黑" pitchFamily="34" charset="-122"/>
                <a:ea typeface="微软雅黑" pitchFamily="34" charset="-122"/>
              </a:rPr>
              <a:t>① 古义：原来。今义：从来，一向。② 古今义相同。③ 古义：两个词，因，于是；为，创作。今义：介词，表示接在后面的部分是原因；连词，常跟“所以”搭配使用，表示因果关系。④ 古今义相同。⑤ 古义：突然冲出。今义：鼓出来，超过一般地显露出来，使超过一般。⑥ 古义：容貌。今义：由物体发射、反射或透过的光波通过视觉所产生的印象；脸上的表情；显示给人看的厉害的脸色或行动。⑦ 古义：在</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的中心。今义：小心，留神；胸部的正中，泛指正中间。⑧ 古义：以前。今义：由介词和方位名词构成的一个词，向前方。⑨ 古今义相同。⑩ 古义：整理。今义：使紊乱的变为整齐；使不健全的健全起来（多指组织、纪律、作风等）。</a:t>
            </a:r>
            <a:endParaRPr lang="zh-CN" altLang="en-US"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5438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90016" y="1179918"/>
            <a:ext cx="8245813" cy="581057"/>
          </a:xfrm>
          <a:prstGeom prst="rect">
            <a:avLst/>
          </a:prstGeom>
        </p:spPr>
        <p:txBody>
          <a:bodyPr wrap="square">
            <a:spAutoFit/>
          </a:bodyPr>
          <a:lstStyle/>
          <a:p>
            <a:pPr lvl="0" algn="just">
              <a:lnSpc>
                <a:spcPct val="150000"/>
              </a:lnSpc>
            </a:pPr>
            <a:r>
              <a:rPr lang="en-US" altLang="zh-CN" sz="2400" dirty="0" smtClean="0">
                <a:solidFill>
                  <a:prstClr val="black"/>
                </a:solidFill>
                <a:latin typeface="微软雅黑" pitchFamily="34" charset="-122"/>
                <a:ea typeface="微软雅黑" pitchFamily="34" charset="-122"/>
              </a:rPr>
              <a:t>2.</a:t>
            </a:r>
            <a:r>
              <a:rPr lang="zh-CN" altLang="en-US" sz="2400" dirty="0">
                <a:solidFill>
                  <a:prstClr val="black"/>
                </a:solidFill>
                <a:latin typeface="微软雅黑" pitchFamily="34" charset="-122"/>
                <a:ea typeface="微软雅黑" pitchFamily="34" charset="-122"/>
              </a:rPr>
              <a:t>下列对句中词语的相关内容的解说不正确的一项是</a:t>
            </a:r>
            <a:r>
              <a:rPr lang="zh-CN" altLang="en-US" sz="2400" dirty="0" smtClean="0">
                <a:solidFill>
                  <a:prstClr val="black"/>
                </a:solidFill>
                <a:latin typeface="微软雅黑" pitchFamily="34" charset="-122"/>
                <a:ea typeface="微软雅黑" pitchFamily="34" charset="-122"/>
              </a:rPr>
              <a:t>（）</a:t>
            </a:r>
            <a:endParaRPr lang="zh-CN" altLang="en-US" sz="2400" dirty="0">
              <a:solidFill>
                <a:prstClr val="black"/>
              </a:solidFill>
              <a:latin typeface="微软雅黑" pitchFamily="34" charset="-122"/>
              <a:ea typeface="微软雅黑" pitchFamily="34" charset="-122"/>
            </a:endParaRPr>
          </a:p>
        </p:txBody>
      </p:sp>
      <p:sp>
        <p:nvSpPr>
          <p:cNvPr id="6" name="矩形 5"/>
          <p:cNvSpPr/>
          <p:nvPr/>
        </p:nvSpPr>
        <p:spPr>
          <a:xfrm>
            <a:off x="1499680" y="1764882"/>
            <a:ext cx="9542833" cy="3785652"/>
          </a:xfrm>
          <a:prstGeom prst="rect">
            <a:avLst/>
          </a:prstGeom>
        </p:spPr>
        <p:txBody>
          <a:bodyPr wrap="square">
            <a:spAutoFit/>
          </a:bodyPr>
          <a:lstStyle/>
          <a:p>
            <a:pPr lvl="0" algn="just">
              <a:lnSpc>
                <a:spcPct val="150000"/>
              </a:lnSpc>
            </a:pPr>
            <a:r>
              <a:rPr lang="en-US" altLang="zh-CN" sz="2000" dirty="0">
                <a:solidFill>
                  <a:prstClr val="black"/>
                </a:solidFill>
                <a:latin typeface="微软雅黑" pitchFamily="34" charset="-122"/>
                <a:ea typeface="微软雅黑" pitchFamily="34" charset="-122"/>
              </a:rPr>
              <a:t>A.“</a:t>
            </a:r>
            <a:r>
              <a:rPr lang="zh-CN" altLang="en-US" sz="2000" dirty="0">
                <a:solidFill>
                  <a:prstClr val="black"/>
                </a:solidFill>
                <a:latin typeface="微软雅黑" pitchFamily="34" charset="-122"/>
                <a:ea typeface="微软雅黑" pitchFamily="34" charset="-122"/>
              </a:rPr>
              <a:t>元和十年”中的“元和”是唐宪宗李纯的年号。所谓“年号”，是封建王朝用来纪年的一种名称，汉武帝首创。</a:t>
            </a:r>
          </a:p>
          <a:p>
            <a:pPr lvl="0" algn="just">
              <a:lnSpc>
                <a:spcPct val="150000"/>
              </a:lnSpc>
            </a:pPr>
            <a:r>
              <a:rPr lang="en-US" altLang="zh-CN" sz="2000" dirty="0">
                <a:solidFill>
                  <a:prstClr val="black"/>
                </a:solidFill>
                <a:latin typeface="微软雅黑" pitchFamily="34" charset="-122"/>
                <a:ea typeface="微软雅黑" pitchFamily="34" charset="-122"/>
              </a:rPr>
              <a:t>B.“</a:t>
            </a:r>
            <a:r>
              <a:rPr lang="zh-CN" altLang="en-US" sz="2000" dirty="0">
                <a:solidFill>
                  <a:prstClr val="black"/>
                </a:solidFill>
                <a:latin typeface="微软雅黑" pitchFamily="34" charset="-122"/>
                <a:ea typeface="微软雅黑" pitchFamily="34" charset="-122"/>
              </a:rPr>
              <a:t>是夕始觉有迁谪意”中的“迁谪”谓官吏因罪降职并流放，其中“迁”指晋升或调动官职，“左迁”是升职。</a:t>
            </a:r>
          </a:p>
          <a:p>
            <a:pPr lvl="0" algn="just">
              <a:lnSpc>
                <a:spcPct val="150000"/>
              </a:lnSpc>
            </a:pPr>
            <a:r>
              <a:rPr lang="en-US" altLang="zh-CN" sz="2000" dirty="0">
                <a:solidFill>
                  <a:prstClr val="black"/>
                </a:solidFill>
                <a:latin typeface="微软雅黑" pitchFamily="34" charset="-122"/>
                <a:ea typeface="微软雅黑" pitchFamily="34" charset="-122"/>
              </a:rPr>
              <a:t>C.“</a:t>
            </a:r>
            <a:r>
              <a:rPr lang="zh-CN" altLang="en-US" sz="2000" dirty="0">
                <a:solidFill>
                  <a:prstClr val="black"/>
                </a:solidFill>
                <a:latin typeface="微软雅黑" pitchFamily="34" charset="-122"/>
                <a:ea typeface="微软雅黑" pitchFamily="34" charset="-122"/>
              </a:rPr>
              <a:t>江州司马青衫湿”中的“司马”是州刺史的副职，有职无权；“青衫”，黑色单衣，唐代官职低的服色为黑色。后人常用“司马青衫”形容悲伤、凄切的情感。</a:t>
            </a:r>
          </a:p>
          <a:p>
            <a:pPr lvl="0" algn="just">
              <a:lnSpc>
                <a:spcPct val="150000"/>
              </a:lnSpc>
            </a:pPr>
            <a:r>
              <a:rPr lang="en-US" altLang="zh-CN" sz="2000" dirty="0">
                <a:solidFill>
                  <a:prstClr val="black"/>
                </a:solidFill>
                <a:latin typeface="微软雅黑" pitchFamily="34" charset="-122"/>
                <a:ea typeface="微软雅黑" pitchFamily="34" charset="-122"/>
              </a:rPr>
              <a:t>D.“</a:t>
            </a:r>
            <a:r>
              <a:rPr lang="zh-CN" altLang="en-US" sz="2000" dirty="0">
                <a:solidFill>
                  <a:prstClr val="black"/>
                </a:solidFill>
                <a:latin typeface="微软雅黑" pitchFamily="34" charset="-122"/>
                <a:ea typeface="微软雅黑" pitchFamily="34" charset="-122"/>
              </a:rPr>
              <a:t>名属教坊第一部”中的“教坊”是古时管理宫廷音乐的官署。专管雅乐以外的音乐、舞蹈、百戏的教习、排练、演出等事务。</a:t>
            </a:r>
            <a:endParaRPr lang="zh-CN" altLang="en-US" sz="2000" dirty="0">
              <a:solidFill>
                <a:prstClr val="black"/>
              </a:solidFill>
              <a:latin typeface="微软雅黑" pitchFamily="34" charset="-122"/>
              <a:ea typeface="微软雅黑" pitchFamily="34" charset="-122"/>
            </a:endParaRPr>
          </a:p>
        </p:txBody>
      </p:sp>
      <p:sp>
        <p:nvSpPr>
          <p:cNvPr id="7" name="矩形 6"/>
          <p:cNvSpPr/>
          <p:nvPr/>
        </p:nvSpPr>
        <p:spPr>
          <a:xfrm>
            <a:off x="1622896" y="5716634"/>
            <a:ext cx="6096000" cy="530915"/>
          </a:xfrm>
          <a:prstGeom prst="rect">
            <a:avLst/>
          </a:prstGeom>
        </p:spPr>
        <p:txBody>
          <a:bodyPr>
            <a:spAutoFit/>
          </a:bodyPr>
          <a:lstStyle/>
          <a:p>
            <a:pPr lvl="0">
              <a:lnSpc>
                <a:spcPct val="150000"/>
              </a:lnSpc>
            </a:pPr>
            <a:r>
              <a:rPr lang="zh-CN" altLang="en-US" sz="1900" dirty="0">
                <a:solidFill>
                  <a:srgbClr val="FF0000"/>
                </a:solidFill>
                <a:latin typeface="微软雅黑" pitchFamily="34" charset="-122"/>
                <a:ea typeface="微软雅黑" pitchFamily="34" charset="-122"/>
              </a:rPr>
              <a:t>答案：</a:t>
            </a:r>
            <a:r>
              <a:rPr lang="en-US" altLang="zh-CN" sz="1900" dirty="0" smtClean="0">
                <a:solidFill>
                  <a:prstClr val="black"/>
                </a:solidFill>
                <a:latin typeface="微软雅黑" pitchFamily="34" charset="-122"/>
                <a:ea typeface="微软雅黑" pitchFamily="34" charset="-122"/>
              </a:rPr>
              <a:t>B        </a:t>
            </a:r>
            <a:r>
              <a:rPr lang="zh-CN" altLang="en-US" sz="1900" dirty="0" smtClean="0">
                <a:solidFill>
                  <a:srgbClr val="FF0000"/>
                </a:solidFill>
                <a:latin typeface="微软雅黑" pitchFamily="34" charset="-122"/>
                <a:ea typeface="微软雅黑" pitchFamily="34" charset="-122"/>
              </a:rPr>
              <a:t>解析</a:t>
            </a:r>
            <a:r>
              <a:rPr lang="zh-CN" altLang="en-US" sz="1900" dirty="0">
                <a:solidFill>
                  <a:srgbClr val="FF0000"/>
                </a:solidFill>
                <a:latin typeface="微软雅黑" pitchFamily="34" charset="-122"/>
                <a:ea typeface="微软雅黑" pitchFamily="34" charset="-122"/>
              </a:rPr>
              <a:t>：</a:t>
            </a:r>
            <a:r>
              <a:rPr lang="zh-CN" altLang="en-US" sz="1900" dirty="0">
                <a:solidFill>
                  <a:prstClr val="black"/>
                </a:solidFill>
                <a:latin typeface="微软雅黑" pitchFamily="34" charset="-122"/>
                <a:ea typeface="微软雅黑" pitchFamily="34" charset="-122"/>
              </a:rPr>
              <a:t>“左迁”是降职。</a:t>
            </a:r>
            <a:endParaRPr lang="zh-CN" altLang="en-US" sz="19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1048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90016" y="1063186"/>
            <a:ext cx="9218580" cy="646331"/>
          </a:xfrm>
          <a:prstGeom prst="rect">
            <a:avLst/>
          </a:prstGeom>
        </p:spPr>
        <p:txBody>
          <a:bodyPr wrap="square">
            <a:spAutoFit/>
          </a:bodyPr>
          <a:lstStyle/>
          <a:p>
            <a:pPr lvl="0" algn="just">
              <a:lnSpc>
                <a:spcPct val="150000"/>
              </a:lnSpc>
            </a:pPr>
            <a:r>
              <a:rPr lang="en-US" altLang="zh-CN" sz="2400" dirty="0" smtClean="0">
                <a:solidFill>
                  <a:prstClr val="black"/>
                </a:solidFill>
                <a:latin typeface="微软雅黑" pitchFamily="34" charset="-122"/>
                <a:ea typeface="微软雅黑" pitchFamily="34" charset="-122"/>
              </a:rPr>
              <a:t>3.</a:t>
            </a:r>
            <a:r>
              <a:rPr lang="zh-CN" altLang="en-US" sz="2400" dirty="0">
                <a:solidFill>
                  <a:prstClr val="black"/>
                </a:solidFill>
                <a:latin typeface="微软雅黑" pitchFamily="34" charset="-122"/>
                <a:ea typeface="微软雅黑" pitchFamily="34" charset="-122"/>
              </a:rPr>
              <a:t>下列对</a:t>
            </a:r>
            <a:r>
              <a:rPr lang="en-US" altLang="zh-CN" sz="2400" dirty="0">
                <a:solidFill>
                  <a:prstClr val="black"/>
                </a:solidFill>
                <a:latin typeface="微软雅黑" pitchFamily="34" charset="-122"/>
                <a:ea typeface="微软雅黑" pitchFamily="34" charset="-122"/>
              </a:rPr>
              <a:t>《</a:t>
            </a:r>
            <a:r>
              <a:rPr lang="zh-CN" altLang="en-US" sz="2400" dirty="0">
                <a:solidFill>
                  <a:prstClr val="black"/>
                </a:solidFill>
                <a:latin typeface="微软雅黑" pitchFamily="34" charset="-122"/>
                <a:ea typeface="微软雅黑" pitchFamily="34" charset="-122"/>
              </a:rPr>
              <a:t>琵琶行并序</a:t>
            </a:r>
            <a:r>
              <a:rPr lang="en-US" altLang="zh-CN" sz="2400" dirty="0">
                <a:solidFill>
                  <a:prstClr val="black"/>
                </a:solidFill>
                <a:latin typeface="微软雅黑" pitchFamily="34" charset="-122"/>
                <a:ea typeface="微软雅黑" pitchFamily="34" charset="-122"/>
              </a:rPr>
              <a:t>》</a:t>
            </a:r>
            <a:r>
              <a:rPr lang="zh-CN" altLang="en-US" sz="2400" dirty="0">
                <a:solidFill>
                  <a:prstClr val="black"/>
                </a:solidFill>
                <a:latin typeface="微软雅黑" pitchFamily="34" charset="-122"/>
                <a:ea typeface="微软雅黑" pitchFamily="34" charset="-122"/>
              </a:rPr>
              <a:t>一诗中相关内容的分析，正确的一项是</a:t>
            </a:r>
            <a:r>
              <a:rPr lang="zh-CN" altLang="en-US" sz="2400" dirty="0" smtClean="0">
                <a:solidFill>
                  <a:prstClr val="black"/>
                </a:solidFill>
                <a:latin typeface="微软雅黑" pitchFamily="34" charset="-122"/>
                <a:ea typeface="微软雅黑" pitchFamily="34" charset="-122"/>
              </a:rPr>
              <a:t>（）</a:t>
            </a:r>
            <a:endParaRPr lang="zh-CN" altLang="en-US" sz="2400" dirty="0">
              <a:solidFill>
                <a:prstClr val="black"/>
              </a:solidFill>
              <a:latin typeface="微软雅黑" pitchFamily="34" charset="-122"/>
              <a:ea typeface="微软雅黑" pitchFamily="34" charset="-122"/>
            </a:endParaRPr>
          </a:p>
        </p:txBody>
      </p:sp>
      <p:sp>
        <p:nvSpPr>
          <p:cNvPr id="6" name="矩形 5"/>
          <p:cNvSpPr/>
          <p:nvPr/>
        </p:nvSpPr>
        <p:spPr>
          <a:xfrm>
            <a:off x="1546698" y="1709517"/>
            <a:ext cx="8861898" cy="3785652"/>
          </a:xfrm>
          <a:prstGeom prst="rect">
            <a:avLst/>
          </a:prstGeom>
        </p:spPr>
        <p:txBody>
          <a:bodyPr wrap="square">
            <a:spAutoFit/>
          </a:bodyPr>
          <a:lstStyle/>
          <a:p>
            <a:pPr lvl="0" algn="just">
              <a:lnSpc>
                <a:spcPct val="150000"/>
              </a:lnSpc>
            </a:pPr>
            <a:r>
              <a:rPr lang="en-US" altLang="zh-CN" sz="2000" dirty="0">
                <a:solidFill>
                  <a:prstClr val="black"/>
                </a:solidFill>
                <a:latin typeface="微软雅黑" pitchFamily="34" charset="-122"/>
                <a:ea typeface="微软雅黑" pitchFamily="34" charset="-122"/>
              </a:rPr>
              <a:t>A. </a:t>
            </a:r>
            <a:r>
              <a:rPr lang="zh-CN" altLang="en-US" sz="2000" dirty="0">
                <a:solidFill>
                  <a:prstClr val="black"/>
                </a:solidFill>
                <a:latin typeface="微软雅黑" pitchFamily="34" charset="-122"/>
                <a:ea typeface="微软雅黑" pitchFamily="34" charset="-122"/>
              </a:rPr>
              <a:t>全诗共描写了两次演奏，第一次演奏是诗人邀请琵琶女弹奏琵琶曲，第二次是琵琶女感“我”之言，“却坐促弦”。</a:t>
            </a:r>
          </a:p>
          <a:p>
            <a:pPr lvl="0" algn="just">
              <a:lnSpc>
                <a:spcPct val="150000"/>
              </a:lnSpc>
            </a:pPr>
            <a:r>
              <a:rPr lang="en-US" altLang="zh-CN" sz="2000" dirty="0">
                <a:solidFill>
                  <a:prstClr val="black"/>
                </a:solidFill>
                <a:latin typeface="微软雅黑" pitchFamily="34" charset="-122"/>
                <a:ea typeface="微软雅黑" pitchFamily="34" charset="-122"/>
              </a:rPr>
              <a:t>B.“</a:t>
            </a:r>
            <a:r>
              <a:rPr lang="zh-CN" altLang="en-US" sz="2000" dirty="0">
                <a:solidFill>
                  <a:prstClr val="black"/>
                </a:solidFill>
                <a:latin typeface="微软雅黑" pitchFamily="34" charset="-122"/>
                <a:ea typeface="微软雅黑" pitchFamily="34" charset="-122"/>
              </a:rPr>
              <a:t>浔阳江头夜送客”交代了时间、地点、人物；“枫叶荻花秋瑟瑟”渲染出一种悲凉的气氛，为全诗奠定了基调。</a:t>
            </a:r>
          </a:p>
          <a:p>
            <a:pPr lvl="0" algn="just">
              <a:lnSpc>
                <a:spcPct val="150000"/>
              </a:lnSpc>
            </a:pPr>
            <a:r>
              <a:rPr lang="en-US" altLang="zh-CN" sz="2000" dirty="0">
                <a:solidFill>
                  <a:prstClr val="black"/>
                </a:solidFill>
                <a:latin typeface="微软雅黑" pitchFamily="34" charset="-122"/>
                <a:ea typeface="微软雅黑" pitchFamily="34" charset="-122"/>
              </a:rPr>
              <a:t>C. </a:t>
            </a:r>
            <a:r>
              <a:rPr lang="zh-CN" altLang="en-US" sz="2000" dirty="0">
                <a:solidFill>
                  <a:prstClr val="black"/>
                </a:solidFill>
                <a:latin typeface="微软雅黑" pitchFamily="34" charset="-122"/>
                <a:ea typeface="微软雅黑" pitchFamily="34" charset="-122"/>
              </a:rPr>
              <a:t>诗歌第二段描写琵琶女的演奏过程，运用了大量的拟声词和恰当的比喻，生动地摹画出琵琶女高超的演奏技巧和她弹奏的音乐震撼人心的力量。</a:t>
            </a:r>
          </a:p>
          <a:p>
            <a:pPr lvl="0" algn="just">
              <a:lnSpc>
                <a:spcPct val="150000"/>
              </a:lnSpc>
            </a:pPr>
            <a:r>
              <a:rPr lang="en-US" altLang="zh-CN" sz="2000" dirty="0">
                <a:solidFill>
                  <a:prstClr val="black"/>
                </a:solidFill>
                <a:latin typeface="微软雅黑" pitchFamily="34" charset="-122"/>
                <a:ea typeface="微软雅黑" pitchFamily="34" charset="-122"/>
              </a:rPr>
              <a:t>D. </a:t>
            </a:r>
            <a:r>
              <a:rPr lang="zh-CN" altLang="en-US" sz="2000" dirty="0">
                <a:solidFill>
                  <a:prstClr val="black"/>
                </a:solidFill>
                <a:latin typeface="微软雅黑" pitchFamily="34" charset="-122"/>
                <a:ea typeface="微软雅黑" pitchFamily="34" charset="-122"/>
              </a:rPr>
              <a:t>琵琶女的身世激起了诗人自我悲伤的情怀，江城的僻远，环境的凄凉，完全没有娱乐的无聊，独处的寂寞，凡此种种，一一涌上心头。</a:t>
            </a:r>
            <a:endParaRPr lang="zh-CN" altLang="en-US" sz="2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2126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45909" y="1277677"/>
            <a:ext cx="1313180" cy="581057"/>
          </a:xfrm>
          <a:prstGeom prst="rect">
            <a:avLst/>
          </a:prstGeom>
        </p:spPr>
        <p:txBody>
          <a:bodyPr wrap="none">
            <a:spAutoFit/>
          </a:bodyPr>
          <a:lstStyle/>
          <a:p>
            <a:pPr lvl="0">
              <a:lnSpc>
                <a:spcPct val="150000"/>
              </a:lnSpc>
            </a:pPr>
            <a:r>
              <a:rPr lang="zh-CN" altLang="en-US" sz="2400" dirty="0">
                <a:solidFill>
                  <a:srgbClr val="FF0000"/>
                </a:solidFill>
                <a:latin typeface="微软雅黑" pitchFamily="34" charset="-122"/>
                <a:ea typeface="微软雅黑" pitchFamily="34" charset="-122"/>
              </a:rPr>
              <a:t>答案：</a:t>
            </a:r>
            <a:r>
              <a:rPr lang="en-US" altLang="zh-CN" sz="2400" dirty="0">
                <a:solidFill>
                  <a:prstClr val="black"/>
                </a:solidFill>
                <a:latin typeface="微软雅黑" pitchFamily="34" charset="-122"/>
                <a:ea typeface="微软雅黑" pitchFamily="34" charset="-122"/>
              </a:rPr>
              <a:t>C</a:t>
            </a:r>
            <a:endParaRPr lang="en-US" altLang="zh-CN" sz="2400" dirty="0">
              <a:solidFill>
                <a:prstClr val="black"/>
              </a:solidFill>
              <a:latin typeface="微软雅黑" pitchFamily="34" charset="-122"/>
              <a:ea typeface="微软雅黑" pitchFamily="34" charset="-122"/>
            </a:endParaRPr>
          </a:p>
        </p:txBody>
      </p:sp>
      <p:sp>
        <p:nvSpPr>
          <p:cNvPr id="6" name="矩形 5"/>
          <p:cNvSpPr/>
          <p:nvPr/>
        </p:nvSpPr>
        <p:spPr>
          <a:xfrm>
            <a:off x="1645909" y="1941467"/>
            <a:ext cx="9258798" cy="1754326"/>
          </a:xfrm>
          <a:prstGeom prst="rect">
            <a:avLst/>
          </a:prstGeom>
        </p:spPr>
        <p:txBody>
          <a:bodyPr wrap="square">
            <a:spAutoFit/>
          </a:bodyPr>
          <a:lstStyle/>
          <a:p>
            <a:pPr lvl="0" algn="just">
              <a:lnSpc>
                <a:spcPct val="150000"/>
              </a:lnSpc>
            </a:pPr>
            <a:r>
              <a:rPr lang="zh-CN" altLang="en-US" sz="2400" dirty="0">
                <a:solidFill>
                  <a:srgbClr val="FF0000"/>
                </a:solidFill>
                <a:latin typeface="微软雅黑" pitchFamily="34" charset="-122"/>
                <a:ea typeface="微软雅黑" pitchFamily="34" charset="-122"/>
              </a:rPr>
              <a:t>解析：</a:t>
            </a:r>
            <a:r>
              <a:rPr lang="en-US" altLang="zh-CN" sz="2400" dirty="0">
                <a:solidFill>
                  <a:prstClr val="black"/>
                </a:solidFill>
                <a:latin typeface="微软雅黑" pitchFamily="34" charset="-122"/>
                <a:ea typeface="微软雅黑" pitchFamily="34" charset="-122"/>
              </a:rPr>
              <a:t>A.“</a:t>
            </a:r>
            <a:r>
              <a:rPr lang="zh-CN" altLang="en-US" sz="2400" dirty="0">
                <a:solidFill>
                  <a:prstClr val="black"/>
                </a:solidFill>
                <a:latin typeface="微软雅黑" pitchFamily="34" charset="-122"/>
                <a:ea typeface="微软雅黑" pitchFamily="34" charset="-122"/>
              </a:rPr>
              <a:t>两次演奏”错，应该是“三次演奏”，还有一次演奏是诗人送客闻琵琶声。</a:t>
            </a:r>
            <a:r>
              <a:rPr lang="en-US" altLang="zh-CN" sz="2400" dirty="0">
                <a:solidFill>
                  <a:prstClr val="black"/>
                </a:solidFill>
                <a:latin typeface="微软雅黑" pitchFamily="34" charset="-122"/>
                <a:ea typeface="微软雅黑" pitchFamily="34" charset="-122"/>
              </a:rPr>
              <a:t>B.“</a:t>
            </a:r>
            <a:r>
              <a:rPr lang="zh-CN" altLang="en-US" sz="2400" dirty="0">
                <a:solidFill>
                  <a:prstClr val="black"/>
                </a:solidFill>
                <a:latin typeface="微软雅黑" pitchFamily="34" charset="-122"/>
                <a:ea typeface="微软雅黑" pitchFamily="34" charset="-122"/>
              </a:rPr>
              <a:t>交代了时间、地点、人物”概括不全面，还交代了“事件”。</a:t>
            </a:r>
            <a:r>
              <a:rPr lang="en-US" altLang="zh-CN" sz="2400" dirty="0">
                <a:solidFill>
                  <a:prstClr val="black"/>
                </a:solidFill>
                <a:latin typeface="微软雅黑" pitchFamily="34" charset="-122"/>
                <a:ea typeface="微软雅黑" pitchFamily="34" charset="-122"/>
              </a:rPr>
              <a:t>D.“</a:t>
            </a:r>
            <a:r>
              <a:rPr lang="zh-CN" altLang="en-US" sz="2400" dirty="0">
                <a:solidFill>
                  <a:prstClr val="black"/>
                </a:solidFill>
                <a:latin typeface="微软雅黑" pitchFamily="34" charset="-122"/>
                <a:ea typeface="微软雅黑" pitchFamily="34" charset="-122"/>
              </a:rPr>
              <a:t>完全没有娱乐”说法过于绝对。</a:t>
            </a:r>
            <a:endParaRPr lang="zh-CN" altLang="en-US" sz="2400" dirty="0">
              <a:solidFill>
                <a:prstClr val="black"/>
              </a:solidFill>
              <a:latin typeface="微软雅黑" pitchFamily="34" charset="-122"/>
              <a:ea typeface="微软雅黑" pitchFamily="34" charset="-122"/>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103122"/>
            <a:ext cx="4795060" cy="421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8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48405" y="2726690"/>
            <a:ext cx="4695190" cy="1569660"/>
          </a:xfrm>
          <a:prstGeom prst="rect">
            <a:avLst/>
          </a:prstGeom>
        </p:spPr>
        <p:txBody>
          <a:bodyPr wrap="square">
            <a:spAutoFit/>
          </a:bodyPr>
          <a:lstStyle/>
          <a:p>
            <a:pPr algn="ctr"/>
            <a:r>
              <a:rPr lang="zh-CN" altLang="en-US" sz="9600" b="1" dirty="0" smtClean="0">
                <a:latin typeface="微软雅黑" panose="020B0503020204020204" pitchFamily="34" charset="-122"/>
                <a:ea typeface="微软雅黑" panose="020B0503020204020204" pitchFamily="34" charset="-122"/>
              </a:rPr>
              <a:t>谢</a:t>
            </a:r>
            <a:r>
              <a:rPr lang="en-US" altLang="zh-CN" sz="9600" b="1" dirty="0" smtClean="0">
                <a:latin typeface="微软雅黑" panose="020B0503020204020204" pitchFamily="34" charset="-122"/>
                <a:ea typeface="微软雅黑" panose="020B0503020204020204" pitchFamily="34" charset="-122"/>
              </a:rPr>
              <a:t>  </a:t>
            </a:r>
            <a:r>
              <a:rPr lang="zh-CN" altLang="en-US" sz="9600" b="1" dirty="0" smtClean="0">
                <a:latin typeface="微软雅黑" panose="020B0503020204020204" pitchFamily="34" charset="-122"/>
                <a:ea typeface="微软雅黑" panose="020B0503020204020204" pitchFamily="34" charset="-122"/>
              </a:rPr>
              <a:t>谢！</a:t>
            </a:r>
            <a:endParaRPr lang="en-US" altLang="zh-CN" sz="96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6091" y="1078033"/>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作者简介</a:t>
            </a:r>
            <a:endParaRPr lang="zh-CN" altLang="en-US" sz="2400" b="1" dirty="0">
              <a:latin typeface="微软雅黑" pitchFamily="34" charset="-122"/>
              <a:ea typeface="微软雅黑" pitchFamily="34" charset="-122"/>
            </a:endParaRPr>
          </a:p>
        </p:txBody>
      </p:sp>
      <p:sp>
        <p:nvSpPr>
          <p:cNvPr id="3" name="矩形 2"/>
          <p:cNvSpPr/>
          <p:nvPr/>
        </p:nvSpPr>
        <p:spPr>
          <a:xfrm>
            <a:off x="1336091" y="1630867"/>
            <a:ext cx="7652265" cy="3785652"/>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     白居易（</a:t>
            </a:r>
            <a:r>
              <a:rPr kumimoji="0" lang="en-US" altLang="zh-CN"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772—846</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），字</a:t>
            </a:r>
            <a:r>
              <a:rPr kumimoji="0" lang="zh-CN" altLang="en-US"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乐天</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，晚年号</a:t>
            </a:r>
            <a:r>
              <a:rPr kumimoji="0" lang="zh-CN" altLang="en-US"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香山居士</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。祖籍太原（今属山西），生于新郑（今属河南）。唐代伟大的</a:t>
            </a:r>
            <a:r>
              <a:rPr kumimoji="0" lang="zh-CN" altLang="en-US"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现实主义诗人</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。贞元年间中进士，官至左拾遗。       </a:t>
            </a:r>
            <a:endParaRPr kumimoji="0" lang="en-US" altLang="zh-CN"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    白居易在文学上倡导</a:t>
            </a:r>
            <a:r>
              <a:rPr kumimoji="0" lang="zh-CN" altLang="en-US"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新乐府运动</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，主张“</a:t>
            </a:r>
            <a:r>
              <a:rPr kumimoji="0" lang="zh-CN" altLang="en-US"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文章合为时而著，歌诗合为事而作</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”，写下了不少感叹时事、反映人民疾苦、揭露社会黑暗的诗篇，对后世颇有影响。他一生诗作很多，以讽喻诗最为有名，其诗通俗易懂，题材广泛，形式多样。有“诗魔”和“诗王”之称。</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    著有</a:t>
            </a:r>
            <a:r>
              <a:rPr kumimoji="0" lang="en-US" altLang="zh-CN"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白氏长庆集</a:t>
            </a:r>
            <a:r>
              <a:rPr kumimoji="0" lang="en-US" altLang="zh-CN"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a:t>
            </a:r>
            <a:endParaRPr kumimoji="0" lang="zh-CN" altLang="en-US" sz="2000" b="0" i="0" u="none" strike="noStrike" kern="0" cap="none" spc="0" normalizeH="0" baseline="0" noProof="0" dirty="0" smtClean="0">
              <a:ln>
                <a:noFill/>
              </a:ln>
              <a:solidFill>
                <a:sysClr val="windowText" lastClr="000000"/>
              </a:solidFill>
              <a:effectLst/>
              <a:uLnTx/>
              <a:uFillTx/>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577" y="1630867"/>
            <a:ext cx="2773362" cy="377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64" y="996352"/>
            <a:ext cx="481012"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26364" y="1078033"/>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资料链接</a:t>
            </a:r>
            <a:endParaRPr lang="zh-CN" altLang="en-US" sz="2400" dirty="0">
              <a:latin typeface="微软雅黑" pitchFamily="34" charset="-122"/>
              <a:ea typeface="微软雅黑" pitchFamily="34" charset="-122"/>
            </a:endParaRPr>
          </a:p>
        </p:txBody>
      </p:sp>
      <p:sp>
        <p:nvSpPr>
          <p:cNvPr id="6" name="矩形 5"/>
          <p:cNvSpPr/>
          <p:nvPr/>
        </p:nvSpPr>
        <p:spPr>
          <a:xfrm>
            <a:off x="4115544" y="1290399"/>
            <a:ext cx="1723550" cy="581057"/>
          </a:xfrm>
          <a:prstGeom prst="rect">
            <a:avLst/>
          </a:prstGeom>
        </p:spPr>
        <p:txBody>
          <a:bodyPr wrap="none">
            <a:spAutoFit/>
          </a:bodyPr>
          <a:lstStyle/>
          <a:p>
            <a:pPr lvl="0" algn="ctr">
              <a:lnSpc>
                <a:spcPct val="150000"/>
              </a:lnSpc>
            </a:pPr>
            <a:r>
              <a:rPr lang="zh-CN" altLang="en-US" sz="2400" dirty="0">
                <a:solidFill>
                  <a:prstClr val="black"/>
                </a:solidFill>
                <a:latin typeface="微软雅黑" pitchFamily="34" charset="-122"/>
                <a:ea typeface="微软雅黑" pitchFamily="34" charset="-122"/>
              </a:rPr>
              <a:t>新乐府运动</a:t>
            </a:r>
            <a:endParaRPr lang="zh-CN" altLang="en-US" sz="2400" dirty="0">
              <a:solidFill>
                <a:prstClr val="black"/>
              </a:solidFill>
              <a:latin typeface="微软雅黑" pitchFamily="34" charset="-122"/>
              <a:ea typeface="微软雅黑" pitchFamily="34" charset="-122"/>
            </a:endParaRPr>
          </a:p>
        </p:txBody>
      </p:sp>
      <p:sp>
        <p:nvSpPr>
          <p:cNvPr id="7" name="矩形 6"/>
          <p:cNvSpPr/>
          <p:nvPr/>
        </p:nvSpPr>
        <p:spPr>
          <a:xfrm>
            <a:off x="1598739" y="2009800"/>
            <a:ext cx="9023865" cy="3785652"/>
          </a:xfrm>
          <a:prstGeom prst="rect">
            <a:avLst/>
          </a:prstGeom>
        </p:spPr>
        <p:txBody>
          <a:bodyPr wrap="square">
            <a:spAutoFit/>
          </a:bodyPr>
          <a:lstStyle/>
          <a:p>
            <a:pPr lvl="0" algn="just">
              <a:lnSpc>
                <a:spcPct val="150000"/>
              </a:lnSpc>
            </a:pPr>
            <a:r>
              <a:rPr lang="zh-CN" altLang="en-US" sz="2000" dirty="0" smtClean="0">
                <a:solidFill>
                  <a:prstClr val="black"/>
                </a:solidFill>
                <a:latin typeface="微软雅黑" pitchFamily="34" charset="-122"/>
                <a:ea typeface="微软雅黑" pitchFamily="34" charset="-122"/>
              </a:rPr>
              <a:t>   “新乐府运动”</a:t>
            </a:r>
            <a:r>
              <a:rPr lang="zh-CN" altLang="en-US" sz="2000" dirty="0">
                <a:solidFill>
                  <a:prstClr val="black"/>
                </a:solidFill>
                <a:latin typeface="微软雅黑" pitchFamily="34" charset="-122"/>
                <a:ea typeface="微软雅黑" pitchFamily="34" charset="-122"/>
              </a:rPr>
              <a:t>是唐代白居易等人倡导的诗歌领域的一次变革。所谓“新乐府”，就是一种用新题写时事的乐府诗。有三方面要求：第一是用新题，第二是写时事，第三是不以入乐与否作为衡量的标准。“新乐府”一词是由白居易提出的。概括地说，由汉乐府的“缘事而发”，一变而为曹操等人的“借古题而叙时事”，再变而为杜甫的“因事立题”，这“因事立题”，经元结、顾况等人一脉相承，到白居易时更成为一种有意识的写作准则，即所谓“歌诗合为事而作”，这就是新乐府运动形成的历史过程。白居易、元稹、张籍、王建是这一运动中的重要作家。</a:t>
            </a:r>
            <a:endParaRPr lang="zh-CN" altLang="en-US" sz="2000" dirty="0">
              <a:solidFill>
                <a:prstClr val="black"/>
              </a:solidFill>
              <a:latin typeface="微软雅黑" pitchFamily="34" charset="-122"/>
              <a:ea typeface="微软雅黑" pitchFamily="34" charset="-122"/>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97" y="1055449"/>
            <a:ext cx="44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0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14759" y="998561"/>
            <a:ext cx="1107997" cy="581057"/>
          </a:xfrm>
          <a:prstGeom prst="rect">
            <a:avLst/>
          </a:prstGeom>
        </p:spPr>
        <p:txBody>
          <a:bodyPr wrap="none">
            <a:spAutoFit/>
          </a:bodyPr>
          <a:lstStyle/>
          <a:p>
            <a:pPr lvl="0" algn="ctr">
              <a:lnSpc>
                <a:spcPct val="150000"/>
              </a:lnSpc>
            </a:pPr>
            <a:r>
              <a:rPr lang="zh-CN" altLang="en-US" sz="2400" dirty="0">
                <a:solidFill>
                  <a:prstClr val="black"/>
                </a:solidFill>
                <a:latin typeface="微软雅黑" pitchFamily="34" charset="-122"/>
                <a:ea typeface="微软雅黑" pitchFamily="34" charset="-122"/>
              </a:rPr>
              <a:t>歌　行</a:t>
            </a:r>
            <a:endParaRPr lang="zh-CN" altLang="en-US" sz="2400" dirty="0">
              <a:solidFill>
                <a:prstClr val="black"/>
              </a:solidFill>
              <a:latin typeface="微软雅黑" pitchFamily="34" charset="-122"/>
              <a:ea typeface="微软雅黑" pitchFamily="34" charset="-122"/>
            </a:endParaRPr>
          </a:p>
        </p:txBody>
      </p:sp>
      <p:sp>
        <p:nvSpPr>
          <p:cNvPr id="6" name="矩形 5"/>
          <p:cNvSpPr/>
          <p:nvPr/>
        </p:nvSpPr>
        <p:spPr>
          <a:xfrm>
            <a:off x="1138134" y="1617854"/>
            <a:ext cx="9513653" cy="4247317"/>
          </a:xfrm>
          <a:prstGeom prst="rect">
            <a:avLst/>
          </a:prstGeom>
        </p:spPr>
        <p:txBody>
          <a:bodyPr wrap="square">
            <a:spAutoFit/>
          </a:bodyPr>
          <a:lstStyle/>
          <a:p>
            <a:pPr lvl="0" algn="just">
              <a:lnSpc>
                <a:spcPct val="150000"/>
              </a:lnSpc>
            </a:pPr>
            <a:r>
              <a:rPr lang="zh-CN" altLang="en-US" sz="2000" dirty="0" smtClean="0">
                <a:solidFill>
                  <a:prstClr val="black"/>
                </a:solidFill>
                <a:latin typeface="微软雅黑" pitchFamily="34" charset="-122"/>
                <a:ea typeface="微软雅黑" pitchFamily="34" charset="-122"/>
              </a:rPr>
              <a:t>  “歌行”</a:t>
            </a:r>
            <a:r>
              <a:rPr lang="zh-CN" altLang="en-US" sz="2000" dirty="0">
                <a:solidFill>
                  <a:prstClr val="black"/>
                </a:solidFill>
                <a:latin typeface="微软雅黑" pitchFamily="34" charset="-122"/>
                <a:ea typeface="微软雅黑" pitchFamily="34" charset="-122"/>
              </a:rPr>
              <a:t>是古代诗歌体裁之一，是初唐时期于汉魏六朝乐府诗的基础上发展起来的</a:t>
            </a:r>
            <a:r>
              <a:rPr lang="zh-CN" altLang="en-US" sz="2000" dirty="0" smtClean="0">
                <a:solidFill>
                  <a:prstClr val="black"/>
                </a:solidFill>
                <a:latin typeface="微软雅黑" pitchFamily="34" charset="-122"/>
                <a:ea typeface="微软雅黑" pitchFamily="34" charset="-122"/>
              </a:rPr>
              <a:t>。</a:t>
            </a:r>
            <a:endParaRPr lang="en-US" altLang="zh-CN" sz="2000" dirty="0" smtClean="0">
              <a:solidFill>
                <a:prstClr val="black"/>
              </a:solidFill>
              <a:latin typeface="微软雅黑" pitchFamily="34" charset="-122"/>
              <a:ea typeface="微软雅黑" pitchFamily="34" charset="-122"/>
            </a:endParaRPr>
          </a:p>
          <a:p>
            <a:pPr lvl="0" algn="just">
              <a:lnSpc>
                <a:spcPct val="150000"/>
              </a:lnSpc>
            </a:pPr>
            <a:r>
              <a:rPr lang="en-US" altLang="zh-CN" sz="2000" dirty="0">
                <a:solidFill>
                  <a:prstClr val="black"/>
                </a:solidFill>
                <a:latin typeface="微软雅黑" pitchFamily="34" charset="-122"/>
                <a:ea typeface="微软雅黑" pitchFamily="34" charset="-122"/>
              </a:rPr>
              <a:t> </a:t>
            </a:r>
            <a:r>
              <a:rPr lang="en-US" altLang="zh-CN" sz="2000" dirty="0" smtClean="0">
                <a:solidFill>
                  <a:prstClr val="black"/>
                </a:solidFill>
                <a:latin typeface="微软雅黑" pitchFamily="34" charset="-122"/>
                <a:ea typeface="微软雅黑" pitchFamily="34" charset="-122"/>
              </a:rPr>
              <a:t> </a:t>
            </a:r>
            <a:r>
              <a:rPr lang="zh-CN" altLang="en-US" sz="2000" dirty="0" smtClean="0">
                <a:solidFill>
                  <a:prstClr val="black"/>
                </a:solidFill>
                <a:latin typeface="微软雅黑" pitchFamily="34" charset="-122"/>
                <a:ea typeface="微软雅黑" pitchFamily="34" charset="-122"/>
              </a:rPr>
              <a:t>“歌行体”</a:t>
            </a:r>
            <a:r>
              <a:rPr lang="zh-CN" altLang="en-US" sz="2000" dirty="0">
                <a:solidFill>
                  <a:prstClr val="black"/>
                </a:solidFill>
                <a:latin typeface="微软雅黑" pitchFamily="34" charset="-122"/>
                <a:ea typeface="微软雅黑" pitchFamily="34" charset="-122"/>
              </a:rPr>
              <a:t>为南朝宋时的鲍照所创，鲍照模拟和学习汉魏乐府，经过充分的消化吸收和熔铸创造，不仅得其风神气骨，而且自创格调，发展了七言诗，创造了以七言体为主的歌行体，代表作是</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拟行路难</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，共十八首。他的歌行体对后世影响极大，很多诗人都从中受到启发，如白居易的</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长恨歌</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琵琶行并序</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、岑参的</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白雪歌送武判官归京</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、杜甫的</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茅屋为秋风所破歌</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等。</a:t>
            </a:r>
          </a:p>
          <a:p>
            <a:pPr lvl="0" algn="just">
              <a:lnSpc>
                <a:spcPct val="150000"/>
              </a:lnSpc>
            </a:pPr>
            <a:r>
              <a:rPr lang="zh-CN" altLang="en-US" sz="2000" dirty="0">
                <a:solidFill>
                  <a:prstClr val="black"/>
                </a:solidFill>
                <a:latin typeface="微软雅黑" pitchFamily="34" charset="-122"/>
                <a:ea typeface="微软雅黑" pitchFamily="34" charset="-122"/>
              </a:rPr>
              <a:t>      明代学者徐师曾在</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文体明辨序说</a:t>
            </a:r>
            <a:r>
              <a:rPr lang="en-US" altLang="zh-CN" sz="2000" dirty="0">
                <a:solidFill>
                  <a:prstClr val="black"/>
                </a:solidFill>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中对“歌”“行”及“歌行”做如下解释：“放情长言，杂而无方者曰‘歌’；步骤驰骋，疏而不滞者曰‘行’；兼之曰‘歌行’。”</a:t>
            </a:r>
            <a:endParaRPr lang="zh-CN" altLang="en-US" sz="2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8803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6636" y="1068306"/>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题目解说</a:t>
            </a:r>
            <a:endParaRPr lang="zh-CN" altLang="en-US" sz="2400" b="1" dirty="0">
              <a:latin typeface="微软雅黑" pitchFamily="34" charset="-122"/>
              <a:ea typeface="微软雅黑" pitchFamily="34" charset="-122"/>
            </a:endParaRPr>
          </a:p>
        </p:txBody>
      </p:sp>
      <p:sp>
        <p:nvSpPr>
          <p:cNvPr id="6" name="矩形 5"/>
          <p:cNvSpPr/>
          <p:nvPr/>
        </p:nvSpPr>
        <p:spPr>
          <a:xfrm>
            <a:off x="1686128" y="1684381"/>
            <a:ext cx="8333362" cy="3323987"/>
          </a:xfrm>
          <a:prstGeom prst="rect">
            <a:avLst/>
          </a:prstGeom>
        </p:spPr>
        <p:txBody>
          <a:bodyPr wrap="square">
            <a:spAutoFit/>
          </a:bodyPr>
          <a:lstStyle/>
          <a:p>
            <a:pPr lvl="0" algn="just">
              <a:lnSpc>
                <a:spcPct val="150000"/>
              </a:lnSpc>
            </a:pPr>
            <a:r>
              <a:rPr lang="zh-CN" altLang="en-US" sz="2000" dirty="0" smtClean="0">
                <a:solidFill>
                  <a:prstClr val="black"/>
                </a:solidFill>
                <a:latin typeface="微软雅黑" pitchFamily="34" charset="-122"/>
                <a:ea typeface="微软雅黑" pitchFamily="34" charset="-122"/>
              </a:rPr>
              <a:t>  “琵琶行”</a:t>
            </a:r>
            <a:r>
              <a:rPr lang="zh-CN" altLang="en-US" sz="2000" dirty="0">
                <a:solidFill>
                  <a:prstClr val="black"/>
                </a:solidFill>
                <a:latin typeface="微软雅黑" pitchFamily="34" charset="-122"/>
                <a:ea typeface="微软雅黑" pitchFamily="34" charset="-122"/>
              </a:rPr>
              <a:t>原作“琵琶引”。歌、行、引、曲、吟等源于乐府，是乐府曲名，后来成为古代诗歌的一种体裁。从唐人歌行体的风格来看，所谓“行”，是指那些行文自然、可歌可唱的诗篇，其特点是婉转流动、纵横多姿。</a:t>
            </a:r>
          </a:p>
          <a:p>
            <a:pPr lvl="0" algn="just">
              <a:lnSpc>
                <a:spcPct val="150000"/>
              </a:lnSpc>
            </a:pPr>
            <a:r>
              <a:rPr lang="zh-CN" altLang="en-US" sz="2000" dirty="0">
                <a:solidFill>
                  <a:prstClr val="black"/>
                </a:solidFill>
                <a:latin typeface="微软雅黑" pitchFamily="34" charset="-122"/>
                <a:ea typeface="微软雅黑" pitchFamily="34" charset="-122"/>
              </a:rPr>
              <a:t>    “并序”，一般出现在诗文的题目或前言中，“并”有“连”“附”“并且”等含义。“并序”其内容为介绍与诗文密切相关的人、事、物等。</a:t>
            </a:r>
            <a:endParaRPr lang="zh-CN" altLang="zh-CN" sz="2000" dirty="0">
              <a:solidFill>
                <a:prstClr val="black"/>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14973" y="5125100"/>
            <a:ext cx="2475723" cy="162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51" y="1017869"/>
            <a:ext cx="4270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86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06908" y="1068305"/>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写作背景</a:t>
            </a:r>
            <a:endParaRPr lang="zh-CN" altLang="en-US" sz="2400" dirty="0">
              <a:latin typeface="微软雅黑" pitchFamily="34" charset="-122"/>
              <a:ea typeface="微软雅黑" pitchFamily="34" charset="-122"/>
            </a:endParaRPr>
          </a:p>
        </p:txBody>
      </p:sp>
      <p:sp>
        <p:nvSpPr>
          <p:cNvPr id="6" name="矩形 5"/>
          <p:cNvSpPr/>
          <p:nvPr/>
        </p:nvSpPr>
        <p:spPr>
          <a:xfrm>
            <a:off x="1423639" y="1637679"/>
            <a:ext cx="9708204" cy="4247317"/>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     唐宪宗元和十年（</a:t>
            </a:r>
            <a:r>
              <a:rPr kumimoji="0" lang="en-US" altLang="zh-CN"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815</a:t>
            </a: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），拥兵自重的藩镇军阀派遣刺客刺杀了宰相武元衡，白居易首先上书，请求朝廷缉捕凶犯，以雪国耻，没想到却遭到了一些朝臣的忌恨，终以越职上书言事的罪名被贬为江州司马。</a:t>
            </a:r>
            <a:endParaRPr kumimoji="0" lang="en-US" altLang="zh-CN"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    白居易当时是太子左赞善大夫，已经离开了谏官的职位。白居易在此前任翰林学士、左拾遗期间，屡向皇帝上书言事，剖析朝政，还写了大量讽刺社会政治的诗歌，得罪了很多权贵。这次政治打击在白居易一生中是最为沉重的。从此，他虽然也不失关心国计民生的赤子之心，但对政治的热情却大大减退。次年，诗人送客湓浦口，遇到琵琶女，便创作出这一传世名篇。诗篇一问世，即广为传播，远扬塞外。唐宣宗曾在白居易去世后作悼诗：“童子解吟长恨曲，胡儿能唱琵琶篇。”</a:t>
            </a:r>
            <a:endParaRPr kumimoji="0" lang="zh-CN" altLang="en-US" sz="1800" b="0" i="0" u="none" strike="noStrike" kern="0" cap="none" spc="0" normalizeH="0" baseline="0" noProof="0" dirty="0" smtClean="0">
              <a:ln>
                <a:noFill/>
              </a:ln>
              <a:solidFill>
                <a:sysClr val="windowText" lastClr="000000"/>
              </a:solidFill>
              <a:effectLst/>
              <a:uLnTx/>
              <a:uFillTx/>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68" y="1066000"/>
            <a:ext cx="444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84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6636" y="1056488"/>
            <a:ext cx="1415772" cy="461665"/>
          </a:xfrm>
          <a:prstGeom prst="rect">
            <a:avLst/>
          </a:prstGeom>
        </p:spPr>
        <p:txBody>
          <a:bodyPr wrap="none">
            <a:spAutoFit/>
          </a:bodyPr>
          <a:lstStyle/>
          <a:p>
            <a:pPr lvl="0"/>
            <a:r>
              <a:rPr lang="zh-CN" altLang="en-US" sz="2400" b="1" dirty="0">
                <a:latin typeface="微软雅黑" pitchFamily="34" charset="-122"/>
                <a:ea typeface="微软雅黑" pitchFamily="34" charset="-122"/>
              </a:rPr>
              <a:t>课文探究</a:t>
            </a:r>
            <a:endParaRPr lang="zh-CN" altLang="en-US" sz="2400" b="1" dirty="0">
              <a:latin typeface="微软雅黑" pitchFamily="34" charset="-122"/>
              <a:ea typeface="微软雅黑" pitchFamily="34" charset="-122"/>
            </a:endParaRPr>
          </a:p>
        </p:txBody>
      </p:sp>
      <p:sp>
        <p:nvSpPr>
          <p:cNvPr id="6" name="矩形 5"/>
          <p:cNvSpPr/>
          <p:nvPr/>
        </p:nvSpPr>
        <p:spPr>
          <a:xfrm>
            <a:off x="1316636" y="1959693"/>
            <a:ext cx="9562289" cy="1477328"/>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effectLst/>
                <a:uLnTx/>
                <a:uFillTx/>
                <a:latin typeface="+mn-ea"/>
                <a:cs typeface="楷体" panose="02010609060101010101" pitchFamily="49" charset="-122"/>
              </a:rPr>
              <a:t>    </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元和十年，予</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左迁</a:t>
            </a:r>
            <a:r>
              <a:rPr kumimoji="0" lang="zh-CN" altLang="en-US" sz="2000" b="0" i="0" u="none" strike="noStrike" kern="0" cap="none" spc="0" normalizeH="0" baseline="30000" noProof="0" dirty="0" smtClean="0">
                <a:ln>
                  <a:noFill/>
                </a:ln>
                <a:effectLst/>
                <a:uLnTx/>
                <a:uFillTx/>
                <a:latin typeface="+mn-ea"/>
                <a:cs typeface="楷体" panose="02010609060101010101" pitchFamily="49" charset="-122"/>
              </a:rPr>
              <a:t>①</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九江郡司马。</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明年</a:t>
            </a:r>
            <a:r>
              <a:rPr kumimoji="0" lang="zh-CN" altLang="en-US" sz="2000" b="0" i="0" u="none" strike="noStrike" kern="0" cap="none" spc="0" normalizeH="0" baseline="30000" noProof="0" dirty="0" smtClean="0">
                <a:ln>
                  <a:noFill/>
                </a:ln>
                <a:effectLst/>
                <a:uLnTx/>
                <a:uFillTx/>
                <a:latin typeface="+mn-ea"/>
                <a:cs typeface="Arial"/>
              </a:rPr>
              <a:t>②</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秋，送客湓浦口，闻舟中夜弹琵琶者，听其音，</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铮铮</a:t>
            </a:r>
            <a:r>
              <a:rPr kumimoji="0" lang="zh-CN" altLang="en-US" sz="2000" b="0" i="0" u="none" strike="noStrike" kern="0" cap="none" spc="0" normalizeH="0" baseline="30000" noProof="0" dirty="0" smtClean="0">
                <a:ln>
                  <a:noFill/>
                </a:ln>
                <a:effectLst/>
                <a:uLnTx/>
                <a:uFillTx/>
                <a:latin typeface="+mn-ea"/>
                <a:cs typeface="Arial"/>
              </a:rPr>
              <a:t>③</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然有</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京都声</a:t>
            </a:r>
            <a:r>
              <a:rPr kumimoji="0" lang="zh-CN" altLang="en-US" sz="2000" b="0" i="0" u="none" strike="noStrike" kern="0" cap="none" spc="0" normalizeH="0" baseline="30000" noProof="0" dirty="0" smtClean="0">
                <a:ln>
                  <a:noFill/>
                </a:ln>
                <a:effectLst/>
                <a:uLnTx/>
                <a:uFillTx/>
                <a:latin typeface="+mn-ea"/>
                <a:cs typeface="Arial"/>
              </a:rPr>
              <a:t>④</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。问其人，本长安</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倡女</a:t>
            </a:r>
            <a:r>
              <a:rPr kumimoji="0" lang="zh-CN" altLang="en-US" sz="2000" b="0" i="0" u="none" strike="noStrike" kern="0" cap="none" spc="0" normalizeH="0" baseline="30000" noProof="0" dirty="0" smtClean="0">
                <a:ln>
                  <a:noFill/>
                </a:ln>
                <a:effectLst/>
                <a:uLnTx/>
                <a:uFillTx/>
                <a:latin typeface="+mn-ea"/>
                <a:cs typeface="Arial"/>
              </a:rPr>
              <a:t>⑤</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，尝学琵琶于穆、曹二</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善才</a:t>
            </a:r>
            <a:r>
              <a:rPr kumimoji="0" lang="zh-CN" altLang="en-US" sz="2000" b="0" i="0" u="none" strike="noStrike" kern="0" cap="none" spc="0" normalizeH="0" baseline="30000" noProof="0" dirty="0" smtClean="0">
                <a:ln>
                  <a:noFill/>
                </a:ln>
                <a:effectLst/>
                <a:uLnTx/>
                <a:uFillTx/>
                <a:latin typeface="+mn-ea"/>
                <a:cs typeface="Arial"/>
              </a:rPr>
              <a:t>⑥</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，年长色衰，</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委身</a:t>
            </a:r>
            <a:r>
              <a:rPr kumimoji="0" lang="zh-CN" altLang="en-US" sz="2000" b="0" i="0" u="none" strike="noStrike" kern="0" cap="none" spc="0" normalizeH="0" baseline="30000" noProof="0" dirty="0" smtClean="0">
                <a:ln>
                  <a:noFill/>
                </a:ln>
                <a:effectLst/>
                <a:uLnTx/>
                <a:uFillTx/>
                <a:latin typeface="+mn-ea"/>
                <a:cs typeface="Arial"/>
              </a:rPr>
              <a:t>⑦</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为</a:t>
            </a:r>
            <a:r>
              <a:rPr kumimoji="0" lang="zh-CN" altLang="en-US" sz="2000" b="0" i="0" u="none" strike="noStrike" kern="0" cap="none" spc="0" normalizeH="0" baseline="30000" noProof="0" dirty="0" smtClean="0">
                <a:ln>
                  <a:noFill/>
                </a:ln>
                <a:effectLst/>
                <a:uLnTx/>
                <a:uFillTx/>
                <a:latin typeface="+mn-ea"/>
                <a:cs typeface="Arial"/>
              </a:rPr>
              <a:t>⑧</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贾人</a:t>
            </a:r>
            <a:r>
              <a:rPr kumimoji="0" lang="zh-CN" altLang="en-US" sz="2000" b="0" i="0" u="none" strike="noStrike" kern="0" cap="none" spc="0" normalizeH="0" baseline="30000" noProof="0" dirty="0" smtClean="0">
                <a:ln>
                  <a:noFill/>
                </a:ln>
                <a:effectLst/>
                <a:uLnTx/>
                <a:uFillTx/>
                <a:latin typeface="+mn-ea"/>
                <a:cs typeface="Arial"/>
              </a:rPr>
              <a:t>⑨</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妇。遂</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命酒</a:t>
            </a:r>
            <a:r>
              <a:rPr kumimoji="0" lang="zh-CN" altLang="en-US" sz="2000" b="0" i="0" u="none" strike="noStrike" kern="0" cap="none" spc="0" normalizeH="0" baseline="30000" noProof="0" dirty="0" smtClean="0">
                <a:ln>
                  <a:noFill/>
                </a:ln>
                <a:effectLst/>
                <a:uLnTx/>
                <a:uFillTx/>
                <a:latin typeface="+mn-ea"/>
                <a:cs typeface="Arial"/>
              </a:rPr>
              <a:t>⑩</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，使</a:t>
            </a:r>
            <a:r>
              <a:rPr kumimoji="0" lang="zh-CN" altLang="en-US" sz="2000" b="0" i="0" u="none" strike="noStrike" kern="0" cap="none" spc="0" normalizeH="0" baseline="0" noProof="0" dirty="0" smtClean="0">
                <a:ln>
                  <a:noFill/>
                </a:ln>
                <a:solidFill>
                  <a:srgbClr val="FF0000"/>
                </a:solidFill>
                <a:effectLst/>
                <a:uLnTx/>
                <a:uFillTx/>
                <a:latin typeface="+mn-ea"/>
                <a:cs typeface="楷体" panose="02010609060101010101" pitchFamily="49" charset="-122"/>
              </a:rPr>
              <a:t>快</a:t>
            </a:r>
            <a:r>
              <a:rPr kumimoji="0" lang="zh-CN" altLang="en-US" sz="2000" b="0" i="0" u="none" strike="noStrike" kern="0" cap="none" spc="0" normalizeH="0" baseline="30000" noProof="0" dirty="0" smtClean="0">
                <a:ln>
                  <a:noFill/>
                </a:ln>
                <a:effectLst/>
                <a:uLnTx/>
                <a:uFillTx/>
                <a:latin typeface="+mn-ea"/>
                <a:cs typeface="Arial"/>
              </a:rPr>
              <a:t>⑪</a:t>
            </a:r>
            <a:r>
              <a:rPr kumimoji="0" lang="zh-CN" altLang="en-US" sz="2000" b="0" i="0" u="none" strike="noStrike" kern="0" cap="none" spc="0" normalizeH="0" baseline="0" noProof="0" dirty="0" smtClean="0">
                <a:ln>
                  <a:noFill/>
                </a:ln>
                <a:effectLst/>
                <a:uLnTx/>
                <a:uFillTx/>
                <a:latin typeface="+mn-ea"/>
                <a:cs typeface="楷体" panose="02010609060101010101" pitchFamily="49" charset="-122"/>
              </a:rPr>
              <a:t>弹数曲。</a:t>
            </a:r>
            <a:endParaRPr kumimoji="0" lang="zh-CN" altLang="en-US" sz="2000" b="0" i="0" u="none" strike="noStrike" kern="0" cap="none" spc="0" normalizeH="0" baseline="0" noProof="0" dirty="0" smtClean="0">
              <a:ln>
                <a:noFill/>
              </a:ln>
              <a:effectLst/>
              <a:uLnTx/>
              <a:uFillTx/>
              <a:latin typeface="+mn-ea"/>
            </a:endParaRPr>
          </a:p>
        </p:txBody>
      </p:sp>
      <p:sp>
        <p:nvSpPr>
          <p:cNvPr id="7" name="矩形 6"/>
          <p:cNvSpPr/>
          <p:nvPr/>
        </p:nvSpPr>
        <p:spPr>
          <a:xfrm>
            <a:off x="1539733" y="1518153"/>
            <a:ext cx="1693092" cy="424732"/>
          </a:xfrm>
          <a:prstGeom prst="rect">
            <a:avLst/>
          </a:prstGeom>
        </p:spPr>
        <p:txBody>
          <a:bodyPr wrap="none">
            <a:spAutoFit/>
          </a:bodyPr>
          <a:lstStyle/>
          <a:p>
            <a:pPr lvl="0">
              <a:lnSpc>
                <a:spcPct val="90000"/>
              </a:lnSpc>
              <a:spcBef>
                <a:spcPts val="1000"/>
              </a:spcBef>
            </a:pPr>
            <a:r>
              <a:rPr lang="en-US" altLang="zh-CN" sz="2400" dirty="0" smtClean="0">
                <a:solidFill>
                  <a:prstClr val="black"/>
                </a:solidFill>
                <a:latin typeface="+mn-ea"/>
                <a:cs typeface="Arial"/>
              </a:rPr>
              <a:t>1.</a:t>
            </a:r>
            <a:r>
              <a:rPr lang="zh-CN" altLang="en-US" sz="2400" dirty="0" smtClean="0">
                <a:solidFill>
                  <a:prstClr val="black"/>
                </a:solidFill>
                <a:latin typeface="+mn-ea"/>
                <a:cs typeface="Arial"/>
              </a:rPr>
              <a:t>小</a:t>
            </a:r>
            <a:r>
              <a:rPr lang="zh-CN" altLang="en-US" sz="2400" dirty="0">
                <a:solidFill>
                  <a:prstClr val="black"/>
                </a:solidFill>
                <a:latin typeface="+mn-ea"/>
                <a:cs typeface="Arial"/>
              </a:rPr>
              <a:t>序释义</a:t>
            </a:r>
            <a:endParaRPr lang="zh-CN" altLang="en-US" sz="2400" dirty="0">
              <a:solidFill>
                <a:prstClr val="black"/>
              </a:solidFill>
              <a:latin typeface="+mn-ea"/>
              <a:cs typeface="Arial"/>
            </a:endParaRPr>
          </a:p>
        </p:txBody>
      </p:sp>
      <p:sp>
        <p:nvSpPr>
          <p:cNvPr id="8" name="矩形 7"/>
          <p:cNvSpPr/>
          <p:nvPr/>
        </p:nvSpPr>
        <p:spPr>
          <a:xfrm>
            <a:off x="1539733" y="3642658"/>
            <a:ext cx="9286512" cy="1338828"/>
          </a:xfrm>
          <a:prstGeom prst="rect">
            <a:avLst/>
          </a:prstGeom>
        </p:spPr>
        <p:txBody>
          <a:bodyPr wrap="square">
            <a:spAutoFit/>
          </a:bodyPr>
          <a:lstStyle/>
          <a:p>
            <a:pPr lvl="0" algn="just">
              <a:lnSpc>
                <a:spcPct val="150000"/>
              </a:lnSpc>
              <a:spcBef>
                <a:spcPct val="0"/>
              </a:spcBef>
              <a:spcAft>
                <a:spcPct val="0"/>
              </a:spcAft>
            </a:pPr>
            <a:r>
              <a:rPr lang="zh-CN" altLang="en-US" dirty="0" smtClean="0">
                <a:latin typeface="+mn-ea"/>
                <a:cs typeface="仿宋" panose="02010609060101010101" pitchFamily="49" charset="-122"/>
                <a:sym typeface="+mn-ea"/>
              </a:rPr>
              <a:t>    左迁</a:t>
            </a:r>
            <a:r>
              <a:rPr lang="zh-CN" altLang="en-US" dirty="0">
                <a:latin typeface="+mn-ea"/>
                <a:cs typeface="仿宋" panose="02010609060101010101" pitchFamily="49" charset="-122"/>
                <a:sym typeface="+mn-ea"/>
              </a:rPr>
              <a:t>：贬官，降职</a:t>
            </a:r>
            <a:r>
              <a:rPr lang="zh-CN" altLang="en-US" dirty="0" smtClean="0">
                <a:latin typeface="+mn-ea"/>
                <a:cs typeface="仿宋" panose="02010609060101010101" pitchFamily="49" charset="-122"/>
                <a:sym typeface="+mn-ea"/>
              </a:rPr>
              <a:t>。明年</a:t>
            </a:r>
            <a:r>
              <a:rPr lang="zh-CN" altLang="en-US" dirty="0">
                <a:latin typeface="+mn-ea"/>
                <a:cs typeface="仿宋" panose="02010609060101010101" pitchFamily="49" charset="-122"/>
                <a:sym typeface="+mn-ea"/>
              </a:rPr>
              <a:t>：</a:t>
            </a:r>
            <a:r>
              <a:rPr lang="zh-CN" altLang="en-US" dirty="0" smtClean="0">
                <a:latin typeface="+mn-ea"/>
                <a:cs typeface="仿宋" panose="02010609060101010101" pitchFamily="49" charset="-122"/>
                <a:sym typeface="+mn-ea"/>
              </a:rPr>
              <a:t>第二年。铮铮</a:t>
            </a:r>
            <a:r>
              <a:rPr lang="zh-CN" altLang="en-US" dirty="0">
                <a:latin typeface="+mn-ea"/>
                <a:cs typeface="仿宋" panose="02010609060101010101" pitchFamily="49" charset="-122"/>
                <a:sym typeface="+mn-ea"/>
              </a:rPr>
              <a:t>：形容金属、玉器等相击声</a:t>
            </a:r>
            <a:r>
              <a:rPr lang="zh-CN" altLang="en-US" dirty="0" smtClean="0">
                <a:latin typeface="+mn-ea"/>
                <a:cs typeface="仿宋" panose="02010609060101010101" pitchFamily="49" charset="-122"/>
                <a:sym typeface="+mn-ea"/>
              </a:rPr>
              <a:t>。倡</a:t>
            </a:r>
            <a:r>
              <a:rPr lang="zh-CN" altLang="en-US" dirty="0">
                <a:latin typeface="+mn-ea"/>
                <a:cs typeface="仿宋" panose="02010609060101010101" pitchFamily="49" charset="-122"/>
                <a:sym typeface="+mn-ea"/>
              </a:rPr>
              <a:t>女：歌女。倡，古时歌舞艺人</a:t>
            </a:r>
            <a:r>
              <a:rPr lang="zh-CN" altLang="en-US" dirty="0" smtClean="0">
                <a:latin typeface="+mn-ea"/>
                <a:cs typeface="仿宋" panose="02010609060101010101" pitchFamily="49" charset="-122"/>
                <a:sym typeface="+mn-ea"/>
              </a:rPr>
              <a:t>。善</a:t>
            </a:r>
            <a:r>
              <a:rPr lang="zh-CN" altLang="en-US" dirty="0">
                <a:latin typeface="+mn-ea"/>
                <a:cs typeface="仿宋" panose="02010609060101010101" pitchFamily="49" charset="-122"/>
                <a:sym typeface="+mn-ea"/>
              </a:rPr>
              <a:t>才</a:t>
            </a:r>
            <a:r>
              <a:rPr lang="zh-CN" altLang="en-US" dirty="0" smtClean="0">
                <a:latin typeface="+mn-ea"/>
                <a:cs typeface="仿宋" panose="02010609060101010101" pitchFamily="49" charset="-122"/>
                <a:sym typeface="+mn-ea"/>
              </a:rPr>
              <a:t>：对技艺高超的乐师的称呼。委身</a:t>
            </a:r>
            <a:r>
              <a:rPr lang="zh-CN" altLang="en-US" dirty="0">
                <a:latin typeface="+mn-ea"/>
                <a:cs typeface="仿宋" panose="02010609060101010101" pitchFamily="49" charset="-122"/>
                <a:sym typeface="+mn-ea"/>
              </a:rPr>
              <a:t>：托身，这里指嫁的意思</a:t>
            </a:r>
            <a:r>
              <a:rPr lang="zh-CN" altLang="en-US" dirty="0" smtClean="0">
                <a:latin typeface="+mn-ea"/>
                <a:cs typeface="仿宋" panose="02010609060101010101" pitchFamily="49" charset="-122"/>
                <a:sym typeface="+mn-ea"/>
              </a:rPr>
              <a:t>。为</a:t>
            </a:r>
            <a:r>
              <a:rPr lang="zh-CN" altLang="en-US" dirty="0">
                <a:latin typeface="+mn-ea"/>
                <a:cs typeface="仿宋" panose="02010609060101010101" pitchFamily="49" charset="-122"/>
                <a:sym typeface="+mn-ea"/>
              </a:rPr>
              <a:t>：做</a:t>
            </a:r>
            <a:r>
              <a:rPr lang="zh-CN" altLang="en-US" dirty="0" smtClean="0">
                <a:latin typeface="+mn-ea"/>
                <a:cs typeface="仿宋" panose="02010609060101010101" pitchFamily="49" charset="-122"/>
                <a:sym typeface="+mn-ea"/>
              </a:rPr>
              <a:t>。贾</a:t>
            </a:r>
            <a:r>
              <a:rPr lang="zh-CN" altLang="en-US" dirty="0">
                <a:latin typeface="+mn-ea"/>
                <a:cs typeface="仿宋" panose="02010609060101010101" pitchFamily="49" charset="-122"/>
                <a:sym typeface="+mn-ea"/>
              </a:rPr>
              <a:t>（gǔ）人：商人</a:t>
            </a:r>
            <a:r>
              <a:rPr lang="zh-CN" altLang="en-US" dirty="0" smtClean="0">
                <a:latin typeface="+mn-ea"/>
                <a:cs typeface="仿宋" panose="02010609060101010101" pitchFamily="49" charset="-122"/>
                <a:sym typeface="+mn-ea"/>
              </a:rPr>
              <a:t>。命</a:t>
            </a:r>
            <a:r>
              <a:rPr lang="zh-CN" altLang="en-US" dirty="0">
                <a:latin typeface="+mn-ea"/>
                <a:cs typeface="仿宋" panose="02010609060101010101" pitchFamily="49" charset="-122"/>
                <a:sym typeface="+mn-ea"/>
              </a:rPr>
              <a:t>酒：叫（手下人）摆酒</a:t>
            </a:r>
            <a:r>
              <a:rPr lang="zh-CN" altLang="en-US" dirty="0" smtClean="0">
                <a:latin typeface="+mn-ea"/>
                <a:cs typeface="仿宋" panose="02010609060101010101" pitchFamily="49" charset="-122"/>
                <a:sym typeface="+mn-ea"/>
              </a:rPr>
              <a:t>。快</a:t>
            </a:r>
            <a:r>
              <a:rPr lang="zh-CN" altLang="en-US" dirty="0">
                <a:latin typeface="+mn-ea"/>
                <a:cs typeface="仿宋" panose="02010609060101010101" pitchFamily="49" charset="-122"/>
                <a:sym typeface="+mn-ea"/>
              </a:rPr>
              <a:t>：畅快。</a:t>
            </a:r>
            <a:endParaRPr lang="zh-CN" altLang="en-US" dirty="0">
              <a:latin typeface="+mn-ea"/>
              <a:cs typeface="Aria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42" y="1076810"/>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7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88851" y="1282618"/>
            <a:ext cx="9004570" cy="1477328"/>
          </a:xfrm>
          <a:prstGeom prst="rect">
            <a:avLst/>
          </a:prstGeom>
        </p:spPr>
        <p:txBody>
          <a:bodyPr wrap="square">
            <a:spAutoFit/>
          </a:bodyPr>
          <a:lstStyle/>
          <a:p>
            <a:pPr lvl="0" algn="just">
              <a:lnSpc>
                <a:spcPct val="150000"/>
              </a:lnSpc>
              <a:spcBef>
                <a:spcPct val="0"/>
              </a:spcBef>
              <a:spcAft>
                <a:spcPct val="0"/>
              </a:spcAft>
            </a:pPr>
            <a:r>
              <a:rPr lang="zh-CN" altLang="en-US" sz="2000" dirty="0">
                <a:latin typeface="+mn-ea"/>
                <a:cs typeface="楷体" panose="02010609060101010101" pitchFamily="49" charset="-122"/>
              </a:rPr>
              <a:t>曲罢</a:t>
            </a:r>
            <a:r>
              <a:rPr lang="zh-CN" altLang="en-US" sz="2000" dirty="0">
                <a:solidFill>
                  <a:srgbClr val="FF0000"/>
                </a:solidFill>
                <a:latin typeface="+mn-ea"/>
                <a:cs typeface="楷体" panose="02010609060101010101" pitchFamily="49" charset="-122"/>
              </a:rPr>
              <a:t>悯然</a:t>
            </a:r>
            <a:r>
              <a:rPr lang="zh-CN" altLang="en-US" sz="2000" baseline="30000" dirty="0">
                <a:latin typeface="+mn-ea"/>
                <a:cs typeface="楷体" panose="02010609060101010101" pitchFamily="49" charset="-122"/>
              </a:rPr>
              <a:t>⑪</a:t>
            </a:r>
            <a:r>
              <a:rPr lang="zh-CN" altLang="en-US" sz="2000" dirty="0">
                <a:latin typeface="+mn-ea"/>
                <a:cs typeface="楷体" panose="02010609060101010101" pitchFamily="49" charset="-122"/>
              </a:rPr>
              <a:t>，自叙少小时欢乐事，今</a:t>
            </a:r>
            <a:r>
              <a:rPr lang="zh-CN" altLang="en-US" sz="2000" dirty="0">
                <a:solidFill>
                  <a:srgbClr val="FF0000"/>
                </a:solidFill>
                <a:latin typeface="+mn-ea"/>
                <a:cs typeface="楷体" panose="02010609060101010101" pitchFamily="49" charset="-122"/>
              </a:rPr>
              <a:t>漂沦</a:t>
            </a:r>
            <a:r>
              <a:rPr lang="zh-CN" altLang="en-US" sz="2000" baseline="30000" dirty="0">
                <a:latin typeface="+mn-ea"/>
                <a:cs typeface="Arial"/>
              </a:rPr>
              <a:t>⑫</a:t>
            </a:r>
            <a:r>
              <a:rPr lang="zh-CN" altLang="en-US" sz="2000" dirty="0">
                <a:latin typeface="+mn-ea"/>
                <a:cs typeface="楷体" panose="02010609060101010101" pitchFamily="49" charset="-122"/>
              </a:rPr>
              <a:t>憔悴，转徙于江湖间。予</a:t>
            </a:r>
            <a:r>
              <a:rPr lang="zh-CN" altLang="en-US" sz="2000" dirty="0">
                <a:solidFill>
                  <a:srgbClr val="FF0000"/>
                </a:solidFill>
                <a:latin typeface="+mn-ea"/>
                <a:cs typeface="楷体" panose="02010609060101010101" pitchFamily="49" charset="-122"/>
              </a:rPr>
              <a:t>出官</a:t>
            </a:r>
            <a:r>
              <a:rPr lang="zh-CN" altLang="en-US" sz="2000" baseline="30000" dirty="0">
                <a:latin typeface="+mn-ea"/>
                <a:cs typeface="Arial"/>
              </a:rPr>
              <a:t>⑬</a:t>
            </a:r>
            <a:r>
              <a:rPr lang="zh-CN" altLang="en-US" sz="2000" dirty="0">
                <a:latin typeface="+mn-ea"/>
                <a:cs typeface="楷体" panose="02010609060101010101" pitchFamily="49" charset="-122"/>
              </a:rPr>
              <a:t>二年，</a:t>
            </a:r>
            <a:r>
              <a:rPr lang="zh-CN" altLang="en-US" sz="2000" dirty="0">
                <a:solidFill>
                  <a:srgbClr val="FF0000"/>
                </a:solidFill>
                <a:latin typeface="+mn-ea"/>
                <a:cs typeface="楷体" panose="02010609060101010101" pitchFamily="49" charset="-122"/>
              </a:rPr>
              <a:t>恬然</a:t>
            </a:r>
            <a:r>
              <a:rPr lang="zh-CN" altLang="en-US" sz="2000" baseline="30000" dirty="0">
                <a:latin typeface="+mn-ea"/>
                <a:cs typeface="Arial"/>
              </a:rPr>
              <a:t>⑭</a:t>
            </a:r>
            <a:r>
              <a:rPr lang="zh-CN" altLang="en-US" sz="2000" dirty="0">
                <a:latin typeface="+mn-ea"/>
                <a:cs typeface="楷体" panose="02010609060101010101" pitchFamily="49" charset="-122"/>
              </a:rPr>
              <a:t>自安，感斯人言，是夕始觉有</a:t>
            </a:r>
            <a:r>
              <a:rPr lang="zh-CN" altLang="en-US" sz="2000" dirty="0">
                <a:solidFill>
                  <a:srgbClr val="FF0000"/>
                </a:solidFill>
                <a:latin typeface="+mn-ea"/>
                <a:cs typeface="楷体" panose="02010609060101010101" pitchFamily="49" charset="-122"/>
              </a:rPr>
              <a:t>迁谪</a:t>
            </a:r>
            <a:r>
              <a:rPr lang="zh-CN" altLang="en-US" sz="2000" baseline="30000" dirty="0">
                <a:latin typeface="+mn-ea"/>
                <a:cs typeface="Arial"/>
              </a:rPr>
              <a:t>⑮</a:t>
            </a:r>
            <a:r>
              <a:rPr lang="zh-CN" altLang="en-US" sz="2000" dirty="0">
                <a:latin typeface="+mn-ea"/>
                <a:cs typeface="楷体" panose="02010609060101010101" pitchFamily="49" charset="-122"/>
              </a:rPr>
              <a:t>意。因</a:t>
            </a:r>
            <a:r>
              <a:rPr lang="zh-CN" altLang="en-US" sz="2000" dirty="0">
                <a:solidFill>
                  <a:srgbClr val="FF0000"/>
                </a:solidFill>
                <a:latin typeface="+mn-ea"/>
                <a:cs typeface="楷体" panose="02010609060101010101" pitchFamily="49" charset="-122"/>
              </a:rPr>
              <a:t>为</a:t>
            </a:r>
            <a:r>
              <a:rPr lang="zh-CN" altLang="en-US" sz="2000" baseline="30000" dirty="0">
                <a:latin typeface="+mn-ea"/>
                <a:cs typeface="Arial"/>
              </a:rPr>
              <a:t>⑯</a:t>
            </a:r>
            <a:r>
              <a:rPr lang="zh-CN" altLang="en-US" sz="2000" dirty="0">
                <a:solidFill>
                  <a:srgbClr val="FF0000"/>
                </a:solidFill>
                <a:latin typeface="+mn-ea"/>
                <a:cs typeface="楷体" panose="02010609060101010101" pitchFamily="49" charset="-122"/>
              </a:rPr>
              <a:t>长句</a:t>
            </a:r>
            <a:r>
              <a:rPr lang="zh-CN" altLang="en-US" sz="2000" baseline="30000" dirty="0">
                <a:latin typeface="+mn-ea"/>
                <a:cs typeface="Arial"/>
              </a:rPr>
              <a:t>⑰</a:t>
            </a:r>
            <a:r>
              <a:rPr lang="zh-CN" altLang="en-US" sz="2000" dirty="0">
                <a:latin typeface="+mn-ea"/>
                <a:cs typeface="楷体" panose="02010609060101010101" pitchFamily="49" charset="-122"/>
              </a:rPr>
              <a:t>，</a:t>
            </a:r>
            <a:r>
              <a:rPr lang="zh-CN" altLang="en-US" sz="2000" dirty="0">
                <a:solidFill>
                  <a:srgbClr val="FF0000"/>
                </a:solidFill>
                <a:latin typeface="+mn-ea"/>
                <a:cs typeface="楷体" panose="02010609060101010101" pitchFamily="49" charset="-122"/>
              </a:rPr>
              <a:t>歌</a:t>
            </a:r>
            <a:r>
              <a:rPr lang="zh-CN" altLang="en-US" sz="2000" baseline="30000" dirty="0">
                <a:latin typeface="+mn-ea"/>
                <a:cs typeface="Arial"/>
              </a:rPr>
              <a:t>⑱</a:t>
            </a:r>
            <a:r>
              <a:rPr lang="zh-CN" altLang="en-US" sz="2000" dirty="0">
                <a:latin typeface="+mn-ea"/>
                <a:cs typeface="楷体" panose="02010609060101010101" pitchFamily="49" charset="-122"/>
              </a:rPr>
              <a:t>以赠之，</a:t>
            </a:r>
            <a:r>
              <a:rPr lang="zh-CN" altLang="en-US" sz="2000" dirty="0">
                <a:solidFill>
                  <a:srgbClr val="FF0000"/>
                </a:solidFill>
                <a:latin typeface="+mn-ea"/>
                <a:cs typeface="楷体" panose="02010609060101010101" pitchFamily="49" charset="-122"/>
              </a:rPr>
              <a:t>凡</a:t>
            </a:r>
            <a:r>
              <a:rPr lang="zh-CN" altLang="en-US" sz="2000" baseline="30000" dirty="0">
                <a:latin typeface="+mn-ea"/>
                <a:cs typeface="Arial"/>
              </a:rPr>
              <a:t>⑲</a:t>
            </a:r>
            <a:r>
              <a:rPr lang="zh-CN" altLang="en-US" sz="2000" dirty="0">
                <a:latin typeface="+mn-ea"/>
                <a:cs typeface="楷体" panose="02010609060101010101" pitchFamily="49" charset="-122"/>
              </a:rPr>
              <a:t>六百一十六</a:t>
            </a:r>
            <a:r>
              <a:rPr lang="zh-CN" altLang="en-US" sz="2000" dirty="0">
                <a:solidFill>
                  <a:srgbClr val="FF0000"/>
                </a:solidFill>
                <a:latin typeface="+mn-ea"/>
                <a:cs typeface="楷体" panose="02010609060101010101" pitchFamily="49" charset="-122"/>
              </a:rPr>
              <a:t>言</a:t>
            </a:r>
            <a:r>
              <a:rPr lang="zh-CN" altLang="en-US" sz="2000" baseline="30000" dirty="0">
                <a:latin typeface="+mn-ea"/>
                <a:cs typeface="Arial"/>
              </a:rPr>
              <a:t>⑳</a:t>
            </a:r>
            <a:r>
              <a:rPr lang="zh-CN" altLang="en-US" sz="2000" dirty="0">
                <a:latin typeface="+mn-ea"/>
                <a:cs typeface="楷体" panose="02010609060101010101" pitchFamily="49" charset="-122"/>
              </a:rPr>
              <a:t>，</a:t>
            </a:r>
            <a:r>
              <a:rPr lang="zh-CN" altLang="en-US" sz="2000" dirty="0">
                <a:solidFill>
                  <a:srgbClr val="FF0000"/>
                </a:solidFill>
                <a:latin typeface="+mn-ea"/>
                <a:cs typeface="楷体" panose="02010609060101010101" pitchFamily="49" charset="-122"/>
              </a:rPr>
              <a:t>命</a:t>
            </a:r>
            <a:r>
              <a:rPr lang="en-US" altLang="zh-CN" sz="2000" baseline="30000" dirty="0">
                <a:latin typeface="+mn-ea"/>
                <a:cs typeface="Arial"/>
              </a:rPr>
              <a:t>㉑</a:t>
            </a:r>
            <a:r>
              <a:rPr lang="zh-CN" altLang="en-US" sz="2000" dirty="0">
                <a:latin typeface="+mn-ea"/>
                <a:cs typeface="楷体" panose="02010609060101010101" pitchFamily="49" charset="-122"/>
              </a:rPr>
              <a:t>曰</a:t>
            </a:r>
            <a:r>
              <a:rPr lang="en-US" altLang="zh-CN" sz="2000" dirty="0">
                <a:latin typeface="+mn-ea"/>
                <a:cs typeface="楷体" panose="02010609060101010101" pitchFamily="49" charset="-122"/>
              </a:rPr>
              <a:t>《</a:t>
            </a:r>
            <a:r>
              <a:rPr lang="zh-CN" altLang="en-US" sz="2000" dirty="0">
                <a:latin typeface="+mn-ea"/>
                <a:cs typeface="楷体" panose="02010609060101010101" pitchFamily="49" charset="-122"/>
              </a:rPr>
              <a:t>琵琶行</a:t>
            </a:r>
            <a:r>
              <a:rPr lang="en-US" altLang="zh-CN" sz="2000" dirty="0">
                <a:latin typeface="+mn-ea"/>
                <a:cs typeface="楷体" panose="02010609060101010101" pitchFamily="49" charset="-122"/>
              </a:rPr>
              <a:t>》</a:t>
            </a:r>
            <a:r>
              <a:rPr lang="zh-CN" altLang="en-US" sz="2000" dirty="0">
                <a:latin typeface="+mn-ea"/>
                <a:cs typeface="楷体" panose="02010609060101010101" pitchFamily="49" charset="-122"/>
              </a:rPr>
              <a:t>。</a:t>
            </a:r>
            <a:endParaRPr lang="zh-CN" altLang="en-US" sz="2000" dirty="0">
              <a:latin typeface="+mn-ea"/>
              <a:cs typeface="楷体" panose="02010609060101010101" pitchFamily="49" charset="-122"/>
            </a:endParaRPr>
          </a:p>
        </p:txBody>
      </p:sp>
      <p:sp>
        <p:nvSpPr>
          <p:cNvPr id="6" name="矩形 5"/>
          <p:cNvSpPr/>
          <p:nvPr/>
        </p:nvSpPr>
        <p:spPr>
          <a:xfrm>
            <a:off x="1977956" y="2943415"/>
            <a:ext cx="7808069" cy="1338828"/>
          </a:xfrm>
          <a:prstGeom prst="rect">
            <a:avLst/>
          </a:prstGeom>
        </p:spPr>
        <p:txBody>
          <a:bodyPr wrap="square">
            <a:spAutoFit/>
          </a:bodyPr>
          <a:lstStyle/>
          <a:p>
            <a:pPr>
              <a:lnSpc>
                <a:spcPct val="150000"/>
              </a:lnSpc>
            </a:pPr>
            <a:r>
              <a:rPr lang="zh-CN" altLang="en-US" dirty="0">
                <a:latin typeface="+mn-ea"/>
              </a:rPr>
              <a:t>悯然：忧郁的样子</a:t>
            </a:r>
            <a:r>
              <a:rPr lang="zh-CN" altLang="en-US" dirty="0" smtClean="0">
                <a:latin typeface="+mn-ea"/>
              </a:rPr>
              <a:t>。漂</a:t>
            </a:r>
            <a:r>
              <a:rPr lang="zh-CN" altLang="en-US" dirty="0">
                <a:latin typeface="+mn-ea"/>
              </a:rPr>
              <a:t>沦：漂泊沦落</a:t>
            </a:r>
            <a:r>
              <a:rPr lang="zh-CN" altLang="en-US" dirty="0" smtClean="0">
                <a:latin typeface="+mn-ea"/>
              </a:rPr>
              <a:t>。出</a:t>
            </a:r>
            <a:r>
              <a:rPr lang="zh-CN" altLang="en-US" dirty="0">
                <a:latin typeface="+mn-ea"/>
              </a:rPr>
              <a:t>官：（京官）外调</a:t>
            </a:r>
            <a:r>
              <a:rPr lang="zh-CN" altLang="en-US" dirty="0" smtClean="0">
                <a:latin typeface="+mn-ea"/>
              </a:rPr>
              <a:t>。恬然</a:t>
            </a:r>
            <a:r>
              <a:rPr lang="zh-CN" altLang="en-US" dirty="0">
                <a:latin typeface="+mn-ea"/>
              </a:rPr>
              <a:t>：淡泊宁静的样子</a:t>
            </a:r>
            <a:r>
              <a:rPr lang="zh-CN" altLang="en-US" dirty="0" smtClean="0">
                <a:latin typeface="+mn-ea"/>
              </a:rPr>
              <a:t>。迁</a:t>
            </a:r>
            <a:r>
              <a:rPr lang="zh-CN" altLang="en-US" dirty="0">
                <a:latin typeface="+mn-ea"/>
              </a:rPr>
              <a:t>谪（</a:t>
            </a:r>
            <a:r>
              <a:rPr lang="en-US" altLang="zh-CN" dirty="0" err="1">
                <a:latin typeface="+mn-ea"/>
              </a:rPr>
              <a:t>zhé</a:t>
            </a:r>
            <a:r>
              <a:rPr lang="zh-CN" altLang="en-US" dirty="0">
                <a:latin typeface="+mn-ea"/>
              </a:rPr>
              <a:t>）：贬官降职或流放</a:t>
            </a:r>
            <a:r>
              <a:rPr lang="zh-CN" altLang="en-US" dirty="0" smtClean="0">
                <a:latin typeface="+mn-ea"/>
              </a:rPr>
              <a:t>。为</a:t>
            </a:r>
            <a:r>
              <a:rPr lang="zh-CN" altLang="en-US" dirty="0">
                <a:latin typeface="+mn-ea"/>
              </a:rPr>
              <a:t>：创作</a:t>
            </a:r>
            <a:r>
              <a:rPr lang="zh-CN" altLang="en-US" dirty="0" smtClean="0">
                <a:latin typeface="+mn-ea"/>
              </a:rPr>
              <a:t>。长</a:t>
            </a:r>
            <a:r>
              <a:rPr lang="zh-CN" altLang="en-US" dirty="0">
                <a:latin typeface="+mn-ea"/>
              </a:rPr>
              <a:t>句：指七言诗</a:t>
            </a:r>
            <a:r>
              <a:rPr lang="zh-CN" altLang="en-US" dirty="0" smtClean="0">
                <a:latin typeface="+mn-ea"/>
              </a:rPr>
              <a:t>。歌</a:t>
            </a:r>
            <a:r>
              <a:rPr lang="zh-CN" altLang="en-US" dirty="0">
                <a:latin typeface="+mn-ea"/>
              </a:rPr>
              <a:t>：作歌，动词</a:t>
            </a:r>
            <a:r>
              <a:rPr lang="zh-CN" altLang="en-US" dirty="0" smtClean="0">
                <a:latin typeface="+mn-ea"/>
              </a:rPr>
              <a:t>。凡</a:t>
            </a:r>
            <a:r>
              <a:rPr lang="zh-CN" altLang="en-US" dirty="0">
                <a:latin typeface="+mn-ea"/>
              </a:rPr>
              <a:t>：总共</a:t>
            </a:r>
            <a:r>
              <a:rPr lang="zh-CN" altLang="en-US" dirty="0" smtClean="0">
                <a:latin typeface="+mn-ea"/>
              </a:rPr>
              <a:t>。言</a:t>
            </a:r>
            <a:r>
              <a:rPr lang="zh-CN" altLang="en-US" dirty="0">
                <a:latin typeface="+mn-ea"/>
              </a:rPr>
              <a:t>：字</a:t>
            </a:r>
            <a:r>
              <a:rPr lang="zh-CN" altLang="en-US" dirty="0" smtClean="0">
                <a:latin typeface="+mn-ea"/>
              </a:rPr>
              <a:t>。命</a:t>
            </a:r>
            <a:r>
              <a:rPr lang="zh-CN" altLang="en-US" dirty="0">
                <a:latin typeface="+mn-ea"/>
              </a:rPr>
              <a:t>：命名，题名。</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969" y="4320107"/>
            <a:ext cx="2474912" cy="26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3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3620</Words>
  <Application>Microsoft Office PowerPoint</Application>
  <PresentationFormat>自定义</PresentationFormat>
  <Paragraphs>122</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山东金星书业文化发展有限公司</dc:creator>
  <cp:lastModifiedBy>j</cp:lastModifiedBy>
  <cp:revision>339</cp:revision>
  <dcterms:created xsi:type="dcterms:W3CDTF">2018-05-18T09:56:00Z</dcterms:created>
  <dcterms:modified xsi:type="dcterms:W3CDTF">2021-05-12T08:38:09Z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2D7C333F13F6489396AB2DEDE500DE59</vt:lpwstr>
  </property>
</Properties>
</file>