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4"/>
  </p:notesMasterIdLst>
  <p:handoutMasterIdLst>
    <p:handoutMasterId r:id="rId25"/>
  </p:handoutMasterIdLst>
  <p:sldIdLst>
    <p:sldId id="256" r:id="rId3"/>
    <p:sldId id="359" r:id="rId5"/>
    <p:sldId id="380" r:id="rId6"/>
    <p:sldId id="399" r:id="rId7"/>
    <p:sldId id="384" r:id="rId8"/>
    <p:sldId id="385" r:id="rId9"/>
    <p:sldId id="386" r:id="rId10"/>
    <p:sldId id="388" r:id="rId11"/>
    <p:sldId id="400" r:id="rId12"/>
    <p:sldId id="369" r:id="rId13"/>
    <p:sldId id="370" r:id="rId14"/>
    <p:sldId id="371" r:id="rId15"/>
    <p:sldId id="372" r:id="rId16"/>
    <p:sldId id="401" r:id="rId17"/>
    <p:sldId id="402" r:id="rId18"/>
    <p:sldId id="389" r:id="rId19"/>
    <p:sldId id="391" r:id="rId20"/>
    <p:sldId id="392" r:id="rId21"/>
    <p:sldId id="403" r:id="rId22"/>
    <p:sldId id="378" r:id="rId23"/>
    <p:sldId id="258" r:id="rId2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418C5"/>
    <a:srgbClr val="4F855D"/>
    <a:srgbClr val="B2B2B2"/>
    <a:srgbClr val="202020"/>
    <a:srgbClr val="323232"/>
    <a:srgbClr val="CC3300"/>
    <a:srgbClr val="CC0000"/>
    <a:srgbClr val="FF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630" y="270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-4038" y="-96"/>
      </p:cViewPr>
      <p:guideLst>
        <p:guide orient="horz" pos="3223"/>
        <p:guide pos="2237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9090" y="1203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新课导入</a:t>
            </a:r>
            <a:endParaRPr lang="zh-CN" altLang="en-US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90" y="1203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知识讲解</a:t>
            </a:r>
            <a:endParaRPr lang="zh-CN" altLang="en-US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9090" y="1203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随</a:t>
            </a:r>
            <a:r>
              <a:rPr lang="zh-CN" alt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堂训练</a:t>
            </a:r>
            <a:endParaRPr lang="zh-CN" altLang="en-US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3.xml"/><Relationship Id="rId8" Type="http://schemas.openxmlformats.org/officeDocument/2006/relationships/tags" Target="../tags/tag2.xml"/><Relationship Id="rId7" Type="http://schemas.openxmlformats.org/officeDocument/2006/relationships/tags" Target="../tags/tag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-21590" y="-635"/>
            <a:ext cx="12210415" cy="688848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5" name="图片 14" descr="LOGO"/>
          <p:cNvPicPr>
            <a:picLocks noChangeAspect="1"/>
          </p:cNvPicPr>
          <p:nvPr userDrawn="1"/>
        </p:nvPicPr>
        <p:blipFill>
          <a:blip r:embed="rId10" cstate="screen"/>
          <a:stretch>
            <a:fillRect/>
          </a:stretch>
        </p:blipFill>
        <p:spPr>
          <a:xfrm>
            <a:off x="10455275" y="123190"/>
            <a:ext cx="1513205" cy="45847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-24765" y="6691630"/>
            <a:ext cx="12212955" cy="195580"/>
            <a:chOff x="-22" y="7904"/>
            <a:chExt cx="14533" cy="308"/>
          </a:xfrm>
        </p:grpSpPr>
        <p:sp>
          <p:nvSpPr>
            <p:cNvPr id="9" name="矩形 8"/>
            <p:cNvSpPr/>
            <p:nvPr userDrawn="1"/>
          </p:nvSpPr>
          <p:spPr>
            <a:xfrm>
              <a:off x="-22" y="7904"/>
              <a:ext cx="10915" cy="309"/>
            </a:xfrm>
            <a:prstGeom prst="rect">
              <a:avLst/>
            </a:prstGeom>
            <a:solidFill>
              <a:srgbClr val="00A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9457" y="7904"/>
              <a:ext cx="5055" cy="309"/>
            </a:xfrm>
            <a:prstGeom prst="rect">
              <a:avLst/>
            </a:prstGeom>
            <a:solidFill>
              <a:srgbClr val="E756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openxmlformats.org/officeDocument/2006/relationships/image" Target="../media/image3.GIF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1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84455" y="6541770"/>
            <a:ext cx="12364085" cy="3600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507866" y="432776"/>
            <a:ext cx="314788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ln>
                  <a:noFill/>
                </a:ln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五</a:t>
            </a:r>
            <a:r>
              <a:rPr lang="zh-CN" altLang="en-US" sz="14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b="1" dirty="0" smtClean="0">
                <a:ln>
                  <a:noFill/>
                </a:ln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   相交线与平行线</a:t>
            </a:r>
            <a:endParaRPr lang="zh-CN" altLang="en-US" sz="1400" b="1" dirty="0" smtClean="0">
              <a:ln>
                <a:noFill/>
              </a:ln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 flipV="1">
            <a:off x="7570875" y="585684"/>
            <a:ext cx="1957070" cy="76200"/>
            <a:chOff x="11867" y="1528"/>
            <a:chExt cx="3966" cy="12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 flipV="1">
            <a:off x="2517775" y="563269"/>
            <a:ext cx="1957070" cy="76200"/>
            <a:chOff x="11867" y="1528"/>
            <a:chExt cx="3966" cy="120"/>
          </a:xfrm>
        </p:grpSpPr>
        <p:cxnSp>
          <p:nvCxnSpPr>
            <p:cNvPr id="18" name="直接连接符 17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8" name="图片 27" descr="书本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9656445" y="5260975"/>
            <a:ext cx="2767330" cy="1715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 descr="81(算盘）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2085" y="3791585"/>
            <a:ext cx="3571875" cy="3571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文本框 1"/>
          <p:cNvSpPr txBox="1">
            <a:spLocks noChangeArrowheads="1"/>
          </p:cNvSpPr>
          <p:nvPr/>
        </p:nvSpPr>
        <p:spPr bwMode="auto">
          <a:xfrm>
            <a:off x="2429686" y="1838811"/>
            <a:ext cx="6955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800" dirty="0" smtClean="0"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第五章  相交线与平行线</a:t>
            </a:r>
            <a:endParaRPr lang="zh-CN" altLang="en-US" sz="4800" b="1" dirty="0">
              <a:solidFill>
                <a:srgbClr val="070707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4446619" y="3090244"/>
            <a:ext cx="27606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  <a:sym typeface="宋体" panose="02010600030101010101" pitchFamily="2" charset="-122"/>
              </a:rPr>
              <a:t>5.4</a:t>
            </a:r>
            <a:r>
              <a:rPr lang="zh-CN" altLang="en-US" sz="4000" b="1">
                <a:solidFill>
                  <a:srgbClr val="00B0F0"/>
                </a:solidFill>
                <a:latin typeface="黑体" pitchFamily="49" charset="-122"/>
                <a:ea typeface="黑体" pitchFamily="49" charset="-122"/>
                <a:sym typeface="宋体" panose="02010600030101010101" pitchFamily="2" charset="-122"/>
              </a:rPr>
              <a:t>　</a:t>
            </a:r>
            <a:r>
              <a:rPr lang="zh-CN" altLang="en-US" sz="4000" b="1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  <a:sym typeface="宋体" panose="02010600030101010101" pitchFamily="2" charset="-122"/>
              </a:rPr>
              <a:t>平 移</a:t>
            </a:r>
            <a:endParaRPr lang="zh-CN" altLang="en-US" sz="4000" b="1" dirty="0">
              <a:solidFill>
                <a:srgbClr val="00B0F0"/>
              </a:solidFill>
              <a:latin typeface="黑体" pitchFamily="49" charset="-122"/>
              <a:ea typeface="黑体" pitchFamily="49" charset="-122"/>
              <a:sym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976254" y="2992517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黑体" pitchFamily="49" charset="-122"/>
              </a:rPr>
              <a:t>思考：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</a:rPr>
              <a:t>上面图形中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</a:rPr>
              <a:t>AD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</a:rPr>
              <a:t>、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</a:rPr>
              <a:t>BE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</a:rPr>
              <a:t>、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</a:rPr>
              <a:t>CF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itchFamily="49" charset="-122"/>
              </a:rPr>
              <a:t>都有怎样的关系？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黑体" pitchFamily="49" charset="-122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428149" y="506120"/>
            <a:ext cx="4587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i="1">
              <a:latin typeface="Constantia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2763665">
            <a:off x="3105934" y="1196474"/>
            <a:ext cx="1594822" cy="1054206"/>
          </a:xfrm>
          <a:prstGeom prst="rtTriangle">
            <a:avLst/>
          </a:prstGeom>
          <a:solidFill>
            <a:srgbClr val="0070C0"/>
          </a:solidFill>
          <a:ln w="9525">
            <a:noFill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/>
          <a:lstStyle/>
          <a:p>
            <a:pPr>
              <a:buFontTx/>
              <a:buNone/>
              <a:defRPr/>
            </a:pPr>
            <a:endParaRPr lang="zh-CN" altLang="en-US" i="1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2763665">
            <a:off x="3105935" y="1197110"/>
            <a:ext cx="1594822" cy="1054206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/>
          <a:lstStyle/>
          <a:p>
            <a:pPr>
              <a:buFontTx/>
              <a:buNone/>
              <a:defRPr/>
            </a:pPr>
            <a:endParaRPr lang="zh-CN" altLang="en-US" i="1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354999" y="479133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 b="1" i="1">
                <a:latin typeface="Times New Roman" panose="02020603050405020304" pitchFamily="18" charset="0"/>
              </a:rPr>
              <a:t>A</a:t>
            </a:r>
            <a:endParaRPr lang="en-US" altLang="zh-CN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67599" y="1479258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 b="1" i="1">
                <a:latin typeface="Times New Roman" panose="02020603050405020304" pitchFamily="18" charset="0"/>
              </a:rPr>
              <a:t>B</a:t>
            </a:r>
            <a:endParaRPr lang="en-US" altLang="zh-CN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640749" y="2511133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 b="1" i="1">
                <a:latin typeface="Times New Roman" panose="02020603050405020304" pitchFamily="18" charset="0"/>
              </a:rPr>
              <a:t>C</a:t>
            </a:r>
            <a:endParaRPr lang="en-US" altLang="zh-CN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 flipH="1" flipV="1">
            <a:off x="5642586" y="-1173455"/>
            <a:ext cx="30163" cy="3884613"/>
          </a:xfrm>
          <a:prstGeom prst="line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5400000" flipH="1" flipV="1">
            <a:off x="5999773" y="706146"/>
            <a:ext cx="30163" cy="3884612"/>
          </a:xfrm>
          <a:prstGeom prst="line">
            <a:avLst/>
          </a:prstGeom>
          <a:solidFill>
            <a:schemeClr val="accent6">
              <a:lumMod val="75000"/>
            </a:schemeClr>
          </a:solidFill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 flipH="1" flipV="1">
            <a:off x="4897256" y="-447174"/>
            <a:ext cx="30162" cy="3883025"/>
          </a:xfrm>
          <a:prstGeom prst="line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35"/>
          <p:cNvGrpSpPr/>
          <p:nvPr/>
        </p:nvGrpSpPr>
        <p:grpSpPr bwMode="auto">
          <a:xfrm>
            <a:off x="6565663" y="407696"/>
            <a:ext cx="1582019" cy="2584821"/>
            <a:chOff x="5806155" y="2765580"/>
            <a:chExt cx="1581735" cy="2584836"/>
          </a:xfrm>
        </p:grpSpPr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6524290" y="2765580"/>
              <a:ext cx="431800" cy="3968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000" b="1" i="1" dirty="0">
                  <a:latin typeface="Times New Roman" panose="02020603050405020304" pitchFamily="18" charset="0"/>
                </a:rPr>
                <a:t>D</a:t>
              </a:r>
              <a:endPara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5806155" y="3785117"/>
              <a:ext cx="576262" cy="3968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000" b="1" i="1" dirty="0">
                  <a:latin typeface="Times New Roman" panose="02020603050405020304" pitchFamily="18" charset="0"/>
                </a:rPr>
                <a:t>E</a:t>
              </a:r>
              <a:endPara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6956090" y="4953541"/>
              <a:ext cx="431800" cy="3968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000" b="1" i="1" dirty="0">
                  <a:latin typeface="Times New Roman" panose="02020603050405020304" pitchFamily="18" charset="0"/>
                </a:rPr>
                <a:t>F</a:t>
              </a:r>
              <a:endPara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AutoShape 4"/>
          <p:cNvSpPr>
            <a:spLocks noChangeArrowheads="1"/>
          </p:cNvSpPr>
          <p:nvPr/>
        </p:nvSpPr>
        <p:spPr bwMode="auto">
          <a:xfrm rot="2763665">
            <a:off x="6989306" y="1166316"/>
            <a:ext cx="1594822" cy="1054206"/>
          </a:xfrm>
          <a:prstGeom prst="rtTriangle">
            <a:avLst/>
          </a:prstGeom>
          <a:solidFill>
            <a:srgbClr val="FFFF00"/>
          </a:solidFill>
          <a:ln w="9525">
            <a:noFill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/>
          <a:lstStyle/>
          <a:p>
            <a:pPr>
              <a:buFontTx/>
              <a:buNone/>
              <a:defRPr/>
            </a:pPr>
            <a:endParaRPr lang="zh-CN" altLang="en-US" i="1"/>
          </a:p>
        </p:txBody>
      </p:sp>
      <p:sp>
        <p:nvSpPr>
          <p:cNvPr id="19" name="矩形 18"/>
          <p:cNvSpPr/>
          <p:nvPr/>
        </p:nvSpPr>
        <p:spPr>
          <a:xfrm>
            <a:off x="2855730" y="3837806"/>
            <a:ext cx="4209807" cy="520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线段</a:t>
            </a:r>
            <a:r>
              <a:rPr lang="en-US" altLang="zh-CN" sz="2400" i="1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AD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、</a:t>
            </a:r>
            <a:r>
              <a:rPr lang="en-US" altLang="zh-CN" sz="2400" i="1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BE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、</a:t>
            </a:r>
            <a:r>
              <a:rPr lang="en-US" altLang="zh-CN" sz="24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CF</a:t>
            </a:r>
            <a:r>
              <a:rPr lang="zh-CN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平行且相等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.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50055" y="2152650"/>
            <a:ext cx="3335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几何符号语言：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81280" y="1316038"/>
            <a:ext cx="7223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spcBef>
                <a:spcPts val="200"/>
              </a:spcBef>
              <a:buClr>
                <a:srgbClr val="C00000"/>
              </a:buClr>
              <a:buFont typeface="+mj-ea"/>
              <a:buAutoNum type="circleNumDbPlain"/>
            </a:pP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平移的两个图形形状和大小完全相同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ea typeface="黑体" pitchFamily="49" charset="-122"/>
            </a:endParaRPr>
          </a:p>
        </p:txBody>
      </p:sp>
      <p:sp>
        <p:nvSpPr>
          <p:cNvPr id="9" name="Line 33"/>
          <p:cNvSpPr>
            <a:spLocks noChangeShapeType="1"/>
          </p:cNvSpPr>
          <p:nvPr/>
        </p:nvSpPr>
        <p:spPr bwMode="auto">
          <a:xfrm rot="16200000">
            <a:off x="3484705" y="4318000"/>
            <a:ext cx="4337050" cy="6350"/>
          </a:xfrm>
          <a:prstGeom prst="line">
            <a:avLst/>
          </a:prstGeom>
          <a:noFill/>
          <a:ln w="9525">
            <a:solidFill>
              <a:srgbClr val="0361B7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10" name="组合 52"/>
          <p:cNvGrpSpPr/>
          <p:nvPr/>
        </p:nvGrpSpPr>
        <p:grpSpPr bwMode="auto">
          <a:xfrm>
            <a:off x="1627330" y="2992438"/>
            <a:ext cx="2979738" cy="1585513"/>
            <a:chOff x="214282" y="4478545"/>
            <a:chExt cx="3500462" cy="1862648"/>
          </a:xfrm>
        </p:grpSpPr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571472" y="4478545"/>
              <a:ext cx="344295" cy="43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400" i="1">
                  <a:latin typeface="Times New Roman" panose="02020603050405020304" pitchFamily="18" charset="0"/>
                </a:rPr>
                <a:t>A</a:t>
              </a:r>
              <a:endPara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AutoShape 4"/>
            <p:cNvSpPr>
              <a:spLocks noChangeArrowheads="1"/>
            </p:cNvSpPr>
            <p:nvPr/>
          </p:nvSpPr>
          <p:spPr bwMode="auto">
            <a:xfrm rot="1839381">
              <a:off x="630030" y="4954293"/>
              <a:ext cx="1265262" cy="758424"/>
            </a:xfrm>
            <a:prstGeom prst="rtTriangle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 rot="1839381">
              <a:off x="2390924" y="4954293"/>
              <a:ext cx="1265262" cy="758424"/>
            </a:xfrm>
            <a:prstGeom prst="rtTriangle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2400"/>
            </a:p>
          </p:txBody>
        </p:sp>
        <p:cxnSp>
          <p:nvCxnSpPr>
            <p:cNvPr id="14" name="直接连接符 32"/>
            <p:cNvCxnSpPr>
              <a:cxnSpLocks noChangeShapeType="1"/>
              <a:stCxn id="12" idx="0"/>
              <a:endCxn id="13" idx="0"/>
            </p:cNvCxnSpPr>
            <p:nvPr/>
          </p:nvCxnSpPr>
          <p:spPr bwMode="auto">
            <a:xfrm rot="5400000" flipH="1" flipV="1">
              <a:off x="1792939" y="3804410"/>
              <a:ext cx="1866" cy="17604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直接连接符 33"/>
            <p:cNvCxnSpPr>
              <a:cxnSpLocks noChangeShapeType="1"/>
              <a:stCxn id="12" idx="0"/>
              <a:endCxn id="13" idx="0"/>
            </p:cNvCxnSpPr>
            <p:nvPr/>
          </p:nvCxnSpPr>
          <p:spPr bwMode="auto">
            <a:xfrm rot="5400000" flipH="1" flipV="1">
              <a:off x="1405035" y="4464704"/>
              <a:ext cx="1866" cy="17604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直接连接符 34"/>
            <p:cNvCxnSpPr>
              <a:cxnSpLocks noChangeShapeType="1"/>
              <a:stCxn id="12" idx="0"/>
              <a:endCxn id="13" idx="0"/>
            </p:cNvCxnSpPr>
            <p:nvPr/>
          </p:nvCxnSpPr>
          <p:spPr bwMode="auto">
            <a:xfrm rot="5400000" flipH="1" flipV="1">
              <a:off x="2501602" y="5100743"/>
              <a:ext cx="1865" cy="176048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214282" y="5189764"/>
              <a:ext cx="344295" cy="43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400" i="1">
                  <a:latin typeface="Times New Roman" panose="02020603050405020304" pitchFamily="18" charset="0"/>
                </a:rPr>
                <a:t>B</a:t>
              </a:r>
              <a:endPara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1298746" y="5907305"/>
              <a:ext cx="344295" cy="43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400" i="1">
                  <a:latin typeface="Times New Roman" panose="02020603050405020304" pitchFamily="18" charset="0"/>
                </a:rPr>
                <a:t>C</a:t>
              </a:r>
              <a:endPara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2727508" y="4549983"/>
              <a:ext cx="344295" cy="43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400" i="1">
                  <a:latin typeface="Times New Roman" panose="02020603050405020304" pitchFamily="18" charset="0"/>
                </a:rPr>
                <a:t>D</a:t>
              </a:r>
              <a:endPara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2370317" y="5140351"/>
              <a:ext cx="344295" cy="43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400" i="1">
                  <a:latin typeface="Times New Roman" panose="02020603050405020304" pitchFamily="18" charset="0"/>
                </a:rPr>
                <a:t>E</a:t>
              </a:r>
              <a:endPara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3370449" y="5857892"/>
              <a:ext cx="344295" cy="43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400" i="1">
                  <a:latin typeface="Times New Roman" panose="02020603050405020304" pitchFamily="18" charset="0"/>
                </a:rPr>
                <a:t>F</a:t>
              </a:r>
              <a:endPara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5656404" y="2767013"/>
            <a:ext cx="504794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∵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三角形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ABC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平移得到三角 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黑体" pitchFamily="49" charset="-122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    形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DEF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，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ea typeface="黑体" pitchFamily="49" charset="-122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∴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AB∥DE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，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AC∥DF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，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ea typeface="黑体" pitchFamily="49" charset="-122"/>
            </a:endParaRPr>
          </a:p>
          <a:p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   BC ∥EF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或共线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)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，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 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ea typeface="黑体" pitchFamily="49" charset="-122"/>
            </a:endParaRPr>
          </a:p>
          <a:p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  AB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=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DE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，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AC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=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DF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，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BC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=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EF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，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黑体" pitchFamily="49" charset="-122"/>
            </a:endParaRPr>
          </a:p>
          <a:p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  AD∥BE∥CF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或共线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)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，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黑体" pitchFamily="49" charset="-122"/>
            </a:endParaRPr>
          </a:p>
          <a:p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  AD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=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BE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=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CF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.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ea typeface="黑体" pitchFamily="49" charset="-122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481280" y="2014538"/>
            <a:ext cx="4572000" cy="85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200"/>
              </a:spcBef>
              <a:buClr>
                <a:srgbClr val="0361B7"/>
              </a:buClr>
            </a:pPr>
            <a:r>
              <a:rPr lang="zh-CN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②对应线段平行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(</a:t>
            </a:r>
            <a:r>
              <a:rPr lang="zh-CN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或在同一</a:t>
            </a:r>
            <a:endParaRPr lang="zh-CN" altLang="en-US" sz="2400" dirty="0" smtClean="0">
              <a:solidFill>
                <a:srgbClr val="C00000"/>
              </a:solidFill>
              <a:latin typeface="Times New Roman" panose="02020603050405020304" pitchFamily="18" charset="0"/>
              <a:ea typeface="黑体" pitchFamily="49" charset="-122"/>
            </a:endParaRPr>
          </a:p>
          <a:p>
            <a:pPr>
              <a:spcBef>
                <a:spcPts val="200"/>
              </a:spcBef>
              <a:buClr>
                <a:srgbClr val="0361B7"/>
              </a:buClr>
            </a:pPr>
            <a:r>
              <a:rPr lang="zh-CN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   直线上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)</a:t>
            </a:r>
            <a:r>
              <a:rPr lang="zh-CN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且相等；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ea typeface="黑体" pitchFamily="49" charset="-122"/>
            </a:endParaRPr>
          </a:p>
        </p:txBody>
      </p:sp>
      <p:sp>
        <p:nvSpPr>
          <p:cNvPr id="33" name="圆角矩形 31"/>
          <p:cNvSpPr>
            <a:spLocks noChangeArrowheads="1"/>
          </p:cNvSpPr>
          <p:nvPr/>
        </p:nvSpPr>
        <p:spPr bwMode="auto">
          <a:xfrm>
            <a:off x="1541605" y="630238"/>
            <a:ext cx="3552825" cy="5397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图形平移的基本性质：</a:t>
            </a:r>
            <a:endParaRPr lang="zh-CN" altLang="en-US" sz="24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1203468" y="5557838"/>
            <a:ext cx="4572000" cy="85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200"/>
              </a:spcBef>
              <a:buClr>
                <a:srgbClr val="0361B7"/>
              </a:buClr>
            </a:pP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③各对应点所连线段平行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ea typeface="黑体" pitchFamily="49" charset="-122"/>
            </a:endParaRPr>
          </a:p>
          <a:p>
            <a:pPr>
              <a:spcBef>
                <a:spcPts val="200"/>
              </a:spcBef>
              <a:buClr>
                <a:srgbClr val="0361B7"/>
              </a:buClr>
            </a:pP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   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(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或在同一直线上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)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且相等；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ea typeface="黑体" pitchFamily="49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705118" y="4433888"/>
            <a:ext cx="3538537" cy="974627"/>
            <a:chOff x="1705118" y="4433888"/>
            <a:chExt cx="3538537" cy="974627"/>
          </a:xfrm>
        </p:grpSpPr>
        <p:grpSp>
          <p:nvGrpSpPr>
            <p:cNvPr id="22" name="组合 73"/>
            <p:cNvGrpSpPr/>
            <p:nvPr/>
          </p:nvGrpSpPr>
          <p:grpSpPr bwMode="auto">
            <a:xfrm>
              <a:off x="1705118" y="4433888"/>
              <a:ext cx="3538537" cy="974627"/>
              <a:chOff x="4929190" y="4180276"/>
              <a:chExt cx="4042720" cy="1114809"/>
            </a:xfrm>
          </p:grpSpPr>
          <p:sp>
            <p:nvSpPr>
              <p:cNvPr id="23" name="Text Box 5"/>
              <p:cNvSpPr txBox="1">
                <a:spLocks noChangeArrowheads="1"/>
              </p:cNvSpPr>
              <p:nvPr/>
            </p:nvSpPr>
            <p:spPr bwMode="auto">
              <a:xfrm>
                <a:off x="4929190" y="4229690"/>
                <a:ext cx="344295" cy="422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anose="02020603050405020304" pitchFamily="18" charset="0"/>
                  </a:rPr>
                  <a:t>A</a:t>
                </a:r>
                <a:endParaRPr lang="en-US" altLang="zh-CN" sz="24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AutoShape 4"/>
              <p:cNvSpPr>
                <a:spLocks noChangeArrowheads="1"/>
              </p:cNvSpPr>
              <p:nvPr/>
            </p:nvSpPr>
            <p:spPr bwMode="auto">
              <a:xfrm>
                <a:off x="5234139" y="4247793"/>
                <a:ext cx="1182354" cy="797269"/>
              </a:xfrm>
              <a:prstGeom prst="rtTriangle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400"/>
              </a:p>
            </p:txBody>
          </p:sp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4929190" y="4851435"/>
                <a:ext cx="344295" cy="422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anose="02020603050405020304" pitchFamily="18" charset="0"/>
                  </a:rPr>
                  <a:t>B</a:t>
                </a:r>
                <a:endParaRPr lang="en-US" altLang="zh-CN" sz="24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 Box 5"/>
              <p:cNvSpPr txBox="1">
                <a:spLocks noChangeArrowheads="1"/>
              </p:cNvSpPr>
              <p:nvPr/>
            </p:nvSpPr>
            <p:spPr bwMode="auto">
              <a:xfrm>
                <a:off x="6368498" y="4872631"/>
                <a:ext cx="344295" cy="422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anose="02020603050405020304" pitchFamily="18" charset="0"/>
                  </a:rPr>
                  <a:t>C</a:t>
                </a:r>
                <a:endParaRPr lang="en-US" altLang="zh-CN" sz="24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 Box 5"/>
              <p:cNvSpPr txBox="1">
                <a:spLocks noChangeArrowheads="1"/>
              </p:cNvSpPr>
              <p:nvPr/>
            </p:nvSpPr>
            <p:spPr bwMode="auto">
              <a:xfrm>
                <a:off x="6958700" y="4180276"/>
                <a:ext cx="344295" cy="422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anose="02020603050405020304" pitchFamily="18" charset="0"/>
                  </a:rPr>
                  <a:t>D</a:t>
                </a:r>
                <a:endParaRPr lang="en-US" altLang="zh-CN" sz="24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AutoShape 4"/>
              <p:cNvSpPr>
                <a:spLocks noChangeArrowheads="1"/>
              </p:cNvSpPr>
              <p:nvPr/>
            </p:nvSpPr>
            <p:spPr bwMode="auto">
              <a:xfrm>
                <a:off x="7305841" y="4247793"/>
                <a:ext cx="1182354" cy="797269"/>
              </a:xfrm>
              <a:prstGeom prst="rtTriangle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2400"/>
              </a:p>
            </p:txBody>
          </p:sp>
          <p:sp>
            <p:nvSpPr>
              <p:cNvPr id="29" name="Text Box 5"/>
              <p:cNvSpPr txBox="1">
                <a:spLocks noChangeArrowheads="1"/>
              </p:cNvSpPr>
              <p:nvPr/>
            </p:nvSpPr>
            <p:spPr bwMode="auto">
              <a:xfrm>
                <a:off x="6977897" y="4854153"/>
                <a:ext cx="344295" cy="422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anose="02020603050405020304" pitchFamily="18" charset="0"/>
                  </a:rPr>
                  <a:t>E</a:t>
                </a:r>
                <a:endParaRPr lang="en-US" altLang="zh-CN" sz="24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 Box 5"/>
              <p:cNvSpPr txBox="1">
                <a:spLocks noChangeArrowheads="1"/>
              </p:cNvSpPr>
              <p:nvPr/>
            </p:nvSpPr>
            <p:spPr bwMode="auto">
              <a:xfrm>
                <a:off x="8627615" y="4801193"/>
                <a:ext cx="344295" cy="422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anose="02020603050405020304" pitchFamily="18" charset="0"/>
                  </a:rPr>
                  <a:t>F</a:t>
                </a:r>
                <a:endParaRPr lang="en-US" altLang="zh-CN" sz="24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6" name="直接连接符 34"/>
            <p:cNvCxnSpPr>
              <a:cxnSpLocks noChangeShapeType="1"/>
              <a:endCxn id="28" idx="0"/>
            </p:cNvCxnSpPr>
            <p:nvPr/>
          </p:nvCxnSpPr>
          <p:spPr bwMode="auto">
            <a:xfrm flipV="1">
              <a:off x="1972036" y="4492915"/>
              <a:ext cx="1813332" cy="608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直接连接符 34"/>
            <p:cNvCxnSpPr>
              <a:cxnSpLocks noChangeShapeType="1"/>
              <a:endCxn id="29" idx="3"/>
            </p:cNvCxnSpPr>
            <p:nvPr/>
          </p:nvCxnSpPr>
          <p:spPr bwMode="auto">
            <a:xfrm>
              <a:off x="1982920" y="5205319"/>
              <a:ext cx="1816760" cy="2375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直接连接符 34"/>
            <p:cNvCxnSpPr>
              <a:cxnSpLocks noChangeShapeType="1"/>
              <a:endCxn id="28" idx="4"/>
            </p:cNvCxnSpPr>
            <p:nvPr/>
          </p:nvCxnSpPr>
          <p:spPr bwMode="auto">
            <a:xfrm flipV="1">
              <a:off x="3014821" y="5189931"/>
              <a:ext cx="1805445" cy="15387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1" grpId="0"/>
      <p:bldP spid="32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835150" y="761888"/>
            <a:ext cx="8066087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300" tIns="0" rIns="114300" bIns="0"/>
          <a:lstStyle/>
          <a:p>
            <a:pPr indent="266700" algn="l">
              <a:lnSpc>
                <a:spcPct val="150000"/>
              </a:lnSpc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例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1  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如图，</a:t>
            </a:r>
            <a:r>
              <a:rPr lang="en-US" altLang="zh-CN" sz="2400" i="1" dirty="0">
                <a:latin typeface="Times New Roman" panose="02020603050405020304" pitchFamily="18" charset="0"/>
              </a:rPr>
              <a:t>AB</a:t>
            </a:r>
            <a:r>
              <a:rPr lang="en-US" altLang="zh-CN" sz="2400" dirty="0">
                <a:latin typeface="Times New Roman" panose="02020603050405020304" pitchFamily="18" charset="0"/>
              </a:rPr>
              <a:t>∥</a:t>
            </a:r>
            <a:r>
              <a:rPr lang="en-US" altLang="zh-CN" sz="2400" i="1" dirty="0">
                <a:latin typeface="Times New Roman" panose="02020603050405020304" pitchFamily="18" charset="0"/>
              </a:rPr>
              <a:t>CD</a:t>
            </a:r>
            <a:r>
              <a:rPr lang="zh-CN" altLang="en-US" sz="2400" dirty="0">
                <a:latin typeface="Times New Roman" panose="02020603050405020304" pitchFamily="18" charset="0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</a:rPr>
              <a:t>AD</a:t>
            </a:r>
            <a:r>
              <a:rPr lang="en-US" altLang="zh-CN" sz="2400" dirty="0">
                <a:latin typeface="Times New Roman" panose="02020603050405020304" pitchFamily="18" charset="0"/>
              </a:rPr>
              <a:t>∥</a:t>
            </a:r>
            <a:r>
              <a:rPr lang="en-US" altLang="zh-CN" sz="2400" i="1" dirty="0">
                <a:latin typeface="Times New Roman" panose="02020603050405020304" pitchFamily="18" charset="0"/>
              </a:rPr>
              <a:t>BC</a:t>
            </a:r>
            <a:r>
              <a:rPr lang="zh-CN" altLang="en-US" sz="2400" dirty="0">
                <a:latin typeface="Times New Roman" panose="02020603050405020304" pitchFamily="18" charset="0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</a:rPr>
              <a:t>DE</a:t>
            </a:r>
            <a:r>
              <a:rPr lang="en-US" altLang="zh-CN" sz="2400" dirty="0">
                <a:latin typeface="Times New Roman" panose="02020603050405020304" pitchFamily="18" charset="0"/>
              </a:rPr>
              <a:t>⊥</a:t>
            </a:r>
            <a:r>
              <a:rPr lang="en-US" altLang="zh-CN" sz="2400" i="1" dirty="0">
                <a:latin typeface="Times New Roman" panose="02020603050405020304" pitchFamily="18" charset="0"/>
              </a:rPr>
              <a:t>AB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于</a:t>
            </a:r>
            <a:r>
              <a:rPr lang="en-US" altLang="zh-CN" sz="2400" i="1" dirty="0">
                <a:latin typeface="Times New Roman" panose="02020603050405020304" pitchFamily="18" charset="0"/>
              </a:rPr>
              <a:t>E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点</a:t>
            </a:r>
            <a:r>
              <a:rPr lang="zh-CN" altLang="en-US" sz="2400" dirty="0">
                <a:latin typeface="Times New Roman" panose="02020603050405020304" pitchFamily="18" charset="0"/>
              </a:rPr>
              <a:t>．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将三角</a:t>
            </a:r>
            <a:r>
              <a:rPr lang="en-US" altLang="zh-CN" sz="2400" i="1" dirty="0">
                <a:latin typeface="Times New Roman" panose="02020603050405020304" pitchFamily="18" charset="0"/>
              </a:rPr>
              <a:t>DAE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形平移，得到三角形</a:t>
            </a:r>
            <a:r>
              <a:rPr lang="en-US" altLang="zh-CN" sz="2400" i="1" dirty="0">
                <a:latin typeface="Times New Roman" panose="02020603050405020304" pitchFamily="18" charset="0"/>
              </a:rPr>
              <a:t>CBF</a:t>
            </a:r>
            <a:r>
              <a:rPr lang="zh-CN" altLang="en-US" sz="2400" dirty="0">
                <a:latin typeface="Times New Roman" panose="02020603050405020304" pitchFamily="18" charset="0"/>
              </a:rPr>
              <a:t>．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 indent="266700" algn="l"/>
            <a:r>
              <a:rPr lang="zh-CN" altLang="en-US" sz="2400" dirty="0">
                <a:latin typeface="Times New Roman" panose="02020603050405020304" pitchFamily="18" charset="0"/>
              </a:rPr>
              <a:t>    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 indent="266700" algn="l"/>
            <a:endParaRPr lang="zh-CN" altLang="en-US" sz="2400" dirty="0">
              <a:latin typeface="Times New Roman" panose="02020603050405020304" pitchFamily="18" charset="0"/>
            </a:endParaRPr>
          </a:p>
          <a:p>
            <a:pPr indent="266700" algn="l"/>
            <a:endParaRPr lang="zh-CN" altLang="en-US" sz="2400" dirty="0">
              <a:latin typeface="Times New Roman" panose="02020603050405020304" pitchFamily="18" charset="0"/>
            </a:endParaRPr>
          </a:p>
          <a:p>
            <a:pPr indent="266700" algn="l"/>
            <a:endParaRPr lang="zh-CN" altLang="en-US" sz="2400" dirty="0">
              <a:latin typeface="Times New Roman" panose="02020603050405020304" pitchFamily="18" charset="0"/>
            </a:endParaRPr>
          </a:p>
          <a:p>
            <a:pPr indent="266700" algn="l"/>
            <a:r>
              <a:rPr lang="zh-CN" altLang="en-US" sz="2400" dirty="0">
                <a:latin typeface="Times New Roman" panose="02020603050405020304" pitchFamily="18" charset="0"/>
              </a:rPr>
              <a:t>                           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 indent="266700" algn="l"/>
            <a:endParaRPr lang="zh-CN" altLang="en-US" sz="2400" dirty="0">
              <a:latin typeface="Times New Roman" panose="02020603050405020304" pitchFamily="18" charset="0"/>
            </a:endParaRPr>
          </a:p>
          <a:p>
            <a:pPr indent="266700" algn="l"/>
            <a:endParaRPr lang="en-US" altLang="zh-CN" sz="2400" dirty="0" smtClean="0">
              <a:latin typeface="Times New Roman" panose="02020603050405020304" pitchFamily="18" charset="0"/>
            </a:endParaRPr>
          </a:p>
          <a:p>
            <a:pPr indent="266700" algn="l"/>
            <a:endParaRPr lang="en-US" altLang="zh-CN" sz="2400" dirty="0" smtClean="0">
              <a:latin typeface="Times New Roman" panose="02020603050405020304" pitchFamily="18" charset="0"/>
            </a:endParaRPr>
          </a:p>
          <a:p>
            <a:pPr indent="266700" algn="l">
              <a:lnSpc>
                <a:spcPct val="150000"/>
              </a:lnSpc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⑴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请画出平移后的三角形</a:t>
            </a:r>
            <a:r>
              <a:rPr lang="en-US" altLang="zh-CN" sz="2400" i="1" dirty="0">
                <a:latin typeface="Times New Roman" panose="02020603050405020304" pitchFamily="18" charset="0"/>
              </a:rPr>
              <a:t>CBF</a:t>
            </a:r>
            <a:r>
              <a:rPr lang="en-US" altLang="zh-CN" sz="2400" dirty="0">
                <a:latin typeface="Verdana" panose="020B0604030504040204" pitchFamily="34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</a:rPr>
              <a:t>． 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 indent="266700" algn="l">
              <a:lnSpc>
                <a:spcPct val="150000"/>
              </a:lnSpc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⑵写出平移前后的对应顶点和对应相等的边</a:t>
            </a:r>
            <a:r>
              <a:rPr lang="zh-CN" altLang="en-US" sz="2400" dirty="0">
                <a:latin typeface="Times New Roman" panose="02020603050405020304" pitchFamily="18" charset="0"/>
              </a:rPr>
              <a:t>．</a:t>
            </a:r>
            <a:endParaRPr lang="zh-CN" altLang="zh-CN" sz="2400" dirty="0">
              <a:latin typeface="Times New Roman" panose="02020603050405020304" pitchFamily="18" charset="0"/>
            </a:endParaRPr>
          </a:p>
        </p:txBody>
      </p:sp>
      <p:grpSp>
        <p:nvGrpSpPr>
          <p:cNvPr id="22" name="Group 17"/>
          <p:cNvGrpSpPr/>
          <p:nvPr/>
        </p:nvGrpSpPr>
        <p:grpSpPr bwMode="auto">
          <a:xfrm>
            <a:off x="3203575" y="2128725"/>
            <a:ext cx="2232025" cy="1657350"/>
            <a:chOff x="1383" y="1842"/>
            <a:chExt cx="1406" cy="1044"/>
          </a:xfrm>
        </p:grpSpPr>
        <p:sp>
          <p:nvSpPr>
            <p:cNvPr id="23" name="Line 10"/>
            <p:cNvSpPr>
              <a:spLocks noChangeShapeType="1"/>
            </p:cNvSpPr>
            <p:nvPr/>
          </p:nvSpPr>
          <p:spPr bwMode="auto">
            <a:xfrm>
              <a:off x="1383" y="1842"/>
              <a:ext cx="0" cy="10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1383" y="2886"/>
              <a:ext cx="104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 flipH="1">
              <a:off x="2426" y="1842"/>
              <a:ext cx="363" cy="10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1383" y="1842"/>
              <a:ext cx="140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27" name="Group 16"/>
          <p:cNvGrpSpPr/>
          <p:nvPr/>
        </p:nvGrpSpPr>
        <p:grpSpPr bwMode="auto">
          <a:xfrm>
            <a:off x="2627312" y="2128725"/>
            <a:ext cx="576263" cy="1657350"/>
            <a:chOff x="1020" y="1842"/>
            <a:chExt cx="363" cy="1044"/>
          </a:xfrm>
        </p:grpSpPr>
        <p:sp>
          <p:nvSpPr>
            <p:cNvPr id="28" name="Line 9"/>
            <p:cNvSpPr>
              <a:spLocks noChangeShapeType="1"/>
            </p:cNvSpPr>
            <p:nvPr/>
          </p:nvSpPr>
          <p:spPr bwMode="auto">
            <a:xfrm flipH="1">
              <a:off x="1020" y="1842"/>
              <a:ext cx="363" cy="10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9" name="Line 11"/>
            <p:cNvSpPr>
              <a:spLocks noChangeShapeType="1"/>
            </p:cNvSpPr>
            <p:nvPr/>
          </p:nvSpPr>
          <p:spPr bwMode="auto">
            <a:xfrm flipH="1">
              <a:off x="1020" y="2886"/>
              <a:ext cx="36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>
              <a:off x="1383" y="1842"/>
              <a:ext cx="0" cy="10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5508625" y="3713050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i="1" dirty="0">
                <a:solidFill>
                  <a:srgbClr val="9C007F"/>
                </a:solidFill>
                <a:latin typeface="Times New Roman" panose="02020603050405020304" pitchFamily="18" charset="0"/>
              </a:rPr>
              <a:t>F</a:t>
            </a:r>
            <a:endParaRPr lang="en-US" altLang="zh-CN" sz="2400" i="1" dirty="0">
              <a:solidFill>
                <a:srgbClr val="9C007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2916237" y="1769950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i="1">
                <a:solidFill>
                  <a:srgbClr val="9C007F"/>
                </a:solidFill>
                <a:latin typeface="Times New Roman" panose="02020603050405020304" pitchFamily="18" charset="0"/>
              </a:rPr>
              <a:t>D</a:t>
            </a:r>
            <a:endParaRPr lang="en-US" altLang="zh-CN" sz="2400" i="1">
              <a:solidFill>
                <a:srgbClr val="9C007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2309812" y="3713050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i="1">
                <a:solidFill>
                  <a:srgbClr val="9C007F"/>
                </a:solidFill>
                <a:latin typeface="Times New Roman" panose="02020603050405020304" pitchFamily="18" charset="0"/>
              </a:rPr>
              <a:t>A</a:t>
            </a:r>
            <a:endParaRPr lang="en-US" altLang="zh-CN" sz="2400" i="1">
              <a:solidFill>
                <a:srgbClr val="9C007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5292725" y="1769950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i="1">
                <a:solidFill>
                  <a:srgbClr val="9C007F"/>
                </a:solidFill>
                <a:latin typeface="Times New Roman" panose="02020603050405020304" pitchFamily="18" charset="0"/>
              </a:rPr>
              <a:t>C</a:t>
            </a:r>
            <a:endParaRPr lang="en-US" altLang="zh-CN" sz="2400" i="1">
              <a:solidFill>
                <a:srgbClr val="9C007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4716462" y="3713050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i="1">
                <a:solidFill>
                  <a:srgbClr val="9C007F"/>
                </a:solidFill>
                <a:latin typeface="Times New Roman" panose="02020603050405020304" pitchFamily="18" charset="0"/>
              </a:rPr>
              <a:t>B</a:t>
            </a:r>
            <a:endParaRPr lang="en-US" altLang="zh-CN" sz="2400" i="1">
              <a:solidFill>
                <a:srgbClr val="9C007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2916237" y="3713050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i="1">
                <a:solidFill>
                  <a:srgbClr val="9C007F"/>
                </a:solidFill>
                <a:latin typeface="Times New Roman" panose="02020603050405020304" pitchFamily="18" charset="0"/>
              </a:rPr>
              <a:t>E</a:t>
            </a:r>
            <a:endParaRPr lang="en-US" altLang="zh-CN" sz="2400" i="1">
              <a:solidFill>
                <a:srgbClr val="9C007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7019925" y="1696925"/>
            <a:ext cx="2305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Verdana" panose="020B0604030504040204" pitchFamily="34" charset="0"/>
                <a:ea typeface="黑体" pitchFamily="49" charset="-122"/>
              </a:rPr>
              <a:t>对应顶点：</a:t>
            </a:r>
            <a:endParaRPr lang="zh-CN" altLang="en-US" sz="2400">
              <a:solidFill>
                <a:srgbClr val="FF0000"/>
              </a:solidFill>
              <a:latin typeface="Verdana" panose="020B0604030504040204" pitchFamily="34" charset="0"/>
              <a:ea typeface="黑体" pitchFamily="49" charset="-122"/>
            </a:endParaRP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7235825" y="2273188"/>
            <a:ext cx="18002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点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D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和点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C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，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黑体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点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A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和点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B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，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黑体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点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E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和点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F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.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黑体" pitchFamily="49" charset="-122"/>
            </a:endParaRP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3887787" y="6042816"/>
            <a:ext cx="3960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AD</a:t>
            </a:r>
            <a:r>
              <a:rPr lang="en-US" altLang="zh-CN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=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BC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, 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itchFamily="49" charset="-122"/>
              </a:rPr>
              <a:t>AE=BF, DE=CF</a:t>
            </a:r>
            <a:endParaRPr lang="en-US" altLang="zh-CN" sz="2400" i="1" dirty="0">
              <a:solidFill>
                <a:srgbClr val="FF0000"/>
              </a:solidFill>
              <a:latin typeface="Times New Roman" panose="02020603050405020304" pitchFamily="18" charset="0"/>
              <a:ea typeface="黑体" pitchFamily="49" charset="-122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2476332" y="6042816"/>
            <a:ext cx="2160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Verdana" panose="020B0604030504040204" pitchFamily="34" charset="0"/>
                <a:ea typeface="黑体" pitchFamily="49" charset="-122"/>
              </a:rPr>
              <a:t>对应边：</a:t>
            </a:r>
            <a:endParaRPr lang="zh-CN" altLang="en-US" sz="2400" dirty="0">
              <a:solidFill>
                <a:srgbClr val="FF0000"/>
              </a:solidFill>
              <a:latin typeface="Verdana" panose="020B0604030504040204" pitchFamily="34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7208E-6 -7.28661E-7 L 0.18482 -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4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7" grpId="0"/>
      <p:bldP spid="38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878999" y="478136"/>
            <a:ext cx="216918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★</a:t>
            </a:r>
            <a:r>
              <a:rPr lang="zh-CN" altLang="en-US" sz="28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 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平移作图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黑体" pitchFamily="49" charset="-122"/>
              <a:ea typeface="黑体" pitchFamily="49" charset="-122"/>
              <a:sym typeface="Calibri" pitchFamily="34" charset="0"/>
            </a:endParaRPr>
          </a:p>
        </p:txBody>
      </p:sp>
      <p:pic>
        <p:nvPicPr>
          <p:cNvPr id="13" name="图片 9" descr="11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38" y="2281304"/>
            <a:ext cx="2402267" cy="186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00063" y="298098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zh-CN" altLang="zh-CN" sz="2400">
              <a:latin typeface="Verdana" panose="020B0604030504040204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000125" y="1278237"/>
            <a:ext cx="89827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dirty="0">
                <a:latin typeface="Verdana" panose="020B0604030504040204" pitchFamily="34" charset="0"/>
              </a:rPr>
              <a:t>     </a:t>
            </a:r>
            <a:r>
              <a:rPr lang="zh-CN" altLang="en-US" sz="2400" b="1" dirty="0">
                <a:latin typeface="Verdana" panose="020B0604030504040204" pitchFamily="34" charset="0"/>
              </a:rPr>
              <a:t>如图，已知线段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 dirty="0">
                <a:latin typeface="Verdana" panose="020B0604030504040204" pitchFamily="34" charset="0"/>
              </a:rPr>
              <a:t>，平移线段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 dirty="0">
                <a:latin typeface="Verdana" panose="020B0604030504040204" pitchFamily="34" charset="0"/>
              </a:rPr>
              <a:t>，使端点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Verdana" panose="020B0604030504040204" pitchFamily="34" charset="0"/>
              </a:rPr>
              <a:t> </a:t>
            </a:r>
            <a:r>
              <a:rPr lang="zh-CN" altLang="en-US" sz="2400" b="1" dirty="0">
                <a:latin typeface="Verdana" panose="020B0604030504040204" pitchFamily="34" charset="0"/>
              </a:rPr>
              <a:t>平移到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A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400" b="1" dirty="0">
                <a:latin typeface="Verdana" panose="020B0604030504040204" pitchFamily="34" charset="0"/>
              </a:rPr>
              <a:t>，你能作出线段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 dirty="0">
                <a:latin typeface="Verdana" panose="020B0604030504040204" pitchFamily="34" charset="0"/>
              </a:rPr>
              <a:t>平移后的图形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A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B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b="1" dirty="0">
                <a:latin typeface="Verdana" panose="020B0604030504040204" pitchFamily="34" charset="0"/>
              </a:rPr>
              <a:t>吗？</a:t>
            </a:r>
            <a:endParaRPr lang="zh-CN" altLang="en-US" sz="2400" b="1" dirty="0">
              <a:latin typeface="Verdana" panose="020B060403050404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888951" y="5913737"/>
            <a:ext cx="741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Verdana" panose="020B0604030504040204" pitchFamily="34" charset="0"/>
              </a:rPr>
              <a:t>⑷</a:t>
            </a:r>
            <a:r>
              <a:rPr lang="zh-CN" altLang="en-US" sz="2400" b="1">
                <a:latin typeface="Verdana" panose="020B0604030504040204" pitchFamily="34" charset="0"/>
              </a:rPr>
              <a:t>根据平移的性质特征如何确定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Verdana" panose="020B0604030504040204" pitchFamily="34" charset="0"/>
              </a:rPr>
              <a:t>点移动后的位置</a:t>
            </a:r>
            <a:r>
              <a:rPr lang="en-US" altLang="zh-CN" sz="2400" b="1" i="1">
                <a:latin typeface="Times New Roman" panose="02020603050405020304" pitchFamily="18" charset="0"/>
              </a:rPr>
              <a:t>B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b="1">
                <a:latin typeface="Verdana" panose="020B0604030504040204" pitchFamily="34" charset="0"/>
              </a:rPr>
              <a:t>点？</a:t>
            </a:r>
            <a:endParaRPr lang="zh-CN" altLang="en-US" sz="2400" b="1">
              <a:latin typeface="Verdana" panose="020B0604030504040204" pitchFamily="34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888951" y="4257974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Verdana" panose="020B0604030504040204" pitchFamily="34" charset="0"/>
              </a:rPr>
              <a:t>⑴</a:t>
            </a:r>
            <a:r>
              <a:rPr lang="zh-CN" altLang="en-US" sz="2400" b="1" dirty="0">
                <a:latin typeface="Verdana" panose="020B0604030504040204" pitchFamily="34" charset="0"/>
              </a:rPr>
              <a:t>要想平移整条线段，需要把握上哪些关键的点？</a:t>
            </a:r>
            <a:endParaRPr lang="zh-CN" altLang="en-US" sz="2400" b="1" dirty="0">
              <a:latin typeface="Verdana" panose="020B0604030504040204" pitchFamily="34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888951" y="4762799"/>
            <a:ext cx="691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Verdana" panose="020B0604030504040204" pitchFamily="34" charset="0"/>
              </a:rPr>
              <a:t>⑵</a:t>
            </a:r>
            <a:r>
              <a:rPr lang="zh-CN" altLang="en-US" sz="2400" b="1">
                <a:latin typeface="Verdana" panose="020B0604030504040204" pitchFamily="34" charset="0"/>
              </a:rPr>
              <a:t>平移的方向是什么？</a:t>
            </a:r>
            <a:endParaRPr lang="zh-CN" altLang="en-US" sz="2400">
              <a:latin typeface="Verdana" panose="020B0604030504040204" pitchFamily="34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888951" y="5339062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Verdana" panose="020B0604030504040204" pitchFamily="34" charset="0"/>
              </a:rPr>
              <a:t>⑶</a:t>
            </a:r>
            <a:r>
              <a:rPr lang="zh-CN" altLang="en-US" sz="2400" b="1">
                <a:latin typeface="Verdana" panose="020B0604030504040204" pitchFamily="34" charset="0"/>
              </a:rPr>
              <a:t>平移的距离是谁的长度？</a:t>
            </a:r>
            <a:endParaRPr lang="zh-CN" altLang="en-US" sz="240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051050" y="1570038"/>
            <a:ext cx="7499350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①</a:t>
            </a:r>
            <a:r>
              <a:rPr lang="zh-CN" altLang="en-US" sz="2400" b="1" dirty="0">
                <a:solidFill>
                  <a:srgbClr val="C00000"/>
                </a:solidFill>
              </a:rPr>
              <a:t>先确定被平移图形的特殊点；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②再过特殊点沿平移的方向作出平行线</a:t>
            </a:r>
            <a:r>
              <a:rPr lang="en-US" altLang="zh-CN" sz="2400" b="1" dirty="0">
                <a:solidFill>
                  <a:srgbClr val="C00000"/>
                </a:solidFill>
              </a:rPr>
              <a:t>;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③</a:t>
            </a:r>
            <a:r>
              <a:rPr lang="zh-CN" altLang="en-US" sz="2400" b="1" dirty="0">
                <a:solidFill>
                  <a:srgbClr val="C00000"/>
                </a:solidFill>
              </a:rPr>
              <a:t>在平行线上分别截取特殊点移动的距离，确定特殊点平移后的位置；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④连接平移后的各点成图．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Line 21"/>
          <p:cNvSpPr>
            <a:spLocks noChangeShapeType="1"/>
          </p:cNvSpPr>
          <p:nvPr/>
        </p:nvSpPr>
        <p:spPr bwMode="auto">
          <a:xfrm>
            <a:off x="5961697" y="5006340"/>
            <a:ext cx="1223963" cy="12255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" name="Line 22"/>
          <p:cNvSpPr>
            <a:spLocks noChangeShapeType="1"/>
          </p:cNvSpPr>
          <p:nvPr/>
        </p:nvSpPr>
        <p:spPr bwMode="auto">
          <a:xfrm>
            <a:off x="7474585" y="4431665"/>
            <a:ext cx="1223962" cy="12255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" name="Line 23"/>
          <p:cNvSpPr>
            <a:spLocks noChangeShapeType="1"/>
          </p:cNvSpPr>
          <p:nvPr/>
        </p:nvSpPr>
        <p:spPr bwMode="auto">
          <a:xfrm flipV="1">
            <a:off x="7185660" y="5366703"/>
            <a:ext cx="2376487" cy="8651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" name="Line 24"/>
          <p:cNvSpPr>
            <a:spLocks noChangeShapeType="1"/>
          </p:cNvSpPr>
          <p:nvPr/>
        </p:nvSpPr>
        <p:spPr bwMode="auto">
          <a:xfrm flipV="1">
            <a:off x="5961697" y="4431665"/>
            <a:ext cx="1512888" cy="574675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682422" y="630332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</a:rPr>
              <a:t>B</a:t>
            </a:r>
            <a:endParaRPr lang="en-US" altLang="zh-CN" sz="2400" b="1" i="1">
              <a:latin typeface="Times New Roman" panose="02020603050405020304" pitchFamily="18" charset="0"/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5385435" y="486346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</a:rPr>
              <a:t>A</a:t>
            </a:r>
            <a:endParaRPr lang="en-US" altLang="zh-CN" sz="2400" b="1" i="1">
              <a:latin typeface="Times New Roman" panose="02020603050405020304" pitchFamily="18" charset="0"/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7546022" y="392684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</a:rPr>
              <a:t>A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8914447" y="5798503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</a:rPr>
              <a:t>B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endParaRPr lang="en-US" altLang="zh-CN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29"/>
          <p:cNvSpPr>
            <a:spLocks noChangeArrowheads="1"/>
          </p:cNvSpPr>
          <p:nvPr/>
        </p:nvSpPr>
        <p:spPr bwMode="auto">
          <a:xfrm>
            <a:off x="7114222" y="615886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l"/>
            <a:endParaRPr lang="zh-CN" altLang="zh-CN" sz="2400">
              <a:latin typeface="Verdana" panose="020B0604030504040204" pitchFamily="34" charset="0"/>
            </a:endParaRPr>
          </a:p>
        </p:txBody>
      </p:sp>
      <p:sp>
        <p:nvSpPr>
          <p:cNvPr id="13" name="Oval 30"/>
          <p:cNvSpPr>
            <a:spLocks noChangeArrowheads="1"/>
          </p:cNvSpPr>
          <p:nvPr/>
        </p:nvSpPr>
        <p:spPr bwMode="auto">
          <a:xfrm>
            <a:off x="5890260" y="493490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l"/>
            <a:endParaRPr lang="zh-CN" altLang="zh-CN" sz="2400">
              <a:latin typeface="Verdana" panose="020B0604030504040204" pitchFamily="34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051050" y="993775"/>
            <a:ext cx="561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Verdana" panose="020B0604030504040204" pitchFamily="34" charset="0"/>
                <a:ea typeface="黑体" pitchFamily="49" charset="-122"/>
              </a:rPr>
              <a:t>平移一个图形的基本方法</a:t>
            </a:r>
            <a:r>
              <a:rPr lang="en-US" altLang="zh-CN" sz="2400" b="1" dirty="0">
                <a:latin typeface="Verdana" panose="020B0604030504040204" pitchFamily="34" charset="0"/>
                <a:ea typeface="黑体" pitchFamily="49" charset="-122"/>
              </a:rPr>
              <a:t>:</a:t>
            </a:r>
            <a:endParaRPr lang="en-US" altLang="zh-CN" sz="2400" b="1" dirty="0">
              <a:latin typeface="Verdana" panose="020B0604030504040204" pitchFamily="34" charset="0"/>
              <a:ea typeface="黑体" pitchFamily="49" charset="-122"/>
            </a:endParaRPr>
          </a:p>
        </p:txBody>
      </p:sp>
      <p:sp>
        <p:nvSpPr>
          <p:cNvPr id="15" name="Oval 34"/>
          <p:cNvSpPr>
            <a:spLocks noChangeArrowheads="1"/>
          </p:cNvSpPr>
          <p:nvPr/>
        </p:nvSpPr>
        <p:spPr bwMode="auto">
          <a:xfrm>
            <a:off x="7401560" y="4358640"/>
            <a:ext cx="144462" cy="1428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</a:ln>
        </p:spPr>
        <p:txBody>
          <a:bodyPr/>
          <a:lstStyle/>
          <a:p>
            <a:pPr algn="l"/>
            <a:endParaRPr lang="zh-CN" altLang="zh-CN" sz="2400">
              <a:latin typeface="Verdana" panose="020B0604030504040204" pitchFamily="34" charset="0"/>
            </a:endParaRPr>
          </a:p>
        </p:txBody>
      </p:sp>
      <p:sp>
        <p:nvSpPr>
          <p:cNvPr id="16" name="Oval 35"/>
          <p:cNvSpPr>
            <a:spLocks noChangeArrowheads="1"/>
          </p:cNvSpPr>
          <p:nvPr/>
        </p:nvSpPr>
        <p:spPr bwMode="auto">
          <a:xfrm>
            <a:off x="8627110" y="5582603"/>
            <a:ext cx="142875" cy="144462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</a:ln>
        </p:spPr>
        <p:txBody>
          <a:bodyPr/>
          <a:lstStyle/>
          <a:p>
            <a:pPr algn="l"/>
            <a:endParaRPr lang="zh-CN" altLang="zh-CN" sz="2400">
              <a:latin typeface="Verdana" panose="020B0604030504040204" pitchFamily="34" charset="0"/>
            </a:endParaRPr>
          </a:p>
        </p:txBody>
      </p:sp>
      <p:sp>
        <p:nvSpPr>
          <p:cNvPr id="17" name="Oval 36"/>
          <p:cNvSpPr>
            <a:spLocks noChangeArrowheads="1"/>
          </p:cNvSpPr>
          <p:nvPr/>
        </p:nvSpPr>
        <p:spPr bwMode="auto">
          <a:xfrm>
            <a:off x="5890260" y="4934903"/>
            <a:ext cx="109537" cy="10953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</a:ln>
        </p:spPr>
        <p:txBody>
          <a:bodyPr/>
          <a:lstStyle/>
          <a:p>
            <a:pPr algn="l"/>
            <a:endParaRPr lang="zh-CN" altLang="zh-CN" sz="2400">
              <a:latin typeface="Verdana" panose="020B0604030504040204" pitchFamily="34" charset="0"/>
            </a:endParaRPr>
          </a:p>
        </p:txBody>
      </p:sp>
      <p:sp>
        <p:nvSpPr>
          <p:cNvPr id="18" name="Oval 37"/>
          <p:cNvSpPr>
            <a:spLocks noChangeArrowheads="1"/>
          </p:cNvSpPr>
          <p:nvPr/>
        </p:nvSpPr>
        <p:spPr bwMode="auto">
          <a:xfrm>
            <a:off x="7114222" y="6158865"/>
            <a:ext cx="109538" cy="10953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</a:ln>
        </p:spPr>
        <p:txBody>
          <a:bodyPr/>
          <a:lstStyle/>
          <a:p>
            <a:pPr algn="l"/>
            <a:endParaRPr lang="zh-CN" altLang="zh-CN" sz="240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/>
      <p:bldP spid="6" grpId="0" bldLvl="0" animBg="1"/>
      <p:bldP spid="7" grpId="0" bldLvl="0" animBg="1"/>
      <p:bldP spid="11" grpId="0"/>
      <p:bldP spid="12" grpId="0" bldLvl="0" animBg="1"/>
      <p:bldP spid="12" grpId="1" bldLvl="0" animBg="1"/>
      <p:bldP spid="13" grpId="0" bldLvl="0" animBg="1"/>
      <p:bldP spid="13" grpId="1" bldLvl="0" animBg="1"/>
      <p:bldP spid="14" grpId="0"/>
      <p:bldP spid="16" grpId="0" bldLvl="0" animBg="1"/>
      <p:bldP spid="17" grpId="0" bldLvl="0" animBg="1"/>
      <p:bldP spid="1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1854972" y="946570"/>
            <a:ext cx="8280400" cy="113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例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如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图，平移三角形</a:t>
            </a:r>
            <a:r>
              <a:rPr lang="en-US" altLang="zh-CN" sz="2400" i="1" dirty="0">
                <a:latin typeface="Times New Roman" panose="02020603050405020304" pitchFamily="18" charset="0"/>
              </a:rPr>
              <a:t>ABC</a:t>
            </a:r>
            <a:r>
              <a:rPr lang="zh-CN" altLang="en-US" sz="2400" dirty="0">
                <a:latin typeface="Verdana" panose="020B0604030504040204" pitchFamily="34" charset="0"/>
              </a:rPr>
              <a:t>，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使点</a:t>
            </a:r>
            <a:r>
              <a:rPr lang="en-US" altLang="zh-CN" sz="2400" i="1" dirty="0">
                <a:latin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移动到点</a:t>
            </a:r>
            <a:r>
              <a:rPr lang="en-US" altLang="zh-CN" sz="2400" i="1" dirty="0">
                <a:latin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Verdana" panose="020B0604030504040204" pitchFamily="34" charset="0"/>
              </a:rPr>
              <a:t>’</a:t>
            </a:r>
            <a:r>
              <a:rPr lang="zh-CN" altLang="en-US" sz="2400" dirty="0">
                <a:latin typeface="Verdana" panose="020B0604030504040204" pitchFamily="34" charset="0"/>
              </a:rPr>
              <a:t>，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画出平移后的三角形</a:t>
            </a:r>
            <a:r>
              <a:rPr lang="en-US" altLang="zh-CN" sz="2400" i="1" dirty="0">
                <a:latin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Verdana" panose="020B0604030504040204" pitchFamily="34" charset="0"/>
              </a:rPr>
              <a:t>’</a:t>
            </a:r>
            <a:r>
              <a:rPr lang="en-US" altLang="zh-CN" sz="2400" i="1" dirty="0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Verdana" panose="020B0604030504040204" pitchFamily="34" charset="0"/>
              </a:rPr>
              <a:t>’</a:t>
            </a:r>
            <a:r>
              <a:rPr lang="en-US" altLang="zh-CN" sz="2400" i="1" dirty="0">
                <a:latin typeface="Times New Roman" panose="02020603050405020304" pitchFamily="18" charset="0"/>
              </a:rPr>
              <a:t>C</a:t>
            </a:r>
            <a:r>
              <a:rPr lang="en-US" altLang="en-US" sz="2400" dirty="0">
                <a:latin typeface="Verdana" panose="020B0604030504040204" pitchFamily="34" charset="0"/>
              </a:rPr>
              <a:t>’</a:t>
            </a:r>
            <a:r>
              <a:rPr lang="zh-CN" altLang="en-US" sz="2400" dirty="0">
                <a:latin typeface="Verdana" panose="020B0604030504040204" pitchFamily="34" charset="0"/>
              </a:rPr>
              <a:t>．</a:t>
            </a:r>
            <a:endParaRPr lang="zh-CN" altLang="en-US" sz="2400" dirty="0">
              <a:latin typeface="Verdana" panose="020B060403050404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619671" y="4594254"/>
            <a:ext cx="85693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300" tIns="0" rIns="114300" bIns="0"/>
          <a:lstStyle/>
          <a:p>
            <a:pPr indent="266700" algn="l">
              <a:lnSpc>
                <a:spcPct val="150000"/>
              </a:lnSpc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解：</a:t>
            </a:r>
            <a:r>
              <a:rPr lang="zh-CN" altLang="en-US" sz="2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连接</a:t>
            </a:r>
            <a:r>
              <a:rPr lang="en-US" altLang="zh-CN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AA</a:t>
            </a:r>
            <a:r>
              <a:rPr lang="en-US" altLang="zh-CN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dirty="0">
                <a:solidFill>
                  <a:srgbClr val="C00000"/>
                </a:solidFill>
              </a:rPr>
              <a:t>，</a:t>
            </a:r>
            <a:r>
              <a:rPr lang="zh-CN" altLang="en-US" sz="2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过点</a:t>
            </a:r>
            <a:r>
              <a:rPr lang="en-US" altLang="zh-CN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400" dirty="0">
                <a:solidFill>
                  <a:srgbClr val="C00000"/>
                </a:solidFill>
              </a:rPr>
              <a:t>、</a:t>
            </a:r>
            <a:r>
              <a:rPr lang="en-US" altLang="zh-CN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两点分别做</a:t>
            </a:r>
            <a:r>
              <a:rPr lang="en-US" altLang="zh-CN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AA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′</a:t>
            </a:r>
            <a:r>
              <a:rPr lang="zh-CN" altLang="en-US" sz="2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的平行线</a:t>
            </a:r>
            <a:r>
              <a:rPr lang="en-US" altLang="zh-CN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400" baseline="-25000" dirty="0">
                <a:solidFill>
                  <a:srgbClr val="C0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rgbClr val="C00000"/>
                </a:solidFill>
              </a:rPr>
              <a:t>、</a:t>
            </a:r>
            <a:r>
              <a:rPr lang="en-US" altLang="zh-CN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400" baseline="-25000" dirty="0">
                <a:solidFill>
                  <a:srgbClr val="C0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400" dirty="0">
                <a:solidFill>
                  <a:srgbClr val="C00000"/>
                </a:solidFill>
              </a:rPr>
              <a:t>，</a:t>
            </a:r>
            <a:endParaRPr lang="zh-CN" altLang="en-US" sz="2400" dirty="0">
              <a:solidFill>
                <a:srgbClr val="C00000"/>
              </a:solidFill>
            </a:endParaRPr>
          </a:p>
          <a:p>
            <a:pPr indent="266700" algn="l"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在</a:t>
            </a:r>
            <a:r>
              <a:rPr lang="en-US" altLang="zh-CN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400" baseline="-25000" dirty="0">
                <a:solidFill>
                  <a:srgbClr val="C0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rgbClr val="C00000"/>
                </a:solidFill>
              </a:rPr>
              <a:t>、</a:t>
            </a:r>
            <a:r>
              <a:rPr lang="en-US" altLang="zh-CN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400" baseline="-25000" dirty="0">
                <a:solidFill>
                  <a:srgbClr val="C0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上分别截取</a:t>
            </a:r>
            <a:r>
              <a:rPr lang="en-US" altLang="zh-CN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BB</a:t>
            </a:r>
            <a:r>
              <a:rPr lang="en-US" altLang="zh-CN" sz="2400" dirty="0">
                <a:solidFill>
                  <a:srgbClr val="C00000"/>
                </a:solidFill>
                <a:cs typeface="Arial" panose="020B0604020202020204" pitchFamily="34" charset="0"/>
              </a:rPr>
              <a:t>′</a:t>
            </a:r>
            <a:r>
              <a:rPr lang="en-US" altLang="zh-CN" sz="2400" dirty="0">
                <a:solidFill>
                  <a:srgbClr val="C00000"/>
                </a:solidFill>
              </a:rPr>
              <a:t>=</a:t>
            </a:r>
            <a:r>
              <a:rPr lang="en-US" altLang="zh-CN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CC</a:t>
            </a:r>
            <a:r>
              <a:rPr lang="en-US" altLang="zh-CN" sz="2400" dirty="0">
                <a:solidFill>
                  <a:srgbClr val="C00000"/>
                </a:solidFill>
                <a:cs typeface="Arial" panose="020B0604020202020204" pitchFamily="34" charset="0"/>
              </a:rPr>
              <a:t>′</a:t>
            </a:r>
            <a:r>
              <a:rPr lang="en-US" altLang="zh-CN" sz="2400" dirty="0">
                <a:solidFill>
                  <a:srgbClr val="C00000"/>
                </a:solidFill>
              </a:rPr>
              <a:t>=</a:t>
            </a:r>
            <a:r>
              <a:rPr lang="en-US" altLang="zh-CN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AA</a:t>
            </a:r>
            <a:r>
              <a:rPr lang="en-US" altLang="zh-CN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dirty="0">
                <a:solidFill>
                  <a:srgbClr val="C00000"/>
                </a:solidFill>
              </a:rPr>
              <a:t>，</a:t>
            </a:r>
            <a:endParaRPr lang="zh-CN" altLang="en-US" sz="2400" dirty="0">
              <a:solidFill>
                <a:srgbClr val="C00000"/>
              </a:solidFill>
            </a:endParaRPr>
          </a:p>
          <a:p>
            <a:pPr indent="266700" algn="l"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则</a:t>
            </a:r>
            <a:r>
              <a:rPr lang="en-US" altLang="zh-CN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dirty="0">
                <a:solidFill>
                  <a:srgbClr val="C00000"/>
                </a:solidFill>
                <a:cs typeface="Arial" panose="020B0604020202020204" pitchFamily="34" charset="0"/>
              </a:rPr>
              <a:t>′</a:t>
            </a:r>
            <a:r>
              <a:rPr lang="zh-CN" altLang="en-US" sz="2400" dirty="0">
                <a:solidFill>
                  <a:srgbClr val="C00000"/>
                </a:solidFill>
              </a:rPr>
              <a:t>、</a:t>
            </a:r>
            <a:r>
              <a:rPr lang="en-US" altLang="zh-CN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dirty="0">
                <a:solidFill>
                  <a:srgbClr val="C00000"/>
                </a:solidFill>
                <a:cs typeface="Arial" panose="020B0604020202020204" pitchFamily="34" charset="0"/>
              </a:rPr>
              <a:t>′</a:t>
            </a:r>
            <a:r>
              <a:rPr lang="zh-CN" altLang="en-US" sz="2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是</a:t>
            </a:r>
            <a:r>
              <a:rPr lang="en-US" altLang="zh-CN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的对应点，连接</a:t>
            </a:r>
            <a:r>
              <a:rPr lang="en-US" altLang="zh-CN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dirty="0">
                <a:solidFill>
                  <a:srgbClr val="C00000"/>
                </a:solidFill>
              </a:rPr>
              <a:t>、</a:t>
            </a:r>
            <a:r>
              <a:rPr lang="en-US" altLang="zh-CN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dirty="0">
                <a:solidFill>
                  <a:srgbClr val="C00000"/>
                </a:solidFill>
              </a:rPr>
              <a:t>、</a:t>
            </a:r>
            <a:r>
              <a:rPr lang="en-US" altLang="zh-CN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即可</a:t>
            </a:r>
            <a:r>
              <a:rPr lang="zh-CN" altLang="en-US" sz="2400" dirty="0">
                <a:solidFill>
                  <a:srgbClr val="C00000"/>
                </a:solidFill>
              </a:rPr>
              <a:t>．</a:t>
            </a:r>
            <a:endParaRPr lang="zh-CN" altLang="zh-CN" sz="2400" dirty="0">
              <a:solidFill>
                <a:srgbClr val="C00000"/>
              </a:solidFill>
            </a:endParaRPr>
          </a:p>
        </p:txBody>
      </p:sp>
      <p:sp>
        <p:nvSpPr>
          <p:cNvPr id="27" name="AutoShape 25"/>
          <p:cNvSpPr>
            <a:spLocks noChangeArrowheads="1"/>
          </p:cNvSpPr>
          <p:nvPr/>
        </p:nvSpPr>
        <p:spPr bwMode="auto">
          <a:xfrm rot="10800000">
            <a:off x="4391446" y="3247195"/>
            <a:ext cx="1439863" cy="936625"/>
          </a:xfrm>
          <a:prstGeom prst="rtTriangl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l"/>
            <a:endParaRPr lang="zh-CN" altLang="zh-CN">
              <a:latin typeface="Verdana" panose="020B0604030504040204" pitchFamily="34" charset="0"/>
            </a:endParaRPr>
          </a:p>
        </p:txBody>
      </p:sp>
      <p:sp>
        <p:nvSpPr>
          <p:cNvPr id="28" name="AutoShape 26"/>
          <p:cNvSpPr>
            <a:spLocks noChangeArrowheads="1"/>
          </p:cNvSpPr>
          <p:nvPr/>
        </p:nvSpPr>
        <p:spPr bwMode="auto">
          <a:xfrm rot="10800000">
            <a:off x="5688434" y="2455032"/>
            <a:ext cx="1439862" cy="936625"/>
          </a:xfrm>
          <a:prstGeom prst="rtTriangl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endParaRPr lang="zh-CN" altLang="zh-CN">
              <a:latin typeface="Verdana" panose="020B0604030504040204" pitchFamily="34" charset="0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V="1">
            <a:off x="5832896" y="2455032"/>
            <a:ext cx="1295400" cy="79216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V="1">
            <a:off x="5832896" y="3104320"/>
            <a:ext cx="1727200" cy="10795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V="1">
            <a:off x="4391446" y="2167695"/>
            <a:ext cx="1727200" cy="10795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7128296" y="2383595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l"/>
            <a:endParaRPr lang="zh-CN" altLang="zh-CN">
              <a:latin typeface="Verdana" panose="020B0604030504040204" pitchFamily="34" charset="0"/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5543971" y="4125082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i="1" dirty="0">
                <a:latin typeface="Times New Roman" panose="02020603050405020304" pitchFamily="18" charset="0"/>
              </a:rPr>
              <a:t>C</a:t>
            </a:r>
            <a:endParaRPr lang="en-US" altLang="zh-CN" sz="2400" i="1" dirty="0">
              <a:latin typeface="Times New Roman" panose="02020603050405020304" pitchFamily="18" charset="0"/>
            </a:endParaRP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5759871" y="283444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A</a:t>
            </a:r>
            <a:endParaRPr lang="en-US" altLang="zh-CN" sz="2400" i="1">
              <a:latin typeface="Times New Roman" panose="02020603050405020304" pitchFamily="18" charset="0"/>
            </a:endParaRP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4048546" y="3156707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i="1" dirty="0">
                <a:latin typeface="Times New Roman" panose="02020603050405020304" pitchFamily="18" charset="0"/>
              </a:rPr>
              <a:t>B</a:t>
            </a:r>
            <a:endParaRPr lang="en-US" altLang="zh-CN" sz="2400" i="1" dirty="0">
              <a:latin typeface="Times New Roman" panose="02020603050405020304" pitchFamily="18" charset="0"/>
            </a:endParaRP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6869534" y="2004182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A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7039396" y="3361495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C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5183609" y="2096257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B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5616996" y="2383595"/>
            <a:ext cx="109538" cy="10953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</a:ln>
        </p:spPr>
        <p:txBody>
          <a:bodyPr/>
          <a:lstStyle/>
          <a:p>
            <a:pPr algn="l"/>
            <a:endParaRPr lang="zh-CN" altLang="zh-CN">
              <a:latin typeface="Verdana" panose="020B0604030504040204" pitchFamily="34" charset="0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7056859" y="3320220"/>
            <a:ext cx="109537" cy="10953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</a:ln>
        </p:spPr>
        <p:txBody>
          <a:bodyPr/>
          <a:lstStyle/>
          <a:p>
            <a:pPr algn="l"/>
            <a:endParaRPr lang="zh-CN" altLang="zh-CN">
              <a:latin typeface="Verdana" panose="020B0604030504040204" pitchFamily="34" charset="0"/>
            </a:endParaRP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5832896" y="1519995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i="1" dirty="0">
                <a:latin typeface="Times New Roman" panose="02020603050405020304" pitchFamily="18" charset="0"/>
              </a:rPr>
              <a:t>l</a:t>
            </a:r>
            <a:r>
              <a:rPr lang="en-US" altLang="zh-CN" sz="2400" baseline="-25000" dirty="0">
                <a:latin typeface="宋体" panose="02010600030101010101" pitchFamily="2" charset="-122"/>
              </a:rPr>
              <a:t>1</a:t>
            </a:r>
            <a:endParaRPr lang="en-US" altLang="zh-CN" sz="2400" baseline="-25000" dirty="0">
              <a:latin typeface="宋体" panose="02010600030101010101" pitchFamily="2" charset="-122"/>
            </a:endParaRP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7704559" y="2886832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i="1" dirty="0">
                <a:latin typeface="Times New Roman" panose="02020603050405020304" pitchFamily="18" charset="0"/>
              </a:rPr>
              <a:t>l</a:t>
            </a:r>
            <a:r>
              <a:rPr lang="en-US" altLang="zh-CN" sz="2400" baseline="-25000" dirty="0">
                <a:latin typeface="宋体" panose="02010600030101010101" pitchFamily="2" charset="-122"/>
              </a:rPr>
              <a:t>2</a:t>
            </a:r>
            <a:endParaRPr lang="en-US" altLang="zh-CN" sz="2400" baseline="-250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 animBg="1"/>
      <p:bldP spid="29" grpId="0" animBg="1"/>
      <p:bldP spid="30" grpId="0" animBg="1"/>
      <p:bldP spid="31" grpId="0" animBg="1"/>
      <p:bldP spid="37" grpId="0"/>
      <p:bldP spid="38" grpId="0"/>
      <p:bldP spid="39" grpId="0" animBg="1"/>
      <p:bldP spid="40" grpId="0" animBg="1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677001" y="270724"/>
            <a:ext cx="3088610" cy="862965"/>
            <a:chOff x="3327445" y="196489"/>
            <a:chExt cx="3088610" cy="1003300"/>
          </a:xfrm>
        </p:grpSpPr>
        <p:pic>
          <p:nvPicPr>
            <p:cNvPr id="21" name="图片 20" descr="标题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22" name="组合 21"/>
            <p:cNvGrpSpPr/>
            <p:nvPr/>
          </p:nvGrpSpPr>
          <p:grpSpPr>
            <a:xfrm>
              <a:off x="3491880" y="280035"/>
              <a:ext cx="2924175" cy="751205"/>
              <a:chOff x="1161" y="782"/>
              <a:chExt cx="4605" cy="1183"/>
            </a:xfrm>
          </p:grpSpPr>
          <p:sp>
            <p:nvSpPr>
              <p:cNvPr id="23" name="TextBox 2"/>
              <p:cNvSpPr txBox="1"/>
              <p:nvPr/>
            </p:nvSpPr>
            <p:spPr>
              <a:xfrm>
                <a:off x="1809" y="782"/>
                <a:ext cx="3199" cy="1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随堂训练</a:t>
                </a:r>
                <a:endParaRPr lang="zh-CN" altLang="en-US" sz="3600" b="1" dirty="0"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矩形 26625"/>
          <p:cNvSpPr>
            <a:spLocks noChangeArrowheads="1"/>
          </p:cNvSpPr>
          <p:nvPr/>
        </p:nvSpPr>
        <p:spPr bwMode="auto">
          <a:xfrm>
            <a:off x="2052289" y="1487968"/>
            <a:ext cx="7118350" cy="441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itchFamily="49" charset="-122"/>
              </a:rPr>
              <a:t>1.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itchFamily="49" charset="-122"/>
              </a:rPr>
              <a:t>平移改变的是图形的  （     ）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黑体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itchFamily="49" charset="-122"/>
              </a:rPr>
              <a:t>   A. 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itchFamily="49" charset="-122"/>
              </a:rPr>
              <a:t>位置       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itchFamily="49" charset="-122"/>
              </a:rPr>
              <a:t>B. 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itchFamily="49" charset="-122"/>
              </a:rPr>
              <a:t>大小       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黑体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itchFamily="49" charset="-122"/>
              </a:rPr>
              <a:t>   C. 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itchFamily="49" charset="-122"/>
              </a:rPr>
              <a:t>形状       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itchFamily="49" charset="-122"/>
              </a:rPr>
              <a:t>D. 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itchFamily="49" charset="-122"/>
              </a:rPr>
              <a:t>位置、大小和形状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黑体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itchFamily="49" charset="-122"/>
              </a:rPr>
              <a:t>2.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itchFamily="49" charset="-122"/>
              </a:rPr>
              <a:t>经过平移，对应点所连的线段 （    ）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黑体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itchFamily="49" charset="-122"/>
              </a:rPr>
              <a:t>  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itchFamily="49" charset="-122"/>
              </a:rPr>
              <a:t>A. 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itchFamily="49" charset="-122"/>
              </a:rPr>
              <a:t>平行     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黑体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itchFamily="49" charset="-122"/>
              </a:rPr>
              <a:t>  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itchFamily="49" charset="-122"/>
              </a:rPr>
              <a:t>B. 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itchFamily="49" charset="-122"/>
              </a:rPr>
              <a:t>相等    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黑体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itchFamily="49" charset="-122"/>
              </a:rPr>
              <a:t>  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itchFamily="49" charset="-122"/>
              </a:rPr>
              <a:t>C. 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itchFamily="49" charset="-122"/>
              </a:rPr>
              <a:t>平行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itchFamily="49" charset="-122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itchFamily="49" charset="-122"/>
              </a:rPr>
              <a:t>或在同一直线上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itchFamily="49" charset="-122"/>
              </a:rPr>
              <a:t>)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itchFamily="49" charset="-122"/>
              </a:rPr>
              <a:t>且相等  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黑体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itchFamily="49" charset="-122"/>
              </a:rPr>
              <a:t>  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itchFamily="49" charset="-122"/>
              </a:rPr>
              <a:t>D. 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itchFamily="49" charset="-122"/>
              </a:rPr>
              <a:t>既不平行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itchFamily="49" charset="-122"/>
              </a:rPr>
              <a:t>,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itchFamily="49" charset="-122"/>
              </a:rPr>
              <a:t>又不相等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黑体" pitchFamily="49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黑体" pitchFamily="49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5562765" y="1487968"/>
            <a:ext cx="407484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A</a:t>
            </a:r>
            <a:endParaRPr lang="en-US" altLang="zh-CN" sz="2400" dirty="0">
              <a:solidFill>
                <a:srgbClr val="C00000"/>
              </a:solidFill>
              <a:latin typeface="Times New Roman" panose="02020603050405020304" pitchFamily="18" charset="0"/>
              <a:ea typeface="黑体" pitchFamily="49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6696615" y="2874365"/>
            <a:ext cx="377825" cy="5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C</a:t>
            </a:r>
            <a:endParaRPr lang="en-US" altLang="zh-CN" sz="2400" dirty="0">
              <a:solidFill>
                <a:srgbClr val="C00000"/>
              </a:solidFill>
              <a:latin typeface="Times New Roman" panose="02020603050405020304" pitchFamily="18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8040" y="1027898"/>
            <a:ext cx="76731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50000"/>
              </a:lnSpc>
              <a:buFontTx/>
              <a:buNone/>
            </a:pPr>
            <a:r>
              <a:rPr lang="en-US" altLang="zh-CN" sz="2400" dirty="0" smtClean="0"/>
              <a:t>3.</a:t>
            </a:r>
            <a:r>
              <a:rPr lang="zh-CN" altLang="en-US" sz="2400" dirty="0" smtClean="0"/>
              <a:t>如</a:t>
            </a:r>
            <a:r>
              <a:rPr lang="zh-CN" altLang="en-US" sz="2400" dirty="0"/>
              <a:t>图，经过平移，四边形</a:t>
            </a:r>
            <a:r>
              <a:rPr lang="en-US" altLang="zh-CN" sz="2400" i="1" dirty="0"/>
              <a:t>ABCD</a:t>
            </a:r>
            <a:r>
              <a:rPr lang="zh-CN" altLang="en-US" sz="2400" dirty="0"/>
              <a:t>的顶点</a:t>
            </a:r>
            <a:r>
              <a:rPr lang="en-US" altLang="zh-CN" sz="2400" i="1" dirty="0"/>
              <a:t>A</a:t>
            </a:r>
            <a:r>
              <a:rPr lang="zh-CN" altLang="en-US" sz="2400" dirty="0"/>
              <a:t>移动到点</a:t>
            </a:r>
            <a:r>
              <a:rPr lang="en-US" altLang="zh-CN" sz="2400" i="1" dirty="0"/>
              <a:t>A</a:t>
            </a:r>
            <a:r>
              <a:rPr lang="en-US" altLang="zh-CN" sz="2400" dirty="0"/>
              <a:t>′</a:t>
            </a:r>
            <a:r>
              <a:rPr lang="zh-CN" altLang="en-US" sz="2400" dirty="0"/>
              <a:t>，作出平移后的四边形．</a:t>
            </a:r>
            <a:endParaRPr lang="zh-CN" altLang="en-US" sz="2400" dirty="0"/>
          </a:p>
        </p:txBody>
      </p:sp>
      <p:pic>
        <p:nvPicPr>
          <p:cNvPr id="35" name="Picture 18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3130944"/>
            <a:ext cx="244792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5173663" y="2846781"/>
            <a:ext cx="339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i="1">
                <a:latin typeface="Verdana" panose="020B0604030504040204" pitchFamily="34" charset="0"/>
              </a:rPr>
              <a:t>A</a:t>
            </a:r>
            <a:endParaRPr lang="en-US" altLang="zh-CN" i="1">
              <a:latin typeface="Verdana" panose="020B0604030504040204" pitchFamily="34" charset="0"/>
            </a:endParaRP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4305300" y="3905644"/>
            <a:ext cx="341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i="1">
                <a:latin typeface="Verdana" panose="020B0604030504040204" pitchFamily="34" charset="0"/>
              </a:rPr>
              <a:t>B</a:t>
            </a:r>
            <a:endParaRPr lang="en-US" altLang="zh-CN" i="1">
              <a:latin typeface="Verdana" panose="020B0604030504040204" pitchFamily="34" charset="0"/>
            </a:endParaRPr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auto">
          <a:xfrm>
            <a:off x="4529138" y="5015306"/>
            <a:ext cx="344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i="1">
                <a:latin typeface="Verdana" panose="020B0604030504040204" pitchFamily="34" charset="0"/>
              </a:rPr>
              <a:t>C</a:t>
            </a:r>
            <a:endParaRPr lang="en-US" altLang="zh-CN" i="1">
              <a:latin typeface="Verdana" panose="020B0604030504040204" pitchFamily="34" charset="0"/>
            </a:endParaRPr>
          </a:p>
        </p:txBody>
      </p:sp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661025" y="4842269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i="1">
                <a:latin typeface="Verdana" panose="020B0604030504040204" pitchFamily="34" charset="0"/>
              </a:rPr>
              <a:t>D</a:t>
            </a:r>
            <a:endParaRPr lang="en-US" altLang="zh-CN" i="1">
              <a:latin typeface="Verdana" panose="020B0604030504040204" pitchFamily="34" charset="0"/>
            </a:endParaRPr>
          </a:p>
        </p:txBody>
      </p:sp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6588125" y="3994544"/>
            <a:ext cx="568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i="1">
                <a:solidFill>
                  <a:srgbClr val="CC00CC"/>
                </a:solidFill>
                <a:latin typeface="Verdana" panose="020B0604030504040204" pitchFamily="34" charset="0"/>
              </a:rPr>
              <a:t>A</a:t>
            </a:r>
            <a:r>
              <a:rPr lang="en-US" altLang="zh-CN">
                <a:solidFill>
                  <a:srgbClr val="CC00CC"/>
                </a:solidFill>
                <a:latin typeface="Verdana" panose="020B0604030504040204" pitchFamily="34" charset="0"/>
              </a:rPr>
              <a:t>′</a:t>
            </a:r>
            <a:endParaRPr lang="en-US" altLang="zh-CN">
              <a:solidFill>
                <a:srgbClr val="CC00CC"/>
              </a:solidFill>
              <a:latin typeface="Verdana" panose="020B0604030504040204" pitchFamily="34" charset="0"/>
            </a:endParaRPr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6515100" y="4235844"/>
            <a:ext cx="107950" cy="10795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</a:ln>
        </p:spPr>
        <p:txBody>
          <a:bodyPr/>
          <a:lstStyle/>
          <a:p>
            <a:pPr algn="l"/>
            <a:endParaRPr lang="zh-CN" altLang="zh-CN">
              <a:latin typeface="Verdana" panose="020B0604030504040204" pitchFamily="34" charset="0"/>
            </a:endParaRPr>
          </a:p>
        </p:txBody>
      </p:sp>
      <p:sp>
        <p:nvSpPr>
          <p:cNvPr id="42" name="Line 24"/>
          <p:cNvSpPr>
            <a:spLocks noChangeShapeType="1"/>
          </p:cNvSpPr>
          <p:nvPr/>
        </p:nvSpPr>
        <p:spPr bwMode="auto">
          <a:xfrm>
            <a:off x="5816600" y="4905769"/>
            <a:ext cx="1223963" cy="122555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>
            <a:off x="4618038" y="4053281"/>
            <a:ext cx="1223962" cy="122555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Line 17"/>
          <p:cNvSpPr>
            <a:spLocks noChangeShapeType="1"/>
          </p:cNvSpPr>
          <p:nvPr/>
        </p:nvSpPr>
        <p:spPr bwMode="auto">
          <a:xfrm>
            <a:off x="4813300" y="5099444"/>
            <a:ext cx="1223963" cy="122555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5716588" y="5147069"/>
            <a:ext cx="109537" cy="10953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</a:ln>
        </p:spPr>
        <p:txBody>
          <a:bodyPr/>
          <a:lstStyle/>
          <a:p>
            <a:pPr algn="l"/>
            <a:endParaRPr lang="zh-CN" altLang="zh-CN">
              <a:latin typeface="Verdana" panose="020B0604030504040204" pitchFamily="34" charset="0"/>
            </a:endParaRPr>
          </a:p>
        </p:txBody>
      </p:sp>
      <p:sp>
        <p:nvSpPr>
          <p:cNvPr id="46" name="Oval 15"/>
          <p:cNvSpPr>
            <a:spLocks noChangeArrowheads="1"/>
          </p:cNvSpPr>
          <p:nvPr/>
        </p:nvSpPr>
        <p:spPr bwMode="auto">
          <a:xfrm>
            <a:off x="5894388" y="6188469"/>
            <a:ext cx="109537" cy="10953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</a:ln>
        </p:spPr>
        <p:txBody>
          <a:bodyPr/>
          <a:lstStyle/>
          <a:p>
            <a:pPr algn="l"/>
            <a:endParaRPr lang="zh-CN" altLang="zh-CN">
              <a:latin typeface="Verdana" panose="020B0604030504040204" pitchFamily="34" charset="0"/>
            </a:endParaRPr>
          </a:p>
        </p:txBody>
      </p:sp>
      <p:sp>
        <p:nvSpPr>
          <p:cNvPr id="47" name="Oval 16"/>
          <p:cNvSpPr>
            <a:spLocks noChangeArrowheads="1"/>
          </p:cNvSpPr>
          <p:nvPr/>
        </p:nvSpPr>
        <p:spPr bwMode="auto">
          <a:xfrm>
            <a:off x="6897688" y="5997969"/>
            <a:ext cx="109537" cy="10953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</a:ln>
        </p:spPr>
        <p:txBody>
          <a:bodyPr/>
          <a:lstStyle/>
          <a:p>
            <a:pPr algn="l"/>
            <a:endParaRPr lang="zh-CN" altLang="zh-CN">
              <a:latin typeface="Verdana" panose="020B0604030504040204" pitchFamily="34" charset="0"/>
            </a:endParaRPr>
          </a:p>
        </p:txBody>
      </p:sp>
      <p:sp>
        <p:nvSpPr>
          <p:cNvPr id="48" name="Rectangle 27"/>
          <p:cNvSpPr>
            <a:spLocks noChangeArrowheads="1"/>
          </p:cNvSpPr>
          <p:nvPr/>
        </p:nvSpPr>
        <p:spPr bwMode="auto">
          <a:xfrm>
            <a:off x="7019925" y="5866206"/>
            <a:ext cx="587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i="1">
                <a:solidFill>
                  <a:srgbClr val="CC00CC"/>
                </a:solidFill>
                <a:latin typeface="Verdana" panose="020B0604030504040204" pitchFamily="34" charset="0"/>
              </a:rPr>
              <a:t>D</a:t>
            </a:r>
            <a:r>
              <a:rPr lang="en-US" altLang="zh-CN">
                <a:solidFill>
                  <a:srgbClr val="CC00CC"/>
                </a:solidFill>
                <a:latin typeface="Verdana" panose="020B0604030504040204" pitchFamily="34" charset="0"/>
              </a:rPr>
              <a:t>′</a:t>
            </a:r>
            <a:endParaRPr lang="en-US" altLang="zh-CN">
              <a:solidFill>
                <a:srgbClr val="CC00CC"/>
              </a:solidFill>
              <a:latin typeface="Verdana" panose="020B0604030504040204" pitchFamily="34" charset="0"/>
            </a:endParaRPr>
          </a:p>
        </p:txBody>
      </p:sp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5507038" y="6183706"/>
            <a:ext cx="573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i="1">
                <a:solidFill>
                  <a:srgbClr val="CC00CC"/>
                </a:solidFill>
                <a:latin typeface="Verdana" panose="020B0604030504040204" pitchFamily="34" charset="0"/>
              </a:rPr>
              <a:t>C</a:t>
            </a:r>
            <a:r>
              <a:rPr lang="en-US" altLang="zh-CN">
                <a:solidFill>
                  <a:srgbClr val="CC00CC"/>
                </a:solidFill>
                <a:latin typeface="Verdana" panose="020B0604030504040204" pitchFamily="34" charset="0"/>
              </a:rPr>
              <a:t>′</a:t>
            </a:r>
            <a:endParaRPr lang="en-US" altLang="zh-CN">
              <a:solidFill>
                <a:srgbClr val="CC00CC"/>
              </a:solidFill>
              <a:latin typeface="Verdana" panose="020B0604030504040204" pitchFamily="34" charset="0"/>
            </a:endParaRPr>
          </a:p>
        </p:txBody>
      </p:sp>
      <p:sp>
        <p:nvSpPr>
          <p:cNvPr id="50" name="Rectangle 29"/>
          <p:cNvSpPr>
            <a:spLocks noChangeArrowheads="1"/>
          </p:cNvSpPr>
          <p:nvPr/>
        </p:nvSpPr>
        <p:spPr bwMode="auto">
          <a:xfrm>
            <a:off x="5321300" y="5074044"/>
            <a:ext cx="568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i="1">
                <a:solidFill>
                  <a:srgbClr val="CC00CC"/>
                </a:solidFill>
                <a:latin typeface="Verdana" panose="020B0604030504040204" pitchFamily="34" charset="0"/>
              </a:rPr>
              <a:t>B</a:t>
            </a:r>
            <a:r>
              <a:rPr lang="en-US" altLang="zh-CN">
                <a:solidFill>
                  <a:srgbClr val="CC00CC"/>
                </a:solidFill>
                <a:latin typeface="Verdana" panose="020B0604030504040204" pitchFamily="34" charset="0"/>
              </a:rPr>
              <a:t>′</a:t>
            </a:r>
            <a:endParaRPr lang="en-US" altLang="zh-CN">
              <a:solidFill>
                <a:srgbClr val="CC00CC"/>
              </a:solidFill>
              <a:latin typeface="Verdana" panose="020B0604030504040204" pitchFamily="34" charset="0"/>
            </a:endParaRPr>
          </a:p>
        </p:txBody>
      </p:sp>
      <p:sp>
        <p:nvSpPr>
          <p:cNvPr id="51" name="Line 31"/>
          <p:cNvSpPr>
            <a:spLocks noChangeShapeType="1"/>
          </p:cNvSpPr>
          <p:nvPr/>
        </p:nvSpPr>
        <p:spPr bwMode="auto">
          <a:xfrm flipH="1">
            <a:off x="5775325" y="4281881"/>
            <a:ext cx="790575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" name="Line 32"/>
          <p:cNvSpPr>
            <a:spLocks noChangeShapeType="1"/>
          </p:cNvSpPr>
          <p:nvPr/>
        </p:nvSpPr>
        <p:spPr bwMode="auto">
          <a:xfrm>
            <a:off x="5783263" y="5205806"/>
            <a:ext cx="144462" cy="10080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" name="Line 34"/>
          <p:cNvSpPr>
            <a:spLocks noChangeShapeType="1"/>
          </p:cNvSpPr>
          <p:nvPr/>
        </p:nvSpPr>
        <p:spPr bwMode="auto">
          <a:xfrm flipH="1">
            <a:off x="5940425" y="6031306"/>
            <a:ext cx="1008063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" name="Line 35"/>
          <p:cNvSpPr>
            <a:spLocks noChangeShapeType="1"/>
          </p:cNvSpPr>
          <p:nvPr/>
        </p:nvSpPr>
        <p:spPr bwMode="auto">
          <a:xfrm>
            <a:off x="6588125" y="4269181"/>
            <a:ext cx="360363" cy="18002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 animBg="1"/>
      <p:bldP spid="52" grpId="0" animBg="1"/>
      <p:bldP spid="53" grpId="0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310385" y="2832071"/>
            <a:ext cx="2590800" cy="1295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310385" y="2832071"/>
            <a:ext cx="25908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318323" y="3289271"/>
            <a:ext cx="2590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>
            <a:off x="5853185" y="3289271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H="1">
            <a:off x="5853185" y="3594071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6081785" y="3289271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776985" y="3227359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Times New Roman" panose="02020603050405020304" pitchFamily="18" charset="0"/>
              </a:rPr>
              <a:t>1m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7072385" y="2527271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7377185" y="2527271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7072385" y="2541559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Times New Roman" panose="02020603050405020304" pitchFamily="18" charset="0"/>
              </a:rPr>
              <a:t>1m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>
            <a:off x="7072385" y="2603471"/>
            <a:ext cx="3048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6310385" y="389887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8901185" y="3822671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6310385" y="4203671"/>
            <a:ext cx="2590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7529585" y="4141759"/>
            <a:ext cx="7489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Times New Roman" panose="02020603050405020304" pitchFamily="18" charset="0"/>
              </a:rPr>
              <a:t>21m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29" name="Line 17"/>
          <p:cNvSpPr>
            <a:spLocks noChangeShapeType="1"/>
          </p:cNvSpPr>
          <p:nvPr/>
        </p:nvSpPr>
        <p:spPr bwMode="auto">
          <a:xfrm>
            <a:off x="8596385" y="4127471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>
            <a:off x="8520185" y="2832071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>
            <a:off x="9053585" y="2832071"/>
            <a:ext cx="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9047235" y="3289271"/>
            <a:ext cx="7489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Times New Roman" panose="02020603050405020304" pitchFamily="18" charset="0"/>
              </a:rPr>
              <a:t>15m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5986535" y="2619346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sz="24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8824985" y="4051271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24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Rectangle 23"/>
          <p:cNvSpPr>
            <a:spLocks noChangeArrowheads="1"/>
          </p:cNvSpPr>
          <p:nvPr/>
        </p:nvSpPr>
        <p:spPr bwMode="auto">
          <a:xfrm>
            <a:off x="8748785" y="2541559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24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6005585" y="3989359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sz="24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7091707" y="4451024"/>
            <a:ext cx="960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</a:rPr>
              <a:t>图   </a:t>
            </a:r>
            <a:r>
              <a:rPr lang="en-US" altLang="zh-CN" sz="2400" dirty="0">
                <a:latin typeface="Times New Roman" panose="02020603050405020304" pitchFamily="18" charset="0"/>
              </a:rPr>
              <a:t>1</a:t>
            </a:r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38" name="Rectangle 26"/>
          <p:cNvSpPr>
            <a:spLocks noChangeArrowheads="1"/>
          </p:cNvSpPr>
          <p:nvPr/>
        </p:nvSpPr>
        <p:spPr bwMode="auto">
          <a:xfrm rot="5400000">
            <a:off x="6569147" y="3322609"/>
            <a:ext cx="1298575" cy="323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1549473" y="633384"/>
            <a:ext cx="8670925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altLang="zh-CN" sz="2400" noProof="1" smtClean="0">
                <a:latin typeface="Times New Roman" panose="02020603050405020304" pitchFamily="18" charset="0"/>
                <a:ea typeface="黑体" pitchFamily="49" charset="-122"/>
                <a:sym typeface="Arial" panose="020B0604020202020204" pitchFamily="34" charset="0"/>
              </a:rPr>
              <a:t>4.</a:t>
            </a:r>
            <a:r>
              <a:rPr lang="zh-CN" altLang="en-US" sz="2400" noProof="1" smtClean="0">
                <a:latin typeface="Times New Roman" panose="02020603050405020304" pitchFamily="18" charset="0"/>
                <a:ea typeface="黑体" pitchFamily="49" charset="-122"/>
                <a:sym typeface="Arial" panose="020B0604020202020204" pitchFamily="34" charset="0"/>
              </a:rPr>
              <a:t> </a:t>
            </a:r>
            <a:r>
              <a:rPr lang="zh-CN" altLang="en-US" sz="2400" noProof="1">
                <a:latin typeface="Times New Roman" panose="02020603050405020304" pitchFamily="18" charset="0"/>
                <a:ea typeface="黑体" pitchFamily="49" charset="-122"/>
                <a:sym typeface="Arial" panose="020B0604020202020204" pitchFamily="34" charset="0"/>
              </a:rPr>
              <a:t>如图</a:t>
            </a:r>
            <a:r>
              <a:rPr lang="zh-CN" altLang="en-US" sz="2400" noProof="1">
                <a:latin typeface="Times New Roman" panose="02020603050405020304" pitchFamily="18" charset="0"/>
                <a:ea typeface="黑体" pitchFamily="49" charset="-122"/>
              </a:rPr>
              <a:t>是一块长方形的草地, 长为21</a:t>
            </a:r>
            <a:r>
              <a:rPr lang="en-US" altLang="zh-CN" sz="2400" noProof="1">
                <a:latin typeface="Times New Roman" panose="02020603050405020304" pitchFamily="18" charset="0"/>
                <a:ea typeface="黑体" pitchFamily="49" charset="-122"/>
              </a:rPr>
              <a:t>m</a:t>
            </a:r>
            <a:r>
              <a:rPr lang="en-US" altLang="en-US" sz="2400" noProof="1">
                <a:latin typeface="Times New Roman" panose="02020603050405020304" pitchFamily="18" charset="0"/>
                <a:ea typeface="黑体" pitchFamily="49" charset="-122"/>
              </a:rPr>
              <a:t>.</a:t>
            </a:r>
            <a:r>
              <a:rPr lang="zh-CN" altLang="en-US" sz="2400" noProof="1">
                <a:latin typeface="Times New Roman" panose="02020603050405020304" pitchFamily="18" charset="0"/>
                <a:ea typeface="黑体" pitchFamily="49" charset="-122"/>
              </a:rPr>
              <a:t>宽为15</a:t>
            </a:r>
            <a:r>
              <a:rPr lang="en-US" altLang="zh-CN" sz="2400" noProof="1">
                <a:latin typeface="Times New Roman" panose="02020603050405020304" pitchFamily="18" charset="0"/>
                <a:ea typeface="黑体" pitchFamily="49" charset="-122"/>
              </a:rPr>
              <a:t>m.</a:t>
            </a:r>
            <a:r>
              <a:rPr lang="en-US" altLang="en-US" sz="2400" noProof="1">
                <a:latin typeface="Times New Roman" panose="02020603050405020304" pitchFamily="18" charset="0"/>
                <a:ea typeface="黑体" pitchFamily="49" charset="-122"/>
              </a:rPr>
              <a:t> </a:t>
            </a:r>
            <a:r>
              <a:rPr lang="zh-CN" altLang="en-US" sz="2400" noProof="1">
                <a:latin typeface="Times New Roman" panose="02020603050405020304" pitchFamily="18" charset="0"/>
                <a:ea typeface="黑体" pitchFamily="49" charset="-122"/>
              </a:rPr>
              <a:t>在草地上有两条宽为1米的小道,长方形的草地上除小道外长满青草</a:t>
            </a:r>
            <a:r>
              <a:rPr lang="zh-CN" altLang="zh-CN" sz="2400" noProof="1">
                <a:latin typeface="Times New Roman" panose="02020603050405020304" pitchFamily="18" charset="0"/>
                <a:ea typeface="黑体" pitchFamily="49" charset="-122"/>
              </a:rPr>
              <a:t>.</a:t>
            </a:r>
            <a:r>
              <a:rPr lang="zh-CN" altLang="en-US" sz="2400" noProof="1">
                <a:latin typeface="Times New Roman" panose="02020603050405020304" pitchFamily="18" charset="0"/>
                <a:ea typeface="黑体" pitchFamily="49" charset="-122"/>
              </a:rPr>
              <a:t>求长草部分的面积为多少?</a:t>
            </a:r>
            <a:endParaRPr lang="zh-CN" altLang="en-US" sz="2400" noProof="1">
              <a:latin typeface="Times New Roman" panose="02020603050405020304" pitchFamily="18" charset="0"/>
              <a:ea typeface="黑体" pitchFamily="49" charset="-122"/>
            </a:endParaRPr>
          </a:p>
        </p:txBody>
      </p:sp>
      <p:sp>
        <p:nvSpPr>
          <p:cNvPr id="40" name="Rectangle 29"/>
          <p:cNvSpPr>
            <a:spLocks noChangeArrowheads="1"/>
          </p:cNvSpPr>
          <p:nvPr/>
        </p:nvSpPr>
        <p:spPr bwMode="auto">
          <a:xfrm>
            <a:off x="2463873" y="2786034"/>
            <a:ext cx="2590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41" name="Rectangle 30"/>
          <p:cNvSpPr>
            <a:spLocks noChangeArrowheads="1"/>
          </p:cNvSpPr>
          <p:nvPr/>
        </p:nvSpPr>
        <p:spPr bwMode="auto">
          <a:xfrm>
            <a:off x="2449702" y="3243234"/>
            <a:ext cx="2590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42" name="Line 31"/>
          <p:cNvSpPr>
            <a:spLocks noChangeShapeType="1"/>
          </p:cNvSpPr>
          <p:nvPr/>
        </p:nvSpPr>
        <p:spPr bwMode="auto">
          <a:xfrm flipH="1">
            <a:off x="2006673" y="3243234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3" name="Line 32"/>
          <p:cNvSpPr>
            <a:spLocks noChangeShapeType="1"/>
          </p:cNvSpPr>
          <p:nvPr/>
        </p:nvSpPr>
        <p:spPr bwMode="auto">
          <a:xfrm flipH="1">
            <a:off x="2006673" y="3548034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4" name="Line 33"/>
          <p:cNvSpPr>
            <a:spLocks noChangeShapeType="1"/>
          </p:cNvSpPr>
          <p:nvPr/>
        </p:nvSpPr>
        <p:spPr bwMode="auto">
          <a:xfrm>
            <a:off x="2235273" y="3243234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5" name="Text Box 34"/>
          <p:cNvSpPr txBox="1">
            <a:spLocks noChangeArrowheads="1"/>
          </p:cNvSpPr>
          <p:nvPr/>
        </p:nvSpPr>
        <p:spPr bwMode="auto">
          <a:xfrm>
            <a:off x="1930473" y="3181321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Times New Roman" panose="02020603050405020304" pitchFamily="18" charset="0"/>
              </a:rPr>
              <a:t>1m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46" name="Line 35"/>
          <p:cNvSpPr>
            <a:spLocks noChangeShapeType="1"/>
          </p:cNvSpPr>
          <p:nvPr/>
        </p:nvSpPr>
        <p:spPr bwMode="auto">
          <a:xfrm>
            <a:off x="3225873" y="248123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7" name="Line 36"/>
          <p:cNvSpPr>
            <a:spLocks noChangeShapeType="1"/>
          </p:cNvSpPr>
          <p:nvPr/>
        </p:nvSpPr>
        <p:spPr bwMode="auto">
          <a:xfrm>
            <a:off x="3530673" y="248123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8" name="Text Box 37"/>
          <p:cNvSpPr txBox="1">
            <a:spLocks noChangeArrowheads="1"/>
          </p:cNvSpPr>
          <p:nvPr/>
        </p:nvSpPr>
        <p:spPr bwMode="auto">
          <a:xfrm>
            <a:off x="3225873" y="2370406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Times New Roman" panose="02020603050405020304" pitchFamily="18" charset="0"/>
              </a:rPr>
              <a:t>1m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49" name="Line 38"/>
          <p:cNvSpPr>
            <a:spLocks noChangeShapeType="1"/>
          </p:cNvSpPr>
          <p:nvPr/>
        </p:nvSpPr>
        <p:spPr bwMode="auto">
          <a:xfrm flipH="1">
            <a:off x="3225873" y="2557434"/>
            <a:ext cx="3048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0" name="Line 39"/>
          <p:cNvSpPr>
            <a:spLocks noChangeShapeType="1"/>
          </p:cNvSpPr>
          <p:nvPr/>
        </p:nvSpPr>
        <p:spPr bwMode="auto">
          <a:xfrm>
            <a:off x="2463873" y="3852834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>
            <a:off x="5054673" y="3776634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2" name="Line 41"/>
          <p:cNvSpPr>
            <a:spLocks noChangeShapeType="1"/>
          </p:cNvSpPr>
          <p:nvPr/>
        </p:nvSpPr>
        <p:spPr bwMode="auto">
          <a:xfrm>
            <a:off x="2463873" y="4157634"/>
            <a:ext cx="2590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3" name="Text Box 42"/>
          <p:cNvSpPr txBox="1">
            <a:spLocks noChangeArrowheads="1"/>
          </p:cNvSpPr>
          <p:nvPr/>
        </p:nvSpPr>
        <p:spPr bwMode="auto">
          <a:xfrm>
            <a:off x="3683073" y="4095721"/>
            <a:ext cx="7489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Times New Roman" panose="02020603050405020304" pitchFamily="18" charset="0"/>
              </a:rPr>
              <a:t>21m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54" name="Line 43"/>
          <p:cNvSpPr>
            <a:spLocks noChangeShapeType="1"/>
          </p:cNvSpPr>
          <p:nvPr/>
        </p:nvSpPr>
        <p:spPr bwMode="auto">
          <a:xfrm>
            <a:off x="4762573" y="4060796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" name="Line 44"/>
          <p:cNvSpPr>
            <a:spLocks noChangeShapeType="1"/>
          </p:cNvSpPr>
          <p:nvPr/>
        </p:nvSpPr>
        <p:spPr bwMode="auto">
          <a:xfrm>
            <a:off x="4673673" y="2786034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" name="Line 45"/>
          <p:cNvSpPr>
            <a:spLocks noChangeShapeType="1"/>
          </p:cNvSpPr>
          <p:nvPr/>
        </p:nvSpPr>
        <p:spPr bwMode="auto">
          <a:xfrm>
            <a:off x="5207073" y="2786034"/>
            <a:ext cx="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7" name="Text Box 46"/>
          <p:cNvSpPr txBox="1">
            <a:spLocks noChangeArrowheads="1"/>
          </p:cNvSpPr>
          <p:nvPr/>
        </p:nvSpPr>
        <p:spPr bwMode="auto">
          <a:xfrm>
            <a:off x="5200723" y="3243234"/>
            <a:ext cx="7489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Times New Roman" panose="02020603050405020304" pitchFamily="18" charset="0"/>
              </a:rPr>
              <a:t>15m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58" name="Rectangle 47"/>
          <p:cNvSpPr>
            <a:spLocks noChangeArrowheads="1"/>
          </p:cNvSpPr>
          <p:nvPr/>
        </p:nvSpPr>
        <p:spPr bwMode="auto">
          <a:xfrm>
            <a:off x="2170185" y="2547909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sz="24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" name="Rectangle 48"/>
          <p:cNvSpPr>
            <a:spLocks noChangeArrowheads="1"/>
          </p:cNvSpPr>
          <p:nvPr/>
        </p:nvSpPr>
        <p:spPr bwMode="auto">
          <a:xfrm>
            <a:off x="4978473" y="4005234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24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" name="Rectangle 49"/>
          <p:cNvSpPr>
            <a:spLocks noChangeArrowheads="1"/>
          </p:cNvSpPr>
          <p:nvPr/>
        </p:nvSpPr>
        <p:spPr bwMode="auto">
          <a:xfrm>
            <a:off x="4902273" y="2495521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24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" name="Rectangle 50"/>
          <p:cNvSpPr>
            <a:spLocks noChangeArrowheads="1"/>
          </p:cNvSpPr>
          <p:nvPr/>
        </p:nvSpPr>
        <p:spPr bwMode="auto">
          <a:xfrm>
            <a:off x="2159073" y="3943321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sz="24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" name="Text Box 51"/>
          <p:cNvSpPr txBox="1">
            <a:spLocks noChangeArrowheads="1"/>
          </p:cNvSpPr>
          <p:nvPr/>
        </p:nvSpPr>
        <p:spPr bwMode="auto">
          <a:xfrm>
            <a:off x="2898848" y="4312849"/>
            <a:ext cx="958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</a:rPr>
              <a:t>图   </a:t>
            </a:r>
            <a:r>
              <a:rPr lang="en-US" altLang="zh-CN" sz="2400" dirty="0">
                <a:latin typeface="Times New Roman" panose="02020603050405020304" pitchFamily="18" charset="0"/>
              </a:rPr>
              <a:t>1</a:t>
            </a:r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63" name="Rectangle 52"/>
          <p:cNvSpPr>
            <a:spLocks noChangeArrowheads="1"/>
          </p:cNvSpPr>
          <p:nvPr/>
        </p:nvSpPr>
        <p:spPr bwMode="auto">
          <a:xfrm rot="5400000">
            <a:off x="2722635" y="3274984"/>
            <a:ext cx="1298575" cy="323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64" name="Rectangle 53"/>
          <p:cNvSpPr>
            <a:spLocks noChangeArrowheads="1"/>
          </p:cNvSpPr>
          <p:nvPr/>
        </p:nvSpPr>
        <p:spPr bwMode="auto">
          <a:xfrm>
            <a:off x="2470223" y="2786034"/>
            <a:ext cx="736600" cy="45561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65" name="Rectangle 54"/>
          <p:cNvSpPr>
            <a:spLocks noChangeArrowheads="1"/>
          </p:cNvSpPr>
          <p:nvPr/>
        </p:nvSpPr>
        <p:spPr bwMode="auto">
          <a:xfrm>
            <a:off x="2470223" y="3554384"/>
            <a:ext cx="736600" cy="5207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66" name="Rectangle 55"/>
          <p:cNvSpPr>
            <a:spLocks noChangeArrowheads="1"/>
          </p:cNvSpPr>
          <p:nvPr/>
        </p:nvSpPr>
        <p:spPr bwMode="auto">
          <a:xfrm>
            <a:off x="3529085" y="2797146"/>
            <a:ext cx="1527175" cy="4540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67" name="Rectangle 56"/>
          <p:cNvSpPr>
            <a:spLocks noChangeArrowheads="1"/>
          </p:cNvSpPr>
          <p:nvPr/>
        </p:nvSpPr>
        <p:spPr bwMode="auto">
          <a:xfrm>
            <a:off x="3537023" y="3530571"/>
            <a:ext cx="1520825" cy="55245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69" name="文本框 1"/>
          <p:cNvSpPr txBox="1">
            <a:spLocks noChangeArrowheads="1"/>
          </p:cNvSpPr>
          <p:nvPr/>
        </p:nvSpPr>
        <p:spPr bwMode="auto">
          <a:xfrm>
            <a:off x="1930473" y="5092205"/>
            <a:ext cx="6232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黑体" pitchFamily="49" charset="-122"/>
                <a:sym typeface="宋体" panose="02010600030101010101" pitchFamily="2" charset="-122"/>
              </a:rPr>
              <a:t>解：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  <a:sym typeface="宋体" panose="02010600030101010101" pitchFamily="2" charset="-122"/>
              </a:rPr>
              <a:t>长草部分的面积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  <a:sym typeface="宋体" panose="02010600030101010101" pitchFamily="2" charset="-122"/>
              </a:rPr>
              <a:t>=(21-1)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  <a:sym typeface="宋体" panose="02010600030101010101" pitchFamily="2" charset="-122"/>
              </a:rPr>
              <a:t>×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  <a:sym typeface="宋体" panose="02010600030101010101" pitchFamily="2" charset="-122"/>
              </a:rPr>
              <a:t>(15-1)=280(m</a:t>
            </a:r>
            <a:r>
              <a:rPr lang="en-US" altLang="zh-CN" sz="24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  <a:sym typeface="宋体" panose="02010600030101010101" pitchFamily="2" charset="-122"/>
              </a:rPr>
              <a:t>).</a:t>
            </a:r>
            <a:endParaRPr lang="en-US" altLang="zh-CN" sz="2400" dirty="0">
              <a:solidFill>
                <a:srgbClr val="C00000"/>
              </a:solidFill>
              <a:latin typeface="Times New Roman" panose="02020603050405020304" pitchFamily="18" charset="0"/>
              <a:ea typeface="黑体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5442E-6 3.79598E-6 L -0.02501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486 -0.045185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2766E-6 2.62087E-6 L -0.02788 -0.041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" y="-20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341E-6 7.51793E-7 L -0.06082 0.0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1736 -0.066759 " pathEditMode="relative" rAng="0" ptsTypes="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38" grpId="0" bldLvl="0" animBg="1"/>
      <p:bldP spid="65" grpId="0" bldLvl="0" animBg="1"/>
      <p:bldP spid="66" grpId="0" bldLvl="0" animBg="1"/>
      <p:bldP spid="67" grpId="0" bldLvl="0" animBg="1"/>
      <p:bldP spid="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299740" y="2893751"/>
            <a:ext cx="2590800" cy="1295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299740" y="2893751"/>
            <a:ext cx="25908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7841202" y="2588951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8273002" y="2588951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785366" y="2562969"/>
            <a:ext cx="8437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/>
              <a:t>1m</a:t>
            </a:r>
            <a:endParaRPr lang="en-US" altLang="zh-CN" sz="2400" b="1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>
            <a:off x="7841202" y="2661976"/>
            <a:ext cx="4318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299740" y="396055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8890540" y="3884351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6299740" y="4265351"/>
            <a:ext cx="2590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518940" y="4203438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/>
              <a:t>21m</a:t>
            </a:r>
            <a:endParaRPr lang="en-US" altLang="zh-CN" sz="2400" b="1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8585740" y="4189151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8509540" y="2893751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9042940" y="2893751"/>
            <a:ext cx="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9036590" y="3350951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/>
              <a:t>15m</a:t>
            </a:r>
            <a:endParaRPr lang="en-US" altLang="zh-CN" sz="2400" b="1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5994940" y="2665151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A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8814340" y="4112951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C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8738140" y="2603238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D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5994940" y="4051038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B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grpSp>
        <p:nvGrpSpPr>
          <p:cNvPr id="20" name="Group 25"/>
          <p:cNvGrpSpPr/>
          <p:nvPr/>
        </p:nvGrpSpPr>
        <p:grpSpPr bwMode="auto">
          <a:xfrm>
            <a:off x="7412938" y="2870439"/>
            <a:ext cx="857250" cy="1300162"/>
            <a:chOff x="0" y="0"/>
            <a:chExt cx="1350" cy="2048"/>
          </a:xfrm>
        </p:grpSpPr>
        <p:grpSp>
          <p:nvGrpSpPr>
            <p:cNvPr id="21" name="Group 26"/>
            <p:cNvGrpSpPr/>
            <p:nvPr/>
          </p:nvGrpSpPr>
          <p:grpSpPr bwMode="auto">
            <a:xfrm>
              <a:off x="0" y="30"/>
              <a:ext cx="1350" cy="2018"/>
              <a:chOff x="0" y="26"/>
              <a:chExt cx="1350" cy="2018"/>
            </a:xfrm>
          </p:grpSpPr>
          <p:sp>
            <p:nvSpPr>
              <p:cNvPr id="41" name="曲线 880"/>
              <p:cNvSpPr/>
              <p:nvPr/>
            </p:nvSpPr>
            <p:spPr>
              <a:xfrm>
                <a:off x="0" y="26"/>
                <a:ext cx="618" cy="2013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21600" y="0"/>
                    </a:moveTo>
                    <a:cubicBezTo>
                      <a:pt x="18005" y="1199"/>
                      <a:pt x="5722" y="4272"/>
                      <a:pt x="4815" y="6414"/>
                    </a:cubicBezTo>
                    <a:cubicBezTo>
                      <a:pt x="3908" y="8556"/>
                      <a:pt x="17866" y="8781"/>
                      <a:pt x="17063" y="10730"/>
                    </a:cubicBezTo>
                    <a:cubicBezTo>
                      <a:pt x="16261" y="12679"/>
                      <a:pt x="1465" y="13996"/>
                      <a:pt x="732" y="16170"/>
                    </a:cubicBezTo>
                    <a:cubicBezTo>
                      <a:pt x="0" y="18344"/>
                      <a:pt x="10573" y="20625"/>
                      <a:pt x="13434" y="21600"/>
                    </a:cubicBezTo>
                  </a:path>
                </a:pathLst>
              </a:custGeom>
              <a:noFill/>
              <a:ln w="38100" cap="flat" cmpd="sng">
                <a:solidFill>
                  <a:schemeClr val="accent6">
                    <a:lumMod val="75000"/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noProof="1"/>
              </a:p>
            </p:txBody>
          </p:sp>
          <p:sp>
            <p:nvSpPr>
              <p:cNvPr id="42" name="曲线 880"/>
              <p:cNvSpPr/>
              <p:nvPr/>
            </p:nvSpPr>
            <p:spPr>
              <a:xfrm>
                <a:off x="733" y="31"/>
                <a:ext cx="617" cy="2013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21600" y="0"/>
                    </a:moveTo>
                    <a:cubicBezTo>
                      <a:pt x="18005" y="1199"/>
                      <a:pt x="5722" y="4272"/>
                      <a:pt x="4815" y="6414"/>
                    </a:cubicBezTo>
                    <a:cubicBezTo>
                      <a:pt x="3908" y="8556"/>
                      <a:pt x="17866" y="8781"/>
                      <a:pt x="17063" y="10730"/>
                    </a:cubicBezTo>
                    <a:cubicBezTo>
                      <a:pt x="16261" y="12679"/>
                      <a:pt x="1465" y="13996"/>
                      <a:pt x="732" y="16170"/>
                    </a:cubicBezTo>
                    <a:cubicBezTo>
                      <a:pt x="0" y="18344"/>
                      <a:pt x="10573" y="20625"/>
                      <a:pt x="13434" y="21600"/>
                    </a:cubicBezTo>
                  </a:path>
                </a:pathLst>
              </a:custGeom>
              <a:noFill/>
              <a:ln w="38100" cap="flat" cmpd="sng">
                <a:solidFill>
                  <a:schemeClr val="accent6">
                    <a:lumMod val="75000"/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noProof="1"/>
              </a:p>
            </p:txBody>
          </p:sp>
          <p:sp>
            <p:nvSpPr>
              <p:cNvPr id="43" name="Line 29"/>
              <p:cNvSpPr/>
              <p:nvPr/>
            </p:nvSpPr>
            <p:spPr>
              <a:xfrm flipV="1">
                <a:off x="373" y="2024"/>
                <a:ext cx="727" cy="15"/>
              </a:xfrm>
              <a:prstGeom prst="line">
                <a:avLst/>
              </a:prstGeom>
              <a:ln w="38100" cap="flat" cmpd="sng">
                <a:solidFill>
                  <a:schemeClr val="accent6">
                    <a:lumMod val="75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" name="Line 30"/>
              <p:cNvSpPr/>
              <p:nvPr/>
            </p:nvSpPr>
            <p:spPr>
              <a:xfrm flipV="1">
                <a:off x="613" y="69"/>
                <a:ext cx="727" cy="15"/>
              </a:xfrm>
              <a:prstGeom prst="line">
                <a:avLst/>
              </a:prstGeom>
              <a:ln w="38100" cap="flat" cmpd="sng">
                <a:solidFill>
                  <a:schemeClr val="accent6">
                    <a:lumMod val="75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2" name="Line 31"/>
            <p:cNvSpPr/>
            <p:nvPr/>
          </p:nvSpPr>
          <p:spPr>
            <a:xfrm flipH="1">
              <a:off x="410" y="40"/>
              <a:ext cx="365" cy="208"/>
            </a:xfrm>
            <a:prstGeom prst="line">
              <a:avLst/>
            </a:prstGeom>
            <a:ln w="38100" cap="flat" cmpd="sng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" name="Line 32"/>
            <p:cNvSpPr/>
            <p:nvPr/>
          </p:nvSpPr>
          <p:spPr>
            <a:xfrm flipH="1">
              <a:off x="255" y="25"/>
              <a:ext cx="755" cy="405"/>
            </a:xfrm>
            <a:prstGeom prst="line">
              <a:avLst/>
            </a:prstGeom>
            <a:ln w="38100" cap="flat" cmpd="sng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" name="Line 33"/>
            <p:cNvSpPr/>
            <p:nvPr/>
          </p:nvSpPr>
          <p:spPr>
            <a:xfrm flipH="1">
              <a:off x="215" y="0"/>
              <a:ext cx="1003" cy="545"/>
            </a:xfrm>
            <a:prstGeom prst="line">
              <a:avLst/>
            </a:prstGeom>
            <a:ln w="38100" cap="flat" cmpd="sng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" name="Line 34"/>
            <p:cNvSpPr/>
            <p:nvPr/>
          </p:nvSpPr>
          <p:spPr>
            <a:xfrm flipH="1">
              <a:off x="150" y="80"/>
              <a:ext cx="1068" cy="598"/>
            </a:xfrm>
            <a:prstGeom prst="line">
              <a:avLst/>
            </a:prstGeom>
            <a:ln w="38100" cap="flat" cmpd="sng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" name="Line 35"/>
            <p:cNvSpPr/>
            <p:nvPr/>
          </p:nvSpPr>
          <p:spPr>
            <a:xfrm flipH="1">
              <a:off x="178" y="275"/>
              <a:ext cx="922" cy="493"/>
            </a:xfrm>
            <a:prstGeom prst="line">
              <a:avLst/>
            </a:prstGeom>
            <a:ln w="38100" cap="flat" cmpd="sng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" name="Line 36"/>
            <p:cNvSpPr/>
            <p:nvPr/>
          </p:nvSpPr>
          <p:spPr>
            <a:xfrm flipH="1">
              <a:off x="268" y="508"/>
              <a:ext cx="637" cy="313"/>
            </a:xfrm>
            <a:prstGeom prst="line">
              <a:avLst/>
            </a:prstGeom>
            <a:ln w="38100" cap="flat" cmpd="sng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" name="Line 37"/>
            <p:cNvSpPr/>
            <p:nvPr/>
          </p:nvSpPr>
          <p:spPr>
            <a:xfrm flipH="1">
              <a:off x="398" y="638"/>
              <a:ext cx="482" cy="223"/>
            </a:xfrm>
            <a:prstGeom prst="line">
              <a:avLst/>
            </a:prstGeom>
            <a:ln w="38100" cap="flat" cmpd="sng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" name="Line 38"/>
            <p:cNvSpPr/>
            <p:nvPr/>
          </p:nvSpPr>
          <p:spPr>
            <a:xfrm flipH="1">
              <a:off x="450" y="730"/>
              <a:ext cx="443" cy="208"/>
            </a:xfrm>
            <a:prstGeom prst="line">
              <a:avLst/>
            </a:prstGeom>
            <a:ln w="38100" cap="flat" cmpd="sng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" name="Line 39"/>
            <p:cNvSpPr/>
            <p:nvPr/>
          </p:nvSpPr>
          <p:spPr>
            <a:xfrm flipH="1">
              <a:off x="488" y="780"/>
              <a:ext cx="442" cy="210"/>
            </a:xfrm>
            <a:prstGeom prst="line">
              <a:avLst/>
            </a:prstGeom>
            <a:ln w="38100" cap="flat" cmpd="sng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" name="Line 40"/>
            <p:cNvSpPr/>
            <p:nvPr/>
          </p:nvSpPr>
          <p:spPr>
            <a:xfrm flipH="1">
              <a:off x="450" y="820"/>
              <a:ext cx="625" cy="298"/>
            </a:xfrm>
            <a:prstGeom prst="line">
              <a:avLst/>
            </a:prstGeom>
            <a:ln w="38100" cap="flat" cmpd="sng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" name="Line 41"/>
            <p:cNvSpPr/>
            <p:nvPr/>
          </p:nvSpPr>
          <p:spPr>
            <a:xfrm flipH="1">
              <a:off x="330" y="925"/>
              <a:ext cx="795" cy="325"/>
            </a:xfrm>
            <a:prstGeom prst="line">
              <a:avLst/>
            </a:prstGeom>
            <a:ln w="38100" cap="flat" cmpd="sng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" name="Line 42"/>
            <p:cNvSpPr/>
            <p:nvPr/>
          </p:nvSpPr>
          <p:spPr>
            <a:xfrm flipH="1">
              <a:off x="45" y="1015"/>
              <a:ext cx="1198" cy="455"/>
            </a:xfrm>
            <a:prstGeom prst="line">
              <a:avLst/>
            </a:prstGeom>
            <a:ln w="38100" cap="flat" cmpd="sng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4" name="Line 43"/>
            <p:cNvSpPr/>
            <p:nvPr/>
          </p:nvSpPr>
          <p:spPr>
            <a:xfrm flipH="1">
              <a:off x="8" y="1210"/>
              <a:ext cx="1040" cy="363"/>
            </a:xfrm>
            <a:prstGeom prst="line">
              <a:avLst/>
            </a:prstGeom>
            <a:ln w="38100" cap="flat" cmpd="sng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5" name="Line 44"/>
            <p:cNvSpPr/>
            <p:nvPr/>
          </p:nvSpPr>
          <p:spPr>
            <a:xfrm flipH="1">
              <a:off x="35" y="1443"/>
              <a:ext cx="728" cy="223"/>
            </a:xfrm>
            <a:prstGeom prst="line">
              <a:avLst/>
            </a:prstGeom>
            <a:ln w="38100" cap="flat" cmpd="sng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" name="Line 45"/>
            <p:cNvSpPr/>
            <p:nvPr/>
          </p:nvSpPr>
          <p:spPr>
            <a:xfrm flipH="1">
              <a:off x="125" y="1588"/>
              <a:ext cx="585" cy="183"/>
            </a:xfrm>
            <a:prstGeom prst="line">
              <a:avLst/>
            </a:prstGeom>
            <a:ln w="38100" cap="flat" cmpd="sng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" name="Line 46"/>
            <p:cNvSpPr/>
            <p:nvPr/>
          </p:nvSpPr>
          <p:spPr>
            <a:xfrm flipH="1">
              <a:off x="203" y="1653"/>
              <a:ext cx="557" cy="170"/>
            </a:xfrm>
            <a:prstGeom prst="line">
              <a:avLst/>
            </a:prstGeom>
            <a:ln w="38100" cap="flat" cmpd="sng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" name="Line 47"/>
            <p:cNvSpPr/>
            <p:nvPr/>
          </p:nvSpPr>
          <p:spPr>
            <a:xfrm flipH="1">
              <a:off x="203" y="1758"/>
              <a:ext cx="610" cy="155"/>
            </a:xfrm>
            <a:prstGeom prst="line">
              <a:avLst/>
            </a:prstGeom>
            <a:ln w="38100" cap="flat" cmpd="sng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" name="Line 48"/>
            <p:cNvSpPr/>
            <p:nvPr/>
          </p:nvSpPr>
          <p:spPr>
            <a:xfrm flipH="1">
              <a:off x="333" y="1860"/>
              <a:ext cx="560" cy="78"/>
            </a:xfrm>
            <a:prstGeom prst="line">
              <a:avLst/>
            </a:prstGeom>
            <a:ln w="38100" cap="flat" cmpd="sng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" name="Line 49"/>
            <p:cNvSpPr/>
            <p:nvPr/>
          </p:nvSpPr>
          <p:spPr>
            <a:xfrm flipH="1">
              <a:off x="360" y="1938"/>
              <a:ext cx="610" cy="53"/>
            </a:xfrm>
            <a:prstGeom prst="line">
              <a:avLst/>
            </a:prstGeom>
            <a:ln w="38100" cap="flat" cmpd="sng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5" name="Group 50"/>
          <p:cNvGrpSpPr/>
          <p:nvPr/>
        </p:nvGrpSpPr>
        <p:grpSpPr bwMode="auto">
          <a:xfrm>
            <a:off x="7934865" y="2906451"/>
            <a:ext cx="968375" cy="1290637"/>
            <a:chOff x="0" y="0"/>
            <a:chExt cx="1524" cy="2032"/>
          </a:xfrm>
        </p:grpSpPr>
        <p:grpSp>
          <p:nvGrpSpPr>
            <p:cNvPr id="46" name="Group 51"/>
            <p:cNvGrpSpPr/>
            <p:nvPr/>
          </p:nvGrpSpPr>
          <p:grpSpPr bwMode="auto">
            <a:xfrm>
              <a:off x="0" y="0"/>
              <a:ext cx="1524" cy="2033"/>
              <a:chOff x="0" y="0"/>
              <a:chExt cx="1524" cy="2033"/>
            </a:xfrm>
          </p:grpSpPr>
          <p:sp>
            <p:nvSpPr>
              <p:cNvPr id="49" name="曲线 88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19" cy="2017"/>
              </a:xfrm>
              <a:custGeom>
                <a:avLst/>
                <a:gdLst>
                  <a:gd name="T0" fmla="*/ 21600 w 21600"/>
                  <a:gd name="T1" fmla="*/ 0 h 21600"/>
                  <a:gd name="T2" fmla="*/ 4815 w 21600"/>
                  <a:gd name="T3" fmla="*/ 6414 h 21600"/>
                  <a:gd name="T4" fmla="*/ 17063 w 21600"/>
                  <a:gd name="T5" fmla="*/ 10730 h 21600"/>
                  <a:gd name="T6" fmla="*/ 732 w 21600"/>
                  <a:gd name="T7" fmla="*/ 16170 h 21600"/>
                  <a:gd name="T8" fmla="*/ 13434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8005" y="1199"/>
                      <a:pt x="5722" y="4272"/>
                      <a:pt x="4815" y="6414"/>
                    </a:cubicBezTo>
                    <a:cubicBezTo>
                      <a:pt x="3908" y="8556"/>
                      <a:pt x="17866" y="8781"/>
                      <a:pt x="17063" y="10730"/>
                    </a:cubicBezTo>
                    <a:cubicBezTo>
                      <a:pt x="16261" y="12679"/>
                      <a:pt x="1465" y="13996"/>
                      <a:pt x="732" y="16170"/>
                    </a:cubicBezTo>
                    <a:cubicBezTo>
                      <a:pt x="0" y="18344"/>
                      <a:pt x="10573" y="20625"/>
                      <a:pt x="13434" y="216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Line 53"/>
              <p:cNvSpPr>
                <a:spLocks noChangeShapeType="1"/>
              </p:cNvSpPr>
              <p:nvPr/>
            </p:nvSpPr>
            <p:spPr bwMode="auto">
              <a:xfrm>
                <a:off x="614" y="0"/>
                <a:ext cx="884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Line 54"/>
              <p:cNvSpPr>
                <a:spLocks noChangeShapeType="1"/>
              </p:cNvSpPr>
              <p:nvPr/>
            </p:nvSpPr>
            <p:spPr bwMode="auto">
              <a:xfrm>
                <a:off x="1497" y="3"/>
                <a:ext cx="1" cy="203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2" name="Line 55"/>
              <p:cNvSpPr>
                <a:spLocks noChangeShapeType="1"/>
              </p:cNvSpPr>
              <p:nvPr/>
            </p:nvSpPr>
            <p:spPr bwMode="auto">
              <a:xfrm flipH="1" flipV="1">
                <a:off x="392" y="2007"/>
                <a:ext cx="1132" cy="1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47" name="Rectangle 56"/>
            <p:cNvSpPr>
              <a:spLocks noChangeArrowheads="1"/>
            </p:cNvSpPr>
            <p:nvPr/>
          </p:nvSpPr>
          <p:spPr bwMode="auto">
            <a:xfrm>
              <a:off x="629" y="16"/>
              <a:ext cx="873" cy="1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48" name="AutoShape 57"/>
            <p:cNvSpPr>
              <a:spLocks noChangeArrowheads="1"/>
            </p:cNvSpPr>
            <p:nvPr/>
          </p:nvSpPr>
          <p:spPr bwMode="auto">
            <a:xfrm flipH="1">
              <a:off x="327" y="6"/>
              <a:ext cx="325" cy="201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</p:grpSp>
      <p:grpSp>
        <p:nvGrpSpPr>
          <p:cNvPr id="53" name="Group 58"/>
          <p:cNvGrpSpPr/>
          <p:nvPr/>
        </p:nvGrpSpPr>
        <p:grpSpPr bwMode="auto">
          <a:xfrm>
            <a:off x="7938965" y="2887034"/>
            <a:ext cx="968375" cy="1290637"/>
            <a:chOff x="0" y="0"/>
            <a:chExt cx="1524" cy="2032"/>
          </a:xfrm>
        </p:grpSpPr>
        <p:grpSp>
          <p:nvGrpSpPr>
            <p:cNvPr id="54" name="Group 59"/>
            <p:cNvGrpSpPr/>
            <p:nvPr/>
          </p:nvGrpSpPr>
          <p:grpSpPr bwMode="auto">
            <a:xfrm>
              <a:off x="0" y="0"/>
              <a:ext cx="1524" cy="2033"/>
              <a:chOff x="0" y="0"/>
              <a:chExt cx="1524" cy="2033"/>
            </a:xfrm>
          </p:grpSpPr>
          <p:sp>
            <p:nvSpPr>
              <p:cNvPr id="57" name="曲线 88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19" cy="2017"/>
              </a:xfrm>
              <a:custGeom>
                <a:avLst/>
                <a:gdLst>
                  <a:gd name="T0" fmla="*/ 21600 w 21600"/>
                  <a:gd name="T1" fmla="*/ 0 h 21600"/>
                  <a:gd name="T2" fmla="*/ 4815 w 21600"/>
                  <a:gd name="T3" fmla="*/ 6414 h 21600"/>
                  <a:gd name="T4" fmla="*/ 17063 w 21600"/>
                  <a:gd name="T5" fmla="*/ 10730 h 21600"/>
                  <a:gd name="T6" fmla="*/ 732 w 21600"/>
                  <a:gd name="T7" fmla="*/ 16170 h 21600"/>
                  <a:gd name="T8" fmla="*/ 13434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8005" y="1199"/>
                      <a:pt x="5722" y="4272"/>
                      <a:pt x="4815" y="6414"/>
                    </a:cubicBezTo>
                    <a:cubicBezTo>
                      <a:pt x="3908" y="8556"/>
                      <a:pt x="17866" y="8781"/>
                      <a:pt x="17063" y="10730"/>
                    </a:cubicBezTo>
                    <a:cubicBezTo>
                      <a:pt x="16261" y="12679"/>
                      <a:pt x="1465" y="13996"/>
                      <a:pt x="732" y="16170"/>
                    </a:cubicBezTo>
                    <a:cubicBezTo>
                      <a:pt x="0" y="18344"/>
                      <a:pt x="10573" y="20625"/>
                      <a:pt x="13434" y="21600"/>
                    </a:cubicBezTo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8" name="Line 61"/>
              <p:cNvSpPr>
                <a:spLocks noChangeShapeType="1"/>
              </p:cNvSpPr>
              <p:nvPr/>
            </p:nvSpPr>
            <p:spPr bwMode="auto">
              <a:xfrm>
                <a:off x="614" y="0"/>
                <a:ext cx="884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9" name="Line 62"/>
              <p:cNvSpPr>
                <a:spLocks noChangeShapeType="1"/>
              </p:cNvSpPr>
              <p:nvPr/>
            </p:nvSpPr>
            <p:spPr bwMode="auto">
              <a:xfrm>
                <a:off x="1497" y="3"/>
                <a:ext cx="1" cy="203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Line 63"/>
              <p:cNvSpPr>
                <a:spLocks noChangeShapeType="1"/>
              </p:cNvSpPr>
              <p:nvPr/>
            </p:nvSpPr>
            <p:spPr bwMode="auto">
              <a:xfrm flipH="1" flipV="1">
                <a:off x="392" y="2007"/>
                <a:ext cx="1132" cy="1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55" name="Rectangle 64"/>
            <p:cNvSpPr>
              <a:spLocks noChangeArrowheads="1"/>
            </p:cNvSpPr>
            <p:nvPr/>
          </p:nvSpPr>
          <p:spPr bwMode="auto">
            <a:xfrm>
              <a:off x="629" y="16"/>
              <a:ext cx="873" cy="1992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sp>
          <p:nvSpPr>
            <p:cNvPr id="56" name="AutoShape 65"/>
            <p:cNvSpPr>
              <a:spLocks noChangeArrowheads="1"/>
            </p:cNvSpPr>
            <p:nvPr/>
          </p:nvSpPr>
          <p:spPr bwMode="auto">
            <a:xfrm flipH="1">
              <a:off x="327" y="6"/>
              <a:ext cx="325" cy="2017"/>
            </a:xfrm>
            <a:prstGeom prst="rtTriangl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</p:grpSp>
      <p:sp>
        <p:nvSpPr>
          <p:cNvPr id="61" name="Text Box 66"/>
          <p:cNvSpPr txBox="1">
            <a:spLocks noChangeArrowheads="1"/>
          </p:cNvSpPr>
          <p:nvPr/>
        </p:nvSpPr>
        <p:spPr bwMode="auto">
          <a:xfrm>
            <a:off x="1926177" y="801425"/>
            <a:ext cx="8137525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altLang="zh-CN" sz="2400" noProof="1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  <a:sym typeface="Arial" panose="020B0604020202020204" pitchFamily="34" charset="0"/>
              </a:rPr>
              <a:t>5.</a:t>
            </a:r>
            <a:r>
              <a:rPr lang="zh-CN" altLang="en-US" sz="2400" noProof="1" smtClean="0">
                <a:latin typeface="黑体" pitchFamily="49" charset="-122"/>
                <a:ea typeface="黑体" pitchFamily="49" charset="-122"/>
                <a:sym typeface="Arial" panose="020B0604020202020204" pitchFamily="34" charset="0"/>
              </a:rPr>
              <a:t>如</a:t>
            </a:r>
            <a:r>
              <a:rPr lang="zh-CN" altLang="en-US" sz="2400" noProof="1">
                <a:latin typeface="黑体" pitchFamily="49" charset="-122"/>
                <a:ea typeface="黑体" pitchFamily="49" charset="-122"/>
                <a:sym typeface="Arial" panose="020B0604020202020204" pitchFamily="34" charset="0"/>
              </a:rPr>
              <a:t>图</a:t>
            </a:r>
            <a:r>
              <a:rPr lang="zh-CN" altLang="en-US" sz="2400" noProof="1">
                <a:latin typeface="黑体" pitchFamily="49" charset="-122"/>
                <a:ea typeface="黑体" pitchFamily="49" charset="-122"/>
              </a:rPr>
              <a:t>是一块长方形的草地, 长为21米.宽为15米</a:t>
            </a:r>
            <a:r>
              <a:rPr lang="zh-CN" altLang="zh-CN" sz="2400" noProof="1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2400" noProof="1">
                <a:latin typeface="黑体" pitchFamily="49" charset="-122"/>
                <a:ea typeface="黑体" pitchFamily="49" charset="-122"/>
              </a:rPr>
              <a:t>在草地上有一条宽为1米的小道,长方形的草地上除小道外长满青草</a:t>
            </a:r>
            <a:r>
              <a:rPr lang="zh-CN" altLang="zh-CN" sz="2400" noProof="1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2400" noProof="1">
                <a:latin typeface="黑体" pitchFamily="49" charset="-122"/>
                <a:ea typeface="黑体" pitchFamily="49" charset="-122"/>
              </a:rPr>
              <a:t>求长草部分的面积为多少?</a:t>
            </a:r>
            <a:endParaRPr lang="zh-CN" altLang="en-US" sz="2400" noProof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2" name="Text Box 10"/>
          <p:cNvSpPr txBox="1"/>
          <p:nvPr/>
        </p:nvSpPr>
        <p:spPr>
          <a:xfrm>
            <a:off x="1926177" y="5966888"/>
            <a:ext cx="4956175" cy="46166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zh-CN" altLang="en-US" sz="2400" noProof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黑体" pitchFamily="49" charset="-122"/>
              </a:rPr>
              <a:t>思路点拨</a:t>
            </a:r>
            <a:r>
              <a:rPr lang="zh-CN" altLang="en-US" sz="2400" noProof="1">
                <a:latin typeface="Times New Roman" panose="02020603050405020304" pitchFamily="18" charset="0"/>
                <a:ea typeface="黑体" pitchFamily="49" charset="-122"/>
              </a:rPr>
              <a:t>：平移构成</a:t>
            </a:r>
            <a:r>
              <a:rPr lang="zh-CN" altLang="en-US" sz="2400" noProof="1">
                <a:latin typeface="Times New Roman" panose="02020603050405020304" pitchFamily="18" charset="0"/>
                <a:ea typeface="黑体" pitchFamily="49" charset="-122"/>
              </a:rPr>
              <a:t>规则</a:t>
            </a:r>
            <a:r>
              <a:rPr lang="zh-CN" altLang="en-US" sz="2400" noProof="1" smtClean="0">
                <a:latin typeface="Times New Roman" panose="02020603050405020304" pitchFamily="18" charset="0"/>
                <a:ea typeface="黑体" pitchFamily="49" charset="-122"/>
              </a:rPr>
              <a:t>图形</a:t>
            </a:r>
            <a:r>
              <a:rPr lang="en-US" altLang="zh-CN" sz="2400" noProof="1" smtClean="0">
                <a:latin typeface="Times New Roman" panose="02020603050405020304" pitchFamily="18" charset="0"/>
                <a:ea typeface="黑体" pitchFamily="49" charset="-122"/>
              </a:rPr>
              <a:t>.</a:t>
            </a:r>
            <a:endParaRPr lang="zh-CN" altLang="en-US" sz="2400" b="1" noProof="1">
              <a:latin typeface="Times New Roman" panose="02020603050405020304" pitchFamily="18" charset="0"/>
              <a:ea typeface="黑体" pitchFamily="49" charset="-122"/>
            </a:endParaRPr>
          </a:p>
        </p:txBody>
      </p:sp>
      <p:sp>
        <p:nvSpPr>
          <p:cNvPr id="63" name="文本框 1"/>
          <p:cNvSpPr txBox="1">
            <a:spLocks noChangeArrowheads="1"/>
          </p:cNvSpPr>
          <p:nvPr/>
        </p:nvSpPr>
        <p:spPr bwMode="auto">
          <a:xfrm>
            <a:off x="1804684" y="5140708"/>
            <a:ext cx="57711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黑体" pitchFamily="49" charset="-122"/>
                <a:sym typeface="宋体" panose="02010600030101010101" pitchFamily="2" charset="-122"/>
              </a:rPr>
              <a:t>解：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  <a:sym typeface="宋体" panose="02010600030101010101" pitchFamily="2" charset="-122"/>
              </a:rPr>
              <a:t>长草部分的面积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  <a:sym typeface="宋体" panose="02010600030101010101" pitchFamily="2" charset="-122"/>
              </a:rPr>
              <a:t>=(21-1)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  <a:sym typeface="宋体" panose="02010600030101010101" pitchFamily="2" charset="-122"/>
              </a:rPr>
              <a:t>×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  <a:sym typeface="宋体" panose="02010600030101010101" pitchFamily="2" charset="-122"/>
              </a:rPr>
              <a:t>15=300(m</a:t>
            </a:r>
            <a:r>
              <a:rPr lang="en-US" altLang="zh-CN" sz="24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  <a:sym typeface="宋体" panose="02010600030101010101" pitchFamily="2" charset="-122"/>
              </a:rPr>
              <a:t>).</a:t>
            </a:r>
            <a:endParaRPr lang="en-US" altLang="zh-CN" sz="2400" dirty="0">
              <a:solidFill>
                <a:srgbClr val="C00000"/>
              </a:solidFill>
              <a:latin typeface="Times New Roman" panose="02020603050405020304" pitchFamily="18" charset="0"/>
              <a:ea typeface="黑体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261E-6 -2.08189E-6 L -0.05001 0.00232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88101" y="1003857"/>
            <a:ext cx="3088610" cy="862965"/>
            <a:chOff x="3327445" y="196489"/>
            <a:chExt cx="3088610" cy="1003300"/>
          </a:xfrm>
        </p:grpSpPr>
        <p:pic>
          <p:nvPicPr>
            <p:cNvPr id="9" name="图片 8" descr="标题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3491880" y="280035"/>
              <a:ext cx="2924175" cy="751205"/>
              <a:chOff x="1161" y="782"/>
              <a:chExt cx="4605" cy="1183"/>
            </a:xfrm>
          </p:grpSpPr>
          <p:sp>
            <p:nvSpPr>
              <p:cNvPr id="11" name="TextBox 2"/>
              <p:cNvSpPr txBox="1"/>
              <p:nvPr/>
            </p:nvSpPr>
            <p:spPr>
              <a:xfrm>
                <a:off x="1809" y="782"/>
                <a:ext cx="3850" cy="1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 习 目 标</a:t>
                </a:r>
                <a:endParaRPr lang="zh-CN" altLang="en-US" sz="3600" b="1" dirty="0" smtClean="0"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矩形 12"/>
          <p:cNvSpPr/>
          <p:nvPr/>
        </p:nvSpPr>
        <p:spPr>
          <a:xfrm>
            <a:off x="1179316" y="2639727"/>
            <a:ext cx="252028" cy="317898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</a:rPr>
              <a:t>1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08462" y="3217453"/>
            <a:ext cx="252028" cy="317898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</a:rPr>
              <a:t>2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7595" y="2475510"/>
            <a:ext cx="5139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理解平移的概念及决定因素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难点）</a:t>
            </a:r>
            <a:endParaRPr lang="zh-CN" altLang="en-US" sz="24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97594" y="2910356"/>
            <a:ext cx="7109639" cy="698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会找出平移前后图形中对应点、对应角和对应线段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.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97595" y="3450080"/>
            <a:ext cx="4955203" cy="698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dirty="0">
                <a:latin typeface="Times New Roman" panose="02020603050405020304" pitchFamily="18" charset="0"/>
                <a:ea typeface="黑体" pitchFamily="49" charset="-122"/>
              </a:rPr>
              <a:t>掌握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平移的性质及其运用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（重点）</a:t>
            </a:r>
            <a:endParaRPr lang="zh-CN" altLang="en-US" sz="24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07558" y="3768141"/>
            <a:ext cx="252028" cy="317898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</a:rPr>
              <a:t>3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" grpId="0"/>
      <p:bldP spid="3" grpId="0"/>
      <p:bldP spid="15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832622" y="584473"/>
            <a:ext cx="3088610" cy="862965"/>
            <a:chOff x="3327445" y="196489"/>
            <a:chExt cx="3088610" cy="1003300"/>
          </a:xfrm>
        </p:grpSpPr>
        <p:pic>
          <p:nvPicPr>
            <p:cNvPr id="14" name="图片 13" descr="标题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3491880" y="280035"/>
              <a:ext cx="2924175" cy="751205"/>
              <a:chOff x="1161" y="782"/>
              <a:chExt cx="4605" cy="1183"/>
            </a:xfrm>
          </p:grpSpPr>
          <p:sp>
            <p:nvSpPr>
              <p:cNvPr id="16" name="TextBox 2"/>
              <p:cNvSpPr txBox="1"/>
              <p:nvPr/>
            </p:nvSpPr>
            <p:spPr>
              <a:xfrm>
                <a:off x="1809" y="782"/>
                <a:ext cx="3199" cy="1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课堂小结</a:t>
                </a:r>
                <a:endParaRPr lang="zh-CN" altLang="en-US" sz="3600" b="1" dirty="0" smtClean="0"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577186" y="5586000"/>
            <a:ext cx="3929251" cy="10080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关键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在于按要求作出</a:t>
            </a: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对应点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；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然后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，顺次连接对应点即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可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495907" y="2576100"/>
            <a:ext cx="5537326" cy="52782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平移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前后图形的</a:t>
            </a:r>
            <a:r>
              <a:rPr lang="zh-CN" altLang="en-US" sz="2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形状和</a:t>
            </a:r>
            <a:r>
              <a:rPr lang="zh-CN" altLang="en-US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大小</a:t>
            </a:r>
            <a:r>
              <a:rPr lang="en-US" altLang="zh-CN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完全相同</a:t>
            </a:r>
            <a:endParaRPr lang="en-US" altLang="zh-CN" sz="2400" dirty="0">
              <a:latin typeface="Times New Roman" panose="02020603050405020304" pitchFamily="18" charset="0"/>
              <a:ea typeface="黑体" pitchFamily="49" charset="-122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495907" y="3495263"/>
            <a:ext cx="5755440" cy="5650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对应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线段</a:t>
            </a:r>
            <a:r>
              <a:rPr lang="zh-CN" altLang="en-US" sz="2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平行</a:t>
            </a:r>
            <a:r>
              <a:rPr lang="en-US" altLang="zh-CN" sz="2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或在同一</a:t>
            </a:r>
            <a:r>
              <a:rPr lang="zh-CN" altLang="en-US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直线上</a:t>
            </a:r>
            <a:r>
              <a:rPr lang="en-US" altLang="zh-CN" sz="2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sz="2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且</a:t>
            </a:r>
            <a:r>
              <a:rPr lang="zh-CN" altLang="en-US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相等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ea typeface="黑体" pitchFamily="49" charset="-122"/>
            </a:endParaRPr>
          </a:p>
        </p:txBody>
      </p:sp>
      <p:sp>
        <p:nvSpPr>
          <p:cNvPr id="35" name="圆角矩形 31"/>
          <p:cNvSpPr/>
          <p:nvPr/>
        </p:nvSpPr>
        <p:spPr>
          <a:xfrm>
            <a:off x="2424219" y="1665669"/>
            <a:ext cx="1892300" cy="48418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平移的概念</a:t>
            </a:r>
            <a:endParaRPr lang="zh-CN" altLang="en-US" sz="2400" kern="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defRPr/>
            </a:pPr>
            <a:endParaRPr lang="zh-CN" altLang="en-US" sz="2400" noProof="1"/>
          </a:p>
        </p:txBody>
      </p:sp>
      <p:sp>
        <p:nvSpPr>
          <p:cNvPr id="36" name="圆角矩形 31"/>
          <p:cNvSpPr/>
          <p:nvPr/>
        </p:nvSpPr>
        <p:spPr>
          <a:xfrm>
            <a:off x="2424219" y="3730213"/>
            <a:ext cx="1892300" cy="484187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平移的性质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endParaRPr lang="zh-CN" altLang="en-US" sz="24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圆角矩形 31"/>
          <p:cNvSpPr/>
          <p:nvPr/>
        </p:nvSpPr>
        <p:spPr>
          <a:xfrm>
            <a:off x="2424219" y="5817775"/>
            <a:ext cx="1892300" cy="485775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平移</a:t>
            </a:r>
            <a:r>
              <a:rPr lang="zh-CN" altLang="en-US" sz="2400" kern="0" dirty="0">
                <a:latin typeface="黑体" pitchFamily="49" charset="-122"/>
                <a:ea typeface="黑体" pitchFamily="49" charset="-122"/>
                <a:sym typeface="+mn-ea"/>
              </a:rPr>
              <a:t>作图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endParaRPr lang="zh-CN" altLang="en-US" sz="24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左大括号 37"/>
          <p:cNvSpPr/>
          <p:nvPr/>
        </p:nvSpPr>
        <p:spPr bwMode="auto">
          <a:xfrm>
            <a:off x="2270231" y="1907762"/>
            <a:ext cx="153987" cy="4181475"/>
          </a:xfrm>
          <a:prstGeom prst="leftBrace">
            <a:avLst>
              <a:gd name="adj1" fmla="val 7382"/>
              <a:gd name="adj2" fmla="val 5000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zh-CN" altLang="en-US" sz="2400"/>
          </a:p>
        </p:txBody>
      </p:sp>
      <p:sp>
        <p:nvSpPr>
          <p:cNvPr id="39" name="左大括号 38"/>
          <p:cNvSpPr/>
          <p:nvPr/>
        </p:nvSpPr>
        <p:spPr bwMode="auto">
          <a:xfrm>
            <a:off x="4367319" y="2647538"/>
            <a:ext cx="136525" cy="2652712"/>
          </a:xfrm>
          <a:prstGeom prst="leftBrace">
            <a:avLst>
              <a:gd name="adj1" fmla="val 8006"/>
              <a:gd name="adj2" fmla="val 50000"/>
            </a:avLst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zh-CN" altLang="en-US" sz="2400"/>
          </a:p>
        </p:txBody>
      </p:sp>
      <p:sp>
        <p:nvSpPr>
          <p:cNvPr id="40" name="左大括号 39"/>
          <p:cNvSpPr/>
          <p:nvPr/>
        </p:nvSpPr>
        <p:spPr bwMode="auto">
          <a:xfrm>
            <a:off x="4379044" y="5644738"/>
            <a:ext cx="187325" cy="830262"/>
          </a:xfrm>
          <a:prstGeom prst="leftBrace">
            <a:avLst>
              <a:gd name="adj1" fmla="val 8192"/>
              <a:gd name="adj2" fmla="val 50000"/>
            </a:avLst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zh-CN" altLang="en-US" sz="2400"/>
          </a:p>
        </p:txBody>
      </p:sp>
      <p:sp>
        <p:nvSpPr>
          <p:cNvPr id="41" name="圆角矩形 31"/>
          <p:cNvSpPr/>
          <p:nvPr/>
        </p:nvSpPr>
        <p:spPr>
          <a:xfrm>
            <a:off x="1284394" y="3744500"/>
            <a:ext cx="985838" cy="48418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平移</a:t>
            </a:r>
            <a:endParaRPr lang="zh-CN" altLang="en-US" sz="2400" kern="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defRPr/>
            </a:pPr>
            <a:endParaRPr lang="zh-CN" altLang="en-US" sz="2400" noProof="1"/>
          </a:p>
        </p:txBody>
      </p:sp>
      <p:sp>
        <p:nvSpPr>
          <p:cNvPr id="42" name="文本框 1"/>
          <p:cNvSpPr txBox="1">
            <a:spLocks noChangeArrowheads="1"/>
          </p:cNvSpPr>
          <p:nvPr/>
        </p:nvSpPr>
        <p:spPr bwMode="auto">
          <a:xfrm>
            <a:off x="4495907" y="4469988"/>
            <a:ext cx="5872886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 smtClean="0">
                <a:latin typeface="Times New Roman" panose="02020603050405020304" pitchFamily="18" charset="0"/>
                <a:ea typeface="黑体" pitchFamily="49" charset="-122"/>
              </a:rPr>
              <a:t>各</a:t>
            </a:r>
            <a:r>
              <a:rPr lang="zh-CN" altLang="en-US" sz="2400" dirty="0">
                <a:latin typeface="Times New Roman" panose="02020603050405020304" pitchFamily="18" charset="0"/>
                <a:ea typeface="黑体" pitchFamily="49" charset="-122"/>
              </a:rPr>
              <a:t>对应点所连线段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平行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(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或</a:t>
            </a:r>
            <a:r>
              <a:rPr lang="zh-CN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在同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一直线上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)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且</a:t>
            </a:r>
            <a:r>
              <a:rPr lang="zh-CN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相等</a:t>
            </a:r>
            <a:endParaRPr lang="en-US" altLang="zh-CN" sz="2400" dirty="0">
              <a:solidFill>
                <a:srgbClr val="C00000"/>
              </a:solidFill>
              <a:latin typeface="Times New Roman" panose="02020603050405020304" pitchFamily="18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28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20962849">
            <a:off x="2734945" y="2129790"/>
            <a:ext cx="1586230" cy="16357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16415">
            <a:off x="4594860" y="2003425"/>
            <a:ext cx="1552575" cy="16021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58560" y="2108200"/>
            <a:ext cx="1621155" cy="1609090"/>
          </a:xfrm>
          <a:prstGeom prst="rect">
            <a:avLst/>
          </a:prstGeom>
        </p:spPr>
      </p:pic>
      <p:pic>
        <p:nvPicPr>
          <p:cNvPr id="2" name="图片 1" descr="e39d3c2f2f182ad0b1d230a64cb0948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297795" y="4822190"/>
            <a:ext cx="1882775" cy="1882775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6260" y="2067560"/>
            <a:ext cx="1526540" cy="168973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703134" y="616601"/>
            <a:ext cx="3088610" cy="862965"/>
            <a:chOff x="3327445" y="196489"/>
            <a:chExt cx="3088610" cy="1003300"/>
          </a:xfrm>
        </p:grpSpPr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3491880" y="280035"/>
              <a:ext cx="2924175" cy="751205"/>
              <a:chOff x="1161" y="782"/>
              <a:chExt cx="4605" cy="1183"/>
            </a:xfrm>
          </p:grpSpPr>
          <p:sp>
            <p:nvSpPr>
              <p:cNvPr id="17" name="TextBox 2"/>
              <p:cNvSpPr txBox="1"/>
              <p:nvPr/>
            </p:nvSpPr>
            <p:spPr>
              <a:xfrm>
                <a:off x="1809" y="782"/>
                <a:ext cx="3199" cy="1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新课导入</a:t>
                </a:r>
                <a:endParaRPr lang="zh-CN" altLang="en-US" sz="3600" b="1" dirty="0" smtClean="0"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Rectangle 10242"/>
          <p:cNvSpPr>
            <a:spLocks noChangeArrowheads="1"/>
          </p:cNvSpPr>
          <p:nvPr/>
        </p:nvSpPr>
        <p:spPr bwMode="auto">
          <a:xfrm>
            <a:off x="703134" y="1471919"/>
            <a:ext cx="1989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/>
            <a:r>
              <a:rPr lang="en-US" altLang="ko-KR" sz="28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图片</a:t>
            </a:r>
            <a:r>
              <a:rPr lang="zh-CN" altLang="en-US" sz="28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引入</a:t>
            </a:r>
            <a:r>
              <a:rPr lang="en-US" altLang="ko-KR" sz="28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ko-KR" altLang="en-US" sz="2800" b="1" dirty="0">
              <a:solidFill>
                <a:srgbClr val="C00000"/>
              </a:solidFill>
              <a:latin typeface="黑体" pitchFamily="49" charset="-122"/>
              <a:cs typeface="Arial" panose="020B0604020202020204" pitchFamily="34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04" y="2557575"/>
            <a:ext cx="1706555" cy="121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28" y="2560381"/>
            <a:ext cx="17526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543" y="2557575"/>
            <a:ext cx="1587432" cy="12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686739" y="4448863"/>
            <a:ext cx="784977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 观察上面几</a:t>
            </a:r>
            <a:r>
              <a:rPr lang="zh-CN" altLang="en-US" sz="2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组美丽的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图案，它们</a:t>
            </a:r>
            <a:r>
              <a:rPr lang="zh-CN" altLang="en-US" sz="2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有什么共同的特点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？能否</a:t>
            </a:r>
            <a:r>
              <a:rPr lang="zh-CN" altLang="en-US" sz="2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根据每幅图中的一部分绘制出整幅图案？</a:t>
            </a:r>
            <a:endParaRPr lang="zh-CN" altLang="en-US" sz="2400" b="1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/>
          <p:nvPr/>
        </p:nvSpPr>
        <p:spPr>
          <a:xfrm>
            <a:off x="3631138" y="4307855"/>
            <a:ext cx="8026400" cy="57996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这些运动有什么共同的特点？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ea typeface="黑体" pitchFamily="49" charset="-122"/>
            </a:endParaRPr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41" y="2097247"/>
            <a:ext cx="2605340" cy="1647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168" y="2097247"/>
            <a:ext cx="2377056" cy="181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187501"/>
            <a:ext cx="24574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23420" y="305994"/>
            <a:ext cx="3088610" cy="862965"/>
            <a:chOff x="3327445" y="196489"/>
            <a:chExt cx="3088610" cy="1003300"/>
          </a:xfrm>
        </p:grpSpPr>
        <p:pic>
          <p:nvPicPr>
            <p:cNvPr id="3" name="图片 2" descr="标题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3491880" y="280035"/>
              <a:ext cx="2924175" cy="751205"/>
              <a:chOff x="1161" y="782"/>
              <a:chExt cx="4605" cy="1183"/>
            </a:xfrm>
          </p:grpSpPr>
          <p:sp>
            <p:nvSpPr>
              <p:cNvPr id="5" name="TextBox 2"/>
              <p:cNvSpPr txBox="1"/>
              <p:nvPr/>
            </p:nvSpPr>
            <p:spPr>
              <a:xfrm>
                <a:off x="1809" y="782"/>
                <a:ext cx="3199" cy="1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知识讲解</a:t>
                </a:r>
                <a:endParaRPr lang="zh-CN" altLang="en-US" sz="3600" b="1" dirty="0" smtClean="0"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113891" y="1495888"/>
            <a:ext cx="3251211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★</a:t>
            </a:r>
            <a:r>
              <a:rPr lang="zh-CN" altLang="en-US" sz="28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 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平移的相关概念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黑体" pitchFamily="49" charset="-122"/>
              <a:ea typeface="黑体" pitchFamily="49" charset="-122"/>
              <a:sym typeface="Calibri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347444" y="2457913"/>
            <a:ext cx="553998" cy="9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4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4021769" y="5972001"/>
            <a:ext cx="3128503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799947" y="2242510"/>
            <a:ext cx="8317175" cy="92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300" tIns="0" rIns="114300" bIns="0"/>
          <a:lstStyle/>
          <a:p>
            <a:pPr indent="266700" eaLnBrk="0" fontAlgn="auto" hangingPunct="0">
              <a:lnSpc>
                <a:spcPct val="150000"/>
              </a:lnSpc>
              <a:spcBef>
                <a:spcPts val="0"/>
              </a:spcBef>
              <a:buClr>
                <a:srgbClr val="9C007F"/>
              </a:buClr>
              <a:buSzPct val="95000"/>
              <a:buFont typeface="Wingdings 2" panose="05020102010507070707" pitchFamily="18" charset="2"/>
              <a:buNone/>
            </a:pP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探究</a:t>
            </a:r>
            <a:r>
              <a:rPr lang="en-US" altLang="zh-CN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如何在一张半透明的纸上，画一排形状和大小都如图所示的雪人呢？请把你的方法与同伴交流后动手画图．</a:t>
            </a:r>
            <a:endParaRPr lang="zh-CN" altLang="en-US" sz="24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8" name="图片 17" descr="2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657" y="3555828"/>
            <a:ext cx="1338263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640994" y="3628914"/>
            <a:ext cx="1280040" cy="220519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2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331" y="3555826"/>
            <a:ext cx="1338263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 descr="2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459" y="3555828"/>
            <a:ext cx="1338263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 descr="2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029" y="3555827"/>
            <a:ext cx="1338263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603476" y="1350846"/>
            <a:ext cx="8948927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noProof="1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思考：</a:t>
            </a:r>
            <a:r>
              <a:rPr lang="zh-CN" altLang="zh-CN" sz="2400" noProof="1" smtClean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2400" noProof="1" smtClean="0">
                <a:latin typeface="黑体" pitchFamily="49" charset="-122"/>
                <a:ea typeface="黑体" pitchFamily="49" charset="-122"/>
              </a:rPr>
              <a:t>雪人</a:t>
            </a:r>
            <a:r>
              <a:rPr lang="zh-CN" altLang="zh-CN" sz="2400" noProof="1" smtClean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2400" noProof="1">
                <a:latin typeface="黑体" pitchFamily="49" charset="-122"/>
                <a:ea typeface="黑体" pitchFamily="49" charset="-122"/>
              </a:rPr>
              <a:t>的形状、大小、位置在运动前后是否发生了变化？</a:t>
            </a:r>
            <a:endParaRPr lang="zh-CN" altLang="en-US" sz="2400" noProof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2937952" y="2149038"/>
            <a:ext cx="5549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形状不变，大小不变，位置改变</a:t>
            </a:r>
            <a:endParaRPr lang="zh-CN" altLang="en-US" sz="24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Rectangle 13"/>
          <p:cNvSpPr/>
          <p:nvPr/>
        </p:nvSpPr>
        <p:spPr>
          <a:xfrm>
            <a:off x="1839315" y="3243000"/>
            <a:ext cx="8477250" cy="1200329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noProof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平移的概念：</a:t>
            </a:r>
            <a:r>
              <a:rPr lang="zh-CN" altLang="en-US" sz="2400" noProof="1">
                <a:latin typeface="黑体" pitchFamily="49" charset="-122"/>
                <a:ea typeface="黑体" pitchFamily="49" charset="-122"/>
              </a:rPr>
              <a:t>在平面内，将一个图形沿某个方向移动一定的距离，这样的图形运动称为</a:t>
            </a:r>
            <a:r>
              <a:rPr lang="zh-CN" altLang="en-US" sz="2400" noProof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平移</a:t>
            </a:r>
            <a:r>
              <a:rPr lang="en-US" altLang="zh-CN" sz="2400" noProof="1">
                <a:latin typeface="黑体" pitchFamily="49" charset="-122"/>
                <a:ea typeface="黑体" pitchFamily="49" charset="-122"/>
              </a:rPr>
              <a:t>.</a:t>
            </a:r>
            <a:endParaRPr lang="en-US" altLang="zh-CN" sz="2400" noProof="1">
              <a:solidFill>
                <a:srgbClr val="FF33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046"/>
          <p:cNvSpPr txBox="1">
            <a:spLocks noChangeArrowheads="1"/>
          </p:cNvSpPr>
          <p:nvPr/>
        </p:nvSpPr>
        <p:spPr bwMode="auto">
          <a:xfrm>
            <a:off x="3018945" y="1431604"/>
            <a:ext cx="6003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黑体" pitchFamily="49" charset="-122"/>
              </a:rPr>
              <a:t>试一试：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判断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下面几组图形运动是不是平移？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2737958" y="2149475"/>
            <a:ext cx="1079500" cy="1079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4825520" y="2328863"/>
            <a:ext cx="720725" cy="720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7095645" y="2436813"/>
            <a:ext cx="503238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8948258" y="2471738"/>
            <a:ext cx="576262" cy="433387"/>
          </a:xfrm>
          <a:prstGeom prst="parallelogram">
            <a:avLst>
              <a:gd name="adj" fmla="val 33242"/>
            </a:avLst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13"/>
          <p:cNvGrpSpPr/>
          <p:nvPr/>
        </p:nvGrpSpPr>
        <p:grpSpPr bwMode="auto">
          <a:xfrm>
            <a:off x="3018945" y="4006850"/>
            <a:ext cx="647700" cy="863600"/>
            <a:chOff x="3651" y="2568"/>
            <a:chExt cx="408" cy="544"/>
          </a:xfrm>
          <a:noFill/>
        </p:grpSpPr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3651" y="2568"/>
              <a:ext cx="136" cy="1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3787" y="2568"/>
              <a:ext cx="136" cy="1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3923" y="2568"/>
              <a:ext cx="136" cy="1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3651" y="2704"/>
              <a:ext cx="136" cy="1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3651" y="2840"/>
              <a:ext cx="136" cy="1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3651" y="2976"/>
              <a:ext cx="136" cy="1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0"/>
          <p:cNvGrpSpPr/>
          <p:nvPr/>
        </p:nvGrpSpPr>
        <p:grpSpPr bwMode="auto">
          <a:xfrm>
            <a:off x="5019195" y="4006850"/>
            <a:ext cx="647700" cy="863600"/>
            <a:chOff x="3651" y="2568"/>
            <a:chExt cx="408" cy="544"/>
          </a:xfrm>
          <a:noFill/>
        </p:grpSpPr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3651" y="2568"/>
              <a:ext cx="136" cy="1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22"/>
            <p:cNvSpPr>
              <a:spLocks noChangeArrowheads="1"/>
            </p:cNvSpPr>
            <p:nvPr/>
          </p:nvSpPr>
          <p:spPr bwMode="auto">
            <a:xfrm>
              <a:off x="3787" y="2568"/>
              <a:ext cx="136" cy="1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23"/>
            <p:cNvSpPr>
              <a:spLocks noChangeArrowheads="1"/>
            </p:cNvSpPr>
            <p:nvPr/>
          </p:nvSpPr>
          <p:spPr bwMode="auto">
            <a:xfrm>
              <a:off x="3923" y="2568"/>
              <a:ext cx="136" cy="1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3651" y="2704"/>
              <a:ext cx="136" cy="1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3651" y="2840"/>
              <a:ext cx="136" cy="1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651" y="2976"/>
              <a:ext cx="136" cy="1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28"/>
          <p:cNvGrpSpPr/>
          <p:nvPr/>
        </p:nvGrpSpPr>
        <p:grpSpPr bwMode="auto">
          <a:xfrm>
            <a:off x="7163908" y="4006850"/>
            <a:ext cx="431800" cy="863600"/>
            <a:chOff x="748" y="3294"/>
            <a:chExt cx="272" cy="544"/>
          </a:xfrm>
          <a:noFill/>
        </p:grpSpPr>
        <p:sp>
          <p:nvSpPr>
            <p:cNvPr id="37" name="Rectangle 29"/>
            <p:cNvSpPr>
              <a:spLocks noChangeArrowheads="1"/>
            </p:cNvSpPr>
            <p:nvPr/>
          </p:nvSpPr>
          <p:spPr bwMode="auto">
            <a:xfrm>
              <a:off x="748" y="3294"/>
              <a:ext cx="136" cy="1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0"/>
            <p:cNvSpPr>
              <a:spLocks noChangeArrowheads="1"/>
            </p:cNvSpPr>
            <p:nvPr/>
          </p:nvSpPr>
          <p:spPr bwMode="auto">
            <a:xfrm>
              <a:off x="884" y="3294"/>
              <a:ext cx="136" cy="1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1"/>
            <p:cNvSpPr>
              <a:spLocks noChangeArrowheads="1"/>
            </p:cNvSpPr>
            <p:nvPr/>
          </p:nvSpPr>
          <p:spPr bwMode="auto">
            <a:xfrm>
              <a:off x="748" y="3430"/>
              <a:ext cx="136" cy="1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2"/>
            <p:cNvSpPr>
              <a:spLocks noChangeArrowheads="1"/>
            </p:cNvSpPr>
            <p:nvPr/>
          </p:nvSpPr>
          <p:spPr bwMode="auto">
            <a:xfrm>
              <a:off x="748" y="3566"/>
              <a:ext cx="136" cy="1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33"/>
            <p:cNvSpPr>
              <a:spLocks noChangeArrowheads="1"/>
            </p:cNvSpPr>
            <p:nvPr/>
          </p:nvSpPr>
          <p:spPr bwMode="auto">
            <a:xfrm>
              <a:off x="748" y="3702"/>
              <a:ext cx="136" cy="1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34"/>
          <p:cNvGrpSpPr/>
          <p:nvPr/>
        </p:nvGrpSpPr>
        <p:grpSpPr bwMode="auto">
          <a:xfrm>
            <a:off x="8803795" y="4079875"/>
            <a:ext cx="863600" cy="431800"/>
            <a:chOff x="1837" y="3249"/>
            <a:chExt cx="544" cy="272"/>
          </a:xfrm>
          <a:noFill/>
        </p:grpSpPr>
        <p:sp>
          <p:nvSpPr>
            <p:cNvPr id="43" name="Rectangle 35"/>
            <p:cNvSpPr>
              <a:spLocks noChangeArrowheads="1"/>
            </p:cNvSpPr>
            <p:nvPr/>
          </p:nvSpPr>
          <p:spPr bwMode="auto">
            <a:xfrm>
              <a:off x="1837" y="3249"/>
              <a:ext cx="136" cy="1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1973" y="3249"/>
              <a:ext cx="136" cy="1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37"/>
            <p:cNvSpPr>
              <a:spLocks noChangeArrowheads="1"/>
            </p:cNvSpPr>
            <p:nvPr/>
          </p:nvSpPr>
          <p:spPr bwMode="auto">
            <a:xfrm>
              <a:off x="2109" y="3249"/>
              <a:ext cx="136" cy="1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38"/>
            <p:cNvSpPr>
              <a:spLocks noChangeArrowheads="1"/>
            </p:cNvSpPr>
            <p:nvPr/>
          </p:nvSpPr>
          <p:spPr bwMode="auto">
            <a:xfrm>
              <a:off x="2245" y="3249"/>
              <a:ext cx="136" cy="1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39"/>
            <p:cNvSpPr>
              <a:spLocks noChangeArrowheads="1"/>
            </p:cNvSpPr>
            <p:nvPr/>
          </p:nvSpPr>
          <p:spPr bwMode="auto">
            <a:xfrm>
              <a:off x="2245" y="3385"/>
              <a:ext cx="136" cy="1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3880958" y="3200400"/>
            <a:ext cx="4953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A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/>
        </p:nvSpPr>
        <p:spPr bwMode="auto">
          <a:xfrm>
            <a:off x="3880958" y="4986338"/>
            <a:ext cx="4159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C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49"/>
          <p:cNvSpPr txBox="1">
            <a:spLocks noChangeArrowheads="1"/>
          </p:cNvSpPr>
          <p:nvPr/>
        </p:nvSpPr>
        <p:spPr bwMode="auto">
          <a:xfrm>
            <a:off x="7952895" y="4986338"/>
            <a:ext cx="4159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D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50"/>
          <p:cNvSpPr txBox="1">
            <a:spLocks noChangeArrowheads="1"/>
          </p:cNvSpPr>
          <p:nvPr/>
        </p:nvSpPr>
        <p:spPr bwMode="auto">
          <a:xfrm>
            <a:off x="7930670" y="3200400"/>
            <a:ext cx="4508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B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53"/>
          <p:cNvSpPr txBox="1">
            <a:spLocks noChangeArrowheads="1"/>
          </p:cNvSpPr>
          <p:nvPr/>
        </p:nvSpPr>
        <p:spPr bwMode="auto">
          <a:xfrm>
            <a:off x="4266720" y="3149600"/>
            <a:ext cx="808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×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5"/>
          <p:cNvSpPr>
            <a:spLocks noChangeArrowheads="1"/>
          </p:cNvSpPr>
          <p:nvPr/>
        </p:nvSpPr>
        <p:spPr bwMode="auto">
          <a:xfrm>
            <a:off x="8292620" y="3149600"/>
            <a:ext cx="588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×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4376258" y="4935538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57"/>
          <p:cNvSpPr txBox="1">
            <a:spLocks noChangeArrowheads="1"/>
          </p:cNvSpPr>
          <p:nvPr/>
        </p:nvSpPr>
        <p:spPr bwMode="auto">
          <a:xfrm>
            <a:off x="8292620" y="4935538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×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右箭头 55"/>
          <p:cNvSpPr/>
          <p:nvPr/>
        </p:nvSpPr>
        <p:spPr bwMode="auto">
          <a:xfrm>
            <a:off x="4095270" y="2490788"/>
            <a:ext cx="549275" cy="396875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FontTx/>
              <a:buNone/>
              <a:defRPr/>
            </a:pP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右箭头 56"/>
          <p:cNvSpPr/>
          <p:nvPr/>
        </p:nvSpPr>
        <p:spPr bwMode="auto">
          <a:xfrm>
            <a:off x="7975120" y="2490788"/>
            <a:ext cx="549275" cy="396875"/>
          </a:xfrm>
          <a:prstGeom prst="rightArrow">
            <a:avLst/>
          </a:prstGeom>
          <a:solidFill>
            <a:srgbClr val="FFFF00"/>
          </a:solidFill>
          <a:ln w="1905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FontTx/>
              <a:buNone/>
              <a:defRPr/>
            </a:pP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右箭头 57"/>
          <p:cNvSpPr/>
          <p:nvPr/>
        </p:nvSpPr>
        <p:spPr bwMode="auto">
          <a:xfrm>
            <a:off x="4117495" y="4240213"/>
            <a:ext cx="549275" cy="396875"/>
          </a:xfrm>
          <a:prstGeom prst="rightArrow">
            <a:avLst/>
          </a:prstGeom>
          <a:solidFill>
            <a:srgbClr val="FFFF00"/>
          </a:solidFill>
          <a:ln w="1905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FontTx/>
              <a:buNone/>
              <a:defRPr/>
            </a:pP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右箭头 58"/>
          <p:cNvSpPr/>
          <p:nvPr/>
        </p:nvSpPr>
        <p:spPr bwMode="auto">
          <a:xfrm>
            <a:off x="8024333" y="4240213"/>
            <a:ext cx="549275" cy="396875"/>
          </a:xfrm>
          <a:prstGeom prst="rightArrow">
            <a:avLst/>
          </a:prstGeom>
          <a:solidFill>
            <a:srgbClr val="FFFF00"/>
          </a:solidFill>
          <a:ln w="1905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FontTx/>
              <a:buNone/>
              <a:defRPr/>
            </a:pP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1773158" y="1192752"/>
            <a:ext cx="84058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问题：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我们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先观看以下几种生活现象，再想一想平移是由什么决定的？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5" name="Picture 4" descr="huaxue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640" y="2207093"/>
            <a:ext cx="1990106" cy="151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309" name="Picture 2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56" y="4028202"/>
            <a:ext cx="2130180" cy="147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310" name="Picture 2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018" y="3924558"/>
            <a:ext cx="2596617" cy="157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820" y="2104444"/>
            <a:ext cx="2206106" cy="1529774"/>
          </a:xfrm>
          <a:prstGeom prst="rect">
            <a:avLst/>
          </a:prstGeom>
        </p:spPr>
      </p:pic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861264" y="6154239"/>
            <a:ext cx="807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图形的平移由移动的方向和距离决定</a:t>
            </a:r>
            <a:r>
              <a:rPr lang="en-US" altLang="zh-CN" sz="2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.</a:t>
            </a:r>
            <a:endParaRPr lang="en-US" altLang="zh-CN" sz="24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1861264" y="5620198"/>
            <a:ext cx="8229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zh-CN" sz="2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2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图形的平移不一定是水平的，也不一定是竖直的</a:t>
            </a:r>
            <a:r>
              <a:rPr lang="en-US" altLang="zh-CN" sz="2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.</a:t>
            </a:r>
            <a:endParaRPr lang="en-US" altLang="zh-CN" sz="24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8" name="TextBox 3"/>
          <p:cNvSpPr txBox="1">
            <a:spLocks noChangeArrowheads="1"/>
          </p:cNvSpPr>
          <p:nvPr/>
        </p:nvSpPr>
        <p:spPr bwMode="auto">
          <a:xfrm>
            <a:off x="878999" y="478136"/>
            <a:ext cx="252986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★</a:t>
            </a:r>
            <a:r>
              <a:rPr lang="zh-CN" altLang="en-US" sz="2800" b="1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 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平移的性质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黑体" pitchFamily="49" charset="-122"/>
              <a:ea typeface="黑体" pitchFamily="49" charset="-122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428149" y="4113386"/>
            <a:ext cx="4587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i="1">
              <a:latin typeface="Constantia" pitchFamily="18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 rot="2763665">
            <a:off x="3105934" y="4803740"/>
            <a:ext cx="1594822" cy="1054206"/>
          </a:xfrm>
          <a:prstGeom prst="rtTriangle">
            <a:avLst/>
          </a:prstGeom>
          <a:solidFill>
            <a:srgbClr val="0070C0"/>
          </a:solidFill>
          <a:ln w="9525">
            <a:noFill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/>
          <a:lstStyle/>
          <a:p>
            <a:pPr>
              <a:buFontTx/>
              <a:buNone/>
              <a:defRPr/>
            </a:pPr>
            <a:endParaRPr lang="zh-CN" altLang="en-US" i="1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2763665">
            <a:off x="3105935" y="4804376"/>
            <a:ext cx="1594822" cy="1054206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/>
          <a:lstStyle/>
          <a:p>
            <a:pPr>
              <a:buFontTx/>
              <a:buNone/>
              <a:defRPr/>
            </a:pPr>
            <a:endParaRPr lang="zh-CN" altLang="en-US" i="1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354999" y="4086399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 b="1" i="1">
                <a:latin typeface="Times New Roman" panose="02020603050405020304" pitchFamily="18" charset="0"/>
              </a:rPr>
              <a:t>A</a:t>
            </a:r>
            <a:endParaRPr lang="en-US" altLang="zh-CN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67599" y="5086524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 b="1" i="1">
                <a:latin typeface="Times New Roman" panose="02020603050405020304" pitchFamily="18" charset="0"/>
              </a:rPr>
              <a:t>B</a:t>
            </a:r>
            <a:endParaRPr lang="en-US" altLang="zh-CN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640749" y="6118399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 b="1" i="1">
                <a:latin typeface="Times New Roman" panose="02020603050405020304" pitchFamily="18" charset="0"/>
              </a:rPr>
              <a:t>C</a:t>
            </a:r>
            <a:endParaRPr lang="en-US" altLang="zh-CN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rot="5400000" flipH="1" flipV="1">
            <a:off x="5642586" y="2433811"/>
            <a:ext cx="30163" cy="3884613"/>
          </a:xfrm>
          <a:prstGeom prst="line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5400000" flipH="1" flipV="1">
            <a:off x="5999773" y="4313412"/>
            <a:ext cx="30163" cy="3884612"/>
          </a:xfrm>
          <a:prstGeom prst="line">
            <a:avLst/>
          </a:prstGeom>
          <a:solidFill>
            <a:schemeClr val="accent6">
              <a:lumMod val="75000"/>
            </a:schemeClr>
          </a:solidFill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 flipH="1" flipV="1">
            <a:off x="4897256" y="3160092"/>
            <a:ext cx="30162" cy="3883025"/>
          </a:xfrm>
          <a:prstGeom prst="line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35"/>
          <p:cNvGrpSpPr/>
          <p:nvPr/>
        </p:nvGrpSpPr>
        <p:grpSpPr bwMode="auto">
          <a:xfrm>
            <a:off x="6565663" y="4014962"/>
            <a:ext cx="1582019" cy="2584821"/>
            <a:chOff x="5806155" y="2765580"/>
            <a:chExt cx="1581735" cy="2584836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6524290" y="2765580"/>
              <a:ext cx="431800" cy="3968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000" b="1" i="1" dirty="0">
                  <a:latin typeface="Times New Roman" panose="02020603050405020304" pitchFamily="18" charset="0"/>
                </a:rPr>
                <a:t>D</a:t>
              </a:r>
              <a:endPara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5806155" y="3785117"/>
              <a:ext cx="576262" cy="3968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000" b="1" i="1" dirty="0">
                  <a:latin typeface="Times New Roman" panose="02020603050405020304" pitchFamily="18" charset="0"/>
                </a:rPr>
                <a:t>E</a:t>
              </a:r>
              <a:endPara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6956090" y="4953541"/>
              <a:ext cx="431800" cy="3968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000" b="1" i="1" dirty="0">
                  <a:latin typeface="Times New Roman" panose="02020603050405020304" pitchFamily="18" charset="0"/>
                </a:rPr>
                <a:t>F</a:t>
              </a:r>
              <a:endPara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821669" y="1294294"/>
            <a:ext cx="8426450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黑体" pitchFamily="49" charset="-122"/>
              </a:rPr>
              <a:t>试一试：</a:t>
            </a:r>
            <a:r>
              <a:rPr lang="zh-CN" altLang="en-US" sz="2400" dirty="0">
                <a:latin typeface="Times New Roman" panose="02020603050405020304" pitchFamily="18" charset="0"/>
                <a:ea typeface="黑体" pitchFamily="49" charset="-122"/>
              </a:rPr>
              <a:t>如图，平移三角形</a:t>
            </a:r>
            <a:r>
              <a:rPr lang="en-US" altLang="zh-CN" sz="2400" i="1" dirty="0">
                <a:latin typeface="Times New Roman" panose="02020603050405020304" pitchFamily="18" charset="0"/>
                <a:ea typeface="黑体" pitchFamily="49" charset="-122"/>
              </a:rPr>
              <a:t>ABC</a:t>
            </a:r>
            <a:r>
              <a:rPr lang="zh-CN" altLang="en-US" sz="2400" i="1" dirty="0">
                <a:latin typeface="Times New Roman" panose="02020603050405020304" pitchFamily="18" charset="0"/>
                <a:ea typeface="黑体" pitchFamily="49" charset="-122"/>
              </a:rPr>
              <a:t>，</a:t>
            </a:r>
            <a:r>
              <a:rPr lang="zh-CN" altLang="en-US" sz="2400" dirty="0">
                <a:latin typeface="Times New Roman" panose="02020603050405020304" pitchFamily="18" charset="0"/>
                <a:ea typeface="黑体" pitchFamily="49" charset="-122"/>
              </a:rPr>
              <a:t>得到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itchFamily="49" charset="-122"/>
              </a:rPr>
              <a:t>△</a:t>
            </a:r>
            <a:r>
              <a:rPr lang="en-US" altLang="zh-CN" sz="2400" i="1" dirty="0" smtClean="0">
                <a:latin typeface="Times New Roman" panose="02020603050405020304" pitchFamily="18" charset="0"/>
                <a:ea typeface="黑体" pitchFamily="49" charset="-122"/>
                <a:sym typeface="宋体" panose="02010600030101010101" pitchFamily="2" charset="-122"/>
              </a:rPr>
              <a:t>DEF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itchFamily="49" charset="-122"/>
                <a:sym typeface="宋体" panose="02010600030101010101" pitchFamily="2" charset="-122"/>
              </a:rPr>
              <a:t>. </a:t>
            </a:r>
            <a:r>
              <a:rPr lang="zh-CN" altLang="en-US" sz="2400" dirty="0">
                <a:latin typeface="Times New Roman" panose="02020603050405020304" pitchFamily="18" charset="0"/>
                <a:ea typeface="黑体" pitchFamily="49" charset="-122"/>
                <a:sym typeface="宋体" panose="02010600030101010101" pitchFamily="2" charset="-122"/>
              </a:rPr>
              <a:t>分析两个图形中的对应关系</a:t>
            </a:r>
            <a:r>
              <a:rPr lang="en-US" altLang="zh-CN" sz="2400" dirty="0">
                <a:latin typeface="Times New Roman" panose="02020603050405020304" pitchFamily="18" charset="0"/>
                <a:ea typeface="黑体" pitchFamily="49" charset="-122"/>
                <a:sym typeface="宋体" panose="02010600030101010101" pitchFamily="2" charset="-122"/>
              </a:rPr>
              <a:t>.</a:t>
            </a:r>
            <a:endParaRPr lang="en-US" altLang="zh-CN" sz="2400" dirty="0">
              <a:latin typeface="Times New Roman" panose="02020603050405020304" pitchFamily="18" charset="0"/>
              <a:ea typeface="黑体" pitchFamily="49" charset="-122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907563" y="2613477"/>
            <a:ext cx="8642350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点 </a:t>
            </a:r>
            <a:r>
              <a:rPr lang="en-US" altLang="zh-CN" sz="2400" i="1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A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、</a:t>
            </a:r>
            <a:r>
              <a:rPr lang="en-US" altLang="zh-CN" sz="2400" i="1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B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、</a:t>
            </a:r>
            <a:r>
              <a:rPr lang="en-US" altLang="zh-CN" sz="2400" i="1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C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的对应点分别</a:t>
            </a:r>
            <a:r>
              <a:rPr lang="zh-CN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是</a:t>
            </a:r>
            <a:r>
              <a:rPr lang="en-US" altLang="zh-CN" sz="24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D</a:t>
            </a:r>
            <a:r>
              <a:rPr lang="zh-CN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、</a:t>
            </a:r>
            <a:r>
              <a:rPr lang="en-US" altLang="zh-CN" sz="24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E</a:t>
            </a:r>
            <a:r>
              <a:rPr lang="zh-CN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、</a:t>
            </a:r>
            <a:r>
              <a:rPr lang="en-US" altLang="zh-CN" sz="24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F</a:t>
            </a:r>
            <a:r>
              <a:rPr lang="zh-CN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；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ea typeface="黑体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线段</a:t>
            </a:r>
            <a:r>
              <a:rPr lang="en-US" altLang="zh-CN" sz="2400" i="1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AB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、</a:t>
            </a:r>
            <a:r>
              <a:rPr lang="en-US" altLang="zh-CN" sz="2400" i="1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AC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、</a:t>
            </a:r>
            <a:r>
              <a:rPr lang="en-US" altLang="zh-CN" sz="2400" i="1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BC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的对应线段分别</a:t>
            </a:r>
            <a:r>
              <a:rPr lang="zh-CN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是</a:t>
            </a:r>
            <a:r>
              <a:rPr lang="en-US" altLang="zh-CN" sz="24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DE</a:t>
            </a:r>
            <a:r>
              <a:rPr lang="zh-CN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、</a:t>
            </a:r>
            <a:r>
              <a:rPr lang="en-US" altLang="zh-CN" sz="24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DF</a:t>
            </a:r>
            <a:r>
              <a:rPr lang="zh-CN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、</a:t>
            </a:r>
            <a:r>
              <a:rPr lang="en-US" altLang="zh-CN" sz="24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EF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itchFamily="49" charset="-122"/>
              </a:rPr>
              <a:t>.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54 4.61254E-6 L 0.31727 -0.003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4" y="-18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16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4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  <p:tag name="KSO_WM_SLIDE_MODEL_TYPE" val="cover"/>
</p:tagLst>
</file>

<file path=ppt/tags/tag5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1864</Words>
  <Application>WPS 演示</Application>
  <PresentationFormat>自定义</PresentationFormat>
  <Paragraphs>343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隶书</vt:lpstr>
      <vt:lpstr>黑体</vt:lpstr>
      <vt:lpstr>Times New Roman</vt:lpstr>
      <vt:lpstr>Calibri</vt:lpstr>
      <vt:lpstr>Wingdings 2</vt:lpstr>
      <vt:lpstr>Constantia</vt:lpstr>
      <vt:lpstr>Arial Unicode MS</vt:lpstr>
      <vt:lpstr>等线</vt:lpstr>
      <vt:lpstr>Verdana</vt:lpstr>
      <vt:lpstr>Wingdings 2</vt:lpstr>
      <vt:lpstr>PF Din Text Comp Pro Medium</vt:lpstr>
      <vt:lpstr>Century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不时</cp:lastModifiedBy>
  <cp:revision>646</cp:revision>
  <dcterms:created xsi:type="dcterms:W3CDTF">2017-08-03T09:01:00Z</dcterms:created>
  <dcterms:modified xsi:type="dcterms:W3CDTF">2019-12-06T08:43:20Z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