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1823" r:id="rId2"/>
    <p:sldId id="1934" r:id="rId3"/>
    <p:sldId id="1977" r:id="rId4"/>
    <p:sldId id="1978" r:id="rId5"/>
    <p:sldId id="1979" r:id="rId6"/>
    <p:sldId id="1980" r:id="rId7"/>
    <p:sldId id="1981" r:id="rId8"/>
    <p:sldId id="1982" r:id="rId9"/>
    <p:sldId id="1983" r:id="rId10"/>
    <p:sldId id="1984" r:id="rId11"/>
    <p:sldId id="1985" r:id="rId12"/>
    <p:sldId id="1986" r:id="rId13"/>
    <p:sldId id="1987" r:id="rId14"/>
    <p:sldId id="1988" r:id="rId15"/>
    <p:sldId id="1989" r:id="rId16"/>
    <p:sldId id="1990" r:id="rId17"/>
    <p:sldId id="1992" r:id="rId18"/>
    <p:sldId id="1993" r:id="rId19"/>
    <p:sldId id="1994" r:id="rId20"/>
    <p:sldId id="1995" r:id="rId21"/>
    <p:sldId id="1996" r:id="rId22"/>
    <p:sldId id="1997" r:id="rId23"/>
    <p:sldId id="1998" r:id="rId24"/>
    <p:sldId id="1999" r:id="rId25"/>
    <p:sldId id="1936" r:id="rId26"/>
    <p:sldId id="2013" r:id="rId27"/>
    <p:sldId id="2014" r:id="rId28"/>
    <p:sldId id="2015" r:id="rId29"/>
    <p:sldId id="2016" r:id="rId30"/>
    <p:sldId id="2017" r:id="rId31"/>
    <p:sldId id="2018" r:id="rId32"/>
    <p:sldId id="2019" r:id="rId33"/>
    <p:sldId id="2020" r:id="rId34"/>
    <p:sldId id="2021" r:id="rId35"/>
    <p:sldId id="2022" r:id="rId36"/>
    <p:sldId id="2023" r:id="rId37"/>
    <p:sldId id="2012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2" autoAdjust="0"/>
    <p:restoredTop sz="99660" autoAdjust="0"/>
  </p:normalViewPr>
  <p:slideViewPr>
    <p:cSldViewPr snapToGrid="0">
      <p:cViewPr>
        <p:scale>
          <a:sx n="91" d="100"/>
          <a:sy n="91" d="100"/>
        </p:scale>
        <p:origin x="-72" y="-72"/>
      </p:cViewPr>
      <p:guideLst>
        <p:guide orient="horz" pos="212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DF59E-A02B-4DA4-86EE-B77711B76843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C5A1-F637-4E68-BDB8-1250CA05ED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78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51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  <p:cxnSp>
        <p:nvCxnSpPr>
          <p:cNvPr id="10" name="直接连接符 9"/>
          <p:cNvCxnSpPr/>
          <p:nvPr userDrawn="1"/>
        </p:nvCxnSpPr>
        <p:spPr>
          <a:xfrm>
            <a:off x="106878" y="541216"/>
            <a:ext cx="11910951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3"/>
          <p:cNvSpPr txBox="1"/>
          <p:nvPr userDrawn="1"/>
        </p:nvSpPr>
        <p:spPr>
          <a:xfrm>
            <a:off x="106680" y="318135"/>
            <a:ext cx="42202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   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14  Careers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717" cy="6857596"/>
          </a:xfrm>
          <a:prstGeom prst="rect">
            <a:avLst/>
          </a:prstGeom>
        </p:spPr>
      </p:pic>
      <p:cxnSp>
        <p:nvCxnSpPr>
          <p:cNvPr id="10" name="直接连接符 9"/>
          <p:cNvCxnSpPr/>
          <p:nvPr userDrawn="1"/>
        </p:nvCxnSpPr>
        <p:spPr>
          <a:xfrm>
            <a:off x="106878" y="551726"/>
            <a:ext cx="11910951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 userDrawn="1"/>
        </p:nvSpPr>
        <p:spPr>
          <a:xfrm>
            <a:off x="106679" y="318135"/>
            <a:ext cx="5053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必修第三册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UNIT 2  Making a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D882-CFD8-4EAE-9856-CB61F34EFEB8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200" b="1" i="0" kern="1200" baseline="0">
          <a:solidFill>
            <a:srgbClr val="00B0F0"/>
          </a:solidFill>
          <a:latin typeface="Times New Roman" panose="02020603050405020304" pitchFamily="18" charset="0"/>
          <a:ea typeface="微软雅黑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 bwMode="auto">
          <a:xfrm>
            <a:off x="639051" y="578069"/>
            <a:ext cx="10670080" cy="289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200000"/>
              </a:lnSpc>
            </a:pPr>
            <a:r>
              <a:rPr lang="en-US" altLang="zh-CN" sz="16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</a:t>
            </a:r>
            <a:r>
              <a:rPr lang="en-US" altLang="zh-CN" sz="16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16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Making </a:t>
            </a:r>
            <a:r>
              <a:rPr lang="en-US" altLang="zh-CN" sz="16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en-US" altLang="zh-CN" sz="16800" b="1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diff</a:t>
            </a:r>
            <a:r>
              <a:rPr lang="en-US" altLang="zh-CN" sz="168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erence</a:t>
            </a:r>
            <a:endParaRPr lang="en-US" altLang="zh-CN" sz="16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lnSpc>
                <a:spcPct val="200000"/>
              </a:lnSpc>
            </a:pPr>
            <a:r>
              <a:rPr lang="en-US" altLang="zh-CN" sz="1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A</a:t>
            </a:r>
            <a:r>
              <a:rPr lang="zh-CN" altLang="en-US" sz="1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1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Starting out &amp; Understanding ideas</a:t>
            </a:r>
            <a:endParaRPr lang="en-US" altLang="zh-CN" sz="1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AutoShape 2" descr="https://timgsa.baidu.com/timg?image&amp;quality=80&amp;size=b9999_10000&amp;sec=1580704978407&amp;di=77f546ab19fa6a9bd0cd665281507cc2&amp;imgtype=0&amp;src=http%3A%2F%2Fpic.51yuansu.com%2Fpic3%2Fcover%2F03%2F04%2F44%2F5af806887b590_6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402" y="3204178"/>
            <a:ext cx="37052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7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sz="2100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She smiled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relief after she heard her son had been admitted to Tsinghua University.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— Don’t worry</a:t>
            </a:r>
            <a:r>
              <a:rPr lang="zh-CN" altLang="en-US" dirty="0"/>
              <a:t>，</a:t>
            </a:r>
            <a:r>
              <a:rPr lang="en-US" altLang="zh-CN" dirty="0"/>
              <a:t>Mum. The doctor said it was only the flu. </a:t>
            </a:r>
          </a:p>
          <a:p>
            <a:r>
              <a:rPr lang="en-US" altLang="zh-CN" dirty="0"/>
              <a:t>— What 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 </a:t>
            </a:r>
            <a:r>
              <a:rPr lang="en-US" altLang="zh-CN" dirty="0"/>
              <a:t>relief ! I’ll tell Dad there’s nothing serious.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In a way it was a relief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</a:t>
            </a:r>
            <a:r>
              <a:rPr lang="zh-CN" altLang="en-US" dirty="0"/>
              <a:t>（</a:t>
            </a:r>
            <a:r>
              <a:rPr lang="en-US" altLang="zh-CN" dirty="0"/>
              <a:t>know</a:t>
            </a:r>
            <a:r>
              <a:rPr lang="zh-CN" altLang="en-US" dirty="0"/>
              <a:t>） </a:t>
            </a:r>
            <a:r>
              <a:rPr lang="en-US" altLang="zh-CN" dirty="0"/>
              <a:t>exactly what was happening. </a:t>
            </a:r>
          </a:p>
          <a:p>
            <a:r>
              <a:rPr lang="zh-CN" altLang="en-US" sz="2100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en-US" altLang="zh-CN" dirty="0"/>
              <a:t>With all the problems </a:t>
            </a:r>
            <a:r>
              <a:rPr lang="en-US" altLang="zh-CN" i="1" dirty="0"/>
              <a:t>resolved</a:t>
            </a:r>
            <a:r>
              <a:rPr lang="zh-CN" altLang="en-US" dirty="0"/>
              <a:t>， </a:t>
            </a:r>
            <a:r>
              <a:rPr lang="en-US" altLang="zh-CN" dirty="0"/>
              <a:t>he went home </a:t>
            </a:r>
            <a:r>
              <a:rPr lang="zh-CN" altLang="en-US" u="sng" dirty="0"/>
              <a:t>　 　　 　　　</a:t>
            </a:r>
            <a:r>
              <a:rPr lang="zh-CN" altLang="en-US" dirty="0"/>
              <a:t>（如释重负）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）［词汇复现］</a:t>
            </a:r>
            <a:r>
              <a:rPr lang="zh-CN" altLang="en-US" u="sng" dirty="0"/>
              <a:t> 　　　　　 　　 </a:t>
            </a:r>
            <a:r>
              <a:rPr lang="zh-CN" altLang="en-US" dirty="0"/>
              <a:t>（ 让她感到欣慰的是）</a:t>
            </a:r>
            <a:r>
              <a:rPr lang="en-US" altLang="zh-CN" dirty="0"/>
              <a:t>her younger brother didn’t </a:t>
            </a:r>
            <a:r>
              <a:rPr lang="en-US" altLang="zh-CN" i="1" dirty="0"/>
              <a:t>let </a:t>
            </a:r>
            <a:r>
              <a:rPr lang="en-US" altLang="zh-CN" dirty="0"/>
              <a:t>her </a:t>
            </a:r>
            <a:r>
              <a:rPr lang="en-US" altLang="zh-CN" i="1" dirty="0"/>
              <a:t>down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）［词汇复现］</a:t>
            </a:r>
            <a:r>
              <a:rPr lang="zh-CN" altLang="en-US" u="sng" dirty="0"/>
              <a:t> </a:t>
            </a:r>
            <a:r>
              <a:rPr lang="zh-CN" altLang="en-US" u="sng" dirty="0" smtClean="0"/>
              <a:t>     </a:t>
            </a:r>
            <a:r>
              <a:rPr lang="zh-CN" altLang="en-US" u="sng" dirty="0"/>
              <a:t>　　　　 　</a:t>
            </a:r>
            <a:r>
              <a:rPr lang="zh-CN" altLang="en-US" dirty="0" smtClean="0"/>
              <a:t>（</a:t>
            </a:r>
            <a:r>
              <a:rPr lang="zh-CN" altLang="en-US" dirty="0"/>
              <a:t>令人欣慰）</a:t>
            </a:r>
            <a:r>
              <a:rPr lang="en-US" altLang="zh-CN" dirty="0"/>
              <a:t>to see him </a:t>
            </a:r>
            <a:r>
              <a:rPr lang="en-US" altLang="zh-CN" i="1" dirty="0"/>
              <a:t>pull his weight</a:t>
            </a:r>
            <a:r>
              <a:rPr lang="en-US" altLang="zh-CN" dirty="0"/>
              <a:t>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9306" y="1215273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5852" y="212967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7212" y="2592127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know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7263" y="3517038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relief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6985" y="397802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 relief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456" y="489389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 a relief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p.14 Freshwater shortage </a:t>
            </a:r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淡水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短缺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3 shortage </a:t>
            </a:r>
            <a:r>
              <a:rPr lang="en-US" altLang="zh-CN" i="1" dirty="0"/>
              <a:t>n. </a:t>
            </a:r>
            <a:r>
              <a:rPr lang="zh-CN" altLang="en-US" dirty="0"/>
              <a:t>短缺，不足，缺乏 </a:t>
            </a:r>
          </a:p>
          <a:p>
            <a:r>
              <a:rPr lang="zh-CN" altLang="en-US" dirty="0" smtClean="0"/>
              <a:t>搭配</a:t>
            </a:r>
            <a:r>
              <a:rPr lang="zh-CN" altLang="en-US" dirty="0"/>
              <a:t>：</a:t>
            </a:r>
            <a:r>
              <a:rPr lang="en-US" altLang="zh-CN" dirty="0"/>
              <a:t>There is a/no shortage of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缺乏</a:t>
            </a:r>
            <a:r>
              <a:rPr lang="en-US" altLang="zh-CN" dirty="0"/>
              <a:t>/ </a:t>
            </a:r>
            <a:r>
              <a:rPr lang="zh-CN" altLang="en-US" dirty="0"/>
              <a:t>不缺某物。</a:t>
            </a:r>
          </a:p>
          <a:p>
            <a:r>
              <a:rPr lang="en-US" altLang="zh-CN" dirty="0" smtClean="0"/>
              <a:t>water/food/housing </a:t>
            </a:r>
            <a:r>
              <a:rPr lang="en-US" altLang="zh-CN" b="1" dirty="0"/>
              <a:t>shortage </a:t>
            </a:r>
            <a:r>
              <a:rPr lang="zh-CN" altLang="en-US" dirty="0"/>
              <a:t>用水 </a:t>
            </a:r>
            <a:r>
              <a:rPr lang="en-US" altLang="zh-CN" dirty="0"/>
              <a:t>/</a:t>
            </a:r>
            <a:r>
              <a:rPr lang="zh-CN" altLang="en-US" dirty="0"/>
              <a:t>食物 </a:t>
            </a:r>
            <a:r>
              <a:rPr lang="en-US" altLang="zh-CN" dirty="0"/>
              <a:t>/</a:t>
            </a:r>
            <a:r>
              <a:rPr lang="zh-CN" altLang="en-US" dirty="0"/>
              <a:t>住房短缺 </a:t>
            </a:r>
            <a:r>
              <a:rPr lang="en-US" altLang="zh-CN" dirty="0" smtClean="0"/>
              <a:t>		the </a:t>
            </a:r>
            <a:r>
              <a:rPr lang="en-US" altLang="zh-CN" b="1" dirty="0"/>
              <a:t>shortage </a:t>
            </a:r>
            <a:r>
              <a:rPr lang="en-US" altLang="zh-CN" dirty="0"/>
              <a:t>of money </a:t>
            </a:r>
            <a:r>
              <a:rPr lang="zh-CN" altLang="en-US" dirty="0"/>
              <a:t>缺钱 </a:t>
            </a:r>
          </a:p>
          <a:p>
            <a:r>
              <a:rPr lang="en-US" altLang="zh-CN" dirty="0" smtClean="0"/>
              <a:t>Patients </a:t>
            </a:r>
            <a:r>
              <a:rPr lang="en-US" altLang="zh-CN" dirty="0"/>
              <a:t>were dying because of an acute </a:t>
            </a:r>
            <a:r>
              <a:rPr lang="en-US" altLang="zh-CN" b="1" dirty="0"/>
              <a:t>shortage </a:t>
            </a:r>
            <a:r>
              <a:rPr lang="en-US" altLang="zh-CN" dirty="0"/>
              <a:t>of nurses. </a:t>
            </a:r>
            <a:endParaRPr lang="en-US" altLang="zh-CN" dirty="0" smtClean="0"/>
          </a:p>
          <a:p>
            <a:r>
              <a:rPr lang="zh-CN" altLang="en-US" dirty="0" smtClean="0"/>
              <a:t>因为</a:t>
            </a:r>
            <a:r>
              <a:rPr lang="zh-CN" altLang="en-US" dirty="0"/>
              <a:t>护理人员严重不足，患者生命垂危。</a:t>
            </a:r>
          </a:p>
          <a:p>
            <a:r>
              <a:rPr lang="en-US" altLang="zh-CN" b="1" dirty="0" smtClean="0"/>
              <a:t>There’s </a:t>
            </a:r>
            <a:r>
              <a:rPr lang="en-US" altLang="zh-CN" b="1" dirty="0"/>
              <a:t>a shortage of </a:t>
            </a:r>
            <a:r>
              <a:rPr lang="en-US" altLang="zh-CN" dirty="0"/>
              <a:t>food and shelter in the refugee camps. </a:t>
            </a:r>
            <a:r>
              <a:rPr lang="zh-CN" altLang="en-US" dirty="0" smtClean="0"/>
              <a:t>难民营</a:t>
            </a:r>
            <a:r>
              <a:rPr lang="zh-CN" altLang="en-US" dirty="0"/>
              <a:t>里缺少足够的食物和住处。</a:t>
            </a:r>
          </a:p>
          <a:p>
            <a:r>
              <a:rPr lang="en-US" altLang="zh-CN" dirty="0" smtClean="0"/>
              <a:t>【</a:t>
            </a:r>
            <a:r>
              <a:rPr lang="zh-CN" altLang="en-US" dirty="0"/>
              <a:t>归纳拓展</a:t>
            </a:r>
            <a:r>
              <a:rPr lang="en-US" altLang="zh-CN" dirty="0"/>
              <a:t>】 </a:t>
            </a:r>
            <a:r>
              <a:rPr lang="en-US" altLang="zh-CN" dirty="0" smtClean="0"/>
              <a:t>be </a:t>
            </a:r>
            <a:r>
              <a:rPr lang="en-US" altLang="zh-CN" dirty="0"/>
              <a:t>short of</a:t>
            </a:r>
            <a:r>
              <a:rPr lang="zh-CN" altLang="en-US" dirty="0"/>
              <a:t>（</a:t>
            </a:r>
            <a:r>
              <a:rPr lang="en-US" altLang="zh-CN" dirty="0"/>
              <a:t>= lack</a:t>
            </a:r>
            <a:r>
              <a:rPr lang="zh-CN" altLang="en-US" dirty="0"/>
              <a:t>）缺乏，缺少（强调状态） </a:t>
            </a:r>
          </a:p>
          <a:p>
            <a:r>
              <a:rPr lang="en-US" altLang="zh-CN" dirty="0"/>
              <a:t>fall short of </a:t>
            </a:r>
            <a:r>
              <a:rPr lang="zh-CN" altLang="en-US" dirty="0"/>
              <a:t>缺乏；达不到；不符合（强调动作） </a:t>
            </a:r>
            <a:r>
              <a:rPr lang="en-US" altLang="zh-CN" dirty="0" smtClean="0"/>
              <a:t>	be </a:t>
            </a:r>
            <a:r>
              <a:rPr lang="en-US" altLang="zh-CN" dirty="0"/>
              <a:t>short for </a:t>
            </a:r>
            <a:r>
              <a:rPr lang="zh-CN" altLang="en-US" dirty="0"/>
              <a:t>是</a:t>
            </a:r>
            <a:r>
              <a:rPr lang="en-US" altLang="zh-CN" dirty="0"/>
              <a:t>……</a:t>
            </a:r>
            <a:r>
              <a:rPr lang="zh-CN" altLang="en-US" dirty="0"/>
              <a:t>的缩写</a:t>
            </a:r>
            <a:r>
              <a:rPr lang="en-US" altLang="zh-CN" dirty="0"/>
              <a:t>/ </a:t>
            </a:r>
            <a:r>
              <a:rPr lang="zh-CN" altLang="en-US" dirty="0"/>
              <a:t>简称 </a:t>
            </a:r>
          </a:p>
          <a:p>
            <a:r>
              <a:rPr lang="en-US" altLang="zh-CN" dirty="0"/>
              <a:t>in short </a:t>
            </a:r>
            <a:r>
              <a:rPr lang="zh-CN" altLang="en-US" dirty="0"/>
              <a:t>简言之，总而言之 </a:t>
            </a:r>
            <a:r>
              <a:rPr lang="en-US" altLang="zh-CN" dirty="0" smtClean="0"/>
              <a:t>			for </a:t>
            </a:r>
            <a:r>
              <a:rPr lang="en-US" altLang="zh-CN" dirty="0"/>
              <a:t>short </a:t>
            </a:r>
            <a:r>
              <a:rPr lang="zh-CN" altLang="en-US" dirty="0"/>
              <a:t>简称，缩写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It </a:t>
            </a:r>
            <a:r>
              <a:rPr lang="en-US" altLang="zh-CN" i="1" dirty="0"/>
              <a:t>let </a:t>
            </a:r>
            <a:r>
              <a:rPr lang="en-US" altLang="zh-CN" dirty="0"/>
              <a:t>me </a:t>
            </a:r>
            <a:r>
              <a:rPr lang="en-US" altLang="zh-CN" i="1" dirty="0"/>
              <a:t>down </a:t>
            </a:r>
            <a:r>
              <a:rPr lang="en-US" altLang="zh-CN" dirty="0"/>
              <a:t>that the scientific research has to stop because of the </a:t>
            </a:r>
            <a:endParaRPr lang="en-US" altLang="zh-CN" dirty="0" smtClean="0"/>
          </a:p>
          <a:p>
            <a:r>
              <a:rPr lang="en-US" altLang="zh-CN" u="sng" dirty="0" smtClean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       </a:t>
            </a:r>
            <a:r>
              <a:rPr lang="zh-CN" altLang="en-US" u="sng" dirty="0"/>
              <a:t>　</a:t>
            </a:r>
            <a:r>
              <a:rPr lang="zh-CN" altLang="en-US" dirty="0" smtClean="0"/>
              <a:t>（ </a:t>
            </a:r>
            <a:r>
              <a:rPr lang="en-US" altLang="zh-CN" dirty="0"/>
              <a:t>short</a:t>
            </a:r>
            <a:r>
              <a:rPr lang="zh-CN" altLang="en-US" dirty="0"/>
              <a:t>）</a:t>
            </a:r>
            <a:r>
              <a:rPr lang="en-US" altLang="zh-CN" dirty="0"/>
              <a:t>of money.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BBC is short 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 　 </a:t>
            </a:r>
            <a:r>
              <a:rPr lang="en-US" altLang="zh-CN" dirty="0"/>
              <a:t>British Broadcasting Corporation.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The girl’s name is Catherine</a:t>
            </a:r>
            <a:r>
              <a:rPr lang="zh-CN" altLang="en-US" dirty="0"/>
              <a:t>，</a:t>
            </a:r>
            <a:r>
              <a:rPr lang="en-US" altLang="zh-CN" dirty="0"/>
              <a:t>Cathy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　　 　</a:t>
            </a:r>
            <a:r>
              <a:rPr lang="zh-CN" altLang="en-US" dirty="0"/>
              <a:t>（简称）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zh-CN" altLang="en-US" u="sng" dirty="0"/>
              <a:t> 　　　　　</a:t>
            </a:r>
            <a:r>
              <a:rPr lang="zh-CN" altLang="en-US" dirty="0"/>
              <a:t>（简言之）， </a:t>
            </a:r>
            <a:r>
              <a:rPr lang="en-US" altLang="zh-CN" dirty="0"/>
              <a:t>I think we should praise him for his </a:t>
            </a:r>
            <a:r>
              <a:rPr lang="en-US" altLang="zh-CN" i="1" dirty="0"/>
              <a:t>contributions </a:t>
            </a:r>
            <a:r>
              <a:rPr lang="en-US" altLang="zh-CN" dirty="0"/>
              <a:t>to the company.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u="sng" dirty="0"/>
              <a:t> </a:t>
            </a:r>
            <a:r>
              <a:rPr lang="zh-CN" altLang="en-US" u="sng" dirty="0" smtClean="0"/>
              <a:t>                                                </a:t>
            </a:r>
            <a:r>
              <a:rPr lang="zh-CN" altLang="en-US" dirty="0"/>
              <a:t>（不缺） </a:t>
            </a:r>
            <a:r>
              <a:rPr lang="en-US" altLang="zh-CN" dirty="0"/>
              <a:t>things to do in big cities.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1835" y="1646196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shortage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9510" y="211916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5361" y="302785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short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0336" y="3500822"/>
            <a:ext cx="151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short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9905" y="4388495"/>
            <a:ext cx="3902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 no shortage of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p.14 Now tick the solutions that you think are most </a:t>
            </a:r>
            <a:r>
              <a:rPr lang="en-US" altLang="zh-CN" b="1" dirty="0" err="1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eff</a:t>
            </a:r>
            <a:r>
              <a:rPr lang="en-US" altLang="zh-CN" b="1" dirty="0" err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ective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to supply Africa with fresh water. 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现在勾出你认为最有效的为非洲提供淡水的解决方案。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4 </a:t>
            </a:r>
            <a:r>
              <a:rPr lang="en-US" altLang="zh-CN" b="1" dirty="0" err="1" smtClean="0">
                <a:solidFill>
                  <a:srgbClr val="00B0F0"/>
                </a:solidFill>
              </a:rPr>
              <a:t>eff</a:t>
            </a:r>
            <a:r>
              <a:rPr lang="en-US" altLang="zh-CN" b="1" dirty="0" err="1">
                <a:solidFill>
                  <a:srgbClr val="00B0F0"/>
                </a:solidFill>
              </a:rPr>
              <a:t>ective</a:t>
            </a: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i="1" dirty="0"/>
              <a:t>adj. </a:t>
            </a:r>
            <a:r>
              <a:rPr lang="zh-CN" altLang="en-US" dirty="0"/>
              <a:t>有效的，产生预期效果的	</a:t>
            </a:r>
          </a:p>
          <a:p>
            <a:r>
              <a:rPr lang="zh-CN" altLang="en-US" b="1" dirty="0" smtClean="0"/>
              <a:t>搭配</a:t>
            </a:r>
            <a:r>
              <a:rPr lang="zh-CN" altLang="en-US" b="1" dirty="0"/>
              <a:t>：</a:t>
            </a:r>
            <a:r>
              <a:rPr lang="en-US" altLang="zh-CN" dirty="0"/>
              <a:t>take effective measures to do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采取有效措施做某事 </a:t>
            </a:r>
          </a:p>
          <a:p>
            <a:r>
              <a:rPr lang="en-US" altLang="zh-CN" dirty="0" smtClean="0"/>
              <a:t>It’s </a:t>
            </a:r>
            <a:r>
              <a:rPr lang="en-US" altLang="zh-CN" dirty="0"/>
              <a:t>an extremely </a:t>
            </a:r>
            <a:r>
              <a:rPr lang="en-US" altLang="zh-CN" b="1" dirty="0"/>
              <a:t>effective </a:t>
            </a:r>
            <a:r>
              <a:rPr lang="en-US" altLang="zh-CN" dirty="0"/>
              <a:t>cure for a headache. </a:t>
            </a:r>
            <a:r>
              <a:rPr lang="zh-CN" altLang="en-US" dirty="0" smtClean="0"/>
              <a:t>这种</a:t>
            </a:r>
            <a:r>
              <a:rPr lang="zh-CN" altLang="en-US" dirty="0"/>
              <a:t>药物治疗头痛极其有效。</a:t>
            </a:r>
          </a:p>
          <a:p>
            <a:r>
              <a:rPr lang="en-US" altLang="zh-CN" dirty="0" smtClean="0"/>
              <a:t>Yoga </a:t>
            </a:r>
            <a:r>
              <a:rPr lang="en-US" altLang="zh-CN" dirty="0"/>
              <a:t>is a very </a:t>
            </a:r>
            <a:r>
              <a:rPr lang="en-US" altLang="zh-CN" b="1" dirty="0"/>
              <a:t>effective </a:t>
            </a:r>
            <a:r>
              <a:rPr lang="en-US" altLang="zh-CN" dirty="0"/>
              <a:t>technique for combating stress. </a:t>
            </a:r>
            <a:r>
              <a:rPr lang="zh-CN" altLang="en-US" dirty="0" smtClean="0"/>
              <a:t>瑜伽</a:t>
            </a:r>
            <a:r>
              <a:rPr lang="zh-CN" altLang="en-US" dirty="0"/>
              <a:t>是一种非常有效的缓解压力的方法。</a:t>
            </a:r>
          </a:p>
          <a:p>
            <a:r>
              <a:rPr lang="en-US" altLang="zh-CN" dirty="0" smtClean="0"/>
              <a:t>She’s </a:t>
            </a:r>
            <a:r>
              <a:rPr lang="en-US" altLang="zh-CN" dirty="0"/>
              <a:t>a very </a:t>
            </a:r>
            <a:r>
              <a:rPr lang="en-US" altLang="zh-CN" b="1" dirty="0"/>
              <a:t>effective </a:t>
            </a:r>
            <a:r>
              <a:rPr lang="en-US" altLang="zh-CN" dirty="0"/>
              <a:t>teacher. </a:t>
            </a:r>
            <a:r>
              <a:rPr lang="zh-CN" altLang="en-US" dirty="0"/>
              <a:t>她课教得非常好。 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单词积累</a:t>
            </a:r>
            <a:r>
              <a:rPr lang="en-US" altLang="zh-CN" dirty="0"/>
              <a:t>】 </a:t>
            </a:r>
            <a:r>
              <a:rPr lang="en-US" altLang="zh-CN" dirty="0" smtClean="0"/>
              <a:t>effect </a:t>
            </a:r>
            <a:r>
              <a:rPr lang="en-US" altLang="zh-CN" i="1" dirty="0"/>
              <a:t>n. </a:t>
            </a:r>
            <a:r>
              <a:rPr lang="zh-CN" altLang="en-US" dirty="0"/>
              <a:t>影响，后果 　　　</a:t>
            </a:r>
            <a:r>
              <a:rPr lang="en-US" altLang="zh-CN" dirty="0"/>
              <a:t>have an effect on 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有影响 </a:t>
            </a:r>
          </a:p>
          <a:p>
            <a:r>
              <a:rPr lang="en-US" altLang="zh-CN" dirty="0"/>
              <a:t>effectively </a:t>
            </a:r>
            <a:r>
              <a:rPr lang="en-US" altLang="zh-CN" i="1" dirty="0"/>
              <a:t>adv. </a:t>
            </a:r>
            <a:r>
              <a:rPr lang="zh-CN" altLang="en-US" dirty="0"/>
              <a:t>有效地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The local government has taken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</a:t>
            </a:r>
            <a:r>
              <a:rPr lang="zh-CN" altLang="en-US" dirty="0"/>
              <a:t>（</a:t>
            </a:r>
            <a:r>
              <a:rPr lang="en-US" altLang="zh-CN" dirty="0"/>
              <a:t>effect</a:t>
            </a:r>
            <a:r>
              <a:rPr lang="zh-CN" altLang="en-US" dirty="0"/>
              <a:t>）</a:t>
            </a:r>
            <a:r>
              <a:rPr lang="en-US" altLang="zh-CN" dirty="0"/>
              <a:t>measures to </a:t>
            </a:r>
            <a:r>
              <a:rPr lang="en-US" altLang="zh-CN" i="1" dirty="0"/>
              <a:t>resolve </a:t>
            </a:r>
            <a:r>
              <a:rPr lang="en-US" altLang="zh-CN" dirty="0"/>
              <a:t>the problem. 	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i="1" dirty="0"/>
              <a:t>It is believed that </a:t>
            </a:r>
            <a:r>
              <a:rPr lang="en-US" altLang="zh-CN" dirty="0"/>
              <a:t>smiling has a positive effect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a patient’s recovery.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Services need to be more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 　</a:t>
            </a:r>
            <a:r>
              <a:rPr lang="zh-CN" altLang="en-US" dirty="0"/>
              <a:t>（</a:t>
            </a:r>
            <a:r>
              <a:rPr lang="en-US" altLang="zh-CN" dirty="0" smtClean="0"/>
              <a:t>effective</a:t>
            </a:r>
            <a:r>
              <a:rPr lang="zh-CN" altLang="en-US" dirty="0"/>
              <a:t>）</a:t>
            </a:r>
            <a:r>
              <a:rPr lang="en-US" altLang="zh-CN" dirty="0" err="1"/>
              <a:t>organised</a:t>
            </a:r>
            <a:r>
              <a:rPr lang="en-US" altLang="zh-CN" dirty="0"/>
              <a:t> than they are at present.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Heavy smoking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   </a:t>
            </a:r>
            <a:r>
              <a:rPr lang="zh-CN" altLang="en-US" u="sng" dirty="0"/>
              <a:t>　　　 　　　 </a:t>
            </a:r>
            <a:r>
              <a:rPr lang="zh-CN" altLang="en-US" dirty="0" smtClean="0"/>
              <a:t>（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有害）</a:t>
            </a:r>
            <a:r>
              <a:rPr lang="en-US" altLang="zh-CN" dirty="0"/>
              <a:t>his health.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92117" y="118374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effective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89372" y="210865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4433" y="257110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effectively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6389" y="3485505"/>
            <a:ext cx="331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has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bad effect on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2"/>
            <a:ext cx="10515600" cy="5749160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p.14 He looked across the classroom at the drinking fountain. </a:t>
            </a:r>
            <a:endParaRPr lang="en-US" altLang="zh-CN" b="1" dirty="0" smtClean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他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的目光掠过教室，望向对面的喷泉式饮水器。</a:t>
            </a:r>
          </a:p>
          <a:p>
            <a:r>
              <a:rPr lang="en-US" altLang="zh-CN" sz="2400" b="1" dirty="0">
                <a:solidFill>
                  <a:srgbClr val="00B0F0"/>
                </a:solidFill>
              </a:rPr>
              <a:t>5 look across </a:t>
            </a:r>
            <a:r>
              <a:rPr lang="zh-CN" altLang="en-US" dirty="0"/>
              <a:t>眺望，展望</a:t>
            </a:r>
          </a:p>
          <a:p>
            <a:r>
              <a:rPr lang="en-US" altLang="zh-CN" dirty="0" smtClean="0"/>
              <a:t>When </a:t>
            </a:r>
            <a:r>
              <a:rPr lang="en-US" altLang="zh-CN" dirty="0"/>
              <a:t>we </a:t>
            </a:r>
            <a:r>
              <a:rPr lang="en-US" altLang="zh-CN" b="1" dirty="0"/>
              <a:t>look across </a:t>
            </a:r>
            <a:r>
              <a:rPr lang="en-US" altLang="zh-CN" dirty="0"/>
              <a:t>a field we look into space. </a:t>
            </a:r>
            <a:r>
              <a:rPr lang="zh-CN" altLang="en-US" dirty="0" smtClean="0"/>
              <a:t>当</a:t>
            </a:r>
            <a:r>
              <a:rPr lang="zh-CN" altLang="en-US" dirty="0"/>
              <a:t>我们眺望田野时，我们把目光投向太空。</a:t>
            </a:r>
          </a:p>
          <a:p>
            <a:r>
              <a:rPr lang="en-US" altLang="zh-CN" dirty="0" smtClean="0"/>
              <a:t>I </a:t>
            </a:r>
            <a:r>
              <a:rPr lang="en-US" altLang="zh-CN" dirty="0"/>
              <a:t>think there is a big opportunity to </a:t>
            </a:r>
            <a:r>
              <a:rPr lang="en-US" altLang="zh-CN" b="1" dirty="0"/>
              <a:t>look across </a:t>
            </a:r>
            <a:r>
              <a:rPr lang="en-US" altLang="zh-CN" dirty="0"/>
              <a:t>the world. </a:t>
            </a:r>
            <a:r>
              <a:rPr lang="zh-CN" altLang="en-US" dirty="0" smtClean="0"/>
              <a:t>纵观</a:t>
            </a:r>
            <a:r>
              <a:rPr lang="zh-CN" altLang="en-US" dirty="0"/>
              <a:t>全球，我认为有一个巨大的机遇。</a:t>
            </a:r>
          </a:p>
          <a:p>
            <a:r>
              <a:rPr lang="en-US" altLang="zh-CN" dirty="0" smtClean="0"/>
              <a:t>They </a:t>
            </a:r>
            <a:r>
              <a:rPr lang="en-US" altLang="zh-CN" b="1" dirty="0"/>
              <a:t>looked across </a:t>
            </a:r>
            <a:r>
              <a:rPr lang="en-US" altLang="zh-CN" dirty="0"/>
              <a:t>the room at each other. </a:t>
            </a:r>
            <a:r>
              <a:rPr lang="zh-CN" altLang="en-US" dirty="0" smtClean="0"/>
              <a:t>他们</a:t>
            </a:r>
            <a:r>
              <a:rPr lang="zh-CN" altLang="en-US" dirty="0"/>
              <a:t>在房间的两头彼此望着。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词语辨析</a:t>
            </a:r>
            <a:r>
              <a:rPr lang="en-US" altLang="zh-CN" dirty="0"/>
              <a:t>】</a:t>
            </a:r>
            <a:r>
              <a:rPr lang="en-US" altLang="zh-CN" b="1" dirty="0"/>
              <a:t>look across</a:t>
            </a:r>
            <a:r>
              <a:rPr lang="zh-CN" altLang="en-US" dirty="0"/>
              <a:t>，</a:t>
            </a:r>
            <a:r>
              <a:rPr lang="en-US" altLang="zh-CN" b="1" dirty="0"/>
              <a:t>look over </a:t>
            </a:r>
            <a:r>
              <a:rPr lang="zh-CN" altLang="en-US" dirty="0"/>
              <a:t>与 </a:t>
            </a:r>
            <a:r>
              <a:rPr lang="en-US" altLang="zh-CN" b="1" dirty="0"/>
              <a:t>look through </a:t>
            </a:r>
            <a:endParaRPr lang="en-US" altLang="zh-CN" b="1" dirty="0" smtClean="0"/>
          </a:p>
          <a:p>
            <a:endParaRPr lang="en-US" altLang="zh-CN" dirty="0"/>
          </a:p>
          <a:p>
            <a:r>
              <a:rPr lang="zh-CN" altLang="en-US" dirty="0"/>
              <a:t>	</a:t>
            </a:r>
            <a:endParaRPr lang="en-US" altLang="zh-CN" dirty="0" smtClean="0"/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归纳拓展</a:t>
            </a:r>
            <a:r>
              <a:rPr lang="en-US" altLang="zh-CN" dirty="0"/>
              <a:t>】 </a:t>
            </a:r>
            <a:r>
              <a:rPr lang="en-US" altLang="zh-CN" dirty="0" smtClean="0"/>
              <a:t>look </a:t>
            </a:r>
            <a:r>
              <a:rPr lang="en-US" altLang="zh-CN" dirty="0"/>
              <a:t>for </a:t>
            </a:r>
            <a:r>
              <a:rPr lang="zh-CN" altLang="en-US" dirty="0"/>
              <a:t>寻找 　　</a:t>
            </a:r>
            <a:r>
              <a:rPr lang="en-US" altLang="zh-CN" dirty="0" smtClean="0"/>
              <a:t>	look </a:t>
            </a:r>
            <a:r>
              <a:rPr lang="en-US" altLang="zh-CN" dirty="0"/>
              <a:t>forward to </a:t>
            </a:r>
            <a:r>
              <a:rPr lang="zh-CN" altLang="en-US" dirty="0"/>
              <a:t>期待，盼望 </a:t>
            </a:r>
            <a:r>
              <a:rPr lang="en-US" altLang="zh-CN" dirty="0" smtClean="0"/>
              <a:t>		look </a:t>
            </a:r>
            <a:r>
              <a:rPr lang="en-US" altLang="zh-CN" dirty="0"/>
              <a:t>into </a:t>
            </a:r>
            <a:r>
              <a:rPr lang="zh-CN" altLang="en-US" dirty="0"/>
              <a:t>向里看；调查  　　</a:t>
            </a:r>
            <a:endParaRPr lang="en-US" altLang="zh-CN" dirty="0" smtClean="0"/>
          </a:p>
          <a:p>
            <a:r>
              <a:rPr lang="en-US" altLang="zh-CN" dirty="0" smtClean="0"/>
              <a:t>look </a:t>
            </a:r>
            <a:r>
              <a:rPr lang="en-US" altLang="zh-CN" dirty="0"/>
              <a:t>up </a:t>
            </a:r>
            <a:r>
              <a:rPr lang="zh-CN" altLang="en-US" dirty="0"/>
              <a:t>查阅；抬头向上</a:t>
            </a:r>
            <a:r>
              <a:rPr lang="zh-CN" altLang="en-US" dirty="0" smtClean="0"/>
              <a:t>看</a:t>
            </a:r>
            <a:r>
              <a:rPr lang="en-US" altLang="zh-CN" dirty="0" smtClean="0"/>
              <a:t>		look </a:t>
            </a:r>
            <a:r>
              <a:rPr lang="en-US" altLang="zh-CN" dirty="0"/>
              <a:t>back on </a:t>
            </a:r>
            <a:r>
              <a:rPr lang="zh-CN" altLang="en-US" dirty="0"/>
              <a:t>回忆，回顾  　　</a:t>
            </a:r>
            <a:r>
              <a:rPr lang="en-US" altLang="zh-CN" dirty="0" smtClean="0"/>
              <a:t>	look </a:t>
            </a:r>
            <a:r>
              <a:rPr lang="en-US" altLang="zh-CN" dirty="0"/>
              <a:t>after </a:t>
            </a:r>
            <a:r>
              <a:rPr lang="zh-CN" altLang="en-US" dirty="0"/>
              <a:t>照料，照顾 </a:t>
            </a:r>
          </a:p>
          <a:p>
            <a:r>
              <a:rPr lang="en-US" altLang="zh-CN" dirty="0"/>
              <a:t>look around/round </a:t>
            </a:r>
            <a:r>
              <a:rPr lang="zh-CN" altLang="en-US" dirty="0"/>
              <a:t>环顾；参观  　　</a:t>
            </a:r>
            <a:r>
              <a:rPr lang="en-US" altLang="zh-CN" dirty="0" smtClean="0"/>
              <a:t>	look </a:t>
            </a:r>
            <a:r>
              <a:rPr lang="en-US" altLang="zh-CN" dirty="0"/>
              <a:t>down on/upon </a:t>
            </a:r>
            <a:r>
              <a:rPr lang="zh-CN" altLang="en-US" dirty="0"/>
              <a:t>轻视，</a:t>
            </a:r>
            <a:r>
              <a:rPr lang="zh-CN" altLang="en-US" dirty="0" smtClean="0"/>
              <a:t>瞧不起       </a:t>
            </a:r>
            <a:r>
              <a:rPr lang="en-US" altLang="zh-CN" dirty="0" smtClean="0"/>
              <a:t>look </a:t>
            </a:r>
            <a:r>
              <a:rPr lang="en-US" altLang="zh-CN" dirty="0"/>
              <a:t>out</a:t>
            </a:r>
            <a:r>
              <a:rPr lang="zh-CN" altLang="en-US" dirty="0"/>
              <a:t>（</a:t>
            </a:r>
            <a:r>
              <a:rPr lang="en-US" altLang="zh-CN" dirty="0"/>
              <a:t>= watch out</a:t>
            </a:r>
            <a:r>
              <a:rPr lang="zh-CN" altLang="en-US" dirty="0"/>
              <a:t>）小心，当心	</a:t>
            </a:r>
          </a:p>
          <a:p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56" y="3386954"/>
            <a:ext cx="6609165" cy="14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I have been looking forward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hearing from you.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Don’t always look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the new words in the dictionary.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When I looked back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those days</a:t>
            </a:r>
            <a:r>
              <a:rPr lang="zh-CN" altLang="en-US" dirty="0"/>
              <a:t>，</a:t>
            </a:r>
            <a:r>
              <a:rPr lang="en-US" altLang="zh-CN" dirty="0"/>
              <a:t>I felt unhappy.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She thinks they look down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her because she doesn’t have a job.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On a clear day</a:t>
            </a:r>
            <a:r>
              <a:rPr lang="zh-CN" altLang="en-US" dirty="0"/>
              <a:t>，</a:t>
            </a:r>
            <a:r>
              <a:rPr lang="en-US" altLang="zh-CN" dirty="0"/>
              <a:t>he can look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the Bering Sea to Russia</a:t>
            </a:r>
            <a:r>
              <a:rPr lang="zh-CN" altLang="en-US" dirty="0"/>
              <a:t>，</a:t>
            </a:r>
            <a:r>
              <a:rPr lang="en-US" altLang="zh-CN" dirty="0"/>
              <a:t>only 36 miles away.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 </a:t>
            </a:r>
            <a:r>
              <a:rPr lang="zh-CN" altLang="en-US" dirty="0" smtClean="0"/>
              <a:t>（</a:t>
            </a:r>
            <a:r>
              <a:rPr lang="zh-CN" altLang="en-US" dirty="0"/>
              <a:t>眺望）</a:t>
            </a:r>
            <a:r>
              <a:rPr lang="en-US" altLang="zh-CN" dirty="0"/>
              <a:t>the square and you will see a statue standing there.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en-US" altLang="zh-CN" dirty="0"/>
              <a:t>I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 　</a:t>
            </a:r>
            <a:r>
              <a:rPr lang="zh-CN" altLang="en-US" dirty="0"/>
              <a:t>（浏览）</a:t>
            </a:r>
            <a:r>
              <a:rPr lang="en-US" altLang="zh-CN" dirty="0"/>
              <a:t>today’s </a:t>
            </a:r>
            <a:r>
              <a:rPr lang="en-US" altLang="zh-CN" dirty="0" smtClean="0"/>
              <a:t>newspaper </a:t>
            </a:r>
            <a:r>
              <a:rPr lang="en-US" altLang="zh-CN" dirty="0"/>
              <a:t>but didn’t find anything special.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</a:t>
            </a:r>
            <a:r>
              <a:rPr lang="en-US" altLang="zh-CN" dirty="0"/>
              <a:t>The cause of the fire is </a:t>
            </a:r>
            <a:r>
              <a:rPr lang="en-US" altLang="zh-CN" dirty="0" smtClean="0"/>
              <a:t>being</a:t>
            </a:r>
            <a:r>
              <a:rPr lang="zh-CN" altLang="en-US" u="sng" dirty="0"/>
              <a:t>　　　　　 　　</a:t>
            </a:r>
            <a:r>
              <a:rPr lang="zh-CN" altLang="en-US" dirty="0"/>
              <a:t>（调查）</a:t>
            </a:r>
            <a:r>
              <a:rPr lang="en-US" altLang="zh-CN" dirty="0"/>
              <a:t>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9862" y="1194252"/>
            <a:ext cx="161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7807" y="1646197"/>
            <a:ext cx="157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25462" y="2108651"/>
            <a:ext cx="157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7424" y="257111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on/upon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6333" y="302452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across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4422" y="393745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Look across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4795" y="4399908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looked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through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05356" y="486236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looked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p.14 </a:t>
            </a:r>
            <a:r>
              <a:rPr lang="en-US" altLang="zh-CN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At first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his plan was to earn money to build a single well somewhere in Africa. </a:t>
            </a:r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起初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，他的计划是挣些钱在非洲挖一口井。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6 earn </a:t>
            </a:r>
            <a:r>
              <a:rPr lang="en-US" altLang="zh-CN" i="1" dirty="0"/>
              <a:t>v. </a:t>
            </a:r>
            <a:r>
              <a:rPr lang="zh-CN" altLang="en-US" dirty="0"/>
              <a:t>挣（钱）；获得，赢得，博得</a:t>
            </a:r>
          </a:p>
          <a:p>
            <a:r>
              <a:rPr lang="zh-CN" altLang="en-US" b="1" dirty="0" smtClean="0"/>
              <a:t>搭配</a:t>
            </a:r>
            <a:r>
              <a:rPr lang="en-US" altLang="zh-CN" b="1" dirty="0" smtClean="0"/>
              <a:t>: </a:t>
            </a:r>
            <a:r>
              <a:rPr lang="en-US" altLang="zh-CN" dirty="0"/>
              <a:t>earn money</a:t>
            </a:r>
            <a:r>
              <a:rPr lang="zh-CN" altLang="en-US" dirty="0"/>
              <a:t>（</a:t>
            </a:r>
            <a:r>
              <a:rPr lang="en-US" altLang="zh-CN" dirty="0"/>
              <a:t>= make money</a:t>
            </a:r>
            <a:r>
              <a:rPr lang="zh-CN" altLang="en-US" dirty="0"/>
              <a:t>）赚钱，挣钱 </a:t>
            </a:r>
            <a:r>
              <a:rPr lang="en-US" altLang="zh-CN" dirty="0" smtClean="0"/>
              <a:t>	earn </a:t>
            </a:r>
            <a:r>
              <a:rPr lang="en-US" altLang="zh-CN" dirty="0"/>
              <a:t>one’s/a living</a:t>
            </a:r>
            <a:r>
              <a:rPr lang="zh-CN" altLang="en-US" dirty="0"/>
              <a:t>（</a:t>
            </a:r>
            <a:r>
              <a:rPr lang="en-US" altLang="zh-CN" dirty="0"/>
              <a:t>= make a living</a:t>
            </a:r>
            <a:r>
              <a:rPr lang="zh-CN" altLang="en-US" dirty="0"/>
              <a:t>）谋生 </a:t>
            </a:r>
          </a:p>
          <a:p>
            <a:r>
              <a:rPr lang="en-US" altLang="zh-CN" dirty="0"/>
              <a:t>earn fame/a reputation </a:t>
            </a:r>
            <a:r>
              <a:rPr lang="zh-CN" altLang="en-US" dirty="0"/>
              <a:t>赢得名声 </a:t>
            </a:r>
            <a:r>
              <a:rPr lang="en-US" altLang="zh-CN" dirty="0" smtClean="0"/>
              <a:t>			earn </a:t>
            </a:r>
            <a:r>
              <a:rPr lang="en-US" altLang="zh-CN" dirty="0"/>
              <a:t>sb.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为某人赢得某物 </a:t>
            </a:r>
          </a:p>
          <a:p>
            <a:r>
              <a:rPr lang="en-US" altLang="zh-CN" dirty="0"/>
              <a:t>earn one’s respect = earn the respect of sb. </a:t>
            </a:r>
            <a:r>
              <a:rPr lang="zh-CN" altLang="en-US" dirty="0"/>
              <a:t>赢得某人的</a:t>
            </a:r>
            <a:r>
              <a:rPr lang="zh-CN" altLang="en-US" dirty="0" smtClean="0"/>
              <a:t>尊敬</a:t>
            </a:r>
            <a:endParaRPr lang="zh-CN" altLang="en-US" dirty="0"/>
          </a:p>
          <a:p>
            <a:r>
              <a:rPr lang="en-US" altLang="zh-CN" dirty="0" smtClean="0"/>
              <a:t>These </a:t>
            </a:r>
            <a:r>
              <a:rPr lang="en-US" altLang="zh-CN" dirty="0"/>
              <a:t>dancers can </a:t>
            </a:r>
            <a:r>
              <a:rPr lang="en-US" altLang="zh-CN" b="1" dirty="0"/>
              <a:t>earn </a:t>
            </a:r>
            <a:r>
              <a:rPr lang="en-US" altLang="zh-CN" dirty="0"/>
              <a:t>anything between</a:t>
            </a:r>
            <a:r>
              <a:rPr lang="zh-CN" altLang="en-US" dirty="0"/>
              <a:t>￡</a:t>
            </a:r>
            <a:r>
              <a:rPr lang="en-US" altLang="zh-CN" dirty="0"/>
              <a:t>20 and</a:t>
            </a:r>
            <a:r>
              <a:rPr lang="zh-CN" altLang="en-US" dirty="0"/>
              <a:t>￡</a:t>
            </a:r>
            <a:r>
              <a:rPr lang="en-US" altLang="zh-CN" dirty="0"/>
              <a:t>30 for each session. </a:t>
            </a:r>
            <a:endParaRPr lang="en-US" altLang="zh-CN" dirty="0" smtClean="0"/>
          </a:p>
          <a:p>
            <a:r>
              <a:rPr lang="zh-CN" altLang="en-US" dirty="0" smtClean="0"/>
              <a:t>这些</a:t>
            </a:r>
            <a:r>
              <a:rPr lang="zh-CN" altLang="en-US" dirty="0"/>
              <a:t>舞蹈演员每场演出的收入在</a:t>
            </a:r>
            <a:r>
              <a:rPr lang="en-US" altLang="zh-CN" dirty="0"/>
              <a:t>20 </a:t>
            </a:r>
            <a:r>
              <a:rPr lang="zh-CN" altLang="en-US" dirty="0"/>
              <a:t>至</a:t>
            </a:r>
            <a:r>
              <a:rPr lang="en-US" altLang="zh-CN" dirty="0"/>
              <a:t>30 </a:t>
            </a:r>
            <a:r>
              <a:rPr lang="zh-CN" altLang="en-US" dirty="0"/>
              <a:t>英镑之间。</a:t>
            </a:r>
          </a:p>
          <a:p>
            <a:r>
              <a:rPr lang="en-US" altLang="zh-CN" dirty="0" smtClean="0"/>
              <a:t>Companies </a:t>
            </a:r>
            <a:r>
              <a:rPr lang="en-US" altLang="zh-CN" dirty="0"/>
              <a:t>must </a:t>
            </a:r>
            <a:r>
              <a:rPr lang="en-US" altLang="zh-CN" b="1" dirty="0"/>
              <a:t>earn a reputation </a:t>
            </a:r>
            <a:r>
              <a:rPr lang="en-US" altLang="zh-CN" dirty="0"/>
              <a:t>for honesty. </a:t>
            </a:r>
            <a:r>
              <a:rPr lang="zh-CN" altLang="en-US" dirty="0" smtClean="0"/>
              <a:t>公司</a:t>
            </a:r>
            <a:r>
              <a:rPr lang="zh-CN" altLang="en-US" dirty="0"/>
              <a:t>必须赢得诚信的声誉。</a:t>
            </a:r>
          </a:p>
          <a:p>
            <a:r>
              <a:rPr lang="en-US" altLang="zh-CN" dirty="0" smtClean="0"/>
              <a:t>I </a:t>
            </a:r>
            <a:r>
              <a:rPr lang="en-US" altLang="zh-CN" dirty="0"/>
              <a:t>think that’s what </a:t>
            </a:r>
            <a:r>
              <a:rPr lang="en-US" altLang="zh-CN" b="1" dirty="0"/>
              <a:t>earned him the admiration </a:t>
            </a:r>
            <a:r>
              <a:rPr lang="en-US" altLang="zh-CN" dirty="0"/>
              <a:t>of other competitors. </a:t>
            </a:r>
            <a:endParaRPr lang="en-US" altLang="zh-CN" dirty="0" smtClean="0"/>
          </a:p>
          <a:p>
            <a:r>
              <a:rPr lang="zh-CN" altLang="en-US" dirty="0" smtClean="0"/>
              <a:t>我</a:t>
            </a:r>
            <a:r>
              <a:rPr lang="zh-CN" altLang="en-US" dirty="0"/>
              <a:t>认为正是那一点为他赢得了来自对手的赞誉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en-US" u="sng" dirty="0"/>
              <a:t> 　</a:t>
            </a:r>
            <a:r>
              <a:rPr lang="zh-CN" altLang="en-US" u="sng" dirty="0" smtClean="0"/>
              <a:t>      </a:t>
            </a:r>
            <a:r>
              <a:rPr lang="zh-CN" altLang="en-US" u="sng" dirty="0"/>
              <a:t>　　　　　　　 　　</a:t>
            </a:r>
            <a:r>
              <a:rPr lang="zh-CN" altLang="en-US" dirty="0"/>
              <a:t>（谋生）</a:t>
            </a:r>
            <a:r>
              <a:rPr lang="en-US" altLang="zh-CN" dirty="0"/>
              <a:t>is hard for the little boy.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You don’t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</a:t>
            </a:r>
            <a:r>
              <a:rPr lang="zh-CN" altLang="en-US" u="sng" dirty="0"/>
              <a:t>　　　　　　　 　　</a:t>
            </a:r>
            <a:r>
              <a:rPr lang="zh-CN" altLang="en-US" dirty="0"/>
              <a:t>（挣大钱） </a:t>
            </a:r>
            <a:r>
              <a:rPr lang="en-US" altLang="zh-CN" dirty="0"/>
              <a:t>being a teacher</a:t>
            </a:r>
            <a:r>
              <a:rPr lang="zh-CN" altLang="en-US" dirty="0"/>
              <a:t>，</a:t>
            </a:r>
            <a:r>
              <a:rPr lang="en-US" altLang="zh-CN" dirty="0"/>
              <a:t>but it is a great career.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She showed great devotion to her work and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 　　　 　　　</a:t>
            </a:r>
            <a:r>
              <a:rPr lang="zh-CN" altLang="en-US" dirty="0"/>
              <a:t>（赢得了</a:t>
            </a:r>
            <a:r>
              <a:rPr lang="en-US" altLang="zh-CN" dirty="0"/>
              <a:t>……</a:t>
            </a:r>
            <a:r>
              <a:rPr lang="zh-CN" altLang="en-US" dirty="0"/>
              <a:t>的尊重）</a:t>
            </a:r>
            <a:r>
              <a:rPr lang="en-US" altLang="zh-CN" dirty="0"/>
              <a:t>her fellow workers.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My teacher’s kindness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                       </a:t>
            </a:r>
            <a:r>
              <a:rPr lang="zh-CN" altLang="en-US" u="sng" dirty="0"/>
              <a:t>　　　　　　　　 </a:t>
            </a:r>
            <a:r>
              <a:rPr lang="zh-CN" altLang="en-US" dirty="0"/>
              <a:t>（ 为他赢得了好名声）</a:t>
            </a:r>
            <a:r>
              <a:rPr lang="en-US" altLang="zh-CN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9397" y="1204763"/>
            <a:ext cx="372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Earning/Making a living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9413" y="1656708"/>
            <a:ext cx="346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earn/make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much money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6297" y="2119161"/>
            <a:ext cx="33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earned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respect of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1675" y="3002032"/>
            <a:ext cx="499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earned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him a good reputation 	</a:t>
            </a:r>
          </a:p>
          <a:p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He started to ask for help from his classmates and </a:t>
            </a:r>
            <a:r>
              <a:rPr lang="en-US" altLang="zh-CN" b="1" dirty="0" err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neighbours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and persuaded them to donate money. 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他开始向他的同学和邻居求助，劝说他们捐款</a:t>
            </a:r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b="1" dirty="0" smtClean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>
                <a:solidFill>
                  <a:srgbClr val="00B0F0"/>
                </a:solidFill>
              </a:rPr>
              <a:t>7 donate </a:t>
            </a:r>
            <a:r>
              <a:rPr lang="en-US" altLang="zh-CN" i="1" dirty="0"/>
              <a:t>v. </a:t>
            </a:r>
            <a:r>
              <a:rPr lang="zh-CN" altLang="en-US" dirty="0"/>
              <a:t>捐赠，捐献 </a:t>
            </a:r>
          </a:p>
          <a:p>
            <a:r>
              <a:rPr lang="zh-CN" altLang="en-US" b="1" dirty="0" smtClean="0"/>
              <a:t>搭配</a:t>
            </a:r>
            <a:r>
              <a:rPr lang="zh-CN" altLang="en-US" b="1" dirty="0"/>
              <a:t>：</a:t>
            </a:r>
            <a:r>
              <a:rPr lang="en-US" altLang="zh-CN" dirty="0"/>
              <a:t>donate...to... </a:t>
            </a:r>
            <a:r>
              <a:rPr lang="zh-CN" altLang="en-US" dirty="0"/>
              <a:t>把</a:t>
            </a:r>
            <a:r>
              <a:rPr lang="en-US" altLang="zh-CN" dirty="0"/>
              <a:t>……</a:t>
            </a:r>
            <a:r>
              <a:rPr lang="zh-CN" altLang="en-US" dirty="0"/>
              <a:t>捐赠给</a:t>
            </a:r>
            <a:r>
              <a:rPr lang="en-US" altLang="zh-CN" dirty="0"/>
              <a:t>…… </a:t>
            </a:r>
          </a:p>
          <a:p>
            <a:r>
              <a:rPr lang="en-US" altLang="zh-CN" dirty="0" smtClean="0"/>
              <a:t>Every </a:t>
            </a:r>
            <a:r>
              <a:rPr lang="en-US" altLang="zh-CN" dirty="0"/>
              <a:t>year we </a:t>
            </a:r>
            <a:r>
              <a:rPr lang="en-US" altLang="zh-CN" b="1" dirty="0"/>
              <a:t>donate </a:t>
            </a:r>
            <a:r>
              <a:rPr lang="en-US" altLang="zh-CN" dirty="0"/>
              <a:t>many books </a:t>
            </a:r>
            <a:r>
              <a:rPr lang="en-US" altLang="zh-CN" b="1" dirty="0"/>
              <a:t>to </a:t>
            </a:r>
            <a:r>
              <a:rPr lang="en-US" altLang="zh-CN" dirty="0"/>
              <a:t>the children in the remote mountainous area. </a:t>
            </a:r>
            <a:endParaRPr lang="en-US" altLang="zh-CN" dirty="0" smtClean="0"/>
          </a:p>
          <a:p>
            <a:r>
              <a:rPr lang="zh-CN" altLang="en-US" dirty="0" smtClean="0"/>
              <a:t>每年</a:t>
            </a:r>
            <a:r>
              <a:rPr lang="zh-CN" altLang="en-US" dirty="0"/>
              <a:t>我们都捐赠很多书给偏远山区的孩子们。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boss </a:t>
            </a:r>
            <a:r>
              <a:rPr lang="en-US" altLang="zh-CN" dirty="0" err="1"/>
              <a:t>organised</a:t>
            </a:r>
            <a:r>
              <a:rPr lang="en-US" altLang="zh-CN" dirty="0"/>
              <a:t> the staff to </a:t>
            </a:r>
            <a:r>
              <a:rPr lang="en-US" altLang="zh-CN" b="1" dirty="0"/>
              <a:t>donate </a:t>
            </a:r>
            <a:r>
              <a:rPr lang="en-US" altLang="zh-CN" dirty="0"/>
              <a:t>money </a:t>
            </a:r>
            <a:r>
              <a:rPr lang="en-US" altLang="zh-CN" b="1" dirty="0"/>
              <a:t>to </a:t>
            </a:r>
            <a:r>
              <a:rPr lang="en-US" altLang="zh-CN" dirty="0"/>
              <a:t>the children in need. </a:t>
            </a:r>
            <a:endParaRPr lang="en-US" altLang="zh-CN" dirty="0" smtClean="0"/>
          </a:p>
          <a:p>
            <a:r>
              <a:rPr lang="zh-CN" altLang="en-US" dirty="0" smtClean="0"/>
              <a:t>老板</a:t>
            </a:r>
            <a:r>
              <a:rPr lang="zh-CN" altLang="en-US" dirty="0"/>
              <a:t>组织全体员工为处在困难中的儿童募捐。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单词积累</a:t>
            </a:r>
            <a:r>
              <a:rPr lang="en-US" altLang="zh-CN" dirty="0"/>
              <a:t>】 </a:t>
            </a:r>
            <a:r>
              <a:rPr lang="en-US" altLang="zh-CN" dirty="0" smtClean="0"/>
              <a:t>donation </a:t>
            </a:r>
            <a:r>
              <a:rPr lang="en-US" altLang="zh-CN" i="1" dirty="0"/>
              <a:t>n. </a:t>
            </a:r>
            <a:r>
              <a:rPr lang="zh-CN" altLang="en-US" dirty="0"/>
              <a:t>捐献　　　</a:t>
            </a:r>
            <a:r>
              <a:rPr lang="en-US" altLang="zh-CN" dirty="0" smtClean="0"/>
              <a:t>			donor </a:t>
            </a:r>
            <a:r>
              <a:rPr lang="en-US" altLang="zh-CN" i="1" dirty="0"/>
              <a:t>n. </a:t>
            </a:r>
            <a:r>
              <a:rPr lang="zh-CN" altLang="en-US" dirty="0"/>
              <a:t>捐献者 </a:t>
            </a:r>
          </a:p>
          <a:p>
            <a:r>
              <a:rPr lang="en-US" altLang="zh-CN" dirty="0"/>
              <a:t>make a donation/donations</a:t>
            </a:r>
            <a:r>
              <a:rPr lang="zh-CN" altLang="en-US" dirty="0"/>
              <a:t>（</a:t>
            </a:r>
            <a:r>
              <a:rPr lang="en-US" altLang="zh-CN" dirty="0"/>
              <a:t>to</a:t>
            </a:r>
            <a:r>
              <a:rPr lang="zh-CN" altLang="en-US" dirty="0"/>
              <a:t>）（向</a:t>
            </a:r>
            <a:r>
              <a:rPr lang="en-US" altLang="zh-CN" dirty="0"/>
              <a:t>……</a:t>
            </a:r>
            <a:r>
              <a:rPr lang="zh-CN" altLang="en-US" dirty="0"/>
              <a:t>）捐赠 	</a:t>
            </a:r>
          </a:p>
          <a:p>
            <a:r>
              <a:rPr lang="zh-CN" altLang="en-US" dirty="0"/>
              <a:t>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03" y="997495"/>
            <a:ext cx="10656887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414973" y="745303"/>
            <a:ext cx="2868612" cy="649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课文结构图解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395" y="572135"/>
            <a:ext cx="1338580" cy="74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1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At the bad news</a:t>
            </a:r>
            <a:r>
              <a:rPr lang="zh-CN" altLang="en-US" dirty="0"/>
              <a:t>，</a:t>
            </a:r>
            <a:r>
              <a:rPr lang="en-US" altLang="zh-CN" dirty="0"/>
              <a:t>many people all over the world donated their money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the 	</a:t>
            </a:r>
          </a:p>
          <a:p>
            <a:r>
              <a:rPr lang="en-US" altLang="zh-CN" dirty="0"/>
              <a:t>earthquake-hit area.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</a:t>
            </a:r>
            <a:r>
              <a:rPr lang="en-US" altLang="zh-CN" dirty="0"/>
              <a:t>2018· </a:t>
            </a:r>
            <a:r>
              <a:rPr lang="zh-CN" altLang="en-US" dirty="0"/>
              <a:t>全国</a:t>
            </a:r>
            <a:r>
              <a:rPr lang="en-US" altLang="zh-CN" dirty="0"/>
              <a:t>Ⅲ </a:t>
            </a:r>
            <a:r>
              <a:rPr lang="zh-CN" altLang="en-US" dirty="0"/>
              <a:t>卷］</a:t>
            </a:r>
            <a:r>
              <a:rPr lang="en-US" altLang="zh-CN" dirty="0"/>
              <a:t>I found the pre-holidays a good time to encourage young children </a:t>
            </a:r>
            <a:endParaRPr lang="en-US" altLang="zh-CN" dirty="0" smtClean="0"/>
          </a:p>
          <a:p>
            <a:r>
              <a:rPr lang="en-US" altLang="zh-CN" u="sng" dirty="0" smtClean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   </a:t>
            </a:r>
            <a:r>
              <a:rPr lang="zh-CN" altLang="en-US" u="sng" dirty="0"/>
              <a:t>　</a:t>
            </a:r>
            <a:r>
              <a:rPr lang="zh-CN" altLang="en-US" dirty="0"/>
              <a:t>（</a:t>
            </a:r>
            <a:r>
              <a:rPr lang="en-US" altLang="zh-CN" dirty="0"/>
              <a:t>donate</a:t>
            </a:r>
            <a:r>
              <a:rPr lang="zh-CN" altLang="en-US" dirty="0"/>
              <a:t>）</a:t>
            </a:r>
            <a:r>
              <a:rPr lang="en-US" altLang="zh-CN" dirty="0"/>
              <a:t>less-used things</a:t>
            </a:r>
            <a:r>
              <a:rPr lang="zh-CN" altLang="en-US" dirty="0"/>
              <a:t>，</a:t>
            </a:r>
            <a:r>
              <a:rPr lang="en-US" altLang="zh-CN" dirty="0"/>
              <a:t>and it worked.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I was surprised to learn that he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                                        </a:t>
            </a:r>
            <a:r>
              <a:rPr lang="zh-CN" altLang="en-US" u="sng" dirty="0"/>
              <a:t>　　　　 　 </a:t>
            </a:r>
            <a:r>
              <a:rPr lang="en-US" altLang="zh-CN" dirty="0"/>
              <a:t>$100 million </a:t>
            </a:r>
            <a:endParaRPr lang="en-US" altLang="zh-CN" dirty="0" smtClean="0"/>
          </a:p>
          <a:p>
            <a:r>
              <a:rPr lang="en-US" altLang="zh-CN" u="sng" dirty="0" smtClean="0"/>
              <a:t> </a:t>
            </a:r>
            <a:r>
              <a:rPr lang="zh-CN" altLang="en-US" u="sng" dirty="0"/>
              <a:t>　　 　　</a:t>
            </a:r>
            <a:r>
              <a:rPr lang="zh-CN" altLang="en-US" dirty="0"/>
              <a:t>（向</a:t>
            </a:r>
            <a:r>
              <a:rPr lang="en-US" altLang="zh-CN" dirty="0"/>
              <a:t>……</a:t>
            </a:r>
            <a:r>
              <a:rPr lang="zh-CN" altLang="en-US" dirty="0"/>
              <a:t>捐献</a:t>
            </a:r>
            <a:r>
              <a:rPr lang="en-US" altLang="zh-CN" dirty="0"/>
              <a:t>……</a:t>
            </a:r>
            <a:r>
              <a:rPr lang="zh-CN" altLang="en-US" dirty="0"/>
              <a:t>） </a:t>
            </a:r>
            <a:r>
              <a:rPr lang="en-US" altLang="zh-CN" dirty="0"/>
              <a:t>the Children’s Hospital. What a shock!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45822" y="1204763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778" y="257110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donate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3221" y="3490308"/>
            <a:ext cx="442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made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donation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of/donated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5916" y="3952764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5969876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He also saw hundreds of delighted students who had turned out to welcome him. </a:t>
            </a:r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他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还看到了几百名学生兴高采烈地迎接他。</a:t>
            </a:r>
          </a:p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rgbClr val="00B0F0"/>
                </a:solidFill>
              </a:rPr>
              <a:t>8 turn out</a:t>
            </a:r>
            <a:r>
              <a:rPr lang="zh-CN" altLang="en-US" dirty="0"/>
              <a:t>（大量）出席，参加；结果是，证明是；生产，制造</a:t>
            </a:r>
          </a:p>
          <a:p>
            <a:pPr>
              <a:lnSpc>
                <a:spcPct val="130000"/>
              </a:lnSpc>
            </a:pPr>
            <a:r>
              <a:rPr lang="zh-CN" altLang="en-US" b="1" dirty="0" smtClean="0"/>
              <a:t>搭配</a:t>
            </a:r>
            <a:r>
              <a:rPr lang="zh-CN" altLang="en-US" dirty="0"/>
              <a:t>：</a:t>
            </a:r>
            <a:r>
              <a:rPr lang="en-US" altLang="zh-CN" dirty="0"/>
              <a:t>It turns out that... </a:t>
            </a:r>
            <a:r>
              <a:rPr lang="zh-CN" altLang="en-US" dirty="0"/>
              <a:t>结果是</a:t>
            </a:r>
            <a:r>
              <a:rPr lang="en-US" altLang="zh-CN" dirty="0"/>
              <a:t>……</a:t>
            </a:r>
            <a:r>
              <a:rPr lang="zh-CN" altLang="en-US" dirty="0"/>
              <a:t>，证明是</a:t>
            </a:r>
            <a:r>
              <a:rPr lang="en-US" altLang="zh-CN" dirty="0"/>
              <a:t>……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Thousands </a:t>
            </a:r>
            <a:r>
              <a:rPr lang="en-US" altLang="zh-CN" dirty="0"/>
              <a:t>of people </a:t>
            </a:r>
            <a:r>
              <a:rPr lang="en-US" altLang="zh-CN" b="1" dirty="0"/>
              <a:t>turned out </a:t>
            </a:r>
            <a:r>
              <a:rPr lang="en-US" altLang="zh-CN" dirty="0"/>
              <a:t>to welcome the medical team home. </a:t>
            </a:r>
            <a:endParaRPr lang="en-US" altLang="zh-CN" dirty="0" smtClean="0"/>
          </a:p>
          <a:p>
            <a:pPr>
              <a:lnSpc>
                <a:spcPct val="130000"/>
              </a:lnSpc>
            </a:pPr>
            <a:r>
              <a:rPr lang="zh-CN" altLang="en-US" dirty="0" smtClean="0"/>
              <a:t>成千上万</a:t>
            </a:r>
            <a:r>
              <a:rPr lang="zh-CN" altLang="en-US" dirty="0"/>
              <a:t>的人到场欢迎医疗队回家。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As </a:t>
            </a:r>
            <a:r>
              <a:rPr lang="en-US" altLang="zh-CN" dirty="0"/>
              <a:t>events </a:t>
            </a:r>
            <a:r>
              <a:rPr lang="en-US" altLang="zh-CN" b="1" dirty="0"/>
              <a:t>turned out</a:t>
            </a:r>
            <a:r>
              <a:rPr lang="zh-CN" altLang="en-US" dirty="0"/>
              <a:t>，</a:t>
            </a:r>
            <a:r>
              <a:rPr lang="en-US" altLang="zh-CN" dirty="0"/>
              <a:t>we were right to have decided to leave early. </a:t>
            </a:r>
            <a:endParaRPr lang="en-US" altLang="zh-CN" dirty="0" smtClean="0"/>
          </a:p>
          <a:p>
            <a:pPr>
              <a:lnSpc>
                <a:spcPct val="130000"/>
              </a:lnSpc>
            </a:pPr>
            <a:r>
              <a:rPr lang="zh-CN" altLang="en-US" dirty="0" smtClean="0"/>
              <a:t>结果</a:t>
            </a:r>
            <a:r>
              <a:rPr lang="zh-CN" altLang="en-US" dirty="0"/>
              <a:t>证明，我们当初决定早点儿离开是正确的。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The </a:t>
            </a:r>
            <a:r>
              <a:rPr lang="en-US" altLang="zh-CN" dirty="0"/>
              <a:t>truth </a:t>
            </a:r>
            <a:r>
              <a:rPr lang="en-US" altLang="zh-CN" b="1" dirty="0"/>
              <a:t>turned out </a:t>
            </a:r>
            <a:r>
              <a:rPr lang="en-US" altLang="zh-CN" dirty="0"/>
              <a:t>to be stranger than we had expected. </a:t>
            </a:r>
            <a:r>
              <a:rPr lang="zh-CN" altLang="en-US" dirty="0" smtClean="0"/>
              <a:t>结果</a:t>
            </a:r>
            <a:r>
              <a:rPr lang="zh-CN" altLang="en-US" dirty="0"/>
              <a:t>，真相比我们预期的更离奇。</a:t>
            </a:r>
          </a:p>
          <a:p>
            <a:pPr>
              <a:lnSpc>
                <a:spcPct val="130000"/>
              </a:lnSpc>
            </a:pPr>
            <a:r>
              <a:rPr lang="en-US" altLang="zh-CN" b="1" dirty="0" smtClean="0"/>
              <a:t>It </a:t>
            </a:r>
            <a:r>
              <a:rPr lang="en-US" altLang="zh-CN" b="1" dirty="0"/>
              <a:t>turned out that </a:t>
            </a:r>
            <a:r>
              <a:rPr lang="en-US" altLang="zh-CN" dirty="0"/>
              <a:t>we were wrong. </a:t>
            </a:r>
            <a:r>
              <a:rPr lang="zh-CN" altLang="en-US" dirty="0"/>
              <a:t>结果是我们错了。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The </a:t>
            </a:r>
            <a:r>
              <a:rPr lang="en-US" altLang="zh-CN" dirty="0"/>
              <a:t>factory </a:t>
            </a:r>
            <a:r>
              <a:rPr lang="en-US" altLang="zh-CN" b="1" dirty="0"/>
              <a:t>turns out </a:t>
            </a:r>
            <a:r>
              <a:rPr lang="en-US" altLang="zh-CN" dirty="0"/>
              <a:t>900 cars a week.</a:t>
            </a:r>
            <a:r>
              <a:rPr lang="zh-CN" altLang="en-US" dirty="0"/>
              <a:t>这家工厂每周生产</a:t>
            </a:r>
            <a:r>
              <a:rPr lang="en-US" altLang="zh-CN" dirty="0"/>
              <a:t>900</a:t>
            </a:r>
            <a:r>
              <a:rPr lang="zh-CN" altLang="en-US" dirty="0"/>
              <a:t>辆汽车。 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【</a:t>
            </a:r>
            <a:r>
              <a:rPr lang="zh-CN" altLang="en-US" b="1" dirty="0"/>
              <a:t>归纳拓展</a:t>
            </a:r>
            <a:r>
              <a:rPr lang="en-US" altLang="zh-CN" dirty="0"/>
              <a:t>】 </a:t>
            </a:r>
            <a:r>
              <a:rPr lang="en-US" altLang="zh-CN" dirty="0" smtClean="0"/>
              <a:t>turn </a:t>
            </a:r>
            <a:r>
              <a:rPr lang="en-US" altLang="zh-CN" dirty="0"/>
              <a:t>up </a:t>
            </a:r>
            <a:r>
              <a:rPr lang="zh-CN" altLang="en-US" dirty="0"/>
              <a:t>调大（音量）；出现  　　　</a:t>
            </a:r>
            <a:r>
              <a:rPr lang="en-US" altLang="zh-CN" dirty="0" smtClean="0"/>
              <a:t>turn </a:t>
            </a:r>
            <a:r>
              <a:rPr lang="en-US" altLang="zh-CN" dirty="0"/>
              <a:t>down </a:t>
            </a:r>
            <a:r>
              <a:rPr lang="zh-CN" altLang="en-US" dirty="0"/>
              <a:t>调小（音量）；拒绝 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turn on </a:t>
            </a:r>
            <a:r>
              <a:rPr lang="zh-CN" altLang="en-US" dirty="0"/>
              <a:t>打开  　　　</a:t>
            </a:r>
            <a:r>
              <a:rPr lang="en-US" altLang="zh-CN" dirty="0" smtClean="0"/>
              <a:t>				turn </a:t>
            </a:r>
            <a:r>
              <a:rPr lang="en-US" altLang="zh-CN" dirty="0"/>
              <a:t>off </a:t>
            </a:r>
            <a:r>
              <a:rPr lang="zh-CN" altLang="en-US" dirty="0"/>
              <a:t>关上 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turn over </a:t>
            </a:r>
            <a:r>
              <a:rPr lang="zh-CN" altLang="en-US" dirty="0"/>
              <a:t>翻身，翻转  　　　</a:t>
            </a:r>
            <a:r>
              <a:rPr lang="en-US" altLang="zh-CN" dirty="0" smtClean="0"/>
              <a:t>			turn </a:t>
            </a:r>
            <a:r>
              <a:rPr lang="en-US" altLang="zh-CN" dirty="0"/>
              <a:t>to </a:t>
            </a:r>
            <a:r>
              <a:rPr lang="zh-CN" altLang="en-US" dirty="0"/>
              <a:t>转向；求助于；翻到 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turn around </a:t>
            </a:r>
            <a:r>
              <a:rPr lang="zh-CN" altLang="en-US" dirty="0"/>
              <a:t>翻身，转身  　　　</a:t>
            </a:r>
            <a:r>
              <a:rPr lang="en-US" altLang="zh-CN" dirty="0" smtClean="0"/>
              <a:t>			turn </a:t>
            </a:r>
            <a:r>
              <a:rPr lang="en-US" altLang="zh-CN" dirty="0"/>
              <a:t>into</a:t>
            </a:r>
            <a:r>
              <a:rPr lang="zh-CN" altLang="en-US" dirty="0"/>
              <a:t>（使）变成	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</a:t>
            </a:r>
            <a:r>
              <a:rPr lang="en-US" altLang="zh-CN" dirty="0"/>
              <a:t>2018·</a:t>
            </a:r>
            <a:r>
              <a:rPr lang="zh-CN" altLang="en-US" dirty="0"/>
              <a:t>全国</a:t>
            </a:r>
            <a:r>
              <a:rPr lang="en-US" altLang="zh-CN" dirty="0"/>
              <a:t>Ⅱ</a:t>
            </a:r>
            <a:r>
              <a:rPr lang="zh-CN" altLang="en-US" dirty="0"/>
              <a:t>卷］</a:t>
            </a:r>
            <a:r>
              <a:rPr lang="en-US" altLang="zh-CN" dirty="0"/>
              <a:t>The games my parents taught me when I was a child turned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</a:t>
            </a:r>
            <a:r>
              <a:rPr lang="zh-CN" altLang="en-US" u="sng" dirty="0"/>
              <a:t>　　</a:t>
            </a:r>
            <a:r>
              <a:rPr lang="en-US" altLang="zh-CN" dirty="0" smtClean="0"/>
              <a:t>to </a:t>
            </a:r>
            <a:r>
              <a:rPr lang="en-US" altLang="zh-CN" dirty="0"/>
              <a:t>be very useful later in my life.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Tom had to turn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the invitation to the party last weekend because he was too busy.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Whenever we are in trouble</a:t>
            </a:r>
            <a:r>
              <a:rPr lang="zh-CN" altLang="en-US" dirty="0"/>
              <a:t>，</a:t>
            </a:r>
            <a:r>
              <a:rPr lang="en-US" altLang="zh-CN" dirty="0"/>
              <a:t>we can turn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our headmaster for help.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He turned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on the bed and couldn’t fall asleep.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He finally turned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at our graduation ceremony with some souvenirs in his hands.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zh-CN" altLang="en-US" u="sng" dirty="0"/>
              <a:t> 　　　　　　　　　　　　</a:t>
            </a:r>
            <a:r>
              <a:rPr lang="zh-CN" altLang="en-US" dirty="0"/>
              <a:t>（结果是）</a:t>
            </a:r>
            <a:r>
              <a:rPr lang="en-US" altLang="zh-CN" dirty="0"/>
              <a:t>she had known him when they were children.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23586" y="118374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9722" y="211345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down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4449" y="257591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0324" y="3027856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over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3494" y="3484604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5009" y="4403807"/>
            <a:ext cx="2969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turned out that 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99093"/>
            <a:ext cx="10515600" cy="5591504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 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He really had made a </a:t>
            </a:r>
            <a:r>
              <a:rPr lang="en-US" altLang="zh-CN" b="1" dirty="0" err="1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diff</a:t>
            </a:r>
            <a:r>
              <a:rPr lang="en-US" altLang="zh-CN" b="1" dirty="0" err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erence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for these children. </a:t>
            </a:r>
          </a:p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他真的改变了这些孩子的生活。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9 make a </a:t>
            </a:r>
            <a:r>
              <a:rPr lang="en-US" altLang="zh-CN" b="1" dirty="0" err="1" smtClean="0">
                <a:solidFill>
                  <a:srgbClr val="00B0F0"/>
                </a:solidFill>
              </a:rPr>
              <a:t>diff</a:t>
            </a:r>
            <a:r>
              <a:rPr lang="en-US" altLang="zh-CN" b="1" dirty="0" err="1">
                <a:solidFill>
                  <a:srgbClr val="00B0F0"/>
                </a:solidFill>
              </a:rPr>
              <a:t>erence</a:t>
            </a: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zh-CN" altLang="en-US" dirty="0"/>
              <a:t>起作用，产生影响</a:t>
            </a:r>
          </a:p>
          <a:p>
            <a:r>
              <a:rPr lang="zh-CN" altLang="en-US" b="1" dirty="0" smtClean="0"/>
              <a:t>搭配</a:t>
            </a:r>
            <a:r>
              <a:rPr lang="en-US" altLang="zh-CN" b="1" dirty="0" smtClean="0"/>
              <a:t>:</a:t>
            </a:r>
            <a:r>
              <a:rPr lang="en-US" altLang="zh-CN" dirty="0" smtClean="0"/>
              <a:t>make </a:t>
            </a:r>
            <a:r>
              <a:rPr lang="en-US" altLang="zh-CN" dirty="0"/>
              <a:t>a difference to 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有影响</a:t>
            </a:r>
            <a:r>
              <a:rPr lang="en-US" altLang="zh-CN" dirty="0"/>
              <a:t>/ </a:t>
            </a:r>
            <a:r>
              <a:rPr lang="zh-CN" altLang="en-US" dirty="0"/>
              <a:t>起作用 </a:t>
            </a:r>
          </a:p>
          <a:p>
            <a:r>
              <a:rPr lang="en-US" altLang="zh-CN" dirty="0"/>
              <a:t>make a big difference </a:t>
            </a:r>
            <a:r>
              <a:rPr lang="zh-CN" altLang="en-US" dirty="0"/>
              <a:t>起很大的作用 </a:t>
            </a:r>
          </a:p>
          <a:p>
            <a:r>
              <a:rPr lang="en-US" altLang="zh-CN" dirty="0"/>
              <a:t>make some/no/little difference </a:t>
            </a:r>
            <a:r>
              <a:rPr lang="zh-CN" altLang="en-US" dirty="0"/>
              <a:t>有些</a:t>
            </a:r>
            <a:r>
              <a:rPr lang="en-US" altLang="zh-CN" dirty="0"/>
              <a:t>/ </a:t>
            </a:r>
            <a:r>
              <a:rPr lang="zh-CN" altLang="en-US" dirty="0"/>
              <a:t>没有</a:t>
            </a:r>
            <a:r>
              <a:rPr lang="en-US" altLang="zh-CN" dirty="0"/>
              <a:t>/ </a:t>
            </a:r>
            <a:r>
              <a:rPr lang="zh-CN" altLang="en-US" dirty="0"/>
              <a:t>几乎没有影响</a:t>
            </a:r>
          </a:p>
          <a:p>
            <a:r>
              <a:rPr lang="en-US" altLang="zh-CN" dirty="0"/>
              <a:t>It makes no difference whether... </a:t>
            </a:r>
            <a:r>
              <a:rPr lang="zh-CN" altLang="en-US" dirty="0"/>
              <a:t>是否</a:t>
            </a:r>
            <a:r>
              <a:rPr lang="en-US" altLang="zh-CN" dirty="0"/>
              <a:t>……</a:t>
            </a:r>
            <a:r>
              <a:rPr lang="zh-CN" altLang="en-US" dirty="0"/>
              <a:t>没有影响。（</a:t>
            </a:r>
            <a:r>
              <a:rPr lang="en-US" altLang="zh-CN" dirty="0"/>
              <a:t>it </a:t>
            </a:r>
            <a:r>
              <a:rPr lang="zh-CN" altLang="en-US" dirty="0"/>
              <a:t>作</a:t>
            </a:r>
            <a:r>
              <a:rPr lang="zh-CN" altLang="en-US" dirty="0" smtClean="0"/>
              <a:t>形式主语</a:t>
            </a:r>
            <a:r>
              <a:rPr lang="zh-CN" altLang="en-US" dirty="0"/>
              <a:t>） </a:t>
            </a:r>
            <a:r>
              <a:rPr lang="zh-CN" altLang="en-US" dirty="0" smtClean="0"/>
              <a:t> </a:t>
            </a:r>
            <a:endParaRPr lang="zh-CN" altLang="en-US" dirty="0"/>
          </a:p>
          <a:p>
            <a:r>
              <a:rPr lang="en-US" altLang="zh-CN" dirty="0" smtClean="0"/>
              <a:t>I </a:t>
            </a:r>
            <a:r>
              <a:rPr lang="en-US" altLang="zh-CN" dirty="0"/>
              <a:t>want to concentrate on learning first aid in the future</a:t>
            </a:r>
            <a:r>
              <a:rPr lang="zh-CN" altLang="en-US" dirty="0"/>
              <a:t>，</a:t>
            </a:r>
            <a:r>
              <a:rPr lang="en-US" altLang="zh-CN" dirty="0"/>
              <a:t>which will </a:t>
            </a:r>
            <a:r>
              <a:rPr lang="en-US" altLang="zh-CN" b="1" dirty="0"/>
              <a:t>make a big difference to </a:t>
            </a:r>
            <a:r>
              <a:rPr lang="en-US" altLang="zh-CN" dirty="0"/>
              <a:t>my life. </a:t>
            </a:r>
            <a:endParaRPr lang="zh-CN" altLang="en-US" dirty="0"/>
          </a:p>
          <a:p>
            <a:r>
              <a:rPr lang="zh-CN" altLang="en-US" dirty="0"/>
              <a:t>今后我想要专心学习急救常识，这将对我的人生产生很大影响。</a:t>
            </a:r>
          </a:p>
          <a:p>
            <a:r>
              <a:rPr lang="en-US" altLang="zh-CN" b="1" dirty="0" smtClean="0"/>
              <a:t>It </a:t>
            </a:r>
            <a:r>
              <a:rPr lang="en-US" altLang="zh-CN" b="1" dirty="0"/>
              <a:t>doesn’t make any difference to </a:t>
            </a:r>
            <a:r>
              <a:rPr lang="en-US" altLang="zh-CN" dirty="0"/>
              <a:t>me </a:t>
            </a:r>
            <a:r>
              <a:rPr lang="en-US" altLang="zh-CN" b="1" dirty="0"/>
              <a:t>whether </a:t>
            </a:r>
            <a:r>
              <a:rPr lang="en-US" altLang="zh-CN" dirty="0"/>
              <a:t>you come or not. </a:t>
            </a:r>
            <a:r>
              <a:rPr lang="zh-CN" altLang="en-US" dirty="0" smtClean="0"/>
              <a:t>对</a:t>
            </a:r>
            <a:r>
              <a:rPr lang="zh-CN" altLang="en-US" dirty="0"/>
              <a:t>我来说，你来不来都无所谓。</a:t>
            </a:r>
          </a:p>
          <a:p>
            <a:r>
              <a:rPr lang="en-US" altLang="zh-CN" b="1" dirty="0" smtClean="0"/>
              <a:t>It </a:t>
            </a:r>
            <a:r>
              <a:rPr lang="en-US" altLang="zh-CN" b="1" dirty="0"/>
              <a:t>makes no difference </a:t>
            </a:r>
            <a:r>
              <a:rPr lang="en-US" altLang="zh-CN" dirty="0"/>
              <a:t>where you put the plants—they won’t grow in this soil. </a:t>
            </a:r>
            <a:endParaRPr lang="en-US" altLang="zh-CN" dirty="0" smtClean="0"/>
          </a:p>
          <a:p>
            <a:r>
              <a:rPr lang="zh-CN" altLang="en-US" dirty="0" smtClean="0"/>
              <a:t>不管</a:t>
            </a:r>
            <a:r>
              <a:rPr lang="zh-CN" altLang="en-US" dirty="0"/>
              <a:t>你把这些植物放在什么位置结果都一样，它们在这种土壤里成活不了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Eating a balanced diet can really make a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</a:t>
            </a:r>
            <a:r>
              <a:rPr lang="zh-CN" altLang="en-US" u="sng" dirty="0"/>
              <a:t>　　　　 　</a:t>
            </a:r>
            <a:r>
              <a:rPr lang="zh-CN" altLang="en-US" dirty="0"/>
              <a:t>（</a:t>
            </a:r>
            <a:r>
              <a:rPr lang="en-US" altLang="zh-CN" dirty="0"/>
              <a:t>different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As a result</a:t>
            </a:r>
            <a:r>
              <a:rPr lang="zh-CN" altLang="en-US" dirty="0"/>
              <a:t>，</a:t>
            </a:r>
            <a:r>
              <a:rPr lang="en-US" altLang="zh-CN" dirty="0"/>
              <a:t>the sea air has made a difference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her health.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zh-CN" altLang="en-US" u="sng" dirty="0"/>
              <a:t> 　　　　</a:t>
            </a:r>
            <a:r>
              <a:rPr lang="zh-CN" altLang="en-US" u="sng" dirty="0" smtClean="0"/>
              <a:t> </a:t>
            </a:r>
            <a:r>
              <a:rPr lang="en-US" altLang="zh-CN" dirty="0"/>
              <a:t>makes no difference to me whether the measures are </a:t>
            </a:r>
            <a:r>
              <a:rPr lang="en-US" altLang="zh-CN" i="1" dirty="0"/>
              <a:t>effective </a:t>
            </a:r>
            <a:r>
              <a:rPr lang="en-US" altLang="zh-CN" dirty="0"/>
              <a:t>or not.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It </a:t>
            </a:r>
            <a:r>
              <a:rPr lang="zh-CN" altLang="en-US" u="sng" dirty="0"/>
              <a:t> 　</a:t>
            </a:r>
            <a:r>
              <a:rPr lang="zh-CN" altLang="en-US" u="sng" dirty="0" smtClean="0"/>
              <a:t>                  </a:t>
            </a:r>
            <a:r>
              <a:rPr lang="zh-CN" altLang="en-US" u="sng" dirty="0"/>
              <a:t>　　　  　　　</a:t>
            </a:r>
            <a:r>
              <a:rPr lang="zh-CN" altLang="en-US" dirty="0"/>
              <a:t>（对</a:t>
            </a:r>
            <a:r>
              <a:rPr lang="en-US" altLang="zh-CN" dirty="0"/>
              <a:t>……</a:t>
            </a:r>
            <a:r>
              <a:rPr lang="zh-CN" altLang="en-US" dirty="0"/>
              <a:t>有影响</a:t>
            </a:r>
            <a:r>
              <a:rPr lang="zh-CN" altLang="en-US" dirty="0" smtClean="0"/>
              <a:t>）</a:t>
            </a:r>
            <a:r>
              <a:rPr lang="en-US" altLang="zh-CN" dirty="0" smtClean="0"/>
              <a:t>your </a:t>
            </a:r>
            <a:r>
              <a:rPr lang="en-US" altLang="zh-CN" dirty="0"/>
              <a:t>quality of life if you’re always looking forward to something exciting to happen.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I am so happy that the little kindness I gave can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                                         </a:t>
            </a:r>
            <a:r>
              <a:rPr lang="zh-CN" altLang="en-US" u="sng" dirty="0"/>
              <a:t>　</a:t>
            </a:r>
            <a:r>
              <a:rPr lang="zh-CN" altLang="en-US" dirty="0" smtClean="0"/>
              <a:t>（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产生如此大的影响）</a:t>
            </a:r>
            <a:r>
              <a:rPr lang="en-US" altLang="zh-CN" dirty="0"/>
              <a:t>his life.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0985" y="119425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difference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68657" y="1667216"/>
            <a:ext cx="159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33596" y="2119160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7254" y="3036191"/>
            <a:ext cx="399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makes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difference to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5176" y="3930734"/>
            <a:ext cx="571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make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such a great difference to 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He broke into a joyful smile. </a:t>
            </a:r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他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露出了高兴的笑容。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10 break into </a:t>
            </a:r>
            <a:r>
              <a:rPr lang="zh-CN" altLang="en-US" dirty="0"/>
              <a:t>突然</a:t>
            </a:r>
            <a:r>
              <a:rPr lang="en-US" altLang="zh-CN" dirty="0"/>
              <a:t>……</a:t>
            </a:r>
            <a:r>
              <a:rPr lang="zh-CN" altLang="en-US" dirty="0"/>
              <a:t>起来；强行闯入</a:t>
            </a:r>
            <a:r>
              <a:rPr lang="en-US" altLang="zh-CN" dirty="0"/>
              <a:t>…… </a:t>
            </a:r>
          </a:p>
          <a:p>
            <a:r>
              <a:rPr lang="zh-CN" altLang="en-US" b="1" dirty="0" smtClean="0"/>
              <a:t>搭配</a:t>
            </a:r>
            <a:r>
              <a:rPr lang="en-US" altLang="zh-CN" b="1" dirty="0" smtClean="0"/>
              <a:t>:</a:t>
            </a:r>
            <a:r>
              <a:rPr lang="en-US" altLang="zh-CN" dirty="0" smtClean="0"/>
              <a:t>break </a:t>
            </a:r>
            <a:r>
              <a:rPr lang="en-US" altLang="zh-CN" dirty="0"/>
              <a:t>into a smile </a:t>
            </a:r>
            <a:r>
              <a:rPr lang="zh-CN" altLang="en-US" dirty="0"/>
              <a:t>突然笑</a:t>
            </a:r>
            <a:r>
              <a:rPr lang="zh-CN" altLang="en-US" dirty="0" smtClean="0"/>
              <a:t>起来</a:t>
            </a:r>
            <a:r>
              <a:rPr lang="en-US" altLang="zh-CN" dirty="0" smtClean="0"/>
              <a:t>		break </a:t>
            </a:r>
            <a:r>
              <a:rPr lang="en-US" altLang="zh-CN" dirty="0"/>
              <a:t>into tears </a:t>
            </a:r>
            <a:r>
              <a:rPr lang="zh-CN" altLang="en-US" dirty="0"/>
              <a:t>突然哭起来 </a:t>
            </a:r>
          </a:p>
          <a:p>
            <a:r>
              <a:rPr lang="en-US" altLang="zh-CN" dirty="0" smtClean="0"/>
              <a:t>Then</a:t>
            </a:r>
            <a:r>
              <a:rPr lang="zh-CN" altLang="en-US" dirty="0"/>
              <a:t>，</a:t>
            </a:r>
            <a:r>
              <a:rPr lang="en-US" altLang="zh-CN" b="1" dirty="0"/>
              <a:t>breaking into a smile</a:t>
            </a:r>
            <a:r>
              <a:rPr lang="zh-CN" altLang="en-US" dirty="0"/>
              <a:t>，</a:t>
            </a:r>
            <a:r>
              <a:rPr lang="en-US" altLang="zh-CN" dirty="0"/>
              <a:t>he said</a:t>
            </a:r>
            <a:r>
              <a:rPr lang="zh-CN" altLang="en-US" dirty="0"/>
              <a:t>，“</a:t>
            </a:r>
            <a:r>
              <a:rPr lang="en-US" altLang="zh-CN" dirty="0"/>
              <a:t>I brought you something. ” </a:t>
            </a:r>
            <a:endParaRPr lang="zh-CN" altLang="en-US" dirty="0"/>
          </a:p>
          <a:p>
            <a:r>
              <a:rPr lang="zh-CN" altLang="en-US" dirty="0"/>
              <a:t>然后，他突然露出笑容，说道：“我给你带了一样东西。” </a:t>
            </a:r>
          </a:p>
          <a:p>
            <a:r>
              <a:rPr lang="en-US" altLang="zh-CN" dirty="0" smtClean="0"/>
              <a:t>She </a:t>
            </a:r>
            <a:r>
              <a:rPr lang="en-US" altLang="zh-CN" dirty="0"/>
              <a:t>walked quickly</a:t>
            </a:r>
            <a:r>
              <a:rPr lang="zh-CN" altLang="en-US" dirty="0"/>
              <a:t>，</a:t>
            </a:r>
            <a:r>
              <a:rPr lang="en-US" altLang="zh-CN" dirty="0"/>
              <a:t>occasionally </a:t>
            </a:r>
            <a:r>
              <a:rPr lang="en-US" altLang="zh-CN" b="1" dirty="0"/>
              <a:t>breaking into a run</a:t>
            </a:r>
            <a:r>
              <a:rPr lang="en-US" altLang="zh-CN" dirty="0"/>
              <a:t>. </a:t>
            </a:r>
            <a:r>
              <a:rPr lang="zh-CN" altLang="en-US" dirty="0" smtClean="0"/>
              <a:t>她</a:t>
            </a:r>
            <a:r>
              <a:rPr lang="zh-CN" altLang="en-US" dirty="0"/>
              <a:t>快步走着，时而跑几步。</a:t>
            </a:r>
          </a:p>
          <a:p>
            <a:r>
              <a:rPr lang="en-US" altLang="zh-CN" dirty="0" smtClean="0"/>
              <a:t>Her </a:t>
            </a:r>
            <a:r>
              <a:rPr lang="en-US" altLang="zh-CN" dirty="0"/>
              <a:t>house was </a:t>
            </a:r>
            <a:r>
              <a:rPr lang="en-US" altLang="zh-CN" b="1" dirty="0"/>
              <a:t>broken into </a:t>
            </a:r>
            <a:r>
              <a:rPr lang="en-US" altLang="zh-CN" dirty="0"/>
              <a:t>last week.</a:t>
            </a:r>
            <a:r>
              <a:rPr lang="zh-CN" altLang="en-US" dirty="0"/>
              <a:t>她家上个星期遭窃了。 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归纳拓展</a:t>
            </a:r>
            <a:r>
              <a:rPr lang="en-US" altLang="zh-CN" dirty="0"/>
              <a:t>】 </a:t>
            </a:r>
            <a:r>
              <a:rPr lang="en-US" altLang="zh-CN" dirty="0" smtClean="0"/>
              <a:t>break </a:t>
            </a:r>
            <a:r>
              <a:rPr lang="en-US" altLang="zh-CN" dirty="0"/>
              <a:t>down </a:t>
            </a:r>
            <a:r>
              <a:rPr lang="zh-CN" altLang="en-US" dirty="0"/>
              <a:t>出故障；垮掉；失败；分解 </a:t>
            </a:r>
            <a:r>
              <a:rPr lang="en-US" altLang="zh-CN" dirty="0" smtClean="0"/>
              <a:t>	break </a:t>
            </a:r>
            <a:r>
              <a:rPr lang="en-US" altLang="zh-CN" dirty="0"/>
              <a:t>up </a:t>
            </a:r>
            <a:r>
              <a:rPr lang="zh-CN" altLang="en-US" dirty="0"/>
              <a:t>解散；破裂 </a:t>
            </a:r>
          </a:p>
          <a:p>
            <a:r>
              <a:rPr lang="en-US" altLang="zh-CN" dirty="0"/>
              <a:t>break in </a:t>
            </a:r>
            <a:r>
              <a:rPr lang="zh-CN" altLang="en-US" dirty="0"/>
              <a:t>破门而入；打断谈话 </a:t>
            </a:r>
            <a:r>
              <a:rPr lang="en-US" altLang="zh-CN" dirty="0" smtClean="0"/>
              <a:t>				break </a:t>
            </a:r>
            <a:r>
              <a:rPr lang="en-US" altLang="zh-CN" dirty="0"/>
              <a:t>away from </a:t>
            </a:r>
            <a:r>
              <a:rPr lang="zh-CN" altLang="en-US" dirty="0"/>
              <a:t>脱离；逃脱 </a:t>
            </a:r>
          </a:p>
          <a:p>
            <a:r>
              <a:rPr lang="en-US" altLang="zh-CN" dirty="0"/>
              <a:t>break through </a:t>
            </a:r>
            <a:r>
              <a:rPr lang="zh-CN" altLang="en-US" dirty="0"/>
              <a:t>突破 </a:t>
            </a:r>
            <a:r>
              <a:rPr lang="en-US" altLang="zh-CN" dirty="0" smtClean="0"/>
              <a:t>					break </a:t>
            </a:r>
            <a:r>
              <a:rPr lang="en-US" altLang="zh-CN" dirty="0"/>
              <a:t>out </a:t>
            </a:r>
            <a:r>
              <a:rPr lang="zh-CN" altLang="en-US" dirty="0"/>
              <a:t>突然发生，</a:t>
            </a:r>
            <a:r>
              <a:rPr lang="zh-CN" altLang="en-US" dirty="0" smtClean="0"/>
              <a:t>爆发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93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 big fire broke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last night and its cause is being looked into.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dirty="0"/>
              <a:t>When told the bad news</a:t>
            </a:r>
            <a:r>
              <a:rPr lang="zh-CN" altLang="en-US" dirty="0"/>
              <a:t>，</a:t>
            </a:r>
            <a:r>
              <a:rPr lang="en-US" altLang="zh-CN" dirty="0"/>
              <a:t>she broke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i="1" dirty="0"/>
              <a:t>tears</a:t>
            </a:r>
            <a:r>
              <a:rPr lang="en-US" altLang="zh-CN" dirty="0"/>
              <a:t>. 	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Our car broke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and we had to push it off the road.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The band broke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about 1970</a:t>
            </a:r>
            <a:r>
              <a:rPr lang="zh-CN" altLang="en-US" dirty="0"/>
              <a:t>，</a:t>
            </a:r>
            <a:r>
              <a:rPr lang="en-US" altLang="zh-CN" dirty="0"/>
              <a:t>but happily they reunited in the mid-1980s.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When he got home</a:t>
            </a:r>
            <a:r>
              <a:rPr lang="zh-CN" altLang="en-US" dirty="0"/>
              <a:t>，</a:t>
            </a:r>
            <a:r>
              <a:rPr lang="en-US" altLang="zh-CN" dirty="0"/>
              <a:t>he found his house broken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</a:t>
            </a:r>
            <a:r>
              <a:rPr lang="en-US" altLang="zh-CN" dirty="0"/>
              <a:t>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3801" y="1193177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27829" y="165563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1867" y="2107576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down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2270" y="255952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07416" y="3032487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Later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Ryan’s experience led him to set up a foundation to encourage more people to help. 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后来，这段经历促使瑞安建立了一个基金会，以鼓励更多的人伸出援手。</a:t>
            </a:r>
          </a:p>
          <a:p>
            <a:r>
              <a:rPr lang="en-US" altLang="zh-CN" sz="2200" b="1" dirty="0">
                <a:solidFill>
                  <a:srgbClr val="00B0F0"/>
                </a:solidFill>
              </a:rPr>
              <a:t>11 set up </a:t>
            </a:r>
            <a:r>
              <a:rPr lang="zh-CN" altLang="en-US" dirty="0"/>
              <a:t>建立，创立；建起，竖起；安装，架设；策划，安排</a:t>
            </a:r>
          </a:p>
          <a:p>
            <a:r>
              <a:rPr lang="en-US" altLang="zh-CN" dirty="0" smtClean="0"/>
              <a:t>A </a:t>
            </a:r>
            <a:r>
              <a:rPr lang="en-US" altLang="zh-CN" dirty="0"/>
              <a:t>committee has been </a:t>
            </a:r>
            <a:r>
              <a:rPr lang="en-US" altLang="zh-CN" b="1" dirty="0"/>
              <a:t>set up </a:t>
            </a:r>
            <a:r>
              <a:rPr lang="en-US" altLang="zh-CN" dirty="0"/>
              <a:t>to </a:t>
            </a:r>
            <a:r>
              <a:rPr lang="en-US" altLang="zh-CN" dirty="0" err="1"/>
              <a:t>organise</a:t>
            </a:r>
            <a:r>
              <a:rPr lang="en-US" altLang="zh-CN" dirty="0"/>
              <a:t> social events for the students. </a:t>
            </a:r>
            <a:endParaRPr lang="en-US" altLang="zh-CN" dirty="0" smtClean="0"/>
          </a:p>
          <a:p>
            <a:r>
              <a:rPr lang="zh-CN" altLang="en-US" dirty="0" smtClean="0"/>
              <a:t>已经</a:t>
            </a:r>
            <a:r>
              <a:rPr lang="zh-CN" altLang="en-US" dirty="0"/>
              <a:t>成立了一个委员会来组织学生的社交活动。</a:t>
            </a:r>
          </a:p>
          <a:p>
            <a:r>
              <a:rPr lang="en-US" altLang="zh-CN" dirty="0" smtClean="0"/>
              <a:t>I </a:t>
            </a:r>
            <a:r>
              <a:rPr lang="en-US" altLang="zh-CN" dirty="0"/>
              <a:t>need one or two people to help me </a:t>
            </a:r>
            <a:r>
              <a:rPr lang="en-US" altLang="zh-CN" b="1" dirty="0"/>
              <a:t>set up </a:t>
            </a:r>
            <a:r>
              <a:rPr lang="en-US" altLang="zh-CN" dirty="0"/>
              <a:t>the equipment. </a:t>
            </a:r>
            <a:r>
              <a:rPr lang="zh-CN" altLang="en-US" dirty="0" smtClean="0"/>
              <a:t>我</a:t>
            </a:r>
            <a:r>
              <a:rPr lang="zh-CN" altLang="en-US" dirty="0"/>
              <a:t>需要一两个人帮我安装这台设备。</a:t>
            </a:r>
          </a:p>
          <a:p>
            <a:r>
              <a:rPr lang="en-US" altLang="zh-CN" dirty="0" smtClean="0"/>
              <a:t>We </a:t>
            </a:r>
            <a:r>
              <a:rPr lang="en-US" altLang="zh-CN" dirty="0"/>
              <a:t>need to </a:t>
            </a:r>
            <a:r>
              <a:rPr lang="en-US" altLang="zh-CN" b="1" dirty="0"/>
              <a:t>set up </a:t>
            </a:r>
            <a:r>
              <a:rPr lang="en-US" altLang="zh-CN" dirty="0"/>
              <a:t>a meeting to discuss the proposals. </a:t>
            </a:r>
            <a:r>
              <a:rPr lang="zh-CN" altLang="en-US" dirty="0" smtClean="0"/>
              <a:t>我们</a:t>
            </a:r>
            <a:r>
              <a:rPr lang="zh-CN" altLang="en-US" dirty="0"/>
              <a:t>需要安排一次会议来讨论这些建议。</a:t>
            </a:r>
          </a:p>
          <a:p>
            <a:r>
              <a:rPr lang="en-US" altLang="zh-CN" dirty="0" smtClean="0"/>
              <a:t>We </a:t>
            </a:r>
            <a:r>
              <a:rPr lang="en-US" altLang="zh-CN" dirty="0"/>
              <a:t>only had a couple of hours to </a:t>
            </a:r>
            <a:r>
              <a:rPr lang="en-US" altLang="zh-CN" b="1" dirty="0"/>
              <a:t>set up </a:t>
            </a:r>
            <a:r>
              <a:rPr lang="en-US" altLang="zh-CN" dirty="0"/>
              <a:t>before the exhibition opened. </a:t>
            </a:r>
            <a:endParaRPr lang="en-US" altLang="zh-CN" dirty="0" smtClean="0"/>
          </a:p>
          <a:p>
            <a:r>
              <a:rPr lang="zh-CN" altLang="en-US" dirty="0" smtClean="0"/>
              <a:t>展览</a:t>
            </a:r>
            <a:r>
              <a:rPr lang="zh-CN" altLang="en-US" dirty="0"/>
              <a:t>开始前，我们只有几个小时来准备展台。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归纳拓展</a:t>
            </a:r>
            <a:r>
              <a:rPr lang="en-US" altLang="zh-CN" dirty="0"/>
              <a:t>】 </a:t>
            </a:r>
            <a:r>
              <a:rPr lang="en-US" altLang="zh-CN" dirty="0" smtClean="0"/>
              <a:t>set </a:t>
            </a:r>
            <a:r>
              <a:rPr lang="en-US" altLang="zh-CN" dirty="0"/>
              <a:t>about 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开始</a:t>
            </a:r>
            <a:r>
              <a:rPr lang="en-US" altLang="zh-CN" dirty="0"/>
              <a:t>/ </a:t>
            </a:r>
            <a:r>
              <a:rPr lang="zh-CN" altLang="en-US" dirty="0"/>
              <a:t>着手做某事 </a:t>
            </a:r>
            <a:r>
              <a:rPr lang="zh-CN" altLang="en-US" dirty="0" smtClean="0"/>
              <a:t>  </a:t>
            </a:r>
            <a:r>
              <a:rPr lang="en-US" altLang="zh-CN" dirty="0" smtClean="0"/>
              <a:t>	set </a:t>
            </a:r>
            <a:r>
              <a:rPr lang="en-US" altLang="zh-CN" dirty="0"/>
              <a:t>out to do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开始</a:t>
            </a:r>
            <a:r>
              <a:rPr lang="en-US" altLang="zh-CN" dirty="0"/>
              <a:t>/ </a:t>
            </a:r>
            <a:r>
              <a:rPr lang="zh-CN" altLang="en-US" dirty="0"/>
              <a:t>着手做某事 </a:t>
            </a:r>
          </a:p>
          <a:p>
            <a:r>
              <a:rPr lang="en-US" altLang="zh-CN" dirty="0"/>
              <a:t>set out</a:t>
            </a:r>
            <a:r>
              <a:rPr lang="zh-CN" altLang="en-US" dirty="0"/>
              <a:t>（</a:t>
            </a:r>
            <a:r>
              <a:rPr lang="en-US" altLang="zh-CN" dirty="0"/>
              <a:t>for</a:t>
            </a:r>
            <a:r>
              <a:rPr lang="zh-CN" altLang="en-US" dirty="0"/>
              <a:t>）出发（去），动身（去） </a:t>
            </a:r>
            <a:r>
              <a:rPr lang="en-US" altLang="zh-CN" dirty="0" smtClean="0"/>
              <a:t>		set </a:t>
            </a:r>
            <a:r>
              <a:rPr lang="en-US" altLang="zh-CN" dirty="0"/>
              <a:t>aside </a:t>
            </a:r>
            <a:r>
              <a:rPr lang="zh-CN" altLang="en-US" dirty="0"/>
              <a:t>把</a:t>
            </a:r>
            <a:r>
              <a:rPr lang="en-US" altLang="zh-CN" dirty="0"/>
              <a:t>……</a:t>
            </a:r>
            <a:r>
              <a:rPr lang="zh-CN" altLang="en-US" dirty="0"/>
              <a:t>放到一旁；留出（钱或时间） </a:t>
            </a:r>
          </a:p>
          <a:p>
            <a:r>
              <a:rPr lang="en-US" altLang="zh-CN" dirty="0"/>
              <a:t>set off </a:t>
            </a:r>
            <a:r>
              <a:rPr lang="zh-CN" altLang="en-US" dirty="0"/>
              <a:t>动身，出发；使爆炸 </a:t>
            </a:r>
            <a:r>
              <a:rPr lang="en-US" altLang="zh-CN" dirty="0" smtClean="0"/>
              <a:t>			set </a:t>
            </a:r>
            <a:r>
              <a:rPr lang="en-US" altLang="zh-CN" dirty="0"/>
              <a:t>down </a:t>
            </a:r>
            <a:r>
              <a:rPr lang="zh-CN" altLang="en-US" dirty="0"/>
              <a:t>写下，记下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We need to set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finding a way to deal with the problem.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They succeeded in what they set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to do.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dirty="0"/>
              <a:t>He decided to set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a </a:t>
            </a:r>
            <a:r>
              <a:rPr lang="en-US" altLang="zh-CN" i="1" dirty="0"/>
              <a:t>foundation </a:t>
            </a:r>
            <a:r>
              <a:rPr lang="en-US" altLang="zh-CN" dirty="0"/>
              <a:t>to raise money for the poor children from the mountain villages.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She sets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a bit of money every month for the future use.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After graduating from college</a:t>
            </a:r>
            <a:r>
              <a:rPr lang="zh-CN" altLang="en-US" dirty="0"/>
              <a:t>，</a:t>
            </a:r>
            <a:r>
              <a:rPr lang="en-US" altLang="zh-CN" dirty="0"/>
              <a:t>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　</a:t>
            </a:r>
            <a:r>
              <a:rPr lang="zh-CN" altLang="en-US" dirty="0"/>
              <a:t>（创办）</a:t>
            </a:r>
            <a:r>
              <a:rPr lang="en-US" altLang="zh-CN" dirty="0"/>
              <a:t>his own business.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）［词汇复现］</a:t>
            </a:r>
            <a:r>
              <a:rPr lang="en-US" altLang="zh-CN" dirty="0"/>
              <a:t>If we had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 </a:t>
            </a:r>
            <a:r>
              <a:rPr lang="zh-CN" altLang="en-US" dirty="0"/>
              <a:t>（ 写下）</a:t>
            </a:r>
            <a:r>
              <a:rPr lang="en-US" altLang="zh-CN" dirty="0"/>
              <a:t>her address</a:t>
            </a:r>
            <a:r>
              <a:rPr lang="zh-CN" altLang="en-US" dirty="0"/>
              <a:t>，</a:t>
            </a:r>
            <a:r>
              <a:rPr lang="en-US" altLang="zh-CN" dirty="0"/>
              <a:t>we wouldn’t have </a:t>
            </a:r>
            <a:r>
              <a:rPr lang="en-US" altLang="zh-CN" i="1" dirty="0"/>
              <a:t>had difficulty finding </a:t>
            </a:r>
            <a:r>
              <a:rPr lang="en-US" altLang="zh-CN" dirty="0"/>
              <a:t>her house.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r>
              <a:rPr lang="en-US" altLang="zh-CN" dirty="0"/>
              <a:t>One afternoon the sailors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　　 </a:t>
            </a:r>
            <a:r>
              <a:rPr lang="zh-CN" altLang="en-US" dirty="0"/>
              <a:t>（ 出发）</a:t>
            </a:r>
            <a:r>
              <a:rPr lang="en-US" altLang="zh-CN" dirty="0"/>
              <a:t>from the coast in a small boat and were caught in a storm.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02067" y="117323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about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94074" y="161466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7641" y="202457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5160" y="2886417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aside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56829" y="373775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035" y="416099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down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0625" y="501233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off/out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Today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over 800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000 people in 16 countries across Africa have benefited from the life-changing gift of clean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safe water. 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今天，这份能改变人一生的礼物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干净卫生的水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已经惠及了非洲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16 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个国家的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80 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多万人。</a:t>
            </a:r>
          </a:p>
          <a:p>
            <a:pPr algn="just"/>
            <a:r>
              <a:rPr lang="en-US" altLang="zh-CN" b="1" dirty="0">
                <a:solidFill>
                  <a:srgbClr val="00B0F0"/>
                </a:solidFill>
              </a:rPr>
              <a:t>12 </a:t>
            </a:r>
            <a:r>
              <a:rPr lang="en-US" altLang="zh-CN" b="1" dirty="0" err="1" smtClean="0">
                <a:solidFill>
                  <a:srgbClr val="00B0F0"/>
                </a:solidFill>
              </a:rPr>
              <a:t>benefi</a:t>
            </a:r>
            <a:r>
              <a:rPr lang="en-US" altLang="zh-CN" b="1" dirty="0" err="1">
                <a:solidFill>
                  <a:srgbClr val="00B0F0"/>
                </a:solidFill>
              </a:rPr>
              <a:t>t</a:t>
            </a:r>
            <a:r>
              <a:rPr lang="en-US" altLang="zh-CN" b="1" dirty="0">
                <a:solidFill>
                  <a:srgbClr val="00B0F0"/>
                </a:solidFill>
              </a:rPr>
              <a:t> from </a:t>
            </a:r>
            <a:r>
              <a:rPr lang="zh-CN" altLang="en-US" dirty="0"/>
              <a:t>从</a:t>
            </a:r>
            <a:r>
              <a:rPr lang="en-US" altLang="zh-CN" dirty="0"/>
              <a:t>……</a:t>
            </a:r>
            <a:r>
              <a:rPr lang="zh-CN" altLang="en-US" dirty="0"/>
              <a:t>中获益</a:t>
            </a:r>
          </a:p>
          <a:p>
            <a:pPr algn="just"/>
            <a:r>
              <a:rPr lang="en-US" altLang="zh-CN" dirty="0" smtClean="0"/>
              <a:t>You </a:t>
            </a:r>
            <a:r>
              <a:rPr lang="en-US" altLang="zh-CN" dirty="0"/>
              <a:t>will </a:t>
            </a:r>
            <a:r>
              <a:rPr lang="en-US" altLang="zh-CN" b="1" dirty="0"/>
              <a:t>benefit from </a:t>
            </a:r>
            <a:r>
              <a:rPr lang="en-US" altLang="zh-CN" dirty="0"/>
              <a:t>reading books in time. </a:t>
            </a:r>
            <a:r>
              <a:rPr lang="zh-CN" altLang="en-US" dirty="0"/>
              <a:t>你迟早会从读书中受益的。 </a:t>
            </a:r>
          </a:p>
          <a:p>
            <a:pPr algn="just"/>
            <a:r>
              <a:rPr lang="en-US" altLang="zh-CN" dirty="0" smtClean="0"/>
              <a:t>He </a:t>
            </a:r>
            <a:r>
              <a:rPr lang="en-US" altLang="zh-CN" dirty="0"/>
              <a:t>subscribes to the view that children </a:t>
            </a:r>
            <a:r>
              <a:rPr lang="en-US" altLang="zh-CN" b="1" dirty="0"/>
              <a:t>benefit from </a:t>
            </a:r>
            <a:r>
              <a:rPr lang="en-US" altLang="zh-CN" dirty="0"/>
              <a:t>being </a:t>
            </a:r>
            <a:r>
              <a:rPr lang="en-US" altLang="zh-CN" i="1" dirty="0"/>
              <a:t>independent</a:t>
            </a:r>
            <a:r>
              <a:rPr lang="en-US" altLang="zh-CN" dirty="0"/>
              <a:t>. </a:t>
            </a:r>
            <a:endParaRPr lang="zh-CN" altLang="en-US" dirty="0"/>
          </a:p>
          <a:p>
            <a:pPr algn="just"/>
            <a:r>
              <a:rPr lang="zh-CN" altLang="en-US" dirty="0"/>
              <a:t>他赞同孩子们能从独立中获益这一观点。［词汇复现］ </a:t>
            </a:r>
          </a:p>
          <a:p>
            <a:pPr algn="just"/>
            <a:r>
              <a:rPr lang="en-US" altLang="zh-CN" dirty="0" smtClean="0"/>
              <a:t>【</a:t>
            </a:r>
            <a:r>
              <a:rPr lang="zh-CN" altLang="en-US" b="1" dirty="0"/>
              <a:t>归纳拓展</a:t>
            </a:r>
            <a:r>
              <a:rPr lang="en-US" altLang="zh-CN" dirty="0"/>
              <a:t>】 </a:t>
            </a:r>
            <a:endParaRPr lang="zh-CN" altLang="en-US" dirty="0"/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benefit </a:t>
            </a:r>
            <a:r>
              <a:rPr lang="en-US" altLang="zh-CN" i="1" dirty="0"/>
              <a:t>v. </a:t>
            </a:r>
            <a:r>
              <a:rPr lang="zh-CN" altLang="en-US" dirty="0"/>
              <a:t>受益，得益；有益于，有助于　</a:t>
            </a:r>
            <a:r>
              <a:rPr lang="en-US" altLang="zh-CN" i="1" dirty="0"/>
              <a:t>n. </a:t>
            </a:r>
            <a:r>
              <a:rPr lang="zh-CN" altLang="en-US" dirty="0"/>
              <a:t>好处，益处</a:t>
            </a:r>
          </a:p>
          <a:p>
            <a:pPr algn="just"/>
            <a:r>
              <a:rPr lang="en-US" altLang="zh-CN" dirty="0"/>
              <a:t>benefit by/from </a:t>
            </a:r>
            <a:r>
              <a:rPr lang="zh-CN" altLang="en-US" dirty="0"/>
              <a:t>得益于</a:t>
            </a:r>
            <a:r>
              <a:rPr lang="en-US" altLang="zh-CN" dirty="0"/>
              <a:t>……</a:t>
            </a:r>
            <a:r>
              <a:rPr lang="zh-CN" altLang="en-US" dirty="0"/>
              <a:t>，从</a:t>
            </a:r>
            <a:r>
              <a:rPr lang="en-US" altLang="zh-CN" dirty="0"/>
              <a:t>……</a:t>
            </a:r>
            <a:r>
              <a:rPr lang="zh-CN" altLang="en-US" dirty="0"/>
              <a:t>中受益 </a:t>
            </a:r>
            <a:r>
              <a:rPr lang="en-US" altLang="zh-CN" dirty="0" smtClean="0"/>
              <a:t>		benefit </a:t>
            </a:r>
            <a:r>
              <a:rPr lang="en-US" altLang="zh-CN" dirty="0"/>
              <a:t>sb. /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对某人</a:t>
            </a:r>
            <a:r>
              <a:rPr lang="en-US" altLang="zh-CN" dirty="0"/>
              <a:t>/ </a:t>
            </a:r>
            <a:r>
              <a:rPr lang="zh-CN" altLang="en-US" dirty="0"/>
              <a:t>某事有益 </a:t>
            </a:r>
          </a:p>
          <a:p>
            <a:pPr algn="just"/>
            <a:r>
              <a:rPr lang="en-US" altLang="zh-CN" dirty="0"/>
              <a:t>be of benefit to... 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有益 </a:t>
            </a:r>
            <a:r>
              <a:rPr lang="en-US" altLang="zh-CN" dirty="0" smtClean="0"/>
              <a:t>			for </a:t>
            </a:r>
            <a:r>
              <a:rPr lang="en-US" altLang="zh-CN" dirty="0"/>
              <a:t>the benefit of... </a:t>
            </a:r>
            <a:r>
              <a:rPr lang="zh-CN" altLang="en-US" dirty="0"/>
              <a:t>为了</a:t>
            </a:r>
            <a:r>
              <a:rPr lang="en-US" altLang="zh-CN" dirty="0"/>
              <a:t>……</a:t>
            </a:r>
            <a:r>
              <a:rPr lang="zh-CN" altLang="en-US" dirty="0"/>
              <a:t>的利益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beneficial </a:t>
            </a:r>
            <a:r>
              <a:rPr lang="en-US" altLang="zh-CN" i="1" dirty="0"/>
              <a:t>adj. </a:t>
            </a:r>
            <a:r>
              <a:rPr lang="zh-CN" altLang="en-US" dirty="0"/>
              <a:t>有益的，有用的，有利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be </a:t>
            </a:r>
            <a:r>
              <a:rPr lang="en-US" altLang="zh-CN" dirty="0"/>
              <a:t>beneficial to 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有益</a:t>
            </a:r>
          </a:p>
          <a:p>
            <a:pPr algn="just"/>
            <a:r>
              <a:rPr lang="en-US" altLang="zh-CN" dirty="0" smtClean="0"/>
              <a:t>A </a:t>
            </a:r>
            <a:r>
              <a:rPr lang="en-US" altLang="zh-CN" dirty="0"/>
              <a:t>stay in the country will </a:t>
            </a:r>
            <a:r>
              <a:rPr lang="en-US" altLang="zh-CN" b="1" dirty="0"/>
              <a:t>be beneficial to </a:t>
            </a:r>
            <a:r>
              <a:rPr lang="en-US" altLang="zh-CN" dirty="0"/>
              <a:t>his health. </a:t>
            </a:r>
            <a:r>
              <a:rPr lang="zh-CN" altLang="en-US" dirty="0" smtClean="0"/>
              <a:t>在</a:t>
            </a:r>
            <a:r>
              <a:rPr lang="zh-CN" altLang="en-US" dirty="0"/>
              <a:t>乡下生活一段时间有利于他的健康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35103"/>
            <a:ext cx="10515600" cy="5472770"/>
          </a:xfrm>
        </p:spPr>
        <p:txBody>
          <a:bodyPr>
            <a:normAutofit/>
          </a:bodyPr>
          <a:lstStyle/>
          <a:p>
            <a:r>
              <a:rPr lang="en-US" altLang="zh-CN" b="1" dirty="0"/>
              <a:t>Ⅰ </a:t>
            </a:r>
            <a:r>
              <a:rPr lang="zh-CN" altLang="en-US" b="1" dirty="0"/>
              <a:t>阅读理解（根据课文内容选择正确答案）</a:t>
            </a:r>
          </a:p>
          <a:p>
            <a:r>
              <a:rPr lang="en-US" altLang="zh-CN" b="1" dirty="0"/>
              <a:t>1. What’s the main idea of the passage?</a:t>
            </a:r>
          </a:p>
          <a:p>
            <a:r>
              <a:rPr lang="en-US" altLang="zh-CN" dirty="0"/>
              <a:t>A. A Canadian boy collected enough money to dig a well.</a:t>
            </a:r>
          </a:p>
          <a:p>
            <a:r>
              <a:rPr lang="en-US" altLang="zh-CN" dirty="0"/>
              <a:t>B. A Canadian boy helped dig a well for people in Uganda.</a:t>
            </a:r>
          </a:p>
          <a:p>
            <a:r>
              <a:rPr lang="en-US" altLang="zh-CN" dirty="0"/>
              <a:t>C. A Canadian boy tried his best to make his </a:t>
            </a:r>
            <a:r>
              <a:rPr lang="en-US" altLang="zh-CN" dirty="0" smtClean="0"/>
              <a:t>dream come </a:t>
            </a:r>
            <a:r>
              <a:rPr lang="en-US" altLang="zh-CN" dirty="0"/>
              <a:t>true.</a:t>
            </a:r>
          </a:p>
          <a:p>
            <a:r>
              <a:rPr lang="en-US" altLang="zh-CN" dirty="0"/>
              <a:t>D. A Canadian boy made the world different because </a:t>
            </a:r>
            <a:r>
              <a:rPr lang="en-US" altLang="zh-CN" dirty="0" smtClean="0"/>
              <a:t>of his </a:t>
            </a:r>
            <a:r>
              <a:rPr lang="en-US" altLang="zh-CN" dirty="0"/>
              <a:t>efforts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b="1" dirty="0"/>
              <a:t>2. What inspired Ryan to help?</a:t>
            </a:r>
          </a:p>
          <a:p>
            <a:r>
              <a:rPr lang="en-US" altLang="zh-CN" dirty="0"/>
              <a:t>A. His teacher’s </a:t>
            </a:r>
            <a:r>
              <a:rPr lang="en-US" altLang="zh-CN" dirty="0" smtClean="0"/>
              <a:t>introduction.		B</a:t>
            </a:r>
            <a:r>
              <a:rPr lang="en-US" altLang="zh-CN" dirty="0"/>
              <a:t>. The dirty water he found.</a:t>
            </a:r>
          </a:p>
          <a:p>
            <a:r>
              <a:rPr lang="en-US" altLang="zh-CN" dirty="0"/>
              <a:t>C. The ten-</a:t>
            </a:r>
            <a:r>
              <a:rPr lang="en-US" altLang="zh-CN" dirty="0" err="1"/>
              <a:t>kilometre</a:t>
            </a:r>
            <a:r>
              <a:rPr lang="en-US" altLang="zh-CN" dirty="0"/>
              <a:t> </a:t>
            </a:r>
            <a:r>
              <a:rPr lang="en-US" altLang="zh-CN" dirty="0" smtClean="0"/>
              <a:t>distance.		D</a:t>
            </a:r>
            <a:r>
              <a:rPr lang="en-US" altLang="zh-CN" dirty="0"/>
              <a:t>. The drinking fountain in his school.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414973" y="745303"/>
            <a:ext cx="2868612" cy="649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课文预习自测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395" y="572135"/>
            <a:ext cx="1338580" cy="74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7395" y="3448488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862" y="4835855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Actually</a:t>
            </a:r>
            <a:r>
              <a:rPr lang="zh-CN" altLang="en-US" dirty="0"/>
              <a:t>，</a:t>
            </a:r>
            <a:r>
              <a:rPr lang="en-US" altLang="zh-CN" dirty="0"/>
              <a:t>these books are </a:t>
            </a:r>
            <a:r>
              <a:rPr lang="en-US" altLang="zh-CN" u="sng" dirty="0"/>
              <a:t> </a:t>
            </a:r>
            <a:r>
              <a:rPr lang="zh-CN" altLang="en-US" u="sng" dirty="0"/>
              <a:t>　　 　 </a:t>
            </a:r>
            <a:r>
              <a:rPr lang="en-US" altLang="zh-CN" dirty="0"/>
              <a:t>great benefit to the </a:t>
            </a:r>
            <a:r>
              <a:rPr lang="en-US" altLang="zh-CN" i="1" dirty="0"/>
              <a:t>staff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Everyone benefited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limiting their intake of tea to just three or four cups a day.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Walk outdoors regularly</a:t>
            </a:r>
            <a:r>
              <a:rPr lang="zh-CN" altLang="en-US" dirty="0"/>
              <a:t>，</a:t>
            </a:r>
            <a:r>
              <a:rPr lang="en-US" altLang="zh-CN" dirty="0"/>
              <a:t>for sunshine is beneficial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everyone. </a:t>
            </a:r>
          </a:p>
          <a:p>
            <a:r>
              <a:rPr lang="zh-CN" altLang="en-US" b="1" dirty="0"/>
              <a:t>一句多译 </a:t>
            </a:r>
          </a:p>
          <a:p>
            <a:r>
              <a:rPr lang="zh-CN" altLang="en-US" dirty="0"/>
              <a:t>骑自行车既健康又环保。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Cycling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    </a:t>
            </a:r>
            <a:r>
              <a:rPr lang="zh-CN" altLang="en-US" u="sng" dirty="0"/>
              <a:t>　 </a:t>
            </a:r>
            <a:r>
              <a:rPr lang="en-US" altLang="zh-CN" dirty="0"/>
              <a:t>health and the environment.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Cycling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</a:t>
            </a:r>
            <a:r>
              <a:rPr lang="en-US" altLang="zh-CN" dirty="0"/>
              <a:t>health and the environment.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Cycling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 　　　　 </a:t>
            </a:r>
            <a:r>
              <a:rPr lang="en-US" altLang="zh-CN" dirty="0"/>
              <a:t>health and the environment.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0166" y="118374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6874" y="1656707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from/by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6309" y="211523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8385" y="3481554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benefits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4305" y="393350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benefit 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5325" y="4397423"/>
            <a:ext cx="189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beneficial to	</a:t>
            </a:r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09603"/>
            <a:ext cx="10515600" cy="547277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p.15 This insight grew from the determined attitude of a six-year-old boy who had the courage and perseverance to make his dream a reality. </a:t>
            </a:r>
            <a:r>
              <a:rPr lang="zh-CN" altLang="en-US" sz="21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这份领悟，始于一个有勇气和毅力实现梦想的六岁男孩那颗坚定不移的心。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13 reality </a:t>
            </a:r>
            <a:r>
              <a:rPr lang="en-US" altLang="zh-CN" i="1" dirty="0"/>
              <a:t>n. </a:t>
            </a:r>
            <a:r>
              <a:rPr lang="zh-CN" altLang="en-US" dirty="0"/>
              <a:t>真实，现实</a:t>
            </a:r>
          </a:p>
          <a:p>
            <a:r>
              <a:rPr lang="zh-CN" altLang="en-US" b="1" dirty="0" smtClean="0"/>
              <a:t>搭配</a:t>
            </a:r>
            <a:r>
              <a:rPr lang="en-US" altLang="zh-CN" b="1" dirty="0" smtClean="0"/>
              <a:t>: </a:t>
            </a:r>
            <a:r>
              <a:rPr lang="en-US" altLang="zh-CN" dirty="0"/>
              <a:t>make </a:t>
            </a:r>
            <a:r>
              <a:rPr lang="en-US" altLang="zh-CN" dirty="0" err="1"/>
              <a:t>sth</a:t>
            </a:r>
            <a:r>
              <a:rPr lang="en-US" altLang="zh-CN" dirty="0"/>
              <a:t>. a reality </a:t>
            </a:r>
            <a:r>
              <a:rPr lang="zh-CN" altLang="en-US" dirty="0"/>
              <a:t>使</a:t>
            </a:r>
            <a:r>
              <a:rPr lang="en-US" altLang="zh-CN" dirty="0"/>
              <a:t>……</a:t>
            </a:r>
            <a:r>
              <a:rPr lang="zh-CN" altLang="en-US" dirty="0"/>
              <a:t>成为现实 </a:t>
            </a:r>
            <a:r>
              <a:rPr lang="en-US" altLang="zh-CN" dirty="0" smtClean="0"/>
              <a:t>		become </a:t>
            </a:r>
            <a:r>
              <a:rPr lang="en-US" altLang="zh-CN" dirty="0"/>
              <a:t>a reality </a:t>
            </a:r>
            <a:r>
              <a:rPr lang="zh-CN" altLang="en-US" dirty="0"/>
              <a:t>成为现实 </a:t>
            </a:r>
          </a:p>
          <a:p>
            <a:r>
              <a:rPr lang="en-US" altLang="zh-CN" dirty="0"/>
              <a:t>face/accept reality </a:t>
            </a:r>
            <a:r>
              <a:rPr lang="zh-CN" altLang="en-US" dirty="0"/>
              <a:t>面对</a:t>
            </a:r>
            <a:r>
              <a:rPr lang="en-US" altLang="zh-CN" dirty="0"/>
              <a:t>/ </a:t>
            </a:r>
            <a:r>
              <a:rPr lang="zh-CN" altLang="en-US" dirty="0"/>
              <a:t>接受现实 </a:t>
            </a:r>
            <a:r>
              <a:rPr lang="en-US" altLang="zh-CN" dirty="0" smtClean="0"/>
              <a:t>			escape </a:t>
            </a:r>
            <a:r>
              <a:rPr lang="en-US" altLang="zh-CN" dirty="0"/>
              <a:t>from reality </a:t>
            </a:r>
            <a:r>
              <a:rPr lang="zh-CN" altLang="en-US" dirty="0"/>
              <a:t>逃避现实 </a:t>
            </a:r>
          </a:p>
          <a:p>
            <a:r>
              <a:rPr lang="en-US" altLang="zh-CN" dirty="0"/>
              <a:t>in reality </a:t>
            </a:r>
            <a:r>
              <a:rPr lang="zh-CN" altLang="en-US" dirty="0"/>
              <a:t>实际上，事实上 </a:t>
            </a:r>
            <a:r>
              <a:rPr lang="en-US" altLang="zh-CN" dirty="0" smtClean="0"/>
              <a:t>				The </a:t>
            </a:r>
            <a:r>
              <a:rPr lang="en-US" altLang="zh-CN" dirty="0"/>
              <a:t>reality is that... </a:t>
            </a:r>
            <a:r>
              <a:rPr lang="zh-CN" altLang="en-US" dirty="0"/>
              <a:t>实际情况是</a:t>
            </a:r>
            <a:r>
              <a:rPr lang="en-US" altLang="zh-CN" dirty="0"/>
              <a:t>…… </a:t>
            </a:r>
            <a:endParaRPr lang="zh-CN" altLang="en-US" dirty="0"/>
          </a:p>
          <a:p>
            <a:r>
              <a:rPr lang="en-US" altLang="zh-CN" dirty="0" smtClean="0"/>
              <a:t>However</a:t>
            </a:r>
            <a:r>
              <a:rPr lang="zh-CN" altLang="en-US" dirty="0"/>
              <a:t>，</a:t>
            </a:r>
            <a:r>
              <a:rPr lang="en-US" altLang="zh-CN" dirty="0"/>
              <a:t>this </a:t>
            </a:r>
            <a:r>
              <a:rPr lang="en-US" altLang="zh-CN" b="1" dirty="0"/>
              <a:t>reality </a:t>
            </a:r>
            <a:r>
              <a:rPr lang="en-US" altLang="zh-CN" dirty="0"/>
              <a:t>also worried my designers. </a:t>
            </a:r>
            <a:r>
              <a:rPr lang="zh-CN" altLang="en-US" dirty="0" smtClean="0"/>
              <a:t>然而</a:t>
            </a:r>
            <a:r>
              <a:rPr lang="zh-CN" altLang="en-US" dirty="0"/>
              <a:t>，这个现实也使得我的设计者很担心。</a:t>
            </a:r>
          </a:p>
          <a:p>
            <a:r>
              <a:rPr lang="en-US" altLang="zh-CN" dirty="0" smtClean="0"/>
              <a:t>He </a:t>
            </a:r>
            <a:r>
              <a:rPr lang="en-US" altLang="zh-CN" b="1" dirty="0"/>
              <a:t>escaped from reality </a:t>
            </a:r>
            <a:r>
              <a:rPr lang="en-US" altLang="zh-CN" dirty="0"/>
              <a:t>by going to the cinema every afternoon. </a:t>
            </a:r>
            <a:endParaRPr lang="zh-CN" altLang="en-US" dirty="0"/>
          </a:p>
          <a:p>
            <a:r>
              <a:rPr lang="zh-CN" altLang="en-US" dirty="0"/>
              <a:t>他每天下午都去电影院看电影，借此来逃避现实。</a:t>
            </a:r>
          </a:p>
          <a:p>
            <a:r>
              <a:rPr lang="en-US" altLang="zh-CN" b="1" dirty="0" smtClean="0"/>
              <a:t>In </a:t>
            </a:r>
            <a:r>
              <a:rPr lang="en-US" altLang="zh-CN" b="1" dirty="0"/>
              <a:t>reality</a:t>
            </a:r>
            <a:r>
              <a:rPr lang="zh-CN" altLang="en-US" dirty="0"/>
              <a:t>，</a:t>
            </a:r>
            <a:r>
              <a:rPr lang="en-US" altLang="zh-CN" dirty="0"/>
              <a:t>violent crime is rare in the area. </a:t>
            </a:r>
            <a:r>
              <a:rPr lang="zh-CN" altLang="en-US" dirty="0" smtClean="0"/>
              <a:t>实际上</a:t>
            </a:r>
            <a:r>
              <a:rPr lang="zh-CN" altLang="en-US" dirty="0"/>
              <a:t>，暴力犯罪在这个地区很罕见。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归纳拓展</a:t>
            </a:r>
            <a:r>
              <a:rPr lang="en-US" altLang="zh-CN" dirty="0"/>
              <a:t>】 </a:t>
            </a:r>
            <a:r>
              <a:rPr lang="zh-CN" altLang="en-US" dirty="0" smtClean="0"/>
              <a:t>“事实上，实际上”</a:t>
            </a:r>
            <a:r>
              <a:rPr lang="zh-CN" altLang="en-US" dirty="0"/>
              <a:t>的其他表达法： </a:t>
            </a:r>
          </a:p>
          <a:p>
            <a:r>
              <a:rPr lang="en-US" altLang="zh-CN" dirty="0"/>
              <a:t>in fact </a:t>
            </a:r>
            <a:r>
              <a:rPr lang="zh-CN" altLang="en-US" dirty="0"/>
              <a:t>　　　</a:t>
            </a:r>
            <a:r>
              <a:rPr lang="en-US" altLang="zh-CN" dirty="0"/>
              <a:t>in reality </a:t>
            </a:r>
            <a:r>
              <a:rPr lang="zh-CN" altLang="en-US" dirty="0"/>
              <a:t>　　　</a:t>
            </a:r>
            <a:r>
              <a:rPr lang="en-US" altLang="zh-CN" dirty="0"/>
              <a:t>in actual fact </a:t>
            </a:r>
            <a:r>
              <a:rPr lang="zh-CN" altLang="en-US" dirty="0"/>
              <a:t>　　　</a:t>
            </a:r>
            <a:r>
              <a:rPr lang="en-US" altLang="zh-CN" dirty="0"/>
              <a:t>in truth </a:t>
            </a:r>
            <a:r>
              <a:rPr lang="en-US" altLang="zh-CN" dirty="0" smtClean="0"/>
              <a:t>	actually </a:t>
            </a:r>
            <a:r>
              <a:rPr lang="zh-CN" altLang="en-US" dirty="0"/>
              <a:t>　 　</a:t>
            </a:r>
            <a:r>
              <a:rPr lang="en-US" altLang="zh-CN" dirty="0"/>
              <a:t>as a matter of </a:t>
            </a:r>
            <a:r>
              <a:rPr lang="en-US" altLang="zh-CN" dirty="0" smtClean="0"/>
              <a:t>fact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</a:t>
            </a:r>
            <a:r>
              <a:rPr lang="zh-CN" altLang="en-US" dirty="0"/>
              <a:t>（</a:t>
            </a:r>
            <a:r>
              <a:rPr lang="en-US" altLang="zh-CN" dirty="0"/>
              <a:t>real</a:t>
            </a:r>
            <a:r>
              <a:rPr lang="zh-CN" altLang="en-US" dirty="0"/>
              <a:t>）</a:t>
            </a:r>
            <a:r>
              <a:rPr lang="en-US" altLang="zh-CN" dirty="0"/>
              <a:t>is not the way you wish things to be</a:t>
            </a:r>
            <a:r>
              <a:rPr lang="zh-CN" altLang="en-US" dirty="0"/>
              <a:t>，</a:t>
            </a:r>
            <a:r>
              <a:rPr lang="en-US" altLang="zh-CN" dirty="0"/>
              <a:t>nor the way they appear to be</a:t>
            </a:r>
            <a:r>
              <a:rPr lang="zh-CN" altLang="en-US" dirty="0"/>
              <a:t>， </a:t>
            </a:r>
            <a:r>
              <a:rPr lang="en-US" altLang="zh-CN" dirty="0"/>
              <a:t>but the way they actually are.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dirty="0"/>
              <a:t>She has nobody to rely on now. She has to learn to accept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</a:t>
            </a:r>
            <a:r>
              <a:rPr lang="zh-CN" altLang="en-US" dirty="0"/>
              <a:t>（</a:t>
            </a:r>
            <a:r>
              <a:rPr lang="en-US" altLang="zh-CN" dirty="0"/>
              <a:t>real</a:t>
            </a:r>
            <a:r>
              <a:rPr lang="zh-CN" altLang="en-US" dirty="0"/>
              <a:t>） </a:t>
            </a:r>
            <a:r>
              <a:rPr lang="en-US" altLang="zh-CN" dirty="0"/>
              <a:t>and be </a:t>
            </a:r>
            <a:r>
              <a:rPr lang="en-US" altLang="zh-CN" i="1" dirty="0"/>
              <a:t>independent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He looked very confident and calm during the test</a:t>
            </a:r>
            <a:r>
              <a:rPr lang="zh-CN" altLang="en-US" dirty="0"/>
              <a:t>，</a:t>
            </a:r>
            <a:r>
              <a:rPr lang="en-US" altLang="zh-CN" dirty="0"/>
              <a:t>but 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 </a:t>
            </a:r>
            <a:r>
              <a:rPr lang="en-US" altLang="zh-CN" dirty="0"/>
              <a:t>reality he was extremely nervous. </a:t>
            </a:r>
          </a:p>
          <a:p>
            <a:r>
              <a:rPr lang="zh-CN" altLang="en-US" b="1" dirty="0"/>
              <a:t>完成句子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en-US" altLang="zh-CN" dirty="0"/>
              <a:t>After years of hard work</a:t>
            </a:r>
            <a:r>
              <a:rPr lang="zh-CN" altLang="en-US" dirty="0"/>
              <a:t>，</a:t>
            </a:r>
            <a:r>
              <a:rPr lang="en-US" altLang="zh-CN" dirty="0"/>
              <a:t>his dream of </a:t>
            </a:r>
            <a:r>
              <a:rPr lang="en-US" altLang="zh-CN" i="1" dirty="0"/>
              <a:t>setting up </a:t>
            </a:r>
            <a:r>
              <a:rPr lang="en-US" altLang="zh-CN" dirty="0"/>
              <a:t>his </a:t>
            </a:r>
            <a:r>
              <a:rPr lang="en-US" altLang="zh-CN" i="1" dirty="0"/>
              <a:t>foundation </a:t>
            </a:r>
            <a:r>
              <a:rPr lang="en-US" altLang="zh-CN" dirty="0"/>
              <a:t>has </a:t>
            </a:r>
            <a:r>
              <a:rPr lang="en-US" altLang="zh-CN" dirty="0" smtClean="0"/>
              <a:t>____________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</a:t>
            </a:r>
            <a:r>
              <a:rPr lang="zh-CN" altLang="en-US" dirty="0"/>
              <a:t>成为现实）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Any idea of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                  </a:t>
            </a:r>
            <a:r>
              <a:rPr lang="zh-CN" altLang="en-US" u="sng" dirty="0"/>
              <a:t>　　　　 　　 </a:t>
            </a:r>
            <a:r>
              <a:rPr lang="zh-CN" altLang="en-US" dirty="0"/>
              <a:t>（逃避现实） </a:t>
            </a:r>
            <a:r>
              <a:rPr lang="en-US" altLang="zh-CN" dirty="0" smtClean="0"/>
              <a:t>is </a:t>
            </a:r>
            <a:r>
              <a:rPr lang="en-US" altLang="zh-CN" dirty="0"/>
              <a:t>foolish.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）［词汇复现］</a:t>
            </a:r>
            <a:r>
              <a:rPr lang="zh-CN" altLang="en-US" u="sng" dirty="0"/>
              <a:t> 　　　 　</a:t>
            </a:r>
            <a:r>
              <a:rPr lang="zh-CN" altLang="en-US" u="sng" dirty="0" smtClean="0"/>
              <a:t>    </a:t>
            </a:r>
            <a:r>
              <a:rPr lang="zh-CN" altLang="en-US" u="sng" dirty="0"/>
              <a:t>　　　　</a:t>
            </a:r>
            <a:r>
              <a:rPr lang="zh-CN" altLang="en-US" dirty="0"/>
              <a:t>（实际情况是） </a:t>
            </a:r>
            <a:r>
              <a:rPr lang="en-US" altLang="zh-CN" dirty="0"/>
              <a:t>he didn’t </a:t>
            </a:r>
            <a:r>
              <a:rPr lang="en-US" altLang="zh-CN" i="1" dirty="0"/>
              <a:t>donate </a:t>
            </a:r>
            <a:r>
              <a:rPr lang="en-US" altLang="zh-CN" dirty="0"/>
              <a:t>any money to any charities.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6336" y="116272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Reality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04389" y="2035075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reality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0386" y="2896926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9882" y="4217189"/>
            <a:ext cx="25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become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reality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4279" y="5058018"/>
            <a:ext cx="564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escaping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from reality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5815" y="5502278"/>
            <a:ext cx="330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reality is that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</a:t>
            </a:r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8710" y="609599"/>
            <a:ext cx="10515600" cy="56440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CN" altLang="en-US" b="1" dirty="0"/>
              <a:t>重点句式 </a:t>
            </a:r>
          </a:p>
          <a:p>
            <a:pPr>
              <a:lnSpc>
                <a:spcPct val="16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p.13 All I can do is ride a tricycle and make money for the students...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我所能做的就是骑三轮车为学生们赚钱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…… 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句式分析</a:t>
            </a:r>
            <a:r>
              <a:rPr lang="en-US" altLang="zh-CN" dirty="0"/>
              <a:t>】ride a tricycle and make money for the students </a:t>
            </a:r>
            <a:r>
              <a:rPr lang="zh-CN" altLang="en-US" dirty="0"/>
              <a:t>是省略</a:t>
            </a:r>
            <a:r>
              <a:rPr lang="en-US" altLang="zh-CN" dirty="0"/>
              <a:t>to </a:t>
            </a:r>
            <a:r>
              <a:rPr lang="zh-CN" altLang="en-US" dirty="0"/>
              <a:t>的动词不定式，在句中作表语。 </a:t>
            </a:r>
          </a:p>
          <a:p>
            <a:r>
              <a:rPr lang="en-US" altLang="zh-CN" sz="2200" b="1" dirty="0">
                <a:solidFill>
                  <a:srgbClr val="00B0F0"/>
                </a:solidFill>
              </a:rPr>
              <a:t>1 </a:t>
            </a:r>
            <a:r>
              <a:rPr lang="zh-CN" altLang="en-US" sz="2200" b="1" dirty="0">
                <a:solidFill>
                  <a:srgbClr val="00B0F0"/>
                </a:solidFill>
              </a:rPr>
              <a:t>省略</a:t>
            </a:r>
            <a:r>
              <a:rPr lang="en-US" altLang="zh-CN" sz="2200" b="1" dirty="0">
                <a:solidFill>
                  <a:srgbClr val="00B0F0"/>
                </a:solidFill>
              </a:rPr>
              <a:t>to </a:t>
            </a:r>
            <a:r>
              <a:rPr lang="zh-CN" altLang="en-US" sz="2200" b="1" dirty="0">
                <a:solidFill>
                  <a:srgbClr val="00B0F0"/>
                </a:solidFill>
              </a:rPr>
              <a:t>的动词不定式作表语</a:t>
            </a:r>
          </a:p>
          <a:p>
            <a:r>
              <a:rPr lang="zh-CN" altLang="en-US" dirty="0"/>
              <a:t>不定式作表语时，不定式符号 </a:t>
            </a:r>
            <a:r>
              <a:rPr lang="en-US" altLang="zh-CN" dirty="0"/>
              <a:t>to </a:t>
            </a:r>
            <a:r>
              <a:rPr lang="zh-CN" altLang="en-US" dirty="0"/>
              <a:t>通常保留。但当</a:t>
            </a:r>
            <a:r>
              <a:rPr lang="en-US" altLang="zh-CN" dirty="0"/>
              <a:t>what </a:t>
            </a:r>
            <a:r>
              <a:rPr lang="zh-CN" altLang="en-US" dirty="0"/>
              <a:t>引导的名词性从句作主语，或</a:t>
            </a:r>
            <a:r>
              <a:rPr lang="en-US" altLang="zh-CN" dirty="0"/>
              <a:t>all</a:t>
            </a:r>
            <a:r>
              <a:rPr lang="zh-CN" altLang="en-US" dirty="0"/>
              <a:t>，</a:t>
            </a:r>
            <a:r>
              <a:rPr lang="en-US" altLang="zh-CN" dirty="0"/>
              <a:t>everything</a:t>
            </a:r>
            <a:r>
              <a:rPr lang="zh-CN" altLang="en-US" dirty="0"/>
              <a:t>，</a:t>
            </a:r>
            <a:r>
              <a:rPr lang="en-US" altLang="zh-CN" dirty="0"/>
              <a:t>the first thing </a:t>
            </a:r>
            <a:r>
              <a:rPr lang="zh-CN" altLang="en-US" dirty="0"/>
              <a:t>等后接定语从句作主语，且从句谓语含有实义动词</a:t>
            </a:r>
            <a:r>
              <a:rPr lang="en-US" altLang="zh-CN" dirty="0"/>
              <a:t>do </a:t>
            </a:r>
            <a:r>
              <a:rPr lang="zh-CN" altLang="en-US" dirty="0"/>
              <a:t>的某种形式时，作表语的不定式可以省略</a:t>
            </a:r>
            <a:r>
              <a:rPr lang="en-US" altLang="zh-CN" dirty="0"/>
              <a:t>to</a:t>
            </a:r>
            <a:r>
              <a:rPr lang="zh-CN" altLang="en-US" dirty="0"/>
              <a:t>。</a:t>
            </a:r>
          </a:p>
          <a:p>
            <a:r>
              <a:rPr lang="en-US" altLang="zh-CN" dirty="0" smtClean="0"/>
              <a:t>What </a:t>
            </a:r>
            <a:r>
              <a:rPr lang="en-US" altLang="zh-CN" dirty="0"/>
              <a:t>you have to do is</a:t>
            </a:r>
            <a:r>
              <a:rPr lang="zh-CN" altLang="en-US" dirty="0"/>
              <a:t>（</a:t>
            </a:r>
            <a:r>
              <a:rPr lang="en-US" altLang="zh-CN" b="1" dirty="0"/>
              <a:t>to</a:t>
            </a:r>
            <a:r>
              <a:rPr lang="zh-CN" altLang="en-US" dirty="0"/>
              <a:t>）</a:t>
            </a:r>
            <a:r>
              <a:rPr lang="en-US" altLang="zh-CN" b="1" dirty="0"/>
              <a:t>fill in </a:t>
            </a:r>
            <a:r>
              <a:rPr lang="en-US" altLang="zh-CN" dirty="0"/>
              <a:t>the form. </a:t>
            </a:r>
            <a:r>
              <a:rPr lang="zh-CN" altLang="en-US" dirty="0" smtClean="0"/>
              <a:t>你</a:t>
            </a:r>
            <a:r>
              <a:rPr lang="zh-CN" altLang="en-US" dirty="0"/>
              <a:t>所要做的是把表格填完。</a:t>
            </a:r>
          </a:p>
          <a:p>
            <a:r>
              <a:rPr lang="en-US" altLang="zh-CN" dirty="0" smtClean="0"/>
              <a:t>All </a:t>
            </a:r>
            <a:r>
              <a:rPr lang="en-US" altLang="zh-CN" dirty="0"/>
              <a:t>we have to do is</a:t>
            </a:r>
            <a:r>
              <a:rPr lang="zh-CN" altLang="en-US" dirty="0"/>
              <a:t>（</a:t>
            </a:r>
            <a:r>
              <a:rPr lang="en-US" altLang="zh-CN" b="1" dirty="0"/>
              <a:t>to</a:t>
            </a:r>
            <a:r>
              <a:rPr lang="zh-CN" altLang="en-US" dirty="0"/>
              <a:t>）</a:t>
            </a:r>
            <a:r>
              <a:rPr lang="en-US" altLang="zh-CN" b="1" dirty="0"/>
              <a:t>study </a:t>
            </a:r>
            <a:r>
              <a:rPr lang="en-US" altLang="zh-CN" dirty="0"/>
              <a:t>hard at school. </a:t>
            </a:r>
            <a:r>
              <a:rPr lang="zh-CN" altLang="en-US" dirty="0" smtClean="0"/>
              <a:t>我们</a:t>
            </a:r>
            <a:r>
              <a:rPr lang="zh-CN" altLang="en-US" dirty="0"/>
              <a:t>要做的就是在学校努力学习。</a:t>
            </a:r>
          </a:p>
          <a:p>
            <a:r>
              <a:rPr lang="en-US" altLang="zh-CN" dirty="0" smtClean="0"/>
              <a:t>All </a:t>
            </a:r>
            <a:r>
              <a:rPr lang="en-US" altLang="zh-CN" dirty="0"/>
              <a:t>you need to do is</a:t>
            </a:r>
            <a:r>
              <a:rPr lang="zh-CN" altLang="en-US" dirty="0"/>
              <a:t>（</a:t>
            </a:r>
            <a:r>
              <a:rPr lang="en-US" altLang="zh-CN" b="1" dirty="0"/>
              <a:t>to</a:t>
            </a:r>
            <a:r>
              <a:rPr lang="zh-CN" altLang="en-US" dirty="0"/>
              <a:t>）</a:t>
            </a:r>
            <a:r>
              <a:rPr lang="en-US" altLang="zh-CN" b="1" dirty="0"/>
              <a:t>press </a:t>
            </a:r>
            <a:r>
              <a:rPr lang="en-US" altLang="zh-CN" dirty="0"/>
              <a:t>the button. </a:t>
            </a:r>
            <a:r>
              <a:rPr lang="zh-CN" altLang="en-US" dirty="0" smtClean="0"/>
              <a:t>你</a:t>
            </a:r>
            <a:r>
              <a:rPr lang="zh-CN" altLang="en-US" dirty="0"/>
              <a:t>所需要做的就是按一下按钮。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first thing I do every morning is</a:t>
            </a:r>
            <a:r>
              <a:rPr lang="zh-CN" altLang="en-US" dirty="0"/>
              <a:t>（</a:t>
            </a:r>
            <a:r>
              <a:rPr lang="en-US" altLang="zh-CN" b="1" dirty="0"/>
              <a:t>to</a:t>
            </a:r>
            <a:r>
              <a:rPr lang="zh-CN" altLang="en-US" dirty="0"/>
              <a:t>）</a:t>
            </a:r>
            <a:r>
              <a:rPr lang="en-US" altLang="zh-CN" b="1" dirty="0"/>
              <a:t>take </a:t>
            </a:r>
            <a:r>
              <a:rPr lang="en-US" altLang="zh-CN" dirty="0"/>
              <a:t>plenty of exercise. </a:t>
            </a:r>
            <a:endParaRPr lang="en-US" altLang="zh-CN" dirty="0" smtClean="0"/>
          </a:p>
          <a:p>
            <a:r>
              <a:rPr lang="zh-CN" altLang="en-US" dirty="0" smtClean="0"/>
              <a:t>每天早晨</a:t>
            </a:r>
            <a:r>
              <a:rPr lang="zh-CN" altLang="en-US" dirty="0"/>
              <a:t>我所做的第一件事就是进行充分的体育锻炼。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What I want to do 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zh-CN" altLang="en-US" dirty="0"/>
              <a:t>（ </a:t>
            </a:r>
            <a:r>
              <a:rPr lang="en-US" altLang="zh-CN" dirty="0"/>
              <a:t>set</a:t>
            </a:r>
            <a:r>
              <a:rPr lang="zh-CN" altLang="en-US" dirty="0"/>
              <a:t>）</a:t>
            </a:r>
            <a:r>
              <a:rPr lang="en-US" altLang="zh-CN" dirty="0"/>
              <a:t>up my own business.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What he wants to do in the future is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zh-CN" altLang="en-US" dirty="0"/>
              <a:t>（ </a:t>
            </a:r>
            <a:r>
              <a:rPr lang="en-US" altLang="zh-CN" dirty="0"/>
              <a:t>buy</a:t>
            </a:r>
            <a:r>
              <a:rPr lang="zh-CN" altLang="en-US" dirty="0"/>
              <a:t>）</a:t>
            </a:r>
            <a:r>
              <a:rPr lang="en-US" altLang="zh-CN" dirty="0"/>
              <a:t>a field and grow some vegetables.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dirty="0"/>
              <a:t>All you have to do is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    </a:t>
            </a:r>
            <a:r>
              <a:rPr lang="zh-CN" altLang="en-US" u="sng" dirty="0"/>
              <a:t>　　　　 　 </a:t>
            </a:r>
            <a:r>
              <a:rPr lang="zh-CN" altLang="en-US" dirty="0"/>
              <a:t>（ </a:t>
            </a:r>
            <a:r>
              <a:rPr lang="en-US" altLang="zh-CN" dirty="0"/>
              <a:t>perform</a:t>
            </a:r>
            <a:r>
              <a:rPr lang="zh-CN" altLang="en-US" dirty="0"/>
              <a:t>）</a:t>
            </a:r>
            <a:r>
              <a:rPr lang="en-US" altLang="zh-CN" dirty="0"/>
              <a:t>your </a:t>
            </a:r>
            <a:r>
              <a:rPr lang="en-US" altLang="zh-CN" i="1" dirty="0"/>
              <a:t>duty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In the evening</a:t>
            </a:r>
            <a:r>
              <a:rPr lang="zh-CN" altLang="en-US" dirty="0"/>
              <a:t>，</a:t>
            </a:r>
            <a:r>
              <a:rPr lang="en-US" altLang="zh-CN" dirty="0"/>
              <a:t>the only thing he does is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</a:t>
            </a:r>
            <a:r>
              <a:rPr lang="zh-CN" altLang="en-US" u="sng" dirty="0"/>
              <a:t>　　　 　</a:t>
            </a:r>
            <a:r>
              <a:rPr lang="zh-CN" altLang="en-US" dirty="0"/>
              <a:t>（</a:t>
            </a:r>
            <a:r>
              <a:rPr lang="en-US" altLang="zh-CN" dirty="0"/>
              <a:t>read</a:t>
            </a:r>
            <a:r>
              <a:rPr lang="zh-CN" altLang="en-US" dirty="0"/>
              <a:t>）</a:t>
            </a:r>
            <a:r>
              <a:rPr lang="en-US" altLang="zh-CN" dirty="0"/>
              <a:t>newspapers.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All we teachers can do is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                     </a:t>
            </a:r>
            <a:r>
              <a:rPr lang="zh-CN" altLang="en-US" u="sng" dirty="0"/>
              <a:t>　　　　　　　 </a:t>
            </a:r>
            <a:r>
              <a:rPr lang="zh-CN" altLang="en-US" dirty="0"/>
              <a:t>（把学生教育好）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）［词汇复现］</a:t>
            </a:r>
            <a:r>
              <a:rPr lang="en-US" altLang="zh-CN" dirty="0"/>
              <a:t>What the plan does is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</a:t>
            </a:r>
            <a:r>
              <a:rPr lang="zh-CN" altLang="en-US" u="sng" dirty="0"/>
              <a:t>　　　  　　　　 　　</a:t>
            </a:r>
            <a:r>
              <a:rPr lang="zh-CN" altLang="en-US" dirty="0"/>
              <a:t>（确保利益）</a:t>
            </a:r>
            <a:r>
              <a:rPr lang="en-US" altLang="zh-CN" dirty="0"/>
              <a:t>of all. 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83427" y="118374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4957" y="1646198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0056" y="211916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perform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5578" y="2571108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read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3921" y="3474995"/>
            <a:ext cx="638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educate the students well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9549" y="3937453"/>
            <a:ext cx="3723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ensure the benefit 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60201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p.14 As a six-year-old Canadian schoolboy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Ryan had trouble believing the words spoken by his teacher... </a:t>
            </a:r>
            <a:r>
              <a:rPr lang="zh-CN" altLang="en-US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年仅六岁的加拿大男孩瑞安难以相信老师说的话</a:t>
            </a:r>
            <a:r>
              <a:rPr lang="en-US" altLang="zh-CN" sz="22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…… </a:t>
            </a:r>
          </a:p>
          <a:p>
            <a:r>
              <a:rPr lang="en-US" altLang="zh-CN" sz="2200" b="1" dirty="0">
                <a:solidFill>
                  <a:srgbClr val="00B0F0"/>
                </a:solidFill>
              </a:rPr>
              <a:t>2 have trouble (in) doing </a:t>
            </a:r>
            <a:r>
              <a:rPr lang="en-US" altLang="zh-CN" sz="2200" b="1" dirty="0" err="1">
                <a:solidFill>
                  <a:srgbClr val="00B0F0"/>
                </a:solidFill>
              </a:rPr>
              <a:t>sth</a:t>
            </a:r>
            <a:r>
              <a:rPr lang="en-US" altLang="zh-CN" sz="2200" b="1" dirty="0">
                <a:solidFill>
                  <a:srgbClr val="00B0F0"/>
                </a:solidFill>
              </a:rPr>
              <a:t>. </a:t>
            </a:r>
            <a:r>
              <a:rPr lang="zh-CN" altLang="en-US" dirty="0"/>
              <a:t>做某事有困难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police </a:t>
            </a:r>
            <a:r>
              <a:rPr lang="en-US" altLang="zh-CN" b="1" dirty="0"/>
              <a:t>had much trouble</a:t>
            </a:r>
            <a:r>
              <a:rPr lang="zh-CN" altLang="en-US" dirty="0"/>
              <a:t>（</a:t>
            </a:r>
            <a:r>
              <a:rPr lang="en-US" altLang="zh-CN" b="1" dirty="0"/>
              <a:t>in</a:t>
            </a:r>
            <a:r>
              <a:rPr lang="zh-CN" altLang="en-US" dirty="0"/>
              <a:t>）</a:t>
            </a:r>
            <a:r>
              <a:rPr lang="en-US" altLang="zh-CN" b="1" dirty="0"/>
              <a:t>finding out </a:t>
            </a:r>
            <a:r>
              <a:rPr lang="en-US" altLang="zh-CN" dirty="0"/>
              <a:t>the connection between the man and the case. </a:t>
            </a:r>
            <a:endParaRPr lang="en-US" altLang="zh-CN" dirty="0" smtClean="0"/>
          </a:p>
          <a:p>
            <a:r>
              <a:rPr lang="zh-CN" altLang="en-US" dirty="0" smtClean="0"/>
              <a:t>警方</a:t>
            </a:r>
            <a:r>
              <a:rPr lang="zh-CN" altLang="en-US" dirty="0"/>
              <a:t>颇费周折才查明这个人与该案的关联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en-US" altLang="zh-CN" dirty="0" smtClean="0"/>
              <a:t>【</a:t>
            </a:r>
            <a:r>
              <a:rPr lang="zh-CN" altLang="en-US" sz="2100" b="1" dirty="0"/>
              <a:t>归纳拓展</a:t>
            </a:r>
            <a:r>
              <a:rPr lang="en-US" altLang="zh-CN" dirty="0"/>
              <a:t>】 </a:t>
            </a:r>
            <a:r>
              <a:rPr lang="en-US" altLang="zh-CN" dirty="0" smtClean="0"/>
              <a:t>have </a:t>
            </a:r>
            <a:r>
              <a:rPr lang="en-US" altLang="zh-CN" dirty="0"/>
              <a:t>trouble/difficulty with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做某事有困难 </a:t>
            </a:r>
          </a:p>
          <a:p>
            <a:r>
              <a:rPr lang="en-US" altLang="zh-CN" dirty="0"/>
              <a:t>have trouble/difficulty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做某事有困难 </a:t>
            </a:r>
          </a:p>
          <a:p>
            <a:r>
              <a:rPr lang="en-US" altLang="zh-CN" dirty="0"/>
              <a:t>have a hard/difficult time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做某事的经历艰难 </a:t>
            </a:r>
          </a:p>
          <a:p>
            <a:r>
              <a:rPr lang="en-US" altLang="zh-CN" dirty="0"/>
              <a:t>have no trouble/difficulty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毫不费力地做某事 </a:t>
            </a:r>
          </a:p>
          <a:p>
            <a:r>
              <a:rPr lang="en-US" altLang="zh-CN" dirty="0" smtClean="0"/>
              <a:t>We </a:t>
            </a:r>
            <a:r>
              <a:rPr lang="en-US" altLang="zh-CN" b="1" dirty="0"/>
              <a:t>had no trouble persuading </a:t>
            </a:r>
            <a:r>
              <a:rPr lang="en-US" altLang="zh-CN" dirty="0"/>
              <a:t>the boy. </a:t>
            </a:r>
            <a:r>
              <a:rPr lang="zh-CN" altLang="en-US" dirty="0" smtClean="0"/>
              <a:t>我们</a:t>
            </a:r>
            <a:r>
              <a:rPr lang="zh-CN" altLang="en-US" dirty="0"/>
              <a:t>毫不费力地说服了这个男孩。</a:t>
            </a:r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学法点拨</a:t>
            </a:r>
            <a:r>
              <a:rPr lang="en-US" altLang="zh-CN" dirty="0"/>
              <a:t>】 </a:t>
            </a:r>
            <a:r>
              <a:rPr lang="zh-CN" altLang="en-US" dirty="0" smtClean="0"/>
              <a:t>该</a:t>
            </a:r>
            <a:r>
              <a:rPr lang="zh-CN" altLang="en-US" dirty="0"/>
              <a:t>结构常常变式考查： </a:t>
            </a:r>
          </a:p>
          <a:p>
            <a:r>
              <a:rPr lang="en-US" altLang="zh-CN" dirty="0" smtClean="0"/>
              <a:t>You </a:t>
            </a:r>
            <a:r>
              <a:rPr lang="en-US" altLang="zh-CN" dirty="0"/>
              <a:t>can’t imagine the </a:t>
            </a:r>
            <a:r>
              <a:rPr lang="en-US" altLang="zh-CN" b="1" dirty="0"/>
              <a:t>trouble/difficulty I had setting </a:t>
            </a:r>
            <a:r>
              <a:rPr lang="en-US" altLang="zh-CN" dirty="0"/>
              <a:t>up my own business. </a:t>
            </a:r>
            <a:endParaRPr lang="en-US" altLang="zh-CN" dirty="0" smtClean="0"/>
          </a:p>
          <a:p>
            <a:r>
              <a:rPr lang="zh-CN" altLang="en-US" dirty="0" smtClean="0"/>
              <a:t>你</a:t>
            </a:r>
            <a:r>
              <a:rPr lang="zh-CN" altLang="en-US" dirty="0"/>
              <a:t>想象不到我成立自己的公司有多困难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I am sorry to hear that you are having trouble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 　</a:t>
            </a:r>
            <a:r>
              <a:rPr lang="zh-CN" altLang="en-US" dirty="0"/>
              <a:t>（</a:t>
            </a:r>
            <a:r>
              <a:rPr lang="en-US" altLang="zh-CN" dirty="0"/>
              <a:t>improve</a:t>
            </a:r>
            <a:r>
              <a:rPr lang="zh-CN" altLang="en-US" dirty="0"/>
              <a:t>）</a:t>
            </a:r>
            <a:r>
              <a:rPr lang="en-US" altLang="zh-CN" dirty="0"/>
              <a:t>your English at your new school.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You can’t imagine what difficulty we had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</a:t>
            </a:r>
            <a:r>
              <a:rPr lang="zh-CN" altLang="en-US" dirty="0"/>
              <a:t>（</a:t>
            </a:r>
            <a:r>
              <a:rPr lang="en-US" altLang="zh-CN" dirty="0"/>
              <a:t>walk</a:t>
            </a:r>
            <a:r>
              <a:rPr lang="zh-CN" altLang="en-US" dirty="0"/>
              <a:t>）</a:t>
            </a:r>
            <a:r>
              <a:rPr lang="en-US" altLang="zh-CN" dirty="0"/>
              <a:t>home in the snowstorm. 	</a:t>
            </a:r>
            <a:endParaRPr lang="en-US" altLang="zh-CN" dirty="0" smtClean="0"/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I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　　　　 　　</a:t>
            </a:r>
            <a:r>
              <a:rPr lang="zh-CN" altLang="en-US" dirty="0"/>
              <a:t>（在</a:t>
            </a:r>
            <a:r>
              <a:rPr lang="en-US" altLang="zh-CN" dirty="0"/>
              <a:t>…… </a:t>
            </a:r>
            <a:r>
              <a:rPr lang="zh-CN" altLang="en-US" dirty="0"/>
              <a:t>方面有困难）</a:t>
            </a:r>
            <a:r>
              <a:rPr lang="en-US" altLang="zh-CN" dirty="0"/>
              <a:t>pronunciation.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Frank insisted that he was not asleep although I had great difficulty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                      </a:t>
            </a:r>
            <a:r>
              <a:rPr lang="zh-CN" altLang="en-US" u="sng" dirty="0"/>
              <a:t>　　</a:t>
            </a:r>
            <a:r>
              <a:rPr lang="zh-CN" altLang="en-US" dirty="0" smtClean="0"/>
              <a:t>（</a:t>
            </a:r>
            <a:r>
              <a:rPr lang="zh-CN" altLang="en-US" dirty="0"/>
              <a:t>把他叫醒）</a:t>
            </a:r>
            <a:r>
              <a:rPr lang="en-US" altLang="zh-CN" dirty="0"/>
              <a:t>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）［词汇复现］</a:t>
            </a:r>
            <a:r>
              <a:rPr lang="en-US" altLang="zh-CN" dirty="0"/>
              <a:t>I </a:t>
            </a:r>
            <a:r>
              <a:rPr lang="zh-CN" altLang="en-US" u="sng" dirty="0"/>
              <a:t> 　　</a:t>
            </a:r>
            <a:r>
              <a:rPr lang="zh-CN" altLang="en-US" u="sng" dirty="0" smtClean="0"/>
              <a:t>                                                                       </a:t>
            </a:r>
            <a:r>
              <a:rPr lang="zh-CN" altLang="en-US" u="sng" dirty="0"/>
              <a:t>　　</a:t>
            </a:r>
            <a:r>
              <a:rPr lang="zh-CN" altLang="en-US" dirty="0" smtClean="0"/>
              <a:t>（</a:t>
            </a:r>
            <a:r>
              <a:rPr lang="zh-CN" altLang="en-US" dirty="0"/>
              <a:t>适应</a:t>
            </a:r>
            <a:r>
              <a:rPr lang="en-US" altLang="zh-CN" dirty="0"/>
              <a:t>……</a:t>
            </a:r>
            <a:r>
              <a:rPr lang="zh-CN" altLang="en-US" dirty="0"/>
              <a:t>有些困难） </a:t>
            </a:r>
            <a:r>
              <a:rPr lang="en-US" altLang="zh-CN" dirty="0" smtClean="0"/>
              <a:t>the </a:t>
            </a:r>
            <a:r>
              <a:rPr lang="en-US" altLang="zh-CN" dirty="0"/>
              <a:t>life here.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3442" y="119425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improving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149" y="209814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walking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8584" y="3012541"/>
            <a:ext cx="354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trouble/difficulty with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31432" y="3496017"/>
            <a:ext cx="316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waking him up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7991" y="4410418"/>
            <a:ext cx="573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trouble/ difficulty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adjusting 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7486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2694422"/>
            <a:ext cx="10440000" cy="720000"/>
          </a:xfrm>
        </p:spPr>
        <p:txBody>
          <a:bodyPr/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完成“综合练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提升能力”中的题目</a:t>
            </a:r>
          </a:p>
        </p:txBody>
      </p:sp>
      <p:sp>
        <p:nvSpPr>
          <p:cNvPr id="8" name="内容占位符 2"/>
          <p:cNvSpPr txBox="1"/>
          <p:nvPr/>
        </p:nvSpPr>
        <p:spPr bwMode="auto">
          <a:xfrm>
            <a:off x="884085" y="804105"/>
            <a:ext cx="28681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提升能力</a:t>
            </a:r>
          </a:p>
        </p:txBody>
      </p:sp>
      <p:pic>
        <p:nvPicPr>
          <p:cNvPr id="9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22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2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0040" y="672663"/>
            <a:ext cx="11353800" cy="547277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/>
              <a:t>3. What do we know about the boy’s efforts? </a:t>
            </a:r>
          </a:p>
          <a:p>
            <a:r>
              <a:rPr lang="en-US" altLang="zh-CN" dirty="0"/>
              <a:t>A. He built a well when his first target was achieved. </a:t>
            </a:r>
          </a:p>
          <a:p>
            <a:r>
              <a:rPr lang="en-US" altLang="zh-CN" dirty="0"/>
              <a:t>B. He didn’t give up and collect enough money by himself. </a:t>
            </a:r>
          </a:p>
          <a:p>
            <a:r>
              <a:rPr lang="en-US" altLang="zh-CN" dirty="0"/>
              <a:t>C. He made his own story known to the public through the Internet. </a:t>
            </a:r>
          </a:p>
          <a:p>
            <a:r>
              <a:rPr lang="en-US" altLang="zh-CN" dirty="0"/>
              <a:t>D. His efforts paid off and he went to see the well in person in Uganda.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b="1" dirty="0"/>
              <a:t>4. What influence did the visit to Uganda have on Ryan? </a:t>
            </a:r>
          </a:p>
          <a:p>
            <a:r>
              <a:rPr lang="en-US" altLang="zh-CN" dirty="0"/>
              <a:t>A. Ryan’s character changed. </a:t>
            </a:r>
            <a:r>
              <a:rPr lang="en-US" altLang="zh-CN" dirty="0" smtClean="0"/>
              <a:t>			B</a:t>
            </a:r>
            <a:r>
              <a:rPr lang="en-US" altLang="zh-CN" dirty="0"/>
              <a:t>. He benefited from the life-changing visit. </a:t>
            </a:r>
          </a:p>
          <a:p>
            <a:r>
              <a:rPr lang="en-US" altLang="zh-CN" dirty="0"/>
              <a:t>C. He was determined to help more African people. </a:t>
            </a:r>
            <a:r>
              <a:rPr lang="en-US" altLang="zh-CN" dirty="0" smtClean="0"/>
              <a:t>	D</a:t>
            </a:r>
            <a:r>
              <a:rPr lang="en-US" altLang="zh-CN" dirty="0"/>
              <a:t>. He changed his view on how to make a difference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b="1" dirty="0"/>
              <a:t>5. How can we describe the Canadian boy? </a:t>
            </a:r>
          </a:p>
          <a:p>
            <a:r>
              <a:rPr lang="en-US" altLang="zh-CN" dirty="0"/>
              <a:t>A. Helpful and determined. </a:t>
            </a:r>
            <a:r>
              <a:rPr lang="en-US" altLang="zh-CN" dirty="0" smtClean="0"/>
              <a:t>				B</a:t>
            </a:r>
            <a:r>
              <a:rPr lang="en-US" altLang="zh-CN" dirty="0"/>
              <a:t>. Joyful and warm-hearted. </a:t>
            </a:r>
          </a:p>
          <a:p>
            <a:r>
              <a:rPr lang="en-US" altLang="zh-CN" dirty="0"/>
              <a:t>C. Hard-working and grateful. </a:t>
            </a:r>
            <a:r>
              <a:rPr lang="en-US" altLang="zh-CN" dirty="0" smtClean="0"/>
              <a:t>			D</a:t>
            </a:r>
            <a:r>
              <a:rPr lang="en-US" altLang="zh-CN" dirty="0"/>
              <a:t>. Delighted and generous.  </a:t>
            </a:r>
            <a:r>
              <a:rPr lang="zh-CN" altLang="en-US" dirty="0"/>
              <a:t>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230" y="2302862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230" y="3900434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230" y="5151166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6670" y="557050"/>
            <a:ext cx="10515600" cy="595936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b="1" dirty="0"/>
              <a:t>Ⅱ </a:t>
            </a:r>
            <a:r>
              <a:rPr lang="zh-CN" altLang="en-US" b="1" dirty="0"/>
              <a:t>语法填空（根据课文内容和语法规则完成短文） </a:t>
            </a:r>
          </a:p>
          <a:p>
            <a:r>
              <a:rPr lang="en-US" altLang="zh-CN" dirty="0"/>
              <a:t> </a:t>
            </a:r>
            <a:r>
              <a:rPr lang="zh-CN" altLang="en-US" dirty="0"/>
              <a:t>　　</a:t>
            </a:r>
            <a:r>
              <a:rPr lang="en-US" altLang="zh-CN" dirty="0"/>
              <a:t>Ryan</a:t>
            </a:r>
            <a:r>
              <a:rPr lang="zh-CN" altLang="en-US" dirty="0"/>
              <a:t>，</a:t>
            </a:r>
            <a:r>
              <a:rPr lang="en-US" altLang="zh-CN" dirty="0"/>
              <a:t>a six-year-old Canadian schoolboy</a:t>
            </a:r>
            <a:r>
              <a:rPr lang="zh-CN" altLang="en-US" dirty="0"/>
              <a:t>，</a:t>
            </a:r>
            <a:r>
              <a:rPr lang="en-US" altLang="zh-CN" dirty="0"/>
              <a:t>had trouble </a:t>
            </a:r>
            <a:r>
              <a:rPr lang="en-US" altLang="zh-CN" u="sng" dirty="0"/>
              <a:t>1 </a:t>
            </a:r>
            <a:r>
              <a:rPr lang="en-US" altLang="zh-CN" u="sng" dirty="0" smtClean="0"/>
              <a:t>   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believe</a:t>
            </a:r>
            <a:r>
              <a:rPr lang="zh-CN" altLang="en-US" dirty="0"/>
              <a:t>）</a:t>
            </a:r>
            <a:r>
              <a:rPr lang="en-US" altLang="zh-CN" dirty="0"/>
              <a:t>what his teacher said. Ryan learned that some African children had to walk ten </a:t>
            </a:r>
            <a:r>
              <a:rPr lang="en-US" altLang="zh-CN" dirty="0" err="1"/>
              <a:t>kilometres</a:t>
            </a:r>
            <a:r>
              <a:rPr lang="en-US" altLang="zh-CN" dirty="0"/>
              <a:t> to get water. Besides</a:t>
            </a:r>
            <a:r>
              <a:rPr lang="zh-CN" altLang="en-US" dirty="0"/>
              <a:t>，</a:t>
            </a:r>
            <a:r>
              <a:rPr lang="en-US" altLang="zh-CN" dirty="0"/>
              <a:t>the water was so dirty </a:t>
            </a:r>
            <a:r>
              <a:rPr lang="en-US" altLang="zh-CN" u="sng" dirty="0"/>
              <a:t>2 </a:t>
            </a:r>
            <a:r>
              <a:rPr lang="zh-CN" altLang="en-US" u="sng" dirty="0"/>
              <a:t>　　　　 </a:t>
            </a:r>
            <a:r>
              <a:rPr lang="en-US" altLang="zh-CN" dirty="0"/>
              <a:t>it made them sick. So Ryan decided to help. Ryan wanted to earn enough money to build a single well by </a:t>
            </a:r>
            <a:r>
              <a:rPr lang="en-US" altLang="zh-CN" u="sng" dirty="0"/>
              <a:t>3 </a:t>
            </a:r>
            <a:r>
              <a:rPr lang="zh-CN" altLang="en-US" u="sng" dirty="0"/>
              <a:t>　　　 　 </a:t>
            </a:r>
            <a:r>
              <a:rPr lang="zh-CN" altLang="en-US" dirty="0"/>
              <a:t>（ </a:t>
            </a:r>
            <a:r>
              <a:rPr lang="en-US" altLang="zh-CN" dirty="0"/>
              <a:t>clean</a:t>
            </a:r>
            <a:r>
              <a:rPr lang="zh-CN" altLang="en-US" dirty="0"/>
              <a:t>）</a:t>
            </a:r>
            <a:r>
              <a:rPr lang="en-US" altLang="zh-CN" dirty="0"/>
              <a:t>windows and doing gardening. </a:t>
            </a:r>
            <a:r>
              <a:rPr lang="en-US" altLang="zh-CN" u="sng" dirty="0"/>
              <a:t>4 </a:t>
            </a:r>
            <a:r>
              <a:rPr lang="en-US" altLang="zh-CN" u="sng" dirty="0" smtClean="0"/>
              <a:t>     </a:t>
            </a:r>
            <a:r>
              <a:rPr lang="zh-CN" altLang="en-US" u="sng" dirty="0"/>
              <a:t>　　　　</a:t>
            </a:r>
            <a:r>
              <a:rPr lang="zh-CN" altLang="en-US" dirty="0"/>
              <a:t>，</a:t>
            </a:r>
            <a:r>
              <a:rPr lang="en-US" altLang="zh-CN" dirty="0"/>
              <a:t>when he reached his first target of $70</a:t>
            </a:r>
            <a:r>
              <a:rPr lang="zh-CN" altLang="en-US" dirty="0"/>
              <a:t>，</a:t>
            </a:r>
            <a:r>
              <a:rPr lang="en-US" altLang="zh-CN" dirty="0"/>
              <a:t>he was told it cost $2</a:t>
            </a:r>
            <a:r>
              <a:rPr lang="zh-CN" altLang="en-US" dirty="0"/>
              <a:t>，</a:t>
            </a:r>
            <a:r>
              <a:rPr lang="en-US" altLang="zh-CN" dirty="0"/>
              <a:t>000 to build a well. But he didn’t give up. Ryan persuaded his classmates and </a:t>
            </a:r>
            <a:r>
              <a:rPr lang="en-US" altLang="zh-CN" dirty="0" err="1"/>
              <a:t>neighbours</a:t>
            </a:r>
            <a:r>
              <a:rPr lang="en-US" altLang="zh-CN" dirty="0"/>
              <a:t> </a:t>
            </a:r>
            <a:r>
              <a:rPr lang="en-US" altLang="zh-CN" u="sng" dirty="0"/>
              <a:t>5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donate</a:t>
            </a:r>
            <a:r>
              <a:rPr lang="zh-CN" altLang="en-US" dirty="0"/>
              <a:t>）</a:t>
            </a:r>
            <a:r>
              <a:rPr lang="en-US" altLang="zh-CN" dirty="0"/>
              <a:t>money. And his mother’s friend also helped make his story go public. Several months later</a:t>
            </a:r>
            <a:r>
              <a:rPr lang="zh-CN" altLang="en-US" dirty="0"/>
              <a:t>，</a:t>
            </a:r>
            <a:r>
              <a:rPr lang="en-US" altLang="zh-CN" dirty="0"/>
              <a:t>Ryan raised enough money</a:t>
            </a:r>
            <a:r>
              <a:rPr lang="zh-CN" altLang="en-US" dirty="0"/>
              <a:t>， </a:t>
            </a:r>
            <a:r>
              <a:rPr lang="en-US" altLang="zh-CN" dirty="0"/>
              <a:t>with </a:t>
            </a:r>
            <a:r>
              <a:rPr lang="en-US" altLang="zh-CN" u="sng" dirty="0"/>
              <a:t>6 </a:t>
            </a:r>
            <a:r>
              <a:rPr lang="zh-CN" altLang="en-US" u="sng" dirty="0"/>
              <a:t>　　　　 </a:t>
            </a:r>
            <a:r>
              <a:rPr lang="en-US" altLang="zh-CN" dirty="0"/>
              <a:t>a well was built near a primary school in Uganda. The children at the school were grateful to him and invited him to visit. In Uganda</a:t>
            </a:r>
            <a:r>
              <a:rPr lang="zh-CN" altLang="en-US" dirty="0"/>
              <a:t>，</a:t>
            </a:r>
            <a:r>
              <a:rPr lang="en-US" altLang="zh-CN" dirty="0"/>
              <a:t>Ryan not only saw the well with his own </a:t>
            </a:r>
            <a:r>
              <a:rPr lang="en-US" altLang="zh-CN" u="sng" dirty="0"/>
              <a:t>7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eye</a:t>
            </a:r>
            <a:r>
              <a:rPr lang="zh-CN" altLang="en-US" dirty="0"/>
              <a:t>），</a:t>
            </a:r>
            <a:r>
              <a:rPr lang="en-US" altLang="zh-CN" dirty="0"/>
              <a:t>he was also warmly welcomed by the </a:t>
            </a:r>
            <a:r>
              <a:rPr lang="en-US" altLang="zh-CN" u="sng" dirty="0"/>
              <a:t>8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delight</a:t>
            </a:r>
            <a:r>
              <a:rPr lang="zh-CN" altLang="en-US" dirty="0"/>
              <a:t>）</a:t>
            </a:r>
            <a:r>
              <a:rPr lang="en-US" altLang="zh-CN" dirty="0"/>
              <a:t>students. It was then that he </a:t>
            </a:r>
            <a:r>
              <a:rPr lang="en-US" altLang="zh-CN" dirty="0" err="1"/>
              <a:t>realised</a:t>
            </a:r>
            <a:r>
              <a:rPr lang="en-US" altLang="zh-CN" dirty="0"/>
              <a:t> he had really made </a:t>
            </a:r>
            <a:r>
              <a:rPr lang="en-US" altLang="zh-CN" u="sng" dirty="0"/>
              <a:t>9 </a:t>
            </a:r>
            <a:r>
              <a:rPr lang="zh-CN" altLang="en-US" u="sng" dirty="0"/>
              <a:t>　　　　 </a:t>
            </a:r>
            <a:r>
              <a:rPr lang="en-US" altLang="zh-CN" dirty="0"/>
              <a:t>difference for those children. </a:t>
            </a:r>
          </a:p>
          <a:p>
            <a:r>
              <a:rPr lang="en-US" altLang="zh-CN" dirty="0"/>
              <a:t> </a:t>
            </a:r>
            <a:r>
              <a:rPr lang="zh-CN" altLang="en-US" dirty="0"/>
              <a:t>　　</a:t>
            </a:r>
            <a:r>
              <a:rPr lang="en-US" altLang="zh-CN" dirty="0"/>
              <a:t>Later</a:t>
            </a:r>
            <a:r>
              <a:rPr lang="zh-CN" altLang="en-US" dirty="0"/>
              <a:t>，</a:t>
            </a:r>
            <a:r>
              <a:rPr lang="en-US" altLang="zh-CN" dirty="0"/>
              <a:t>Ryan’s experience led him to set up a foundation to encourage more people to help. Today</a:t>
            </a:r>
            <a:r>
              <a:rPr lang="zh-CN" altLang="en-US" dirty="0"/>
              <a:t>，</a:t>
            </a:r>
            <a:r>
              <a:rPr lang="en-US" altLang="zh-CN" dirty="0"/>
              <a:t>the life-changing gift of clean water </a:t>
            </a:r>
            <a:r>
              <a:rPr lang="en-US" altLang="zh-CN" u="sng" dirty="0"/>
              <a:t>10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      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benefit</a:t>
            </a:r>
            <a:r>
              <a:rPr lang="zh-CN" altLang="en-US" dirty="0"/>
              <a:t>）</a:t>
            </a:r>
            <a:r>
              <a:rPr lang="en-US" altLang="zh-CN" dirty="0"/>
              <a:t>800</a:t>
            </a:r>
            <a:r>
              <a:rPr lang="zh-CN" altLang="en-US" dirty="0"/>
              <a:t>，</a:t>
            </a:r>
            <a:r>
              <a:rPr lang="en-US" altLang="zh-CN" dirty="0"/>
              <a:t>000 people in 16 countries across Africa.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33244" y="91047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believing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6140" y="1656709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5137" y="203508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cleaning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56940" y="204559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However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507" y="2791826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donate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13242" y="318246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10259" y="3918184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eyes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7452" y="429656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delighted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1916" y="466589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9805" y="5426839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has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benefited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en-US" altLang="zh-CN" b="1" dirty="0"/>
              <a:t>Ⅲ </a:t>
            </a:r>
            <a:r>
              <a:rPr lang="zh-CN" altLang="en-US" b="1" dirty="0"/>
              <a:t>概要写作</a:t>
            </a:r>
          </a:p>
          <a:p>
            <a:r>
              <a:rPr lang="zh-CN" altLang="en-US" dirty="0"/>
              <a:t> 　　阅读课文，根据其内容写一篇</a:t>
            </a:r>
            <a:r>
              <a:rPr lang="en-US" altLang="zh-CN" dirty="0"/>
              <a:t>60 </a:t>
            </a:r>
            <a:r>
              <a:rPr lang="zh-CN" altLang="en-US" dirty="0"/>
              <a:t>词左右的内容概要。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1448" y="1824872"/>
            <a:ext cx="83872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 possible version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Ryan couldn’t believe that some African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children couldn’t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get clean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safe drinking water. He decided to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help by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earning money to build a single well all by himself.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After he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knew the cost he persuaded his classmates and </a:t>
            </a:r>
            <a:r>
              <a:rPr lang="en-US" altLang="zh-CN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neighbours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help. At last he managed to raise enough money and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build a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well in Uganda. Ryan was invited to visit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 later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 him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set up a foundation to encourage more people to help.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704193"/>
            <a:ext cx="10660117" cy="5465379"/>
          </a:xfrm>
        </p:spPr>
        <p:txBody>
          <a:bodyPr>
            <a:normAutofit fontScale="92500"/>
          </a:bodyPr>
          <a:lstStyle/>
          <a:p>
            <a:pPr algn="ctr"/>
            <a:r>
              <a:rPr lang="zh-CN" altLang="en-US" b="1" dirty="0"/>
              <a:t>核心词汇 </a:t>
            </a:r>
          </a:p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p.13 the contribution these people made to society </a:t>
            </a:r>
            <a:r>
              <a:rPr lang="zh-CN" altLang="en-US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这些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人对社会做出的贡献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1 contribution </a:t>
            </a:r>
            <a:r>
              <a:rPr lang="en-US" altLang="zh-CN" i="1" dirty="0"/>
              <a:t>n. </a:t>
            </a:r>
            <a:r>
              <a:rPr lang="zh-CN" altLang="en-US" dirty="0"/>
              <a:t>贡献；捐款；稿件</a:t>
            </a:r>
          </a:p>
          <a:p>
            <a:r>
              <a:rPr lang="zh-CN" altLang="en-US" b="1" dirty="0" smtClean="0"/>
              <a:t>搭配</a:t>
            </a:r>
            <a:r>
              <a:rPr lang="zh-CN" altLang="en-US" dirty="0"/>
              <a:t>：</a:t>
            </a:r>
            <a:r>
              <a:rPr lang="en-US" altLang="zh-CN" dirty="0"/>
              <a:t>make a contribution/contributions to </a:t>
            </a:r>
            <a:r>
              <a:rPr lang="zh-CN" altLang="en-US" dirty="0"/>
              <a:t>为</a:t>
            </a:r>
            <a:r>
              <a:rPr lang="en-US" altLang="zh-CN" dirty="0"/>
              <a:t>……</a:t>
            </a:r>
            <a:r>
              <a:rPr lang="zh-CN" altLang="en-US" dirty="0"/>
              <a:t>做出贡献 </a:t>
            </a:r>
          </a:p>
          <a:p>
            <a:r>
              <a:rPr lang="en-US" altLang="zh-CN" dirty="0" smtClean="0"/>
              <a:t>He </a:t>
            </a:r>
            <a:r>
              <a:rPr lang="en-US" altLang="zh-CN" dirty="0"/>
              <a:t>received a special award for his </a:t>
            </a:r>
            <a:r>
              <a:rPr lang="en-US" altLang="zh-CN" b="1" dirty="0"/>
              <a:t>contribution </a:t>
            </a:r>
            <a:r>
              <a:rPr lang="en-US" altLang="zh-CN" dirty="0"/>
              <a:t>to the community. </a:t>
            </a:r>
            <a:endParaRPr lang="en-US" altLang="zh-CN" dirty="0" smtClean="0"/>
          </a:p>
          <a:p>
            <a:r>
              <a:rPr lang="zh-CN" altLang="en-US" dirty="0" smtClean="0"/>
              <a:t>他</a:t>
            </a:r>
            <a:r>
              <a:rPr lang="zh-CN" altLang="en-US" dirty="0"/>
              <a:t>因对社区做出的贡献而获得一个特别奖。</a:t>
            </a:r>
          </a:p>
          <a:p>
            <a:r>
              <a:rPr lang="en-US" altLang="zh-CN" dirty="0" smtClean="0"/>
              <a:t>Charlie </a:t>
            </a:r>
            <a:r>
              <a:rPr lang="en-US" altLang="zh-CN" dirty="0"/>
              <a:t>Chaplin </a:t>
            </a:r>
            <a:r>
              <a:rPr lang="en-US" altLang="zh-CN" b="1" dirty="0"/>
              <a:t>made a great contribution to </a:t>
            </a:r>
            <a:r>
              <a:rPr lang="en-US" altLang="zh-CN" dirty="0"/>
              <a:t>silent films. </a:t>
            </a:r>
            <a:r>
              <a:rPr lang="zh-CN" altLang="en-US" dirty="0" smtClean="0"/>
              <a:t>查</a:t>
            </a:r>
            <a:r>
              <a:rPr lang="zh-CN" altLang="en-US" dirty="0"/>
              <a:t>理</a:t>
            </a:r>
            <a:r>
              <a:rPr lang="en-US" altLang="zh-CN" dirty="0"/>
              <a:t>·</a:t>
            </a:r>
            <a:r>
              <a:rPr lang="zh-CN" altLang="en-US" dirty="0"/>
              <a:t>卓别林对无声电影做出了很大的贡献。</a:t>
            </a:r>
          </a:p>
          <a:p>
            <a:r>
              <a:rPr lang="en-US" altLang="zh-CN" dirty="0" smtClean="0"/>
              <a:t>All </a:t>
            </a:r>
            <a:r>
              <a:rPr lang="en-US" altLang="zh-CN" b="1" dirty="0"/>
              <a:t>contributions </a:t>
            </a:r>
            <a:r>
              <a:rPr lang="en-US" altLang="zh-CN" dirty="0"/>
              <a:t>for the school magazine must be received by 1 August. </a:t>
            </a:r>
            <a:endParaRPr lang="en-US" altLang="zh-CN" dirty="0" smtClean="0"/>
          </a:p>
          <a:p>
            <a:r>
              <a:rPr lang="zh-CN" altLang="en-US" dirty="0" smtClean="0"/>
              <a:t>投</a:t>
            </a:r>
            <a:r>
              <a:rPr lang="zh-CN" altLang="en-US" dirty="0"/>
              <a:t>给校刊的所有稿件截止到</a:t>
            </a:r>
            <a:r>
              <a:rPr lang="en-US" altLang="zh-CN" dirty="0"/>
              <a:t>8 </a:t>
            </a:r>
            <a:r>
              <a:rPr lang="zh-CN" altLang="en-US" dirty="0"/>
              <a:t>月</a:t>
            </a:r>
            <a:r>
              <a:rPr lang="en-US" altLang="zh-CN" dirty="0"/>
              <a:t>1 </a:t>
            </a:r>
            <a:r>
              <a:rPr lang="zh-CN" altLang="en-US" dirty="0"/>
              <a:t>日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en-US" altLang="zh-CN" dirty="0" smtClean="0"/>
              <a:t>【</a:t>
            </a:r>
            <a:r>
              <a:rPr lang="zh-CN" altLang="en-US" b="1" dirty="0"/>
              <a:t>单词积累</a:t>
            </a:r>
            <a:r>
              <a:rPr lang="en-US" altLang="zh-CN" dirty="0" smtClean="0"/>
              <a:t>】</a:t>
            </a:r>
          </a:p>
          <a:p>
            <a:r>
              <a:rPr lang="en-US" altLang="zh-CN" dirty="0" smtClean="0"/>
              <a:t>contribute </a:t>
            </a:r>
            <a:r>
              <a:rPr lang="en-US" altLang="zh-CN" i="1" dirty="0"/>
              <a:t>v. </a:t>
            </a:r>
            <a:r>
              <a:rPr lang="zh-CN" altLang="en-US" dirty="0"/>
              <a:t>捐助，捐赠，贡献；投稿，撰稿；促成，</a:t>
            </a:r>
            <a:r>
              <a:rPr lang="zh-CN" altLang="en-US" dirty="0" smtClean="0"/>
              <a:t>造成</a:t>
            </a:r>
            <a:r>
              <a:rPr lang="en-US" altLang="zh-CN" dirty="0" smtClean="0"/>
              <a:t>	contributor </a:t>
            </a:r>
            <a:r>
              <a:rPr lang="en-US" altLang="zh-CN" i="1" dirty="0"/>
              <a:t>n. </a:t>
            </a:r>
            <a:r>
              <a:rPr lang="zh-CN" altLang="en-US" dirty="0"/>
              <a:t>捐款人；撰稿人 </a:t>
            </a:r>
          </a:p>
          <a:p>
            <a:r>
              <a:rPr lang="en-US" altLang="zh-CN" dirty="0"/>
              <a:t>contribute...to... </a:t>
            </a:r>
            <a:r>
              <a:rPr lang="zh-CN" altLang="en-US" dirty="0"/>
              <a:t>为</a:t>
            </a:r>
            <a:r>
              <a:rPr lang="en-US" altLang="zh-CN" dirty="0"/>
              <a:t>……</a:t>
            </a:r>
            <a:r>
              <a:rPr lang="zh-CN" altLang="en-US" dirty="0"/>
              <a:t>贡献</a:t>
            </a:r>
            <a:r>
              <a:rPr lang="en-US" altLang="zh-CN" dirty="0"/>
              <a:t>/ </a:t>
            </a:r>
            <a:r>
              <a:rPr lang="zh-CN" altLang="en-US" dirty="0"/>
              <a:t>捐献</a:t>
            </a:r>
            <a:r>
              <a:rPr lang="en-US" altLang="zh-CN" dirty="0"/>
              <a:t>…… </a:t>
            </a:r>
            <a:r>
              <a:rPr lang="en-US" altLang="zh-CN" dirty="0" smtClean="0"/>
              <a:t> contribute </a:t>
            </a:r>
            <a:r>
              <a:rPr lang="en-US" altLang="zh-CN" dirty="0"/>
              <a:t>to... </a:t>
            </a:r>
            <a:r>
              <a:rPr lang="zh-CN" altLang="en-US" dirty="0"/>
              <a:t>为</a:t>
            </a:r>
            <a:r>
              <a:rPr lang="en-US" altLang="zh-CN" dirty="0"/>
              <a:t>……</a:t>
            </a:r>
            <a:r>
              <a:rPr lang="zh-CN" altLang="en-US" dirty="0"/>
              <a:t>做出贡献；向</a:t>
            </a:r>
            <a:r>
              <a:rPr lang="en-US" altLang="zh-CN" dirty="0"/>
              <a:t>……</a:t>
            </a:r>
            <a:r>
              <a:rPr lang="zh-CN" altLang="en-US" dirty="0"/>
              <a:t>捐款；促成，造成	</a:t>
            </a: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632124" y="709966"/>
            <a:ext cx="2868612" cy="649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题组练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395" y="530095"/>
            <a:ext cx="1338580" cy="74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4193"/>
            <a:ext cx="10515600" cy="547277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The Song Dynasty contributed three great inventions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the world.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The girl is intelligent and often contributes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　 </a:t>
            </a:r>
            <a:r>
              <a:rPr lang="en-US" altLang="zh-CN" dirty="0"/>
              <a:t>that newspaper.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He got promoted for his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       </a:t>
            </a:r>
            <a:r>
              <a:rPr lang="zh-CN" altLang="en-US" u="sng" dirty="0"/>
              <a:t>　 　</a:t>
            </a:r>
            <a:r>
              <a:rPr lang="zh-CN" altLang="en-US" dirty="0"/>
              <a:t>（</a:t>
            </a:r>
            <a:r>
              <a:rPr lang="en-US" altLang="zh-CN" dirty="0" smtClean="0"/>
              <a:t>contribute</a:t>
            </a:r>
            <a:r>
              <a:rPr lang="zh-CN" altLang="en-US" dirty="0"/>
              <a:t>）</a:t>
            </a:r>
            <a:r>
              <a:rPr lang="en-US" altLang="zh-CN" dirty="0"/>
              <a:t>to the company.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The famous writer is one of several authors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    </a:t>
            </a:r>
            <a:r>
              <a:rPr lang="zh-CN" altLang="en-US" u="sng" dirty="0"/>
              <a:t>　 　</a:t>
            </a:r>
            <a:r>
              <a:rPr lang="zh-CN" altLang="en-US" dirty="0"/>
              <a:t>（</a:t>
            </a:r>
            <a:r>
              <a:rPr lang="en-US" altLang="zh-CN" dirty="0"/>
              <a:t>contribute</a:t>
            </a:r>
            <a:r>
              <a:rPr lang="zh-CN" altLang="en-US" dirty="0"/>
              <a:t>）</a:t>
            </a:r>
            <a:r>
              <a:rPr lang="en-US" altLang="zh-CN" dirty="0"/>
              <a:t>to the book. </a:t>
            </a:r>
          </a:p>
          <a:p>
            <a:r>
              <a:rPr lang="zh-CN" altLang="en-US" b="1" dirty="0"/>
              <a:t>完成句子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r>
              <a:rPr lang="en-US" altLang="zh-CN" dirty="0"/>
              <a:t>Eating too much and lack of </a:t>
            </a:r>
            <a:r>
              <a:rPr lang="en-US" altLang="zh-CN" dirty="0" smtClean="0"/>
              <a:t>exercise</a:t>
            </a:r>
            <a:r>
              <a:rPr lang="zh-CN" altLang="en-US" u="sng" dirty="0" smtClean="0"/>
              <a:t>                 </a:t>
            </a:r>
            <a:r>
              <a:rPr lang="zh-CN" altLang="en-US" u="sng" dirty="0"/>
              <a:t>　　　　 </a:t>
            </a:r>
            <a:r>
              <a:rPr lang="zh-CN" altLang="en-US" dirty="0"/>
              <a:t>（导致）</a:t>
            </a:r>
            <a:r>
              <a:rPr lang="en-US" altLang="zh-CN" dirty="0"/>
              <a:t>his being too fat.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Every one of us should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                                             </a:t>
            </a:r>
            <a:r>
              <a:rPr lang="zh-CN" altLang="en-US" u="sng" dirty="0"/>
              <a:t>　　　　　 　 </a:t>
            </a:r>
            <a:r>
              <a:rPr lang="zh-CN" altLang="en-US" dirty="0"/>
              <a:t>（为</a:t>
            </a:r>
            <a:r>
              <a:rPr lang="en-US" altLang="zh-CN" dirty="0"/>
              <a:t>……</a:t>
            </a:r>
            <a:r>
              <a:rPr lang="zh-CN" altLang="en-US" dirty="0"/>
              <a:t>做贡献）</a:t>
            </a:r>
            <a:r>
              <a:rPr lang="en-US" altLang="zh-CN" dirty="0"/>
              <a:t>our society.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5996" y="1194250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3362" y="1656707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8745" y="2108652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contributions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1632" y="2572861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contributing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9992" y="3487259"/>
            <a:ext cx="189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contribute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8433" y="3943128"/>
            <a:ext cx="538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make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contribution/contributions to 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15013"/>
            <a:ext cx="10515600" cy="590681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教材原句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p.13 The amount of relief and comfort experienced by the sick after the skin has been carefully washed and dried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is one of the commonest observations made at a sick bed. </a:t>
            </a:r>
            <a:r>
              <a:rPr lang="zh-CN" altLang="en-US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在病人的皮肤被仔细地清洗和晾干之后，病人所感受到的放松和舒适是在病床上最常见的观察之一。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2 relief </a:t>
            </a:r>
            <a:r>
              <a:rPr lang="en-US" altLang="zh-CN" i="1" dirty="0"/>
              <a:t>n. </a:t>
            </a:r>
            <a:r>
              <a:rPr lang="zh-CN" altLang="en-US" dirty="0"/>
              <a:t>减轻，缓解；宽慰，宽心；救济</a:t>
            </a:r>
          </a:p>
          <a:p>
            <a:r>
              <a:rPr lang="zh-CN" altLang="en-US" b="1" dirty="0" smtClean="0"/>
              <a:t>搭配</a:t>
            </a:r>
            <a:r>
              <a:rPr lang="en-US" altLang="zh-CN" b="1" dirty="0" smtClean="0"/>
              <a:t>:</a:t>
            </a:r>
            <a:r>
              <a:rPr lang="en-US" altLang="zh-CN" dirty="0" smtClean="0"/>
              <a:t>in </a:t>
            </a:r>
            <a:r>
              <a:rPr lang="en-US" altLang="zh-CN" dirty="0"/>
              <a:t>relief </a:t>
            </a:r>
            <a:r>
              <a:rPr lang="zh-CN" altLang="en-US" dirty="0"/>
              <a:t>如释重负，松了</a:t>
            </a:r>
            <a:r>
              <a:rPr lang="zh-CN" altLang="en-US" dirty="0" smtClean="0"/>
              <a:t>口气</a:t>
            </a:r>
            <a:r>
              <a:rPr lang="en-US" altLang="zh-CN" dirty="0" smtClean="0"/>
              <a:t>		to </a:t>
            </a:r>
            <a:r>
              <a:rPr lang="en-US" altLang="zh-CN" dirty="0"/>
              <a:t>one’s relief </a:t>
            </a:r>
            <a:r>
              <a:rPr lang="zh-CN" altLang="en-US" dirty="0"/>
              <a:t>令某人欣慰的是 </a:t>
            </a:r>
          </a:p>
          <a:p>
            <a:r>
              <a:rPr lang="en-US" altLang="zh-CN" dirty="0"/>
              <a:t>much to one’s relief/to one’s great relief </a:t>
            </a:r>
            <a:r>
              <a:rPr lang="zh-CN" altLang="en-US" dirty="0"/>
              <a:t>令某人非常欣慰的是 </a:t>
            </a:r>
          </a:p>
          <a:p>
            <a:r>
              <a:rPr lang="en-US" altLang="zh-CN" dirty="0"/>
              <a:t>It is a relief to do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做某事令人欣慰。 </a:t>
            </a:r>
            <a:r>
              <a:rPr lang="en-US" altLang="zh-CN" dirty="0" smtClean="0"/>
              <a:t>	What </a:t>
            </a:r>
            <a:r>
              <a:rPr lang="en-US" altLang="zh-CN" dirty="0"/>
              <a:t>a relief ! </a:t>
            </a:r>
            <a:r>
              <a:rPr lang="zh-CN" altLang="en-US" dirty="0"/>
              <a:t>终于放心了！ </a:t>
            </a:r>
            <a:r>
              <a:rPr lang="zh-CN" altLang="en-US" dirty="0" smtClean="0"/>
              <a:t> </a:t>
            </a:r>
            <a:endParaRPr lang="zh-CN" altLang="en-US" dirty="0"/>
          </a:p>
          <a:p>
            <a:r>
              <a:rPr lang="en-US" altLang="zh-CN" dirty="0" smtClean="0"/>
              <a:t>the </a:t>
            </a:r>
            <a:r>
              <a:rPr lang="en-US" altLang="zh-CN" b="1" dirty="0"/>
              <a:t>relief </a:t>
            </a:r>
            <a:r>
              <a:rPr lang="en-US" altLang="zh-CN" dirty="0"/>
              <a:t>of suffering</a:t>
            </a:r>
            <a:r>
              <a:rPr lang="zh-CN" altLang="en-US" dirty="0"/>
              <a:t>痛苦的减轻　 </a:t>
            </a:r>
            <a:r>
              <a:rPr lang="zh-CN" altLang="en-US" dirty="0" smtClean="0"/>
              <a:t> </a:t>
            </a:r>
            <a:r>
              <a:rPr lang="en-US" altLang="zh-CN" dirty="0" smtClean="0"/>
              <a:t>		I </a:t>
            </a:r>
            <a:r>
              <a:rPr lang="en-US" altLang="zh-CN" dirty="0"/>
              <a:t>breathed a sigh of </a:t>
            </a:r>
            <a:r>
              <a:rPr lang="en-US" altLang="zh-CN" b="1" dirty="0"/>
              <a:t>relief</a:t>
            </a:r>
            <a:r>
              <a:rPr lang="en-US" altLang="zh-CN" dirty="0"/>
              <a:t>. </a:t>
            </a:r>
            <a:r>
              <a:rPr lang="zh-CN" altLang="en-US" dirty="0"/>
              <a:t>我如释重负地松了口气。 </a:t>
            </a:r>
          </a:p>
          <a:p>
            <a:r>
              <a:rPr lang="en-US" altLang="zh-CN" b="1" dirty="0" smtClean="0"/>
              <a:t>Much </a:t>
            </a:r>
            <a:r>
              <a:rPr lang="en-US" altLang="zh-CN" b="1" dirty="0"/>
              <a:t>to my relief </a:t>
            </a:r>
            <a:r>
              <a:rPr lang="en-US" altLang="zh-CN" dirty="0"/>
              <a:t>the car was not damaged. </a:t>
            </a:r>
            <a:r>
              <a:rPr lang="zh-CN" altLang="en-US" dirty="0" smtClean="0"/>
              <a:t>令</a:t>
            </a:r>
            <a:r>
              <a:rPr lang="zh-CN" altLang="en-US" dirty="0"/>
              <a:t>我非常庆幸的是车并没有损坏。</a:t>
            </a:r>
          </a:p>
          <a:p>
            <a:r>
              <a:rPr lang="en-US" altLang="zh-CN" b="1" dirty="0" smtClean="0"/>
              <a:t>It </a:t>
            </a:r>
            <a:r>
              <a:rPr lang="en-US" altLang="zh-CN" b="1" dirty="0"/>
              <a:t>was such a relief to hear </a:t>
            </a:r>
            <a:r>
              <a:rPr lang="en-US" altLang="zh-CN" dirty="0"/>
              <a:t>that Marta was found safe and well. </a:t>
            </a:r>
            <a:endParaRPr lang="en-US" altLang="zh-CN" dirty="0" smtClean="0"/>
          </a:p>
          <a:p>
            <a:r>
              <a:rPr lang="zh-CN" altLang="en-US" dirty="0" smtClean="0"/>
              <a:t>听到</a:t>
            </a:r>
            <a:r>
              <a:rPr lang="zh-CN" altLang="en-US" dirty="0"/>
              <a:t>玛尔塔安然无恙被找到，真是如释重负。</a:t>
            </a:r>
          </a:p>
          <a:p>
            <a:r>
              <a:rPr lang="en-US" altLang="zh-CN" dirty="0" smtClean="0"/>
              <a:t>Our </a:t>
            </a:r>
            <a:r>
              <a:rPr lang="en-US" altLang="zh-CN" dirty="0" err="1"/>
              <a:t>organisation</a:t>
            </a:r>
            <a:r>
              <a:rPr lang="en-US" altLang="zh-CN" dirty="0"/>
              <a:t> is just one of many charities that are providing </a:t>
            </a:r>
            <a:r>
              <a:rPr lang="en-US" altLang="zh-CN" b="1" dirty="0"/>
              <a:t>relief </a:t>
            </a:r>
            <a:r>
              <a:rPr lang="en-US" altLang="zh-CN" dirty="0"/>
              <a:t>in the region. </a:t>
            </a:r>
            <a:endParaRPr lang="en-US" altLang="zh-CN" dirty="0" smtClean="0"/>
          </a:p>
          <a:p>
            <a:r>
              <a:rPr lang="zh-CN" altLang="en-US" dirty="0" smtClean="0"/>
              <a:t>我们</a:t>
            </a:r>
            <a:r>
              <a:rPr lang="zh-CN" altLang="en-US" dirty="0"/>
              <a:t>的组织只是该地区提供救济的众多慈善机构之一。</a:t>
            </a:r>
          </a:p>
          <a:p>
            <a:r>
              <a:rPr lang="en-US" altLang="zh-CN" dirty="0" smtClean="0"/>
              <a:t>【</a:t>
            </a:r>
            <a:r>
              <a:rPr lang="zh-CN" altLang="en-US" sz="2100" b="1" dirty="0"/>
              <a:t>单词积累</a:t>
            </a:r>
            <a:r>
              <a:rPr lang="en-US" altLang="zh-CN" dirty="0"/>
              <a:t>】 </a:t>
            </a:r>
            <a:r>
              <a:rPr lang="en-US" altLang="zh-CN" dirty="0" smtClean="0"/>
              <a:t>relieve </a:t>
            </a:r>
            <a:r>
              <a:rPr lang="en-US" altLang="zh-CN" i="1" dirty="0"/>
              <a:t>v. </a:t>
            </a:r>
            <a:r>
              <a:rPr lang="zh-CN" altLang="en-US" dirty="0"/>
              <a:t>解除，减轻	</a:t>
            </a:r>
          </a:p>
        </p:txBody>
      </p:sp>
    </p:spTree>
    <p:extLst>
      <p:ext uri="{BB962C8B-B14F-4D97-AF65-F5344CB8AC3E}">
        <p14:creationId xmlns:p14="http://schemas.microsoft.com/office/powerpoint/2010/main" val="2421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BE9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BE9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BE9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</TotalTime>
  <Words>2435</Words>
  <Application>Microsoft Office PowerPoint</Application>
  <PresentationFormat>自定义</PresentationFormat>
  <Paragraphs>418</Paragraphs>
  <Slides>37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山东金星书业文化发展有限公司</dc:creator>
  <cp:lastModifiedBy>j</cp:lastModifiedBy>
  <cp:revision>2254</cp:revision>
  <dcterms:created xsi:type="dcterms:W3CDTF">2018-05-18T09:56:00Z</dcterms:created>
  <dcterms:modified xsi:type="dcterms:W3CDTF">2020-11-30T08:14:29Z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