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9" r:id="rId2"/>
    <p:sldId id="264" r:id="rId3"/>
    <p:sldId id="289" r:id="rId4"/>
    <p:sldId id="293" r:id="rId5"/>
    <p:sldId id="294" r:id="rId6"/>
    <p:sldId id="290" r:id="rId7"/>
    <p:sldId id="295" r:id="rId8"/>
    <p:sldId id="292" r:id="rId9"/>
    <p:sldId id="273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260" r:id="rId19"/>
    <p:sldId id="261" r:id="rId20"/>
  </p:sldIdLst>
  <p:sldSz cx="9144000" cy="5143500" type="screen16x9"/>
  <p:notesSz cx="6858000" cy="9144000"/>
  <p:embeddedFontLst>
    <p:embeddedFont>
      <p:font typeface="方正小标宋_GBK" panose="03000509000000000000" pitchFamily="65" charset="-122"/>
      <p:regular r:id="rId21"/>
    </p:embeddedFont>
    <p:embeddedFont>
      <p:font typeface="方正准圆_GBK" panose="03000509000000000000" pitchFamily="65" charset="-122"/>
      <p:regular r:id="rId22"/>
    </p:embeddedFont>
    <p:embeddedFont>
      <p:font typeface="黑体" panose="02010609060101010101" pitchFamily="49" charset="-122"/>
      <p:regular r:id="rId23"/>
    </p:embeddedFont>
    <p:embeddedFont>
      <p:font typeface="方正大标宋_GBK" panose="03000509000000000000" pitchFamily="65" charset="-122"/>
      <p:regular r:id="rId24"/>
    </p:embeddedFont>
    <p:embeddedFont>
      <p:font typeface="方正大黑_GBK" panose="03000509000000000000" pitchFamily="65" charset="-122"/>
      <p:regular r:id="rId25"/>
    </p:embeddedFont>
    <p:embeddedFont>
      <p:font typeface="方正书宋_GBK" panose="03000509000000000000" pitchFamily="65" charset="-122"/>
      <p:regular r:id="rId26"/>
    </p:embeddedFont>
    <p:embeddedFont>
      <p:font typeface="楷体" panose="02010609060101010101" pitchFamily="49" charset="-12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</p:embeddedFontLst>
  <p:custDataLst>
    <p:tags r:id="rId34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2"/>
    <a:srgbClr val="0399AD"/>
    <a:srgbClr val="DCF0C6"/>
    <a:srgbClr val="FF5D5D"/>
    <a:srgbClr val="CCE9AD"/>
    <a:srgbClr val="FFE79B"/>
    <a:srgbClr val="A5CBED"/>
    <a:srgbClr val="88BAE8"/>
    <a:srgbClr val="6CAAE2"/>
    <a:srgbClr val="EF8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4660"/>
  </p:normalViewPr>
  <p:slideViewPr>
    <p:cSldViewPr>
      <p:cViewPr varScale="1">
        <p:scale>
          <a:sx n="148" d="100"/>
          <a:sy n="148" d="100"/>
        </p:scale>
        <p:origin x="63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"/>
            <a:ext cx="9151616" cy="514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2019/08/12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2019/08/12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7620" y="-15240"/>
            <a:ext cx="9144000" cy="5151120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C:\Documents and Settings\Administrator\桌面\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" y="1041"/>
            <a:ext cx="9137228" cy="104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 userDrawn="1"/>
        </p:nvSpPr>
        <p:spPr>
          <a:xfrm>
            <a:off x="-7620" y="-15240"/>
            <a:ext cx="9159240" cy="1127760"/>
          </a:xfrm>
          <a:prstGeom prst="rect">
            <a:avLst/>
          </a:prstGeom>
          <a:solidFill>
            <a:srgbClr val="FEFE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6350" y="5036820"/>
            <a:ext cx="9157970" cy="106680"/>
          </a:xfrm>
          <a:prstGeom prst="rect">
            <a:avLst/>
          </a:prstGeom>
          <a:solidFill>
            <a:srgbClr val="62B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2019/08/12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2019/08/12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2019/08/12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1619" cy="51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2019/08/12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2019/08/12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2019/08/12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2019/08/12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4.gif"/><Relationship Id="rId7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5.jpg"/><Relationship Id="rId7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16.gif"/><Relationship Id="rId9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5.jpg"/><Relationship Id="rId7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18.gif"/><Relationship Id="rId4" Type="http://schemas.openxmlformats.org/officeDocument/2006/relationships/image" Target="../media/image17.jpg"/><Relationship Id="rId9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5.jpg"/><Relationship Id="rId7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jpg"/><Relationship Id="rId4" Type="http://schemas.openxmlformats.org/officeDocument/2006/relationships/image" Target="../media/image17.jpg"/><Relationship Id="rId9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5.jpg"/><Relationship Id="rId7" Type="http://schemas.openxmlformats.org/officeDocument/2006/relationships/image" Target="../media/image2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19.jpg"/><Relationship Id="rId4" Type="http://schemas.openxmlformats.org/officeDocument/2006/relationships/image" Target="../media/image17.jpg"/><Relationship Id="rId9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5.jpg"/><Relationship Id="rId7" Type="http://schemas.openxmlformats.org/officeDocument/2006/relationships/image" Target="../media/image2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19.jpg"/><Relationship Id="rId4" Type="http://schemas.openxmlformats.org/officeDocument/2006/relationships/image" Target="../media/image17.jpg"/><Relationship Id="rId9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15.jpg"/><Relationship Id="rId7" Type="http://schemas.openxmlformats.org/officeDocument/2006/relationships/image" Target="../media/image2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19.jpg"/><Relationship Id="rId4" Type="http://schemas.openxmlformats.org/officeDocument/2006/relationships/image" Target="../media/image17.jpg"/><Relationship Id="rId9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15.jpg"/><Relationship Id="rId7" Type="http://schemas.openxmlformats.org/officeDocument/2006/relationships/image" Target="../media/image2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19.jpg"/><Relationship Id="rId4" Type="http://schemas.openxmlformats.org/officeDocument/2006/relationships/image" Target="../media/image17.jpg"/><Relationship Id="rId9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3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组合 164"/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" name="燕尾形 9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" name="燕尾形 4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6CA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直接连接符 5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写一写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15" y="1367070"/>
            <a:ext cx="1477016" cy="147701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92" y="1367070"/>
            <a:ext cx="1477016" cy="14770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70" y="1367070"/>
            <a:ext cx="1477016" cy="14770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76" y="3058406"/>
            <a:ext cx="1477016" cy="147701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53" y="3058406"/>
            <a:ext cx="1477016" cy="147701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31" y="3058406"/>
            <a:ext cx="1477016" cy="147701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08" y="3058406"/>
            <a:ext cx="1477016" cy="147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4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3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组合 164"/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" name="燕尾形 9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" name="燕尾形 4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6CA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直接连接符 5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写一写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15" y="1367070"/>
            <a:ext cx="1477016" cy="147701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92" y="1367070"/>
            <a:ext cx="1477016" cy="14770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70" y="1367070"/>
            <a:ext cx="1477016" cy="14770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76" y="3058406"/>
            <a:ext cx="1477016" cy="147701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53" y="3058406"/>
            <a:ext cx="1477016" cy="147701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31" y="3058406"/>
            <a:ext cx="1477016" cy="147701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08" y="3058406"/>
            <a:ext cx="1477016" cy="147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2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3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组合 164"/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" name="燕尾形 9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" name="燕尾形 4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6CA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直接连接符 5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写一写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15" y="1367070"/>
            <a:ext cx="1477016" cy="147701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92" y="1367070"/>
            <a:ext cx="1477016" cy="14770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70" y="1367070"/>
            <a:ext cx="1477016" cy="14770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76" y="3058406"/>
            <a:ext cx="1477016" cy="147701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53" y="3058406"/>
            <a:ext cx="1477016" cy="147701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31" y="3058406"/>
            <a:ext cx="1477016" cy="147701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08" y="3058406"/>
            <a:ext cx="1477016" cy="147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7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3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组合 164"/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" name="燕尾形 9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" name="燕尾形 4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6CA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直接连接符 5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写一写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15" y="1367070"/>
            <a:ext cx="1477016" cy="147701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92" y="1367070"/>
            <a:ext cx="1477016" cy="14770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70" y="1367070"/>
            <a:ext cx="1477016" cy="14770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76" y="3058406"/>
            <a:ext cx="1477016" cy="147701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53" y="3058406"/>
            <a:ext cx="1477016" cy="147701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31" y="3058406"/>
            <a:ext cx="1477016" cy="147701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08" y="3058406"/>
            <a:ext cx="1477016" cy="147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3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组合 164"/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" name="燕尾形 9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" name="燕尾形 4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6CA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直接连接符 5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写一写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15" y="1367070"/>
            <a:ext cx="1477016" cy="147701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92" y="1367070"/>
            <a:ext cx="1477016" cy="14770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70" y="1367070"/>
            <a:ext cx="1477016" cy="14770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76" y="3058406"/>
            <a:ext cx="1477016" cy="147701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53" y="3058406"/>
            <a:ext cx="1477016" cy="147701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31" y="3058406"/>
            <a:ext cx="1477016" cy="147701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08" y="3058406"/>
            <a:ext cx="1477016" cy="147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2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3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组合 164"/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" name="燕尾形 9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" name="燕尾形 4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6CA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直接连接符 5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写一写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15" y="1367070"/>
            <a:ext cx="1477016" cy="147701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92" y="1367070"/>
            <a:ext cx="1477016" cy="14770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70" y="1367070"/>
            <a:ext cx="1477016" cy="14770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76" y="3058406"/>
            <a:ext cx="1477016" cy="147701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53" y="3058406"/>
            <a:ext cx="1477016" cy="147701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31" y="3058406"/>
            <a:ext cx="1477016" cy="147701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08" y="3058406"/>
            <a:ext cx="1477016" cy="147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6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3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组合 164"/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" name="燕尾形 9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" name="燕尾形 4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6CA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直接连接符 5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写一写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15" y="1367070"/>
            <a:ext cx="1477016" cy="147701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92" y="1367070"/>
            <a:ext cx="1477016" cy="14770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70" y="1367070"/>
            <a:ext cx="1477016" cy="14770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76" y="3058406"/>
            <a:ext cx="1477016" cy="147701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53" y="3058406"/>
            <a:ext cx="1477016" cy="147701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31" y="3058406"/>
            <a:ext cx="1477016" cy="147701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08" y="3058406"/>
            <a:ext cx="1477016" cy="147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6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3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组合 164"/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" name="燕尾形 9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" name="燕尾形 4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6CA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直接连接符 5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写一写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15" y="1367070"/>
            <a:ext cx="1477016" cy="147701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92" y="1367070"/>
            <a:ext cx="1477016" cy="14770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70" y="1367070"/>
            <a:ext cx="1477016" cy="14770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76" y="3058406"/>
            <a:ext cx="1477016" cy="147701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53" y="3058406"/>
            <a:ext cx="1477016" cy="147701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31" y="3058406"/>
            <a:ext cx="1477016" cy="147701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08" y="3058406"/>
            <a:ext cx="1477016" cy="147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9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0" y="764832"/>
            <a:ext cx="9151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smtClean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《</a:t>
            </a:r>
            <a:r>
              <a:rPr lang="zh-CN" altLang="en-US" sz="2200" dirty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少年中国说</a:t>
            </a:r>
            <a:r>
              <a:rPr lang="en-US" altLang="zh-CN" sz="2200" dirty="0">
                <a:solidFill>
                  <a:srgbClr val="E63933"/>
                </a:solidFill>
                <a:latin typeface="+mj-ea"/>
                <a:ea typeface="+mj-ea"/>
              </a:rPr>
              <a:t>(</a:t>
            </a:r>
            <a:r>
              <a:rPr lang="zh-CN" altLang="en-US" sz="2200" dirty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节选</a:t>
            </a:r>
            <a:r>
              <a:rPr lang="en-US" altLang="zh-CN" sz="2200" dirty="0">
                <a:solidFill>
                  <a:srgbClr val="E63933"/>
                </a:solidFill>
                <a:latin typeface="+mj-ea"/>
                <a:ea typeface="+mj-ea"/>
              </a:rPr>
              <a:t>)</a:t>
            </a:r>
            <a:r>
              <a:rPr lang="en-US" altLang="zh-CN" sz="2200" dirty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》</a:t>
            </a:r>
            <a:r>
              <a:rPr lang="zh-CN" altLang="en-US" sz="2200" dirty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教学资料</a:t>
            </a:r>
            <a:r>
              <a:rPr lang="zh-CN" altLang="en-US" sz="2200" dirty="0" smtClean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链接</a:t>
            </a:r>
            <a:endParaRPr lang="zh-CN" altLang="en-US" sz="2200" dirty="0">
              <a:solidFill>
                <a:srgbClr val="E63933"/>
              </a:solidFill>
              <a:latin typeface="方正大标宋_GBK" panose="03000509000000000000" pitchFamily="65" charset="-122"/>
              <a:ea typeface="方正大标宋_GBK" panose="03000509000000000000" pitchFamily="65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175545" y="1380939"/>
            <a:ext cx="785290" cy="790964"/>
            <a:chOff x="5239123" y="1842146"/>
            <a:chExt cx="511595" cy="515292"/>
          </a:xfrm>
        </p:grpSpPr>
        <p:sp>
          <p:nvSpPr>
            <p:cNvPr id="30" name="矩形 29"/>
            <p:cNvSpPr/>
            <p:nvPr/>
          </p:nvSpPr>
          <p:spPr>
            <a:xfrm>
              <a:off x="5239123" y="1842146"/>
              <a:ext cx="511595" cy="515292"/>
            </a:xfrm>
            <a:prstGeom prst="rect">
              <a:avLst/>
            </a:prstGeom>
            <a:solidFill>
              <a:srgbClr val="BAD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721" y="1871612"/>
              <a:ext cx="458398" cy="458398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1200297" y="2132344"/>
            <a:ext cx="6743407" cy="1014958"/>
            <a:chOff x="1200297" y="2132344"/>
            <a:chExt cx="6743407" cy="1014958"/>
          </a:xfrm>
        </p:grpSpPr>
        <p:sp>
          <p:nvSpPr>
            <p:cNvPr id="33" name="文本框 32"/>
            <p:cNvSpPr txBox="1"/>
            <p:nvPr/>
          </p:nvSpPr>
          <p:spPr>
            <a:xfrm>
              <a:off x="1200297" y="2306832"/>
              <a:ext cx="10575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rgbClr val="0055AB"/>
                  </a:solidFill>
                  <a:latin typeface="方正准圆_GBK" panose="03000509000000000000" pitchFamily="65" charset="-122"/>
                  <a:ea typeface="方正准圆_GBK" panose="03000509000000000000" pitchFamily="65" charset="-122"/>
                </a:rPr>
                <a:t>教学资料</a:t>
              </a:r>
              <a:endParaRPr lang="zh-CN" altLang="en-US" sz="1600" dirty="0">
                <a:solidFill>
                  <a:srgbClr val="0055AB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257893" y="2132344"/>
              <a:ext cx="5685811" cy="1014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600" dirty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导学案</a:t>
              </a:r>
              <a:r>
                <a:rPr lang="zh-CN" altLang="en-US" sz="1600" dirty="0" smtClean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设计　教案设计　教学实录　预习</a:t>
              </a:r>
              <a:r>
                <a:rPr lang="zh-CN" altLang="en-US" sz="1600" dirty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卡</a:t>
              </a:r>
              <a:r>
                <a:rPr lang="zh-CN" altLang="en-US" sz="1600" dirty="0" smtClean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设计　活动</a:t>
              </a:r>
              <a:r>
                <a:rPr lang="zh-CN" altLang="en-US" sz="1600" dirty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卡</a:t>
              </a:r>
              <a:r>
                <a:rPr lang="zh-CN" altLang="en-US" sz="1600" dirty="0" smtClean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设计　课时测评　课外积累</a:t>
              </a:r>
              <a:endParaRPr lang="zh-CN" altLang="en-US" sz="1600" dirty="0">
                <a:latin typeface="方正书宋_GBK" panose="03000509000000000000" pitchFamily="65" charset="-122"/>
                <a:ea typeface="方正书宋_GBK" panose="03000509000000000000" pitchFamily="65" charset="-122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>
          <a:xfrm flipH="1">
            <a:off x="1327830" y="3316273"/>
            <a:ext cx="6546678" cy="0"/>
          </a:xfrm>
          <a:prstGeom prst="line">
            <a:avLst/>
          </a:prstGeom>
          <a:ln w="12700">
            <a:solidFill>
              <a:srgbClr val="E4482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1200297" y="4420782"/>
            <a:ext cx="6736687" cy="340236"/>
            <a:chOff x="1200297" y="4420782"/>
            <a:chExt cx="6736687" cy="340236"/>
          </a:xfrm>
        </p:grpSpPr>
        <p:sp>
          <p:nvSpPr>
            <p:cNvPr id="37" name="文本框 36"/>
            <p:cNvSpPr txBox="1"/>
            <p:nvPr/>
          </p:nvSpPr>
          <p:spPr>
            <a:xfrm>
              <a:off x="1200297" y="4420782"/>
              <a:ext cx="10575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rgbClr val="0055AB"/>
                  </a:solidFill>
                  <a:latin typeface="方正准圆_GBK" panose="03000509000000000000" pitchFamily="65" charset="-122"/>
                  <a:ea typeface="方正准圆_GBK" panose="03000509000000000000" pitchFamily="65" charset="-122"/>
                </a:rPr>
                <a:t>学习工具</a:t>
              </a:r>
              <a:endParaRPr lang="zh-CN" altLang="en-US" sz="1600" dirty="0">
                <a:solidFill>
                  <a:srgbClr val="0055AB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257894" y="4422464"/>
              <a:ext cx="5679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生字笔顺演示　课文词语</a:t>
              </a:r>
              <a:r>
                <a:rPr lang="zh-CN" altLang="en-US" sz="1600" dirty="0" smtClean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听写　</a:t>
              </a:r>
              <a:r>
                <a:rPr lang="zh-CN" altLang="en-US" sz="1600" dirty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课文原声</a:t>
              </a:r>
              <a:r>
                <a:rPr lang="zh-CN" altLang="en-US" sz="1600" dirty="0" smtClean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朗读　</a:t>
              </a:r>
              <a:r>
                <a:rPr lang="zh-CN" altLang="en-US" sz="1600" dirty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课文类文</a:t>
              </a:r>
              <a:r>
                <a:rPr lang="zh-CN" altLang="en-US" sz="1600" dirty="0" smtClean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阅读</a:t>
              </a:r>
              <a:endParaRPr lang="zh-CN" altLang="en-US" sz="1600" dirty="0">
                <a:latin typeface="方正书宋_GBK" panose="03000509000000000000" pitchFamily="65" charset="-122"/>
                <a:ea typeface="方正书宋_GBK" panose="03000509000000000000" pitchFamily="65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175545" y="3488752"/>
            <a:ext cx="785290" cy="790964"/>
            <a:chOff x="5239123" y="1842146"/>
            <a:chExt cx="511595" cy="515292"/>
          </a:xfrm>
        </p:grpSpPr>
        <p:sp>
          <p:nvSpPr>
            <p:cNvPr id="40" name="矩形 39"/>
            <p:cNvSpPr/>
            <p:nvPr/>
          </p:nvSpPr>
          <p:spPr>
            <a:xfrm>
              <a:off x="5239123" y="1842146"/>
              <a:ext cx="511595" cy="515292"/>
            </a:xfrm>
            <a:prstGeom prst="rect">
              <a:avLst/>
            </a:prstGeom>
            <a:solidFill>
              <a:srgbClr val="BAD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721" y="1871612"/>
              <a:ext cx="458398" cy="458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25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4" t="9835" r="9763" b="8198"/>
          <a:stretch/>
        </p:blipFill>
        <p:spPr>
          <a:xfrm>
            <a:off x="2051720" y="987574"/>
            <a:ext cx="5760640" cy="36004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555776" y="1645342"/>
            <a:ext cx="3168352" cy="17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少年中国</a:t>
            </a:r>
            <a:r>
              <a:rPr lang="zh-CN" altLang="en-US" sz="4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</a:t>
            </a:r>
            <a:endParaRPr lang="en-US" altLang="zh-CN" sz="44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400" dirty="0" smtClean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zh-CN" altLang="en-US"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节选</a:t>
            </a:r>
            <a:r>
              <a:rPr lang="en-US" altLang="zh-CN" sz="4400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endParaRPr lang="zh-CN" altLang="en-US" sz="4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1860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899592" y="1491630"/>
            <a:ext cx="7128792" cy="2952328"/>
          </a:xfrm>
          <a:prstGeom prst="roundRect">
            <a:avLst>
              <a:gd name="adj" fmla="val 7771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2555776" y="1851670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　　梁启超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，近代思想家，别号“饮冰室主人”，戊戌维新运动领袖之一，提倡维新变法。康有为的学生，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时人将二人合称二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人为“康梁”。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79350" y="-21737"/>
            <a:ext cx="1539798" cy="1214316"/>
            <a:chOff x="391219" y="-21737"/>
            <a:chExt cx="1539798" cy="1214316"/>
          </a:xfrm>
        </p:grpSpPr>
        <p:grpSp>
          <p:nvGrpSpPr>
            <p:cNvPr id="26" name="组合 25"/>
            <p:cNvGrpSpPr/>
            <p:nvPr/>
          </p:nvGrpSpPr>
          <p:grpSpPr>
            <a:xfrm>
              <a:off x="391219" y="-21737"/>
              <a:ext cx="1539798" cy="1214316"/>
              <a:chOff x="323528" y="133271"/>
              <a:chExt cx="1539798" cy="1214316"/>
            </a:xfrm>
          </p:grpSpPr>
          <p:pic>
            <p:nvPicPr>
              <p:cNvPr id="28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9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35" name="矩形 34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36" name="燕尾形 35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0" name="燕尾形 29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3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133271"/>
                <a:ext cx="127246" cy="779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7" name="矩形 26"/>
            <p:cNvSpPr/>
            <p:nvPr/>
          </p:nvSpPr>
          <p:spPr>
            <a:xfrm>
              <a:off x="557064" y="773880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作者简介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01" y="2067694"/>
            <a:ext cx="1479975" cy="162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1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40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" name="组合 164"/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8FBB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7" name="燕尾形 46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8FBB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2" name="燕尾形 41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8FB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矩形 47"/>
          <p:cNvSpPr/>
          <p:nvPr/>
        </p:nvSpPr>
        <p:spPr>
          <a:xfrm>
            <a:off x="555823" y="773880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自读提示</a:t>
            </a:r>
          </a:p>
        </p:txBody>
      </p:sp>
      <p:sp>
        <p:nvSpPr>
          <p:cNvPr id="13" name="矩形 12"/>
          <p:cNvSpPr/>
          <p:nvPr/>
        </p:nvSpPr>
        <p:spPr>
          <a:xfrm>
            <a:off x="913700" y="2014867"/>
            <a:ext cx="731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自由读课文，要求读准字音，有读不通的地方多读几遍。</a:t>
            </a:r>
          </a:p>
        </p:txBody>
      </p:sp>
    </p:spTree>
    <p:extLst>
      <p:ext uri="{BB962C8B-B14F-4D97-AF65-F5344CB8AC3E}">
        <p14:creationId xmlns:p14="http://schemas.microsoft.com/office/powerpoint/2010/main" val="417985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5597633" y="1988261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百兽震惶 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6748907" y="2044811"/>
            <a:ext cx="360040" cy="382923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3833096" y="319450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地履其黄</a:t>
            </a:r>
            <a:endParaRPr lang="zh-CN" altLang="en-US" sz="2800" dirty="0"/>
          </a:p>
        </p:txBody>
      </p:sp>
      <p:sp>
        <p:nvSpPr>
          <p:cNvPr id="41" name="矩形 40"/>
          <p:cNvSpPr/>
          <p:nvPr/>
        </p:nvSpPr>
        <p:spPr>
          <a:xfrm>
            <a:off x="4280586" y="3242868"/>
            <a:ext cx="372946" cy="432048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582025" y="319450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奇花初胎</a:t>
            </a:r>
            <a:endParaRPr lang="zh-CN" altLang="en-US" sz="2800" dirty="0"/>
          </a:p>
        </p:txBody>
      </p:sp>
      <p:sp>
        <p:nvSpPr>
          <p:cNvPr id="42" name="矩形 41"/>
          <p:cNvSpPr/>
          <p:nvPr/>
        </p:nvSpPr>
        <p:spPr>
          <a:xfrm>
            <a:off x="2741565" y="3246389"/>
            <a:ext cx="374875" cy="432048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550835" y="1988261"/>
            <a:ext cx="1738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一泻汪洋</a:t>
            </a:r>
          </a:p>
        </p:txBody>
      </p:sp>
      <p:sp>
        <p:nvSpPr>
          <p:cNvPr id="43" name="矩形 42"/>
          <p:cNvSpPr/>
          <p:nvPr/>
        </p:nvSpPr>
        <p:spPr>
          <a:xfrm>
            <a:off x="2081006" y="2032906"/>
            <a:ext cx="330754" cy="432048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579001" y="1988261"/>
            <a:ext cx="1729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鳞爪飞扬</a:t>
            </a:r>
          </a:p>
        </p:txBody>
      </p:sp>
      <p:sp>
        <p:nvSpPr>
          <p:cNvPr id="44" name="矩形 43"/>
          <p:cNvSpPr/>
          <p:nvPr/>
        </p:nvSpPr>
        <p:spPr>
          <a:xfrm>
            <a:off x="3667252" y="2044811"/>
            <a:ext cx="432048" cy="432048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084168" y="3194503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美 哉</a:t>
            </a:r>
            <a:endParaRPr lang="zh-CN" altLang="en-US" sz="2800" dirty="0"/>
          </a:p>
        </p:txBody>
      </p:sp>
      <p:sp>
        <p:nvSpPr>
          <p:cNvPr id="2" name="矩形 1"/>
          <p:cNvSpPr/>
          <p:nvPr/>
        </p:nvSpPr>
        <p:spPr>
          <a:xfrm>
            <a:off x="6660232" y="3219822"/>
            <a:ext cx="432048" cy="432048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379350" y="-21737"/>
            <a:ext cx="1539798" cy="1214316"/>
            <a:chOff x="391219" y="-21737"/>
            <a:chExt cx="1539798" cy="1214316"/>
          </a:xfrm>
        </p:grpSpPr>
        <p:grpSp>
          <p:nvGrpSpPr>
            <p:cNvPr id="26" name="组合 25"/>
            <p:cNvGrpSpPr/>
            <p:nvPr/>
          </p:nvGrpSpPr>
          <p:grpSpPr>
            <a:xfrm>
              <a:off x="391219" y="-21737"/>
              <a:ext cx="1539798" cy="1214316"/>
              <a:chOff x="323528" y="133271"/>
              <a:chExt cx="1539798" cy="1214316"/>
            </a:xfrm>
          </p:grpSpPr>
          <p:pic>
            <p:nvPicPr>
              <p:cNvPr id="28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9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35" name="矩形 34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0399A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36" name="燕尾形 35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0399A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0" name="燕尾形 29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0399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3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133271"/>
                <a:ext cx="127246" cy="779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7" name="矩形 26"/>
            <p:cNvSpPr/>
            <p:nvPr/>
          </p:nvSpPr>
          <p:spPr>
            <a:xfrm>
              <a:off x="557064" y="773880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读好词语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1964914" y="1988261"/>
            <a:ext cx="559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泻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631134" y="1987320"/>
            <a:ext cx="559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鳞</a:t>
            </a:r>
          </a:p>
        </p:txBody>
      </p:sp>
      <p:sp>
        <p:nvSpPr>
          <p:cNvPr id="23" name="矩形 22"/>
          <p:cNvSpPr/>
          <p:nvPr/>
        </p:nvSpPr>
        <p:spPr>
          <a:xfrm>
            <a:off x="2639135" y="3168312"/>
            <a:ext cx="559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胎</a:t>
            </a:r>
          </a:p>
        </p:txBody>
      </p:sp>
      <p:sp>
        <p:nvSpPr>
          <p:cNvPr id="37" name="矩形 36"/>
          <p:cNvSpPr/>
          <p:nvPr/>
        </p:nvSpPr>
        <p:spPr>
          <a:xfrm>
            <a:off x="4178313" y="3169503"/>
            <a:ext cx="559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履</a:t>
            </a:r>
          </a:p>
        </p:txBody>
      </p:sp>
      <p:sp>
        <p:nvSpPr>
          <p:cNvPr id="38" name="矩形 37"/>
          <p:cNvSpPr/>
          <p:nvPr/>
        </p:nvSpPr>
        <p:spPr>
          <a:xfrm>
            <a:off x="6608675" y="3168633"/>
            <a:ext cx="559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哉</a:t>
            </a:r>
          </a:p>
        </p:txBody>
      </p:sp>
      <p:sp>
        <p:nvSpPr>
          <p:cNvPr id="40" name="矩形 39"/>
          <p:cNvSpPr/>
          <p:nvPr/>
        </p:nvSpPr>
        <p:spPr>
          <a:xfrm>
            <a:off x="6665825" y="1988870"/>
            <a:ext cx="493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惶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0340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4" grpId="0"/>
      <p:bldP spid="19" grpId="0"/>
      <p:bldP spid="24" grpId="0"/>
      <p:bldP spid="25" grpId="0"/>
      <p:bldP spid="12" grpId="0"/>
      <p:bldP spid="20" grpId="0"/>
      <p:bldP spid="20" grpId="1"/>
      <p:bldP spid="21" grpId="0"/>
      <p:bldP spid="21" grpId="1"/>
      <p:bldP spid="23" grpId="0"/>
      <p:bldP spid="23" grpId="1"/>
      <p:bldP spid="37" grpId="0"/>
      <p:bldP spid="37" grpId="1"/>
      <p:bldP spid="38" grpId="0"/>
      <p:bldP spid="38" grpId="1"/>
      <p:bldP spid="40" grpId="0"/>
      <p:bldP spid="4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827584" y="1230452"/>
            <a:ext cx="3096344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伏流：</a:t>
            </a:r>
            <a:endParaRPr lang="en-US" altLang="zh-CN" sz="2400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震</a:t>
            </a:r>
            <a:r>
              <a:rPr lang="zh-CN" altLang="en-US" sz="2400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惶</a:t>
            </a:r>
            <a:r>
              <a:rPr lang="zh-CN" altLang="en-US" sz="2400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2400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鹰隼</a:t>
            </a:r>
            <a:r>
              <a:rPr lang="zh-CN" altLang="en-US" sz="2400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试翼，风尘吸张</a:t>
            </a:r>
            <a:r>
              <a:rPr lang="zh-CN" altLang="en-US" sz="2400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2400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矞</a:t>
            </a:r>
            <a:r>
              <a:rPr lang="zh-CN" altLang="en-US" sz="2400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矞皇皇</a:t>
            </a:r>
            <a:r>
              <a:rPr lang="zh-CN" altLang="en-US" sz="2400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2400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干将</a:t>
            </a:r>
            <a:r>
              <a:rPr lang="zh-CN" altLang="en-US" sz="2400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发硎，有作其芒</a:t>
            </a:r>
            <a:r>
              <a:rPr lang="zh-CN" altLang="en-US" sz="2400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altLang="en-US" sz="2400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49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0" name="组合 164"/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6" name="燕尾形 55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1" name="燕尾形 50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" name="矩形 56"/>
          <p:cNvSpPr/>
          <p:nvPr/>
        </p:nvSpPr>
        <p:spPr>
          <a:xfrm>
            <a:off x="555823" y="773880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理解词语</a:t>
            </a:r>
          </a:p>
        </p:txBody>
      </p:sp>
      <p:sp>
        <p:nvSpPr>
          <p:cNvPr id="16" name="矩形 15"/>
          <p:cNvSpPr/>
          <p:nvPr/>
        </p:nvSpPr>
        <p:spPr>
          <a:xfrm>
            <a:off x="822504" y="3607620"/>
            <a:ext cx="7802624" cy="984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   宝剑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在磨刀石上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磨出来，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发出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耀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眼的光芒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。“干将”古代宝剑名。“硎”磨刀石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71223" y="1270643"/>
            <a:ext cx="5947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地面下的洞穴中或岩层裂缝中流动的水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71223" y="1735470"/>
            <a:ext cx="2059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惊恐，惊惶。</a:t>
            </a:r>
          </a:p>
        </p:txBody>
      </p:sp>
      <p:sp>
        <p:nvSpPr>
          <p:cNvPr id="19" name="矩形 18"/>
          <p:cNvSpPr/>
          <p:nvPr/>
        </p:nvSpPr>
        <p:spPr>
          <a:xfrm>
            <a:off x="822504" y="2175090"/>
            <a:ext cx="7632848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　　　　　　　　　　鹰隼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展翅试飞，掀起狂风，飞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沙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走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石。“隼”一种凶猛的鸟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372955" y="3187861"/>
            <a:ext cx="3144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华美瑰丽，富丽堂皇。</a:t>
            </a:r>
          </a:p>
        </p:txBody>
      </p:sp>
    </p:spTree>
    <p:extLst>
      <p:ext uri="{BB962C8B-B14F-4D97-AF65-F5344CB8AC3E}">
        <p14:creationId xmlns:p14="http://schemas.microsoft.com/office/powerpoint/2010/main" val="47790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allAtOnce"/>
      <p:bldP spid="16" grpId="0" uiExpand="1" build="allAtOnce"/>
      <p:bldP spid="17" grpId="0" build="allAtOnce"/>
      <p:bldP spid="18" grpId="0" build="allAtOnce"/>
      <p:bldP spid="19" grpId="0" uiExpand="1" build="allAtOnce"/>
      <p:bldP spid="2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827584" y="1440631"/>
            <a:ext cx="32403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</a:t>
            </a:r>
            <a:r>
              <a:rPr lang="zh-CN" altLang="en-US" sz="2400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戴其苍，地履其黄</a:t>
            </a:r>
            <a:r>
              <a:rPr lang="zh-CN" altLang="en-US" sz="2400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2400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八荒：</a:t>
            </a:r>
            <a:endParaRPr lang="en-US" altLang="zh-CN" sz="2400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哉：</a:t>
            </a:r>
            <a:endParaRPr lang="en-US" altLang="zh-CN" sz="2400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无疆：</a:t>
            </a:r>
            <a:endParaRPr lang="zh-CN" altLang="en-US" sz="2400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49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0" name="组合 164"/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6" name="燕尾形 55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1" name="燕尾形 50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" name="矩形 56"/>
          <p:cNvSpPr/>
          <p:nvPr/>
        </p:nvSpPr>
        <p:spPr>
          <a:xfrm>
            <a:off x="555823" y="773880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理解词语</a:t>
            </a:r>
          </a:p>
        </p:txBody>
      </p:sp>
      <p:sp>
        <p:nvSpPr>
          <p:cNvPr id="14" name="矩形 13"/>
          <p:cNvSpPr/>
          <p:nvPr/>
        </p:nvSpPr>
        <p:spPr>
          <a:xfrm>
            <a:off x="831776" y="1443310"/>
            <a:ext cx="7484640" cy="504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　　　　　　　　　　头顶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着苍天，脚踏着黄土大地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31776" y="1911078"/>
            <a:ext cx="7484640" cy="984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　　　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指东、南、西、北、东南、东北、西南、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西北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八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个方向上极远的地方。</a:t>
            </a:r>
          </a:p>
        </p:txBody>
      </p:sp>
      <p:sp>
        <p:nvSpPr>
          <p:cNvPr id="16" name="矩形 15"/>
          <p:cNvSpPr/>
          <p:nvPr/>
        </p:nvSpPr>
        <p:spPr>
          <a:xfrm>
            <a:off x="1456606" y="2902699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表示赞叹，相当于“啊”。</a:t>
            </a:r>
          </a:p>
        </p:txBody>
      </p:sp>
      <p:sp>
        <p:nvSpPr>
          <p:cNvPr id="17" name="矩形 16"/>
          <p:cNvSpPr/>
          <p:nvPr/>
        </p:nvSpPr>
        <p:spPr>
          <a:xfrm>
            <a:off x="1744400" y="3372381"/>
            <a:ext cx="3187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没有止境；没有穷尽。</a:t>
            </a:r>
          </a:p>
        </p:txBody>
      </p:sp>
    </p:spTree>
    <p:extLst>
      <p:ext uri="{BB962C8B-B14F-4D97-AF65-F5344CB8AC3E}">
        <p14:creationId xmlns:p14="http://schemas.microsoft.com/office/powerpoint/2010/main" val="3000972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allAtOnce"/>
      <p:bldP spid="14" grpId="0" uiExpand="1" build="allAtOnce"/>
      <p:bldP spid="15" grpId="0" uiExpand="1" build="allAtOnce"/>
      <p:bldP spid="16" grpId="0" build="allAtOnce"/>
      <p:bldP spid="1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949023" y="1131590"/>
            <a:ext cx="72498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　自由、大声地朗读课文，小组交流，理清文章脉络、主要内容及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主题。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94606" y="2273635"/>
            <a:ext cx="72498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　中国的封建专制制度和封建官吏已经腐朽，希望寄托在中国少年的身上，作者坚信中国少年必有志士，能使国家富强，雄立于地球。反映了作者渴望祖国繁荣昌盛的爱国思想和积极乐观的民族自信心。</a:t>
            </a:r>
          </a:p>
        </p:txBody>
      </p:sp>
    </p:spTree>
    <p:extLst>
      <p:ext uri="{BB962C8B-B14F-4D97-AF65-F5344CB8AC3E}">
        <p14:creationId xmlns:p14="http://schemas.microsoft.com/office/powerpoint/2010/main" val="426299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3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组合 164"/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" name="燕尾形 9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" name="燕尾形 4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6CA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直接连接符 5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写一写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15" y="1367070"/>
            <a:ext cx="1477016" cy="147701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92" y="1367070"/>
            <a:ext cx="1477016" cy="14770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70" y="1367070"/>
            <a:ext cx="1477016" cy="14770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76" y="3058406"/>
            <a:ext cx="1477016" cy="147701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53" y="3058406"/>
            <a:ext cx="1477016" cy="147701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31" y="3058406"/>
            <a:ext cx="1477016" cy="147701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08" y="3058406"/>
            <a:ext cx="1477016" cy="147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386bad1b193e8ddd96c78c97f95eeb279f1e04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3316</TotalTime>
  <Words>171</Words>
  <Application>Microsoft Office PowerPoint</Application>
  <PresentationFormat>全屏显示(16:9)</PresentationFormat>
  <Paragraphs>60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方正小标宋_GBK</vt:lpstr>
      <vt:lpstr>方正准圆_GBK</vt:lpstr>
      <vt:lpstr>黑体</vt:lpstr>
      <vt:lpstr>方正大标宋_GBK</vt:lpstr>
      <vt:lpstr>Arial</vt:lpstr>
      <vt:lpstr>方正大黑_GBK</vt:lpstr>
      <vt:lpstr>方正书宋_GBK</vt:lpstr>
      <vt:lpstr>楷体</vt:lpstr>
      <vt:lpstr>Calibri</vt:lpstr>
      <vt:lpstr>宋体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738</cp:revision>
  <dcterms:created xsi:type="dcterms:W3CDTF">2015-05-05T08:02:14Z</dcterms:created>
  <dcterms:modified xsi:type="dcterms:W3CDTF">2019-08-12T07:18:14Z</dcterms:modified>
</cp:coreProperties>
</file>