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5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xkb1.co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EF200"/>
    <a:srgbClr val="EA5642"/>
    <a:srgbClr val="FFFCDA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5T17:03:56.484" idx="1">
    <p:pos x="2713" y="2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9EB71-A58C-411A-99E2-91082DE14D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C566-8908-497C-9706-D9F3DFA3D1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 noTextEdit="1"/>
          </p:cNvSpPr>
          <p:nvPr>
            <p:ph type="sldImg" idx="4294967295"/>
          </p:nvPr>
        </p:nvSpPr>
        <p:spPr>
          <a:xfrm>
            <a:off x="1144588" y="685800"/>
            <a:ext cx="4572000" cy="3429000"/>
          </a:xfrm>
        </p:spPr>
      </p:sp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mtClean="0"/>
              <a:t>Me too</a:t>
            </a:r>
            <a:endParaRPr lang="en-US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31424" r="30871" b="25397"/>
          <a:stretch>
            <a:fillRect/>
          </a:stretch>
        </p:blipFill>
        <p:spPr>
          <a:xfrm>
            <a:off x="-14514" y="-8908"/>
            <a:ext cx="9158514" cy="68669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" y="425793"/>
            <a:ext cx="1178092" cy="8978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6" y="1580509"/>
            <a:ext cx="7582302" cy="3307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79">
            <a:off x="5790268" y="3225910"/>
            <a:ext cx="2613503" cy="1118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171">
            <a:off x="69663" y="1479458"/>
            <a:ext cx="3715520" cy="1088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404"/>
            <a:ext cx="3654762" cy="3543300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2276475" y="-8908"/>
            <a:ext cx="0" cy="2452071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/>
        </p:nvCxnSpPr>
        <p:spPr>
          <a:xfrm>
            <a:off x="6965633" y="-8908"/>
            <a:ext cx="0" cy="2023446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65" y="4598444"/>
            <a:ext cx="2547848" cy="25478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527"/>
            <a:ext cx="9144000" cy="4284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4" y="4917490"/>
            <a:ext cx="1286986" cy="426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515100"/>
            <a:ext cx="7391400" cy="34289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343774" y="6515100"/>
            <a:ext cx="1800225" cy="342899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476250"/>
            <a:ext cx="333375" cy="657225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1" y="1445485"/>
            <a:ext cx="6113550" cy="256454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3108884" y="-9525"/>
            <a:ext cx="0" cy="221456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5930583" y="-4763"/>
            <a:ext cx="0" cy="1900238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/>
        </p:nvSpPr>
        <p:spPr>
          <a:xfrm rot="21035785">
            <a:off x="2086854" y="2052106"/>
            <a:ext cx="5158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2635653"/>
            <a:ext cx="885825" cy="8441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8258175" y="2635653"/>
            <a:ext cx="885825" cy="8441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"/>
          <a:stretch>
            <a:fillRect/>
          </a:stretch>
        </p:blipFill>
        <p:spPr>
          <a:xfrm>
            <a:off x="0" y="4047205"/>
            <a:ext cx="9144000" cy="2853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7A741F-BE31-40CA-8997-3B23580B88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76FF7F-245B-4BF3-8283-35CC4B1D0D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jpeg"/><Relationship Id="rId7" Type="http://schemas.openxmlformats.org/officeDocument/2006/relationships/image" Target="../media/image26.jpe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4" Type="http://schemas.openxmlformats.org/officeDocument/2006/relationships/image" Target="../media/image37.jpeg"/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6.jpeg"/><Relationship Id="rId2" Type="http://schemas.openxmlformats.org/officeDocument/2006/relationships/image" Target="../media/image41.png"/><Relationship Id="rId1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45.png"/><Relationship Id="rId1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21104876">
            <a:off x="2202437" y="2815864"/>
            <a:ext cx="54150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21308297">
            <a:off x="6202999" y="3722155"/>
            <a:ext cx="179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三年级</a:t>
            </a:r>
            <a:endParaRPr lang="zh-CN" altLang="en-US" sz="3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R201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1771" r="5225" b="11351"/>
          <a:stretch>
            <a:fillRect/>
          </a:stretch>
        </p:blipFill>
        <p:spPr bwMode="auto">
          <a:xfrm>
            <a:off x="1205891" y="1507524"/>
            <a:ext cx="6661244" cy="43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90353" y="2200866"/>
            <a:ext cx="37556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黄包袱，包黑豆，</a:t>
            </a: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尝一口，甜水流。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69253" y="3678194"/>
            <a:ext cx="155715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dirty="0">
                <a:solidFill>
                  <a:srgbClr val="6600CC"/>
                </a:solidFill>
                <a:latin typeface="Comic Sans MS" panose="030F0702030302020204" pitchFamily="66" charset="0"/>
              </a:rPr>
              <a:t>pear</a:t>
            </a:r>
            <a:endParaRPr lang="en-US" altLang="zh-CN" sz="48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52680" y="4029564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（猜一种水果）</a:t>
            </a:r>
            <a:endParaRPr lang="zh-CN" altLang="en-US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51536" y="1593261"/>
            <a:ext cx="10080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800" b="1">
                <a:latin typeface="Times New Roman" panose="02020603050405020304" pitchFamily="18" charset="0"/>
              </a:rPr>
              <a:t>⑤</a:t>
            </a:r>
            <a:endParaRPr lang="zh-CN" altLang="en-US" sz="4800" b="1">
              <a:latin typeface="Times New Roman" panose="02020603050405020304" pitchFamily="18" charset="0"/>
            </a:endParaRPr>
          </a:p>
        </p:txBody>
      </p:sp>
      <p:pic>
        <p:nvPicPr>
          <p:cNvPr id="17416" name="Picture 8" descr="u=922408254,533230589&amp;fm=1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05" y="4502106"/>
            <a:ext cx="1128245" cy="105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2464" y="444844"/>
            <a:ext cx="3871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Riddles  </a:t>
            </a:r>
            <a:r>
              <a:rPr lang="zh-CN" altLang="en-US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谜语 </a:t>
            </a:r>
            <a:endParaRPr lang="zh-CN" altLang="en-US" sz="4000" dirty="0">
              <a:solidFill>
                <a:srgbClr val="C00000"/>
              </a:solidFill>
              <a:latin typeface="方正胖娃简体" panose="03000509000000000000" pitchFamily="65" charset="-122"/>
              <a:ea typeface="方正胖娃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3515" y="1310718"/>
            <a:ext cx="79930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游戏规则：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、如果你和老师、同学喜欢的水果相同，就请你马上大声说：</a:t>
            </a:r>
            <a:r>
              <a:rPr lang="en-US" altLang="zh-CN" sz="2800" dirty="0">
                <a:solidFill>
                  <a:srgbClr val="C0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Me to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o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.</a:t>
            </a:r>
            <a:endParaRPr lang="en-US" altLang="zh-CN" sz="2800" dirty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、如果不相同，就请你马上大声说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Me neither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 </a:t>
            </a:r>
            <a:endParaRPr lang="en-US" altLang="zh-CN" sz="2800" b="1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5490" y="3657811"/>
            <a:ext cx="284964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Comic Sans MS" panose="030F0702030302020204" pitchFamily="66" charset="0"/>
              </a:rPr>
              <a:t>I like …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 too.</a:t>
            </a:r>
            <a:endParaRPr lang="en-US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>
                <a:latin typeface="Comic Sans MS" panose="030F0702030302020204" pitchFamily="66" charset="0"/>
              </a:rPr>
              <a:t>I don’t like…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Me neither.</a:t>
            </a:r>
            <a:endParaRPr lang="en-US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5894" y="502508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Comic Sans MS" panose="030F0702030302020204" pitchFamily="66" charset="0"/>
              </a:rPr>
              <a:t>Game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1412375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23900"/>
            <a:ext cx="2057400" cy="12573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u=680911439,740739336&amp;g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2057400" cy="13716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108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1905000" cy="132238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20071168541919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95" y="2636838"/>
            <a:ext cx="1828800" cy="13716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632885" y="1946489"/>
            <a:ext cx="1738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E7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orange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45919" y="3952876"/>
            <a:ext cx="187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pear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089821" y="1946489"/>
            <a:ext cx="26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watermelon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289221" y="1946489"/>
            <a:ext cx="1393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apple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3"/>
          <p:cNvGrpSpPr/>
          <p:nvPr/>
        </p:nvGrpSpPr>
        <p:grpSpPr bwMode="auto">
          <a:xfrm>
            <a:off x="922621" y="1371026"/>
            <a:ext cx="7332663" cy="3884614"/>
            <a:chOff x="0" y="561"/>
            <a:chExt cx="4619" cy="2447"/>
          </a:xfrm>
        </p:grpSpPr>
        <p:pic>
          <p:nvPicPr>
            <p:cNvPr id="1435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78604">
              <a:off x="4126" y="561"/>
              <a:ext cx="493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0" y="2640"/>
              <a:ext cx="35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I don’t  like </a:t>
              </a:r>
              <a:r>
                <a:rPr lang="en-US" altLang="zh-CN" sz="3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watermelon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s.</a:t>
              </a:r>
              <a:endPara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4364">
            <a:off x="4572332" y="1246241"/>
            <a:ext cx="974930" cy="6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136821" y="5350777"/>
            <a:ext cx="3362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</a:t>
            </a:r>
            <a:r>
              <a:rPr lang="en-US" altLang="zh-CN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orange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s.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98" name="Picture 18" descr="u=1737847268,1964511223&amp;fm=21&amp;gp=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>
            <a:fillRect/>
          </a:stretch>
        </p:blipFill>
        <p:spPr bwMode="auto">
          <a:xfrm>
            <a:off x="6156325" y="2565400"/>
            <a:ext cx="1905000" cy="135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089821" y="4005263"/>
            <a:ext cx="2481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</a:rPr>
              <a:t>strawberries</a:t>
            </a:r>
            <a:endParaRPr lang="en-US" altLang="zh-CN" sz="1200" dirty="0">
              <a:solidFill>
                <a:srgbClr val="C00000"/>
              </a:solidFill>
            </a:endParaRPr>
          </a:p>
        </p:txBody>
      </p:sp>
      <p:pic>
        <p:nvPicPr>
          <p:cNvPr id="14356" name="Picture 20" descr="u=1551256639,910898392&amp;fm=51&amp;gp=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>
            <a:fillRect/>
          </a:stretch>
        </p:blipFill>
        <p:spPr bwMode="auto">
          <a:xfrm>
            <a:off x="3425117" y="2652407"/>
            <a:ext cx="1870075" cy="10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738219" y="4005263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banana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34197" y="4667084"/>
            <a:ext cx="4322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Comic Sans MS" panose="030F0702030302020204" pitchFamily="66" charset="0"/>
              </a:rPr>
              <a:t>What do you like? 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35711" y="5462715"/>
            <a:ext cx="69655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Comic Sans MS" panose="030F0702030302020204" pitchFamily="66" charset="0"/>
              </a:rPr>
              <a:t>I like ____, I  don’t  like ____.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  <p:pic>
        <p:nvPicPr>
          <p:cNvPr id="15367" name="Picture 7" descr="1412375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765175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u=680911439,740739336&amp;g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69215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108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1905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20071168541919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45374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155424" y="1948248"/>
            <a:ext cx="197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E77B0F"/>
                </a:solidFill>
                <a:latin typeface="Comic Sans MS" panose="030F0702030302020204" pitchFamily="66" charset="0"/>
              </a:rPr>
              <a:t>orange</a:t>
            </a:r>
            <a:r>
              <a:rPr lang="en-US" altLang="zh-CN" sz="3600" dirty="0">
                <a:latin typeface="Comic Sans MS" panose="030F0702030302020204" pitchFamily="66" charset="0"/>
              </a:rPr>
              <a:t>s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171094" y="3960813"/>
            <a:ext cx="1391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CC9900"/>
                </a:solidFill>
                <a:latin typeface="Comic Sans MS" panose="030F0702030302020204" pitchFamily="66" charset="0"/>
              </a:rPr>
              <a:t>pear</a:t>
            </a:r>
            <a:r>
              <a:rPr lang="en-US" altLang="zh-CN" sz="3600" b="1" dirty="0">
                <a:latin typeface="Comic Sans MS" panose="030F0702030302020204" pitchFamily="66" charset="0"/>
              </a:rPr>
              <a:t>s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171094" y="1948248"/>
            <a:ext cx="154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apple</a:t>
            </a:r>
            <a:r>
              <a:rPr lang="en-US" altLang="zh-CN" sz="3600" dirty="0">
                <a:latin typeface="Comic Sans MS" panose="030F0702030302020204" pitchFamily="66" charset="0"/>
              </a:rPr>
              <a:t>s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045942" y="1948248"/>
            <a:ext cx="3240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006666"/>
                </a:solidFill>
                <a:latin typeface="Comic Sans MS" panose="030F0702030302020204" pitchFamily="66" charset="0"/>
              </a:rPr>
              <a:t>watermelon</a:t>
            </a:r>
            <a:r>
              <a:rPr lang="en-US" altLang="zh-CN" sz="3600" dirty="0">
                <a:latin typeface="Comic Sans MS" panose="030F0702030302020204" pitchFamily="66" charset="0"/>
              </a:rPr>
              <a:t>s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  <p:pic>
        <p:nvPicPr>
          <p:cNvPr id="21519" name="Picture 15" descr="u=1737847268,1964511223&amp;fm=21&amp;gp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>
            <a:fillRect/>
          </a:stretch>
        </p:blipFill>
        <p:spPr bwMode="auto">
          <a:xfrm>
            <a:off x="6238491" y="2667000"/>
            <a:ext cx="1905000" cy="136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364162" y="4667084"/>
            <a:ext cx="3457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strawberries</a:t>
            </a:r>
            <a:endParaRPr lang="en-US" altLang="zh-CN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28744" y="460163"/>
            <a:ext cx="3191261" cy="5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0066FF"/>
                </a:solidFill>
                <a:latin typeface="Comic Sans MS" panose="030F0702030302020204" pitchFamily="66" charset="0"/>
              </a:rPr>
              <a:t>Group  work</a:t>
            </a:r>
            <a:endParaRPr lang="en-US" altLang="zh-CN" sz="3600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09600" y="1168189"/>
            <a:ext cx="55104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FF6600"/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小组</a:t>
            </a:r>
            <a:r>
              <a:rPr lang="zh-CN" altLang="en-US" sz="2800" dirty="0">
                <a:solidFill>
                  <a:srgbClr val="FF6600"/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活动，谈论各自喜爱的水果</a:t>
            </a:r>
            <a:r>
              <a:rPr lang="zh-CN" altLang="en-US" sz="2800" dirty="0" smtClean="0">
                <a:solidFill>
                  <a:srgbClr val="FF6600"/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。       </a:t>
            </a:r>
            <a:endParaRPr lang="zh-CN" altLang="en-US" sz="2800" dirty="0">
              <a:solidFill>
                <a:srgbClr val="FF6600"/>
              </a:solidFill>
              <a:latin typeface="迷你简综艺" panose="03000509000000000000" pitchFamily="65" charset="-122"/>
              <a:ea typeface="迷你简综艺" panose="03000509000000000000" pitchFamily="65" charset="-122"/>
            </a:endParaRPr>
          </a:p>
        </p:txBody>
      </p:sp>
      <p:pic>
        <p:nvPicPr>
          <p:cNvPr id="16391" name="Picture 7" descr="108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8" y="1970809"/>
            <a:ext cx="16764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u=680911439,740739336&amp;g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35" y="1976001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4123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933138"/>
            <a:ext cx="1981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20071168541919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8" y="3502025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22698" y="4955017"/>
            <a:ext cx="6658405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do you like? </a:t>
            </a:r>
            <a:endParaRPr lang="en-US" altLang="zh-CN" sz="32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 like______. I don’t like_____.</a:t>
            </a:r>
            <a:endParaRPr lang="en-US" altLang="zh-CN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40" name="Picture 12" descr="u=2665050689,4229245956&amp;fm=21&amp;gp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5" b="11096"/>
          <a:stretch>
            <a:fillRect/>
          </a:stretch>
        </p:blipFill>
        <p:spPr bwMode="auto">
          <a:xfrm>
            <a:off x="2912268" y="3502025"/>
            <a:ext cx="1759767" cy="11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u=1737847268,1964511223&amp;fm=21&amp;gp=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"/>
          <a:stretch>
            <a:fillRect/>
          </a:stretch>
        </p:blipFill>
        <p:spPr bwMode="auto">
          <a:xfrm>
            <a:off x="6804025" y="3357563"/>
            <a:ext cx="1905000" cy="13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u=1551256639,910898392&amp;fm=51&amp;gp=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>
            <a:fillRect/>
          </a:stretch>
        </p:blipFill>
        <p:spPr bwMode="auto">
          <a:xfrm>
            <a:off x="4766480" y="1924050"/>
            <a:ext cx="1871662" cy="11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t's chant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11" y="1087395"/>
            <a:ext cx="4841779" cy="295159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92696" y="4269217"/>
            <a:ext cx="17586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I like….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Me too.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et's chant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86" y="406937"/>
            <a:ext cx="5753229" cy="385459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95288" y="489315"/>
            <a:ext cx="4811648" cy="664390"/>
          </a:xfrm>
          <a:prstGeom prst="wedgeRoundRectCallout">
            <a:avLst>
              <a:gd name="adj1" fmla="val 23617"/>
              <a:gd name="adj2" fmla="val 114297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Let’s have a fruit party.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1" y="4838228"/>
            <a:ext cx="1298575" cy="120834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17" y="4793692"/>
            <a:ext cx="1230954" cy="125288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猫、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70" y="4691364"/>
            <a:ext cx="1111268" cy="135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32" y="4631982"/>
            <a:ext cx="1210538" cy="141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25" y="2620785"/>
            <a:ext cx="1800296" cy="174825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0" y="2631839"/>
            <a:ext cx="1800296" cy="173719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u=1737847268,1964511223&amp;fm=21&amp;g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>
            <a:fillRect/>
          </a:stretch>
        </p:blipFill>
        <p:spPr bwMode="auto">
          <a:xfrm>
            <a:off x="3095425" y="2944545"/>
            <a:ext cx="1800296" cy="128957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331913" y="1557338"/>
            <a:ext cx="2754055" cy="625689"/>
          </a:xfrm>
          <a:prstGeom prst="wedgeRoundRectCallout">
            <a:avLst>
              <a:gd name="adj1" fmla="val -33483"/>
              <a:gd name="adj2" fmla="val 88439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I like grapes.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443626" y="1554404"/>
            <a:ext cx="3654168" cy="628623"/>
          </a:xfrm>
          <a:prstGeom prst="wedgeRoundRectCallout">
            <a:avLst>
              <a:gd name="adj1" fmla="val -33348"/>
              <a:gd name="adj2" fmla="val 10161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Have some grapes.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25607" name="Picture 7" descr="u=2665050689,4229245956&amp;fm=21&amp;g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b="5277"/>
          <a:stretch>
            <a:fillRect/>
          </a:stretch>
        </p:blipFill>
        <p:spPr bwMode="auto">
          <a:xfrm>
            <a:off x="6013622" y="2707477"/>
            <a:ext cx="1754660" cy="143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88" y="3837973"/>
            <a:ext cx="1455423" cy="197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476375" y="765175"/>
            <a:ext cx="6143625" cy="647700"/>
          </a:xfrm>
          <a:prstGeom prst="wedgeRoundRectCallout">
            <a:avLst>
              <a:gd name="adj1" fmla="val -34548"/>
              <a:gd name="adj2" fmla="val 9025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 err="1">
                <a:latin typeface="Comic Sans MS" panose="030F0702030302020204" pitchFamily="66" charset="0"/>
              </a:rPr>
              <a:t>Hello,panda.Do</a:t>
            </a:r>
            <a:r>
              <a:rPr lang="en-US" altLang="zh-CN" sz="3200" dirty="0">
                <a:latin typeface="Comic Sans MS" panose="030F0702030302020204" pitchFamily="66" charset="0"/>
              </a:rPr>
              <a:t> you like grape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>
                <a:latin typeface="Comic Sans MS" panose="030F0702030302020204" pitchFamily="66" charset="0"/>
              </a:rPr>
              <a:t>?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0" y="2164104"/>
            <a:ext cx="1496975" cy="16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140200" y="2968067"/>
            <a:ext cx="4493054" cy="1027670"/>
          </a:xfrm>
          <a:prstGeom prst="wedgeRoundRectCallout">
            <a:avLst>
              <a:gd name="adj1" fmla="val -39491"/>
              <a:gd name="adj2" fmla="val 80886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Sorry, </a:t>
            </a:r>
            <a:r>
              <a:rPr lang="en-US" altLang="zh-CN" sz="2800" dirty="0">
                <a:latin typeface="Comic Sans MS" panose="030F0702030302020204" pitchFamily="66" charset="0"/>
              </a:rPr>
              <a:t>I don’t like grapes.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I like </a:t>
            </a:r>
            <a:r>
              <a:rPr lang="en-US" altLang="zh-CN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watermelon</a:t>
            </a:r>
            <a:r>
              <a:rPr lang="en-US" altLang="zh-CN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793232" y="2622464"/>
            <a:ext cx="1585912" cy="752475"/>
            <a:chOff x="0" y="0"/>
            <a:chExt cx="1989" cy="882"/>
          </a:xfrm>
        </p:grpSpPr>
        <p:pic>
          <p:nvPicPr>
            <p:cNvPr id="20487" name="Picture 7" descr="u=1334155803,4252538683&amp;fm=51&amp;g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8" descr="u=1334155803,4252538683&amp;fm=51&amp;g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0"/>
              <a:ext cx="90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9" descr="u=1334155803,4252538683&amp;fm=51&amp;g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0"/>
              <a:ext cx="90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571833" y="1819360"/>
            <a:ext cx="2738351" cy="647701"/>
          </a:xfrm>
          <a:prstGeom prst="wedgeRoundRectCallout">
            <a:avLst>
              <a:gd name="adj1" fmla="val -39511"/>
              <a:gd name="adj2" fmla="val 9735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Here you are.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4214342" y="4825484"/>
            <a:ext cx="1708664" cy="574675"/>
          </a:xfrm>
          <a:prstGeom prst="wedgeRoundRectCallout">
            <a:avLst>
              <a:gd name="adj1" fmla="val -34245"/>
              <a:gd name="adj2" fmla="val -8846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Thanks.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4" grpId="0" animBg="1"/>
      <p:bldP spid="266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猫、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58" y="1580137"/>
            <a:ext cx="1493803" cy="177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181225" y="260351"/>
            <a:ext cx="5184775" cy="1250950"/>
          </a:xfrm>
          <a:prstGeom prst="wedgeRoundRectCallout">
            <a:avLst>
              <a:gd name="adj1" fmla="val -32889"/>
              <a:gd name="adj2" fmla="val 771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I like banana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Can I have some banana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>
                <a:latin typeface="Comic Sans MS" panose="030F0702030302020204" pitchFamily="66" charset="0"/>
              </a:rPr>
              <a:t>?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99" y="4017131"/>
            <a:ext cx="1553009" cy="177543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997905" y="2562407"/>
            <a:ext cx="3518225" cy="1454724"/>
          </a:xfrm>
          <a:prstGeom prst="cloudCallout">
            <a:avLst>
              <a:gd name="adj1" fmla="val -38278"/>
              <a:gd name="adj2" fmla="val 74544"/>
            </a:avLst>
          </a:prstGeom>
          <a:solidFill>
            <a:schemeClr val="bg1"/>
          </a:solidFill>
          <a:ln w="12700">
            <a:solidFill>
              <a:srgbClr val="282828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Sure. Here you are.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21510" name="Picture 6" descr="u=1551256639,910898392&amp;fm=51&amp;gp=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9056" r="-1591" b="12171"/>
          <a:stretch>
            <a:fillRect/>
          </a:stretch>
        </p:blipFill>
        <p:spPr bwMode="auto">
          <a:xfrm>
            <a:off x="6443954" y="1632156"/>
            <a:ext cx="1553282" cy="12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6375" y="1284546"/>
            <a:ext cx="7127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Unit 5  Do you like pears?</a:t>
            </a:r>
            <a:endParaRPr lang="en-US" altLang="zh-CN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453464" y="2654474"/>
            <a:ext cx="329153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400" dirty="0">
                <a:latin typeface="Comic Sans MS" panose="030F0702030302020204" pitchFamily="66" charset="0"/>
              </a:rPr>
              <a:t>B Let’s talk</a:t>
            </a:r>
            <a:endParaRPr lang="en-US" altLang="zh-CN" sz="4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1" y="3665838"/>
            <a:ext cx="1978786" cy="231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" y="1593219"/>
            <a:ext cx="1577889" cy="176434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195513" y="260350"/>
            <a:ext cx="5327650" cy="1296988"/>
          </a:xfrm>
          <a:prstGeom prst="wedgeRoundRectCallout">
            <a:avLst>
              <a:gd name="adj1" fmla="val -34607"/>
              <a:gd name="adj2" fmla="val 72292"/>
              <a:gd name="adj3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Hello, monkey.</a:t>
            </a:r>
            <a:endParaRPr lang="en-US" altLang="zh-CN" sz="3200" b="1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Have some bananas</a:t>
            </a:r>
            <a:r>
              <a:rPr lang="en-US" altLang="zh-CN" sz="3200" b="1" dirty="0">
                <a:latin typeface="Comic Sans MS" panose="030F0702030302020204" pitchFamily="66" charset="0"/>
              </a:rPr>
              <a:t>.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717199" y="3119760"/>
            <a:ext cx="3864833" cy="1223962"/>
          </a:xfrm>
          <a:prstGeom prst="wedgeRoundRectCallout">
            <a:avLst>
              <a:gd name="adj1" fmla="val -27860"/>
              <a:gd name="adj2" fmla="val 78472"/>
              <a:gd name="adj3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Thanks.</a:t>
            </a:r>
            <a:endParaRPr lang="en-US" altLang="zh-CN" sz="3200" b="1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I like _______.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et's tal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22" y="1089583"/>
            <a:ext cx="6077293" cy="455797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95962" y="1089583"/>
            <a:ext cx="346594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Who are they?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32641" y="5647553"/>
            <a:ext cx="6550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讨论图上的人物是谁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?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听录音，回答他们各自喜欢的水果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et's tal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620000" cy="5715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763713" y="326254"/>
            <a:ext cx="3236655" cy="563434"/>
          </a:xfrm>
          <a:prstGeom prst="wedgeRoundRectCallout">
            <a:avLst>
              <a:gd name="adj1" fmla="val -35438"/>
              <a:gd name="adj2" fmla="val 9469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Have some grape</a:t>
            </a:r>
            <a:r>
              <a:rPr lang="en-US" altLang="zh-CN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344395" y="1275537"/>
            <a:ext cx="2768212" cy="495600"/>
          </a:xfrm>
          <a:prstGeom prst="wedgeRoundRectCallout">
            <a:avLst>
              <a:gd name="adj1" fmla="val 21449"/>
              <a:gd name="adj2" fmla="val 11878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Thanks. I like….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112607" y="1589906"/>
            <a:ext cx="3878691" cy="1008062"/>
          </a:xfrm>
          <a:prstGeom prst="wedgeRoundRectCallout">
            <a:avLst>
              <a:gd name="adj1" fmla="val 7956"/>
              <a:gd name="adj2" fmla="val 744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Sorry, I don’t like grapes.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Can I have some…?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384983" y="4703806"/>
            <a:ext cx="1346758" cy="453080"/>
          </a:xfrm>
          <a:prstGeom prst="wedgeRoundRectCallout">
            <a:avLst>
              <a:gd name="adj1" fmla="val -31677"/>
              <a:gd name="adj2" fmla="val -1033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Here ….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"/>
          <p:cNvSpPr txBox="1">
            <a:spLocks noChangeArrowheads="1"/>
          </p:cNvSpPr>
          <p:nvPr/>
        </p:nvSpPr>
        <p:spPr bwMode="auto">
          <a:xfrm rot="-753530">
            <a:off x="1514474" y="2216321"/>
            <a:ext cx="52879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8000" b="1" dirty="0">
                <a:latin typeface="黑体" panose="02010609060101010101" charset="-122"/>
                <a:ea typeface="黑体" panose="02010609060101010101" charset="-122"/>
              </a:rPr>
              <a:t>我来演一演</a:t>
            </a:r>
            <a:endParaRPr lang="zh-CN" altLang="en-US" sz="8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1797" y="428367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kern="10" dirty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charset="-122"/>
              </a:rPr>
              <a:t>show time</a:t>
            </a:r>
            <a:r>
              <a:rPr lang="en-US" altLang="zh-CN" sz="4400" kern="10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charset="-122"/>
              </a:rPr>
              <a:t>!</a:t>
            </a:r>
            <a:endParaRPr lang="zh-CN" altLang="en-US" sz="4400" dirty="0">
              <a:solidFill>
                <a:srgbClr val="C00000"/>
              </a:solidFill>
              <a:latin typeface="Comic Sans MS" panose="030F0702030302020204" pitchFamily="66" charset="0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et's play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9669" r="10698" b="7973"/>
          <a:stretch>
            <a:fillRect/>
          </a:stretch>
        </p:blipFill>
        <p:spPr bwMode="auto">
          <a:xfrm>
            <a:off x="2009158" y="2512889"/>
            <a:ext cx="5141285" cy="385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7713" y="476250"/>
            <a:ext cx="29592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kern="10" dirty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charset="-122"/>
              </a:rPr>
              <a:t>Let’s play</a:t>
            </a:r>
            <a:endParaRPr lang="en-US" altLang="zh-CN" sz="4400" kern="10" dirty="0">
              <a:solidFill>
                <a:srgbClr val="C00000"/>
              </a:solidFill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45926" y="587199"/>
            <a:ext cx="323747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I like ….</a:t>
            </a:r>
            <a:endParaRPr lang="en-US" altLang="zh-CN" sz="36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I don’t like….</a:t>
            </a:r>
            <a:endParaRPr lang="en-US" altLang="zh-CN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ho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57" y="1087392"/>
            <a:ext cx="4648887" cy="4190313"/>
          </a:xfrm>
          <a:prstGeom prst="roundRect">
            <a:avLst>
              <a:gd name="adj" fmla="val 119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041834_084349006352_1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r="9316" b="6421"/>
          <a:stretch>
            <a:fillRect/>
          </a:stretch>
        </p:blipFill>
        <p:spPr bwMode="auto">
          <a:xfrm>
            <a:off x="1065814" y="499263"/>
            <a:ext cx="1108976" cy="123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orange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23" y="532586"/>
            <a:ext cx="1223962" cy="9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u=1551256639,910898392&amp;fm=51&amp;gp=0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2" b="22229"/>
          <a:stretch>
            <a:fillRect/>
          </a:stretch>
        </p:blipFill>
        <p:spPr bwMode="auto">
          <a:xfrm>
            <a:off x="4417583" y="1606378"/>
            <a:ext cx="1666252" cy="10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u=589348518,342929757&amp;fm=51&amp;gp=0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FF0"/>
              </a:clrFrom>
              <a:clrTo>
                <a:srgbClr val="FEF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"/>
          <a:stretch>
            <a:fillRect/>
          </a:stretch>
        </p:blipFill>
        <p:spPr bwMode="auto">
          <a:xfrm rot="-4403209">
            <a:off x="1270641" y="1470865"/>
            <a:ext cx="457200" cy="15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u=2321876870,2023531265&amp;fm=23&amp;gp=0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" b="6842"/>
          <a:stretch>
            <a:fillRect/>
          </a:stretch>
        </p:blipFill>
        <p:spPr bwMode="auto">
          <a:xfrm>
            <a:off x="4490608" y="3048001"/>
            <a:ext cx="1794861" cy="12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u=1526222818,444529148&amp;fm=52&amp;gp=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4" b="23165"/>
          <a:stretch>
            <a:fillRect/>
          </a:stretch>
        </p:blipFill>
        <p:spPr bwMode="auto">
          <a:xfrm>
            <a:off x="611188" y="3068639"/>
            <a:ext cx="2095500" cy="9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u=482973490,1025594867&amp;fm=51&amp;gp=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08" y="4311779"/>
            <a:ext cx="1441542" cy="144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u=1447288421,3222398483&amp;fm=51&amp;gp=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56" y="4324864"/>
            <a:ext cx="1354830" cy="1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47900" y="765175"/>
            <a:ext cx="1995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an</a:t>
            </a:r>
            <a:r>
              <a:rPr lang="zh-CN" altLang="zh-CN" sz="3200" dirty="0">
                <a:latin typeface="Comic Sans MS" panose="030F0702030302020204" pitchFamily="66" charset="0"/>
              </a:rPr>
              <a:t> orange</a:t>
            </a:r>
            <a:endParaRPr lang="zh-CN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339975" y="2057400"/>
            <a:ext cx="1804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zh-CN" altLang="zh-CN" sz="3200" dirty="0">
                <a:latin typeface="Comic Sans MS" panose="030F0702030302020204" pitchFamily="66" charset="0"/>
              </a:rPr>
              <a:t> banana</a:t>
            </a:r>
            <a:endParaRPr lang="zh-CN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39975" y="3284538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an</a:t>
            </a:r>
            <a:r>
              <a:rPr lang="zh-CN" altLang="zh-CN" sz="3200" dirty="0">
                <a:latin typeface="Comic Sans MS" panose="030F0702030302020204" pitchFamily="66" charset="0"/>
              </a:rPr>
              <a:t> apple</a:t>
            </a:r>
            <a:endParaRPr lang="zh-CN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478088" y="4652963"/>
            <a:ext cx="1357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zh-CN" altLang="zh-CN" sz="3200" dirty="0">
                <a:latin typeface="Comic Sans MS" panose="030F0702030302020204" pitchFamily="66" charset="0"/>
              </a:rPr>
              <a:t> pear</a:t>
            </a:r>
            <a:endParaRPr lang="zh-CN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283325" y="762000"/>
            <a:ext cx="165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latin typeface="Comic Sans MS" panose="030F0702030302020204" pitchFamily="66" charset="0"/>
              </a:rPr>
              <a:t>orange</a:t>
            </a:r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zh-CN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283325" y="2057400"/>
            <a:ext cx="167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latin typeface="Comic Sans MS" panose="030F0702030302020204" pitchFamily="66" charset="0"/>
              </a:rPr>
              <a:t>banana</a:t>
            </a:r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zh-CN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499225" y="3209925"/>
            <a:ext cx="135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latin typeface="Comic Sans MS" panose="030F0702030302020204" pitchFamily="66" charset="0"/>
              </a:rPr>
              <a:t>apple</a:t>
            </a:r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zh-CN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442075" y="4724400"/>
            <a:ext cx="1225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dirty="0">
                <a:latin typeface="Comic Sans MS" panose="030F0702030302020204" pitchFamily="66" charset="0"/>
              </a:rPr>
              <a:t>pear</a:t>
            </a:r>
            <a:r>
              <a:rPr lang="zh-CN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zh-CN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目录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C55D20"/>
              </a:clrFrom>
              <a:clrTo>
                <a:srgbClr val="C55D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8" t="14841" r="35324" b="73595"/>
          <a:stretch>
            <a:fillRect/>
          </a:stretch>
        </p:blipFill>
        <p:spPr bwMode="auto">
          <a:xfrm>
            <a:off x="568737" y="3902632"/>
            <a:ext cx="177324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云形 1"/>
          <p:cNvSpPr>
            <a:spLocks noChangeArrowheads="1"/>
          </p:cNvSpPr>
          <p:nvPr/>
        </p:nvSpPr>
        <p:spPr bwMode="auto">
          <a:xfrm>
            <a:off x="647700" y="782637"/>
            <a:ext cx="7848600" cy="2214563"/>
          </a:xfrm>
          <a:custGeom>
            <a:avLst/>
            <a:gdLst>
              <a:gd name="T0" fmla="*/ 3899 w 43200"/>
              <a:gd name="T1" fmla="*/ 14370 h 43200"/>
              <a:gd name="T2" fmla="*/ 10591 w 43200"/>
              <a:gd name="T3" fmla="*/ 3941 h 43200"/>
              <a:gd name="T4" fmla="*/ 14005 w 43200"/>
              <a:gd name="T5" fmla="*/ 5202 h 43200"/>
              <a:gd name="T6" fmla="*/ 22456 w 43200"/>
              <a:gd name="T7" fmla="*/ 3431 h 43200"/>
              <a:gd name="T8" fmla="*/ 26362 w 43200"/>
              <a:gd name="T9" fmla="*/ 141 h 43200"/>
              <a:gd name="T10" fmla="*/ 29832 w 43200"/>
              <a:gd name="T11" fmla="*/ 2480 h 43200"/>
              <a:gd name="T12" fmla="*/ 38318 w 43200"/>
              <a:gd name="T13" fmla="*/ 5575 h 43200"/>
              <a:gd name="T14" fmla="*/ 42250 w 43200"/>
              <a:gd name="T15" fmla="*/ 12594 h 43200"/>
              <a:gd name="T16" fmla="*/ 41818 w 43200"/>
              <a:gd name="T17" fmla="*/ 15459 h 43200"/>
              <a:gd name="T18" fmla="*/ 37404 w 43200"/>
              <a:gd name="T19" fmla="*/ 30203 h 43200"/>
              <a:gd name="T20" fmla="*/ 31619 w 43200"/>
              <a:gd name="T21" fmla="*/ 38007 h 43200"/>
              <a:gd name="T22" fmla="*/ 28556 w 43200"/>
              <a:gd name="T23" fmla="*/ 36813 h 43200"/>
              <a:gd name="T24" fmla="*/ 16480 w 43200"/>
              <a:gd name="T25" fmla="*/ 39263 h 43200"/>
              <a:gd name="T26" fmla="*/ 12503 w 43200"/>
              <a:gd name="T27" fmla="*/ 40771 h 43200"/>
              <a:gd name="T28" fmla="*/ 5803 w 43200"/>
              <a:gd name="T29" fmla="*/ 35469 h 43200"/>
              <a:gd name="T30" fmla="*/ 936 w 43200"/>
              <a:gd name="T31" fmla="*/ 29592 h 43200"/>
              <a:gd name="T32" fmla="*/ 2113 w 43200"/>
              <a:gd name="T33" fmla="*/ 25547 h 43200"/>
              <a:gd name="T34" fmla="*/ 3863 w 43200"/>
              <a:gd name="T35" fmla="*/ 14504 h 43200"/>
              <a:gd name="T36" fmla="*/ 4693 w 43200"/>
              <a:gd name="T37" fmla="*/ 26177 h 43200"/>
              <a:gd name="T38" fmla="*/ 2160 w 43200"/>
              <a:gd name="T39" fmla="*/ 25379 h 43200"/>
              <a:gd name="T40" fmla="*/ 6927 w 43200"/>
              <a:gd name="T41" fmla="*/ 34898 h 43200"/>
              <a:gd name="T42" fmla="*/ 16478 w 43200"/>
              <a:gd name="T43" fmla="*/ 39090 h 43200"/>
              <a:gd name="T44" fmla="*/ 15809 w 43200"/>
              <a:gd name="T45" fmla="*/ 37350 h 43200"/>
              <a:gd name="T46" fmla="*/ 28826 w 43200"/>
              <a:gd name="T47" fmla="*/ 34750 h 43200"/>
              <a:gd name="T48" fmla="*/ 34129 w 43200"/>
              <a:gd name="T49" fmla="*/ 22954 h 43200"/>
              <a:gd name="T50" fmla="*/ 37381 w 43200"/>
              <a:gd name="T51" fmla="*/ 30027 h 43200"/>
              <a:gd name="T52" fmla="*/ 41798 w 43200"/>
              <a:gd name="T53" fmla="*/ 15354 h 43200"/>
              <a:gd name="T54" fmla="*/ 40350 w 43200"/>
              <a:gd name="T55" fmla="*/ 18030 h 43200"/>
              <a:gd name="T56" fmla="*/ 38324 w 43200"/>
              <a:gd name="T57" fmla="*/ 5425 h 43200"/>
              <a:gd name="T58" fmla="*/ 38400 w 43200"/>
              <a:gd name="T59" fmla="*/ 6690 h 43200"/>
              <a:gd name="T60" fmla="*/ 29078 w 43200"/>
              <a:gd name="T61" fmla="*/ 3952 h 43200"/>
              <a:gd name="T62" fmla="*/ 22141 w 43200"/>
              <a:gd name="T63" fmla="*/ 4720 h 43200"/>
              <a:gd name="T64" fmla="*/ 22500 w 43200"/>
              <a:gd name="T65" fmla="*/ 3330 h 43200"/>
              <a:gd name="T66" fmla="*/ 14000 w 43200"/>
              <a:gd name="T67" fmla="*/ 5191 h 43200"/>
              <a:gd name="T68" fmla="*/ 4127 w 43200"/>
              <a:gd name="T69" fmla="*/ 15789 h 43200"/>
              <a:gd name="T70" fmla="*/ 3900 w 43200"/>
              <a:gd name="T71" fmla="*/ 14369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http://groups.wfu.edu/ModelUN/images/Cover/Orang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0585" r="8124" b="7761"/>
          <a:stretch>
            <a:fillRect/>
          </a:stretch>
        </p:blipFill>
        <p:spPr bwMode="auto">
          <a:xfrm>
            <a:off x="1258888" y="1341438"/>
            <a:ext cx="1944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椭圆形标注 6"/>
          <p:cNvSpPr>
            <a:spLocks noChangeArrowheads="1"/>
          </p:cNvSpPr>
          <p:nvPr/>
        </p:nvSpPr>
        <p:spPr bwMode="auto">
          <a:xfrm>
            <a:off x="2104511" y="4868863"/>
            <a:ext cx="5245100" cy="1214437"/>
          </a:xfrm>
          <a:prstGeom prst="wedgeEllipseCallout">
            <a:avLst>
              <a:gd name="adj1" fmla="val 49541"/>
              <a:gd name="adj2" fmla="val -68809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9525" cmpd="sng">
            <a:solidFill>
              <a:srgbClr val="98B954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CN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zh-CN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Yes, I do.</a:t>
            </a:r>
            <a:endParaRPr lang="zh-CN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zh-CN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No, I don’t.</a:t>
            </a:r>
            <a:endParaRPr lang="zh-CN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736196" y="5548312"/>
            <a:ext cx="433945" cy="431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rgbClr val="CC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25255" y="5013325"/>
            <a:ext cx="444886" cy="431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28" name="椭圆形标注 6"/>
          <p:cNvSpPr>
            <a:spLocks noChangeArrowheads="1"/>
          </p:cNvSpPr>
          <p:nvPr/>
        </p:nvSpPr>
        <p:spPr bwMode="auto">
          <a:xfrm>
            <a:off x="2268538" y="3094981"/>
            <a:ext cx="5245100" cy="1214438"/>
          </a:xfrm>
          <a:prstGeom prst="wedgeEllipseCallout">
            <a:avLst>
              <a:gd name="adj1" fmla="val -50307"/>
              <a:gd name="adj2" fmla="val 92260"/>
            </a:avLst>
          </a:prstGeom>
          <a:solidFill>
            <a:schemeClr val="accent2"/>
          </a:solidFill>
          <a:ln w="9525" cmpd="sng">
            <a:solidFill>
              <a:schemeClr val="accent1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Do you like oranges?</a:t>
            </a:r>
            <a:endParaRPr lang="zh-CN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9" name="Picture 9" descr="02目录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B71F1C"/>
              </a:clrFrom>
              <a:clrTo>
                <a:srgbClr val="B71F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1" t="34845" r="18736" b="52856"/>
          <a:stretch>
            <a:fillRect/>
          </a:stretch>
        </p:blipFill>
        <p:spPr bwMode="auto">
          <a:xfrm>
            <a:off x="7415530" y="3821112"/>
            <a:ext cx="172847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u=2321876870,2023531265&amp;fm=23&amp;gp=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7"/>
          <a:stretch>
            <a:fillRect/>
          </a:stretch>
        </p:blipFill>
        <p:spPr bwMode="auto">
          <a:xfrm>
            <a:off x="3348038" y="1213686"/>
            <a:ext cx="1511300" cy="11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u=1551256639,910898392&amp;fm=51&amp;gp=0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8"/>
          <a:stretch>
            <a:fillRect/>
          </a:stretch>
        </p:blipFill>
        <p:spPr bwMode="auto">
          <a:xfrm>
            <a:off x="4889454" y="1041400"/>
            <a:ext cx="1636009" cy="14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u=482973490,1025594867&amp;fm=51&amp;gp=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59" y="1085978"/>
            <a:ext cx="125650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u=1334155803,4252538683&amp;fm=51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" y="4325809"/>
            <a:ext cx="1367481" cy="134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865270" y="2929582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strawberry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405563" y="4786313"/>
            <a:ext cx="2738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watermelon</a:t>
            </a:r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en-US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405563" y="2788144"/>
            <a:ext cx="274407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Comic Sans MS" panose="030F0702030302020204" pitchFamily="66" charset="0"/>
              </a:rPr>
              <a:t>strawberr</a:t>
            </a:r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ies</a:t>
            </a:r>
            <a:endParaRPr lang="en-US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4054820" y="4466816"/>
            <a:ext cx="2233612" cy="1058863"/>
            <a:chOff x="0" y="0"/>
            <a:chExt cx="1989" cy="882"/>
          </a:xfrm>
        </p:grpSpPr>
        <p:pic>
          <p:nvPicPr>
            <p:cNvPr id="6151" name="Picture 12" descr="u=1334155803,4252538683&amp;fm=51&amp;gp=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3" descr="u=1334155803,4252538683&amp;fm=51&amp;gp=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0"/>
              <a:ext cx="90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4" descr="u=1334155803,4252538683&amp;fm=51&amp;gp=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0"/>
              <a:ext cx="90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405563" y="1052513"/>
            <a:ext cx="1560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Comic Sans MS" panose="030F0702030302020204" pitchFamily="66" charset="0"/>
              </a:rPr>
              <a:t>grape</a:t>
            </a:r>
            <a:r>
              <a:rPr lang="en-US" altLang="zh-CN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en-US" altLang="zh-CN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1828628" y="1117300"/>
            <a:ext cx="1584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   </a:t>
            </a:r>
            <a:r>
              <a:rPr lang="en-US" altLang="zh-CN" sz="3200" dirty="0">
                <a:latin typeface="Comic Sans MS" panose="030F0702030302020204" pitchFamily="66" charset="0"/>
              </a:rPr>
              <a:t>grape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1771135" y="4698400"/>
            <a:ext cx="257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Comic Sans MS" panose="030F0702030302020204" pitchFamily="66" charset="0"/>
              </a:rPr>
              <a:t>watermelon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6157" name="Picture 18" descr="u=4181214205,2035735659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" y="888743"/>
            <a:ext cx="1346159" cy="12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u=2665050689,4229245956&amp;fm=21&amp;g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7" b="6033"/>
          <a:stretch>
            <a:fillRect/>
          </a:stretch>
        </p:blipFill>
        <p:spPr bwMode="auto">
          <a:xfrm>
            <a:off x="4464908" y="670141"/>
            <a:ext cx="1688757" cy="138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0" descr="u=3689248350,2736679278&amp;fm=21&amp;gp=0"/>
          <p:cNvPicPr>
            <a:picLocks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>
            <a:fillRect/>
          </a:stretch>
        </p:blipFill>
        <p:spPr>
          <a:xfrm>
            <a:off x="411892" y="2540024"/>
            <a:ext cx="1367481" cy="1290572"/>
          </a:xfrm>
          <a:prstGeom prst="rect">
            <a:avLst/>
          </a:prstGeom>
        </p:spPr>
      </p:pic>
      <p:pic>
        <p:nvPicPr>
          <p:cNvPr id="12309" name="Picture 21" descr="u=1737847268,1964511223&amp;fm=21&amp;gp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"/>
          <a:stretch>
            <a:fillRect/>
          </a:stretch>
        </p:blipFill>
        <p:spPr bwMode="auto">
          <a:xfrm>
            <a:off x="4497861" y="2440116"/>
            <a:ext cx="1660758" cy="11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未命名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9" y="3888260"/>
            <a:ext cx="2212956" cy="20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771775" y="981075"/>
            <a:ext cx="4537075" cy="2736850"/>
          </a:xfrm>
          <a:prstGeom prst="wedgeEllipseCallout">
            <a:avLst>
              <a:gd name="adj1" fmla="val -64380"/>
              <a:gd name="adj2" fmla="val 6635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47924" y="1754981"/>
            <a:ext cx="5184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zh-CN" altLang="en-US" sz="7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考考你们！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201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1771" r="5225" b="11351"/>
          <a:stretch>
            <a:fillRect/>
          </a:stretch>
        </p:blipFill>
        <p:spPr bwMode="auto">
          <a:xfrm>
            <a:off x="1205891" y="1507524"/>
            <a:ext cx="6661244" cy="43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2464" y="444844"/>
            <a:ext cx="3871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Riddles  </a:t>
            </a:r>
            <a:r>
              <a:rPr lang="zh-CN" altLang="en-US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谜语 </a:t>
            </a:r>
            <a:endParaRPr lang="zh-CN" altLang="en-US" sz="4000" dirty="0">
              <a:solidFill>
                <a:srgbClr val="C00000"/>
              </a:solidFill>
              <a:latin typeface="方正胖娃简体" panose="03000509000000000000" pitchFamily="65" charset="-122"/>
              <a:ea typeface="方正胖娃简体" panose="03000509000000000000" pitchFamily="65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78640" y="2193203"/>
            <a:ext cx="31084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看着是 </a:t>
            </a:r>
            <a:r>
              <a:rPr lang="en-US" altLang="zh-CN" sz="3600" dirty="0" smtClean="0">
                <a:solidFill>
                  <a:srgbClr val="008000"/>
                </a:solidFill>
                <a:latin typeface="Comic Sans MS" panose="030F0702030302020204" pitchFamily="66" charset="0"/>
                <a:ea typeface="黑体" panose="02010609060101010101" charset="-122"/>
              </a:rPr>
              <a:t>green</a:t>
            </a:r>
            <a:r>
              <a:rPr lang="zh-CN" altLang="en-US" sz="36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zh-CN" altLang="en-US" sz="36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吃着是 </a:t>
            </a:r>
            <a:r>
              <a:rPr lang="en-US" altLang="zh-CN" sz="3600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charset="-122"/>
              </a:rPr>
              <a:t>red </a:t>
            </a:r>
            <a:r>
              <a:rPr lang="zh-CN" altLang="en-US" sz="36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en-US" altLang="zh-CN" sz="3600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吐出</a:t>
            </a:r>
            <a:r>
              <a:rPr lang="zh-CN" altLang="en-US" sz="36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是</a:t>
            </a: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black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40200" y="6034088"/>
            <a:ext cx="36718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watermelon</a:t>
            </a:r>
            <a:endParaRPr lang="en-US" altLang="zh-CN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43438" y="4868863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（猜一种水果）</a:t>
            </a:r>
            <a:endParaRPr lang="zh-CN" altLang="en-US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3" name="Picture 7" descr="M3UT9~YLW$V{$Q1T[~VK9{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74" y="4840316"/>
            <a:ext cx="940772" cy="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图片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12" y="4334830"/>
            <a:ext cx="929394" cy="6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868194" y="1680745"/>
            <a:ext cx="1152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①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R201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1771" r="5225" b="11351"/>
          <a:stretch>
            <a:fillRect/>
          </a:stretch>
        </p:blipFill>
        <p:spPr bwMode="auto">
          <a:xfrm>
            <a:off x="1205891" y="1507524"/>
            <a:ext cx="6661244" cy="43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47302" y="3017140"/>
            <a:ext cx="39809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黄金屋里装黄金船，</a:t>
            </a:r>
            <a:endParaRPr lang="zh-CN" altLang="en-US" sz="36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黄金船坐黄金人，</a:t>
            </a:r>
            <a:endParaRPr lang="zh-CN" altLang="en-US" sz="36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黄金人身上带甜酸。</a:t>
            </a:r>
            <a:r>
              <a:rPr lang="zh-CN" altLang="en-US" sz="3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6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09224" y="2147984"/>
            <a:ext cx="214637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</a:rPr>
              <a:t>orange</a:t>
            </a:r>
            <a:endParaRPr lang="en-US" altLang="zh-CN" sz="4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43438" y="5325464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（猜一种水果）</a:t>
            </a:r>
            <a:endParaRPr lang="zh-CN" altLang="en-US" sz="24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382413" y="1639265"/>
            <a:ext cx="12239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800" b="1" dirty="0">
                <a:latin typeface="Times New Roman" panose="02020603050405020304" pitchFamily="18" charset="0"/>
              </a:rPr>
              <a:t>③</a:t>
            </a:r>
            <a:endParaRPr lang="zh-CN" altLang="en-US" sz="4800" b="1" dirty="0">
              <a:latin typeface="Times New Roman" panose="02020603050405020304" pitchFamily="18" charset="0"/>
            </a:endParaRPr>
          </a:p>
        </p:txBody>
      </p:sp>
      <p:pic>
        <p:nvPicPr>
          <p:cNvPr id="15368" name="Picture 8" descr="de3f2c8ee24aeac8bfd0f7969bb07f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04" y="1802274"/>
            <a:ext cx="1335690" cy="110564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2464" y="444844"/>
            <a:ext cx="3871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Riddles  </a:t>
            </a:r>
            <a:r>
              <a:rPr lang="zh-CN" altLang="en-US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谜语 </a:t>
            </a:r>
            <a:endParaRPr lang="zh-CN" altLang="en-US" sz="4000" dirty="0">
              <a:solidFill>
                <a:srgbClr val="C00000"/>
              </a:solidFill>
              <a:latin typeface="方正胖娃简体" panose="03000509000000000000" pitchFamily="65" charset="-122"/>
              <a:ea typeface="方正胖娃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R201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1771" r="5225" b="11351"/>
          <a:stretch>
            <a:fillRect/>
          </a:stretch>
        </p:blipFill>
        <p:spPr bwMode="auto">
          <a:xfrm>
            <a:off x="1205891" y="1507524"/>
            <a:ext cx="6661244" cy="43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58751" y="4346062"/>
            <a:ext cx="1741616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dirty="0">
                <a:solidFill>
                  <a:srgbClr val="6600CC"/>
                </a:solidFill>
                <a:latin typeface="Comic Sans MS" panose="030F0702030302020204" pitchFamily="66" charset="0"/>
              </a:rPr>
              <a:t>apple</a:t>
            </a:r>
            <a:endParaRPr lang="en-US" altLang="zh-CN" sz="48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981502" y="4259263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（猜一种水果）</a:t>
            </a:r>
            <a:endParaRPr lang="zh-CN" altLang="en-US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653087" y="1662809"/>
            <a:ext cx="14398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800" b="1" dirty="0">
                <a:latin typeface="Times New Roman" panose="02020603050405020304" pitchFamily="18" charset="0"/>
              </a:rPr>
              <a:t>④</a:t>
            </a:r>
            <a:endParaRPr lang="zh-CN" alt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06226" y="2646312"/>
            <a:ext cx="40668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红红脸，圆又圆，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亲一口，脆又甜。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2" name="Picture 8" descr="454e88508c3ea017d0090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41" y="4487863"/>
            <a:ext cx="1248892" cy="13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2464" y="444844"/>
            <a:ext cx="3871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Riddles  </a:t>
            </a:r>
            <a:r>
              <a:rPr lang="zh-CN" altLang="en-US" sz="4000" dirty="0">
                <a:solidFill>
                  <a:srgbClr val="C00000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谜语 </a:t>
            </a:r>
            <a:endParaRPr lang="zh-CN" altLang="en-US" sz="4000" dirty="0">
              <a:solidFill>
                <a:srgbClr val="C00000"/>
              </a:solidFill>
              <a:latin typeface="方正胖娃简体" panose="03000509000000000000" pitchFamily="65" charset="-122"/>
              <a:ea typeface="方正胖娃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1240</Words>
  <Application>WPS 演示</Application>
  <PresentationFormat>全屏显示(4:3)</PresentationFormat>
  <Paragraphs>189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思源黑体 CN Regular</vt:lpstr>
      <vt:lpstr>黑体</vt:lpstr>
      <vt:lpstr>Comic Sans MS</vt:lpstr>
      <vt:lpstr>Times New Roman</vt:lpstr>
      <vt:lpstr>方正胖娃简体</vt:lpstr>
      <vt:lpstr>楷体</vt:lpstr>
      <vt:lpstr>Arial Unicode MS</vt:lpstr>
      <vt:lpstr>迷你简综艺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67</cp:revision>
  <dcterms:created xsi:type="dcterms:W3CDTF">2018-09-04T08:11:00Z</dcterms:created>
  <dcterms:modified xsi:type="dcterms:W3CDTF">2019-12-07T08:09:42Z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