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9" r:id="rId2"/>
    <p:sldId id="269" r:id="rId3"/>
    <p:sldId id="264" r:id="rId4"/>
    <p:sldId id="263" r:id="rId5"/>
    <p:sldId id="270" r:id="rId6"/>
    <p:sldId id="272" r:id="rId7"/>
    <p:sldId id="271" r:id="rId8"/>
    <p:sldId id="267" r:id="rId9"/>
    <p:sldId id="266" r:id="rId10"/>
    <p:sldId id="265" r:id="rId11"/>
    <p:sldId id="260" r:id="rId12"/>
    <p:sldId id="261" r:id="rId13"/>
  </p:sldIdLst>
  <p:sldSz cx="9144000" cy="5143500" type="screen16x9"/>
  <p:notesSz cx="6858000" cy="9144000"/>
  <p:custDataLst>
    <p:tags r:id="rId15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A5CBED"/>
    <a:srgbClr val="88BAE8"/>
    <a:srgbClr val="6CAAE2"/>
    <a:srgbClr val="EF857D"/>
    <a:srgbClr val="A8CDEE"/>
    <a:srgbClr val="8FBB99"/>
    <a:srgbClr val="4C7C57"/>
    <a:srgbClr val="619F70"/>
    <a:srgbClr val="B6D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02" autoAdjust="0"/>
    <p:restoredTop sz="94660"/>
  </p:normalViewPr>
  <p:slideViewPr>
    <p:cSldViewPr>
      <p:cViewPr varScale="1">
        <p:scale>
          <a:sx n="153" d="100"/>
          <a:sy n="153" d="100"/>
        </p:scale>
        <p:origin x="660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378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8DF97-0D14-4022-8A38-1CEB20F95576}" type="datetimeFigureOut">
              <a:rPr lang="zh-CN" altLang="en-US" smtClean="0"/>
              <a:pPr/>
              <a:t>2019/8/22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3CB0A-9CEA-4C29-B714-29F2D521F3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52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"/>
            <a:ext cx="9151618" cy="51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7620" y="-15240"/>
            <a:ext cx="9144000" cy="5151120"/>
          </a:xfrm>
          <a:prstGeom prst="rect">
            <a:avLst/>
          </a:prstGeom>
          <a:solidFill>
            <a:srgbClr val="FEF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C:\Documents and Settings\Administrator\桌面\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" y="1041"/>
            <a:ext cx="9137228" cy="10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-7620" y="-15240"/>
            <a:ext cx="9159240" cy="1127760"/>
          </a:xfrm>
          <a:prstGeom prst="rect">
            <a:avLst/>
          </a:prstGeom>
          <a:solidFill>
            <a:srgbClr val="FEFE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350" y="5036820"/>
            <a:ext cx="9157970" cy="106680"/>
          </a:xfrm>
          <a:prstGeom prst="rect">
            <a:avLst/>
          </a:prstGeom>
          <a:solidFill>
            <a:srgbClr val="62B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1619" cy="51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2019/8/22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36462" y="-21737"/>
            <a:ext cx="1539798" cy="1214316"/>
            <a:chOff x="391219" y="-21737"/>
            <a:chExt cx="1539798" cy="1214316"/>
          </a:xfrm>
        </p:grpSpPr>
        <p:grpSp>
          <p:nvGrpSpPr>
            <p:cNvPr id="2" name="组合 1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3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0" name="燕尾形 9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6CAA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" name="燕尾形 4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6C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矩形 10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smtClean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写一写</a:t>
              </a:r>
              <a:endPara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269763" y="2211710"/>
            <a:ext cx="6631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你有过“鼻子一酸”的经历吗？如果有，请你试着写一写。 </a:t>
            </a:r>
          </a:p>
        </p:txBody>
      </p:sp>
    </p:spTree>
    <p:extLst>
      <p:ext uri="{BB962C8B-B14F-4D97-AF65-F5344CB8AC3E}">
        <p14:creationId xmlns:p14="http://schemas.microsoft.com/office/powerpoint/2010/main" val="16751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0" y="764832"/>
            <a:ext cx="9151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《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慈母情深</a:t>
            </a:r>
            <a:r>
              <a:rPr lang="en-US" altLang="zh-CN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》</a:t>
            </a:r>
            <a:r>
              <a:rPr lang="zh-CN" altLang="en-US" sz="2200" dirty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教学资料</a:t>
            </a:r>
            <a:r>
              <a:rPr lang="zh-CN" altLang="en-US" sz="2200" dirty="0" smtClean="0">
                <a:solidFill>
                  <a:srgbClr val="E63933"/>
                </a:solidFill>
                <a:latin typeface="方正大标宋_GBK" panose="03000509000000000000" pitchFamily="65" charset="-122"/>
                <a:ea typeface="方正大标宋_GBK" panose="03000509000000000000" pitchFamily="65" charset="-122"/>
              </a:rPr>
              <a:t>链接</a:t>
            </a:r>
            <a:endParaRPr lang="zh-CN" altLang="en-US" sz="2200" dirty="0">
              <a:solidFill>
                <a:srgbClr val="E63933"/>
              </a:solidFill>
              <a:latin typeface="方正大标宋_GBK" panose="03000509000000000000" pitchFamily="65" charset="-122"/>
              <a:ea typeface="方正大标宋_GBK" panose="03000509000000000000" pitchFamily="65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175545" y="1380939"/>
            <a:ext cx="785290" cy="790964"/>
            <a:chOff x="5239123" y="1842146"/>
            <a:chExt cx="511595" cy="515292"/>
          </a:xfrm>
        </p:grpSpPr>
        <p:sp>
          <p:nvSpPr>
            <p:cNvPr id="30" name="矩形 29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1200297" y="2132344"/>
            <a:ext cx="6743407" cy="1014958"/>
            <a:chOff x="1200297" y="2132344"/>
            <a:chExt cx="6743407" cy="1014958"/>
          </a:xfrm>
        </p:grpSpPr>
        <p:sp>
          <p:nvSpPr>
            <p:cNvPr id="33" name="文本框 32"/>
            <p:cNvSpPr txBox="1"/>
            <p:nvPr/>
          </p:nvSpPr>
          <p:spPr>
            <a:xfrm>
              <a:off x="1200297" y="230683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教学资料</a:t>
              </a:r>
              <a:endParaRPr lang="zh-CN" altLang="en-US" sz="1600" dirty="0">
                <a:solidFill>
                  <a:srgbClr val="0055AB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257893" y="2132344"/>
              <a:ext cx="5685811" cy="101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导学案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设计　教案设计　教学实录　预习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卡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设计　活动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卡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设计　课时测评　课外积累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 flipH="1">
            <a:off x="1327830" y="3316273"/>
            <a:ext cx="6546678" cy="0"/>
          </a:xfrm>
          <a:prstGeom prst="line">
            <a:avLst/>
          </a:prstGeom>
          <a:ln w="12700">
            <a:solidFill>
              <a:srgbClr val="E4482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1200297" y="4420782"/>
            <a:ext cx="6736687" cy="340236"/>
            <a:chOff x="1200297" y="4420782"/>
            <a:chExt cx="6736687" cy="340236"/>
          </a:xfrm>
        </p:grpSpPr>
        <p:sp>
          <p:nvSpPr>
            <p:cNvPr id="37" name="文本框 36"/>
            <p:cNvSpPr txBox="1"/>
            <p:nvPr/>
          </p:nvSpPr>
          <p:spPr>
            <a:xfrm>
              <a:off x="1200297" y="4420782"/>
              <a:ext cx="1057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rgbClr val="0055AB"/>
                  </a:solidFill>
                  <a:latin typeface="方正准圆_GBK" panose="03000509000000000000" pitchFamily="65" charset="-122"/>
                  <a:ea typeface="方正准圆_GBK" panose="03000509000000000000" pitchFamily="65" charset="-122"/>
                </a:rPr>
                <a:t>学习工具</a:t>
              </a:r>
              <a:endParaRPr lang="zh-CN" altLang="en-US" sz="1600" dirty="0">
                <a:solidFill>
                  <a:srgbClr val="0055AB"/>
                </a:solidFill>
                <a:latin typeface="方正准圆_GBK" panose="03000509000000000000" pitchFamily="65" charset="-122"/>
                <a:ea typeface="方正准圆_GBK" panose="03000509000000000000" pitchFamily="65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257894" y="4422464"/>
              <a:ext cx="56790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生字笔顺演示　课文词语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听写　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课文原声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朗读　</a:t>
              </a:r>
              <a:r>
                <a:rPr lang="zh-CN" altLang="en-US" sz="1600" dirty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课文类文</a:t>
              </a:r>
              <a:r>
                <a:rPr lang="zh-CN" altLang="en-US" sz="1600" dirty="0" smtClean="0">
                  <a:latin typeface="方正小标宋_GBK" panose="03000509000000000000" pitchFamily="65" charset="-122"/>
                  <a:ea typeface="方正小标宋_GBK" panose="03000509000000000000" pitchFamily="65" charset="-122"/>
                </a:rPr>
                <a:t>阅读</a:t>
              </a:r>
              <a:endParaRPr lang="zh-CN" altLang="en-US" sz="1600" dirty="0">
                <a:latin typeface="方正书宋_GBK" panose="03000509000000000000" pitchFamily="65" charset="-122"/>
                <a:ea typeface="方正书宋_GBK" panose="03000509000000000000" pitchFamily="65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175545" y="3488752"/>
            <a:ext cx="785290" cy="790964"/>
            <a:chOff x="5239123" y="1842146"/>
            <a:chExt cx="511595" cy="515292"/>
          </a:xfrm>
        </p:grpSpPr>
        <p:sp>
          <p:nvSpPr>
            <p:cNvPr id="40" name="矩形 39"/>
            <p:cNvSpPr/>
            <p:nvPr/>
          </p:nvSpPr>
          <p:spPr>
            <a:xfrm>
              <a:off x="5239123" y="1842146"/>
              <a:ext cx="511595" cy="515292"/>
            </a:xfrm>
            <a:prstGeom prst="rect">
              <a:avLst/>
            </a:prstGeom>
            <a:solidFill>
              <a:srgbClr val="BAD8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721" y="1871612"/>
              <a:ext cx="458398" cy="458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5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92" y="1668940"/>
            <a:ext cx="3455416" cy="260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3864114" y="105958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慈母情深</a:t>
            </a:r>
          </a:p>
        </p:txBody>
      </p:sp>
    </p:spTree>
    <p:extLst>
      <p:ext uri="{BB962C8B-B14F-4D97-AF65-F5344CB8AC3E}">
        <p14:creationId xmlns:p14="http://schemas.microsoft.com/office/powerpoint/2010/main" val="243913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 dir="ou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36464" y="-21737"/>
            <a:ext cx="1539798" cy="1214316"/>
            <a:chOff x="391219" y="-21737"/>
            <a:chExt cx="1539798" cy="1214316"/>
          </a:xfrm>
        </p:grpSpPr>
        <p:grpSp>
          <p:nvGrpSpPr>
            <p:cNvPr id="2" name="组合 1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3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0" name="燕尾形 9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" name="燕尾形 4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FF5D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矩形 10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读一读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1566847" y="1638321"/>
            <a:ext cx="60486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1.快速默读课文，画出描写母亲外貌、动作、语言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语句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，看看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哪些词语让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你感受到了母亲的辛劳？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圈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出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重点词，读一读，在旁边写一写批注。</a:t>
            </a: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.说说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自己感触最深的地方是哪里，并说明原因。</a:t>
            </a:r>
          </a:p>
        </p:txBody>
      </p:sp>
    </p:spTree>
    <p:extLst>
      <p:ext uri="{BB962C8B-B14F-4D97-AF65-F5344CB8AC3E}">
        <p14:creationId xmlns:p14="http://schemas.microsoft.com/office/powerpoint/2010/main" val="39186099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164925" y="2557651"/>
            <a:ext cx="6825359" cy="201622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34080" y="-21737"/>
            <a:ext cx="1539798" cy="1214316"/>
            <a:chOff x="391219" y="-21737"/>
            <a:chExt cx="1539798" cy="1214316"/>
          </a:xfrm>
        </p:grpSpPr>
        <p:grpSp>
          <p:nvGrpSpPr>
            <p:cNvPr id="17" name="组合 16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4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8FBB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3" name="燕尾形 12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8FBB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9" name="燕尾形 8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8FBB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0" name="直接连接符 9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矩形 1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品一品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1058570" y="1123402"/>
            <a:ext cx="49273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　　我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穿过一排排缝纫机，走到那个角落，看见一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个　　　　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脊背弯曲着，头凑到缝纫机板上。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周围　　　　　　　　　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23" y="1085302"/>
            <a:ext cx="1827772" cy="137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2076008" y="157444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极其瘦弱</a:t>
            </a:r>
            <a:endParaRPr lang="zh-CN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3089689" y="1970133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几只灯泡烤着我的脸</a:t>
            </a:r>
            <a:endParaRPr lang="zh-CN" altLang="en-US" sz="2000" dirty="0"/>
          </a:p>
        </p:txBody>
      </p:sp>
      <p:sp>
        <p:nvSpPr>
          <p:cNvPr id="16" name="矩形 15"/>
          <p:cNvSpPr/>
          <p:nvPr/>
        </p:nvSpPr>
        <p:spPr>
          <a:xfrm>
            <a:off x="3686993" y="262948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母亲工作的艰辛</a:t>
            </a:r>
          </a:p>
        </p:txBody>
      </p:sp>
      <p:sp>
        <p:nvSpPr>
          <p:cNvPr id="18" name="矩形 17"/>
          <p:cNvSpPr/>
          <p:nvPr/>
        </p:nvSpPr>
        <p:spPr>
          <a:xfrm>
            <a:off x="1619672" y="3142755"/>
            <a:ext cx="5904656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走进这样的车间你的第一反应是什么？看到在这种环境中如此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辛勤工作</a:t>
            </a:r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的母亲，你此时是什么心情？</a:t>
            </a:r>
          </a:p>
        </p:txBody>
      </p:sp>
      <p:sp>
        <p:nvSpPr>
          <p:cNvPr id="19" name="矩形 18"/>
          <p:cNvSpPr/>
          <p:nvPr/>
        </p:nvSpPr>
        <p:spPr>
          <a:xfrm>
            <a:off x="3225328" y="4091192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烦躁和</a:t>
            </a:r>
            <a:r>
              <a:rPr lang="zh-CN" altLang="en-US" sz="18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压抑　难过</a:t>
            </a:r>
            <a:r>
              <a:rPr lang="zh-CN" altLang="en-US" sz="1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和愧疚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1164925" y="3078431"/>
            <a:ext cx="6825359" cy="0"/>
          </a:xfrm>
          <a:prstGeom prst="line">
            <a:avLst/>
          </a:prstGeom>
          <a:solidFill>
            <a:schemeClr val="bg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164925" y="4017829"/>
            <a:ext cx="6825359" cy="0"/>
          </a:xfrm>
          <a:prstGeom prst="line">
            <a:avLst/>
          </a:prstGeom>
          <a:solidFill>
            <a:schemeClr val="bg1"/>
          </a:solidFill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2216012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  <p:bldP spid="8" grpId="0"/>
      <p:bldP spid="8" grpId="1"/>
      <p:bldP spid="15" grpId="0"/>
      <p:bldP spid="15" grpId="1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4080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8FBB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8FBB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8FBB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品一品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792480" y="1204140"/>
            <a:ext cx="7604760" cy="835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　　背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直起来了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　　　　。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转过身来了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　　　　。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褐色的口罩上方，一对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眼神　　　眼睛　　　望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着我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　　　　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眼睛……</a:t>
            </a:r>
          </a:p>
        </p:txBody>
      </p:sp>
      <p:sp>
        <p:nvSpPr>
          <p:cNvPr id="14" name="矩形 13"/>
          <p:cNvSpPr/>
          <p:nvPr/>
        </p:nvSpPr>
        <p:spPr>
          <a:xfrm>
            <a:off x="2570062" y="165364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疲惫的</a:t>
            </a:r>
            <a:endParaRPr lang="zh-CN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3840014" y="1653647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吃惊地</a:t>
            </a:r>
            <a:endParaRPr lang="zh-CN" altLang="en-US" sz="2000" dirty="0"/>
          </a:p>
        </p:txBody>
      </p:sp>
      <p:sp>
        <p:nvSpPr>
          <p:cNvPr id="16" name="矩形 15"/>
          <p:cNvSpPr/>
          <p:nvPr/>
        </p:nvSpPr>
        <p:spPr>
          <a:xfrm>
            <a:off x="2823394" y="125863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我的母亲</a:t>
            </a:r>
            <a:endParaRPr lang="zh-CN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5617990" y="125863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我的母亲</a:t>
            </a:r>
            <a:endParaRPr lang="zh-CN" altLang="en-US" sz="2000" dirty="0"/>
          </a:p>
        </p:txBody>
      </p:sp>
      <p:sp>
        <p:nvSpPr>
          <p:cNvPr id="18" name="矩形 17"/>
          <p:cNvSpPr/>
          <p:nvPr/>
        </p:nvSpPr>
        <p:spPr>
          <a:xfrm>
            <a:off x="5617990" y="165416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我的母亲</a:t>
            </a:r>
            <a:endParaRPr lang="zh-CN" altLang="en-US" sz="2000" dirty="0"/>
          </a:p>
        </p:txBody>
      </p:sp>
      <p:sp>
        <p:nvSpPr>
          <p:cNvPr id="19" name="圆角矩形标注 18"/>
          <p:cNvSpPr/>
          <p:nvPr/>
        </p:nvSpPr>
        <p:spPr>
          <a:xfrm>
            <a:off x="2025799" y="1232458"/>
            <a:ext cx="754091" cy="360040"/>
          </a:xfrm>
          <a:prstGeom prst="wedgeRoundRectCallout">
            <a:avLst>
              <a:gd name="adj1" fmla="val 45125"/>
              <a:gd name="adj2" fmla="val 8454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标注 19"/>
          <p:cNvSpPr/>
          <p:nvPr/>
        </p:nvSpPr>
        <p:spPr>
          <a:xfrm>
            <a:off x="1737445" y="2291098"/>
            <a:ext cx="5525368" cy="739850"/>
          </a:xfrm>
          <a:prstGeom prst="wedgeRoundRectCallout">
            <a:avLst>
              <a:gd name="adj1" fmla="val 31301"/>
              <a:gd name="adj2" fmla="val -83332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065809" y="120173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眼神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24693" y="2328282"/>
            <a:ext cx="5424291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“我的母亲”出现3次，而且都放在句子的末尾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。在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感情表达上起了强调作用，展现出对母亲深深的关切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2480" y="3170336"/>
            <a:ext cx="76047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　　我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的母亲背直起来了，转过身来了，褐色的口罩上方，一对眼神疲惫的眼睛吃惊地望着我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4139952" y="3962424"/>
            <a:ext cx="4066455" cy="446696"/>
          </a:xfrm>
          <a:prstGeom prst="wedgeRoundRectCallout">
            <a:avLst>
              <a:gd name="adj1" fmla="val -31603"/>
              <a:gd name="adj2" fmla="val -10788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227201" y="3999608"/>
            <a:ext cx="397796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用倒置写法突出前面的部分，画面感更强。</a:t>
            </a:r>
          </a:p>
        </p:txBody>
      </p:sp>
    </p:spTree>
    <p:extLst>
      <p:ext uri="{BB962C8B-B14F-4D97-AF65-F5344CB8AC3E}">
        <p14:creationId xmlns:p14="http://schemas.microsoft.com/office/powerpoint/2010/main" val="7812228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5" grpId="1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  <p:bldP spid="23" grpId="0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4080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8FBB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8FBB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8FBB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品一品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792480" y="1133802"/>
            <a:ext cx="76047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　　母亲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说完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　　又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坐了下去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　　又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弯曲了背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　　又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将头俯在缝纫机板上了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　　又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陷入了手脚并用的机械忙碌状态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24756" y="158392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立刻</a:t>
            </a:r>
            <a:endParaRPr lang="zh-CN" altLang="en-US" sz="2000" dirty="0"/>
          </a:p>
        </p:txBody>
      </p:sp>
      <p:sp>
        <p:nvSpPr>
          <p:cNvPr id="20" name="圆角矩形标注 19"/>
          <p:cNvSpPr/>
          <p:nvPr/>
        </p:nvSpPr>
        <p:spPr>
          <a:xfrm>
            <a:off x="2738264" y="2171097"/>
            <a:ext cx="3063155" cy="427323"/>
          </a:xfrm>
          <a:prstGeom prst="wedgeRoundRectCallout">
            <a:avLst>
              <a:gd name="adj1" fmla="val -33377"/>
              <a:gd name="adj2" fmla="val -101355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2825512" y="2195581"/>
            <a:ext cx="286795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母亲工作争分夺秒，异常辛劳。</a:t>
            </a:r>
          </a:p>
        </p:txBody>
      </p:sp>
      <p:sp>
        <p:nvSpPr>
          <p:cNvPr id="23" name="矩形 22"/>
          <p:cNvSpPr/>
          <p:nvPr/>
        </p:nvSpPr>
        <p:spPr>
          <a:xfrm>
            <a:off x="792480" y="2682193"/>
            <a:ext cx="74218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　梁晓声家有兄弟姐妹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人，父亲去大西北工作，常年不在家。为了养活一大家子的人，母亲起早贪黑地工作，每月只能赚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27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元，平均每天收入几毛钱。家里穷到常常一块豆腐要吃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顿，为了养活孩子，家里的收音机已经变卖。为了给孩子们省钱，母亲每天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不吃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早饭就去上班。上班的地方离家很远，也舍不得花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分钱乘车。</a:t>
            </a:r>
          </a:p>
        </p:txBody>
      </p:sp>
      <p:sp>
        <p:nvSpPr>
          <p:cNvPr id="26" name="矩形 25"/>
          <p:cNvSpPr/>
          <p:nvPr/>
        </p:nvSpPr>
        <p:spPr>
          <a:xfrm>
            <a:off x="2570004" y="1187821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立刻</a:t>
            </a:r>
            <a:endParaRPr lang="zh-CN" altLang="en-US" sz="2000" dirty="0"/>
          </a:p>
        </p:txBody>
      </p:sp>
      <p:sp>
        <p:nvSpPr>
          <p:cNvPr id="27" name="矩形 26"/>
          <p:cNvSpPr/>
          <p:nvPr/>
        </p:nvSpPr>
        <p:spPr>
          <a:xfrm>
            <a:off x="4603344" y="1187821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立刻</a:t>
            </a:r>
            <a:endParaRPr lang="zh-CN" altLang="en-US" sz="2000" dirty="0"/>
          </a:p>
        </p:txBody>
      </p:sp>
      <p:sp>
        <p:nvSpPr>
          <p:cNvPr id="30" name="矩形 29"/>
          <p:cNvSpPr/>
          <p:nvPr/>
        </p:nvSpPr>
        <p:spPr>
          <a:xfrm>
            <a:off x="6634038" y="1187821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立刻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847023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2" grpId="0"/>
      <p:bldP spid="23" grpId="0"/>
      <p:bldP spid="26" grpId="0"/>
      <p:bldP spid="27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28"/>
          <p:cNvSpPr/>
          <p:nvPr/>
        </p:nvSpPr>
        <p:spPr>
          <a:xfrm>
            <a:off x="3956050" y="4508501"/>
            <a:ext cx="1231900" cy="356490"/>
          </a:xfrm>
          <a:prstGeom prst="roundRect">
            <a:avLst/>
          </a:prstGeom>
          <a:solidFill>
            <a:schemeClr val="bg1"/>
          </a:solidFill>
          <a:ln>
            <a:solidFill>
              <a:srgbClr val="FF5D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1522903" y="3393045"/>
            <a:ext cx="6098194" cy="397595"/>
          </a:xfrm>
          <a:prstGeom prst="roundRect">
            <a:avLst/>
          </a:prstGeom>
          <a:solidFill>
            <a:schemeClr val="bg1"/>
          </a:solidFill>
          <a:ln>
            <a:solidFill>
              <a:srgbClr val="FF5D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1784350" y="2444751"/>
            <a:ext cx="5575300" cy="847836"/>
          </a:xfrm>
          <a:prstGeom prst="roundRect">
            <a:avLst/>
          </a:prstGeom>
          <a:solidFill>
            <a:schemeClr val="bg1"/>
          </a:solidFill>
          <a:ln>
            <a:solidFill>
              <a:srgbClr val="FF5D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34080" y="-21737"/>
            <a:ext cx="1539798" cy="1214316"/>
            <a:chOff x="391219" y="-21737"/>
            <a:chExt cx="1539798" cy="1214316"/>
          </a:xfrm>
        </p:grpSpPr>
        <p:grpSp>
          <p:nvGrpSpPr>
            <p:cNvPr id="3" name="组合 2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5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11" name="矩形 10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2" name="燕尾形 11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" name="燕尾形 6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矩形 3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说一说</a:t>
              </a:r>
              <a:endPara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2006863" y="770407"/>
            <a:ext cx="5742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课文中还有哪些对母亲的描写让我们感受到了这份爱呢？</a:t>
            </a:r>
          </a:p>
        </p:txBody>
      </p:sp>
      <p:sp>
        <p:nvSpPr>
          <p:cNvPr id="14" name="矩形 13"/>
          <p:cNvSpPr/>
          <p:nvPr/>
        </p:nvSpPr>
        <p:spPr>
          <a:xfrm>
            <a:off x="623390" y="1164565"/>
            <a:ext cx="796597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母亲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掏衣兜，掏出一卷揉得皱皱的毛票，用龟裂的手指数着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母亲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却已将钱塞在我手里了，大声回答那个女人：“我挺高兴他爱看书的！”</a:t>
            </a:r>
          </a:p>
          <a:p>
            <a:pPr>
              <a:lnSpc>
                <a:spcPct val="120000"/>
              </a:lnSpc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你这孩子，谁叫你给我买水果罐头的！不是你说买书，妈才舍不得给你这么多钱呢！”</a:t>
            </a:r>
          </a:p>
          <a:p>
            <a:pPr>
              <a:lnSpc>
                <a:spcPct val="120000"/>
              </a:lnSpc>
            </a:pP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那一天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母亲数落了我一顿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　　完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，又给我凑足了买《青年近卫军》的钱。</a:t>
            </a:r>
          </a:p>
        </p:txBody>
      </p:sp>
      <p:sp>
        <p:nvSpPr>
          <p:cNvPr id="15" name="矩形 14"/>
          <p:cNvSpPr/>
          <p:nvPr/>
        </p:nvSpPr>
        <p:spPr>
          <a:xfrm>
            <a:off x="1998246" y="2459698"/>
            <a:ext cx="5215287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这是怎样地“掏”？怎样地“塞”？怎样地“凑”？</a:t>
            </a:r>
          </a:p>
          <a:p>
            <a:pPr algn="ctr">
              <a:lnSpc>
                <a:spcPct val="130000"/>
              </a:lnSpc>
            </a:pPr>
            <a:r>
              <a:rPr lang="en-US" altLang="zh-CN" sz="1800" dirty="0" smtClean="0">
                <a:latin typeface="+mj-ea"/>
                <a:ea typeface="+mj-ea"/>
              </a:rPr>
              <a:t>(</a:t>
            </a:r>
            <a:r>
              <a:rPr lang="zh-CN" altLang="en-US" sz="1800" dirty="0" smtClean="0">
                <a:latin typeface="+mj-ea"/>
                <a:ea typeface="+mj-ea"/>
              </a:rPr>
              <a:t>　　　　</a:t>
            </a:r>
            <a:r>
              <a:rPr lang="en-US" altLang="zh-CN" sz="1800" dirty="0" smtClean="0">
                <a:latin typeface="+mj-ea"/>
                <a:ea typeface="+mj-ea"/>
              </a:rPr>
              <a:t>)</a:t>
            </a:r>
            <a:r>
              <a: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地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掏　</a:t>
            </a:r>
            <a:r>
              <a:rPr lang="en-US" altLang="zh-CN" sz="1800" dirty="0">
                <a:latin typeface="+mj-ea"/>
              </a:rPr>
              <a:t>(</a:t>
            </a:r>
            <a:r>
              <a:rPr lang="zh-CN" altLang="en-US" sz="1800" dirty="0">
                <a:latin typeface="+mj-ea"/>
              </a:rPr>
              <a:t>　　　　</a:t>
            </a:r>
            <a:r>
              <a:rPr lang="en-US" altLang="zh-CN" sz="1800" dirty="0">
                <a:latin typeface="+mj-ea"/>
              </a:rPr>
              <a:t>)</a:t>
            </a:r>
            <a:r>
              <a: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地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塞　</a:t>
            </a:r>
            <a:r>
              <a:rPr lang="en-US" altLang="zh-CN" sz="1800" dirty="0">
                <a:latin typeface="+mj-ea"/>
              </a:rPr>
              <a:t>(</a:t>
            </a:r>
            <a:r>
              <a:rPr lang="zh-CN" altLang="en-US" sz="1800" dirty="0">
                <a:latin typeface="+mj-ea"/>
              </a:rPr>
              <a:t>　　</a:t>
            </a:r>
            <a:r>
              <a:rPr lang="en-US" altLang="zh-CN" sz="1800" dirty="0" smtClean="0">
                <a:latin typeface="+mj-ea"/>
              </a:rPr>
              <a:t>)</a:t>
            </a:r>
            <a:r>
              <a: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地</a:t>
            </a:r>
            <a:r>
              <a:rPr lang="zh-CN" altLang="en-US" sz="1800" dirty="0">
                <a:latin typeface="黑体" panose="02010609060101010101" pitchFamily="49" charset="-122"/>
                <a:ea typeface="黑体" panose="02010609060101010101" pitchFamily="49" charset="-122"/>
              </a:rPr>
              <a:t>凑 </a:t>
            </a:r>
          </a:p>
        </p:txBody>
      </p:sp>
      <p:sp>
        <p:nvSpPr>
          <p:cNvPr id="19" name="矩形 18"/>
          <p:cNvSpPr/>
          <p:nvPr/>
        </p:nvSpPr>
        <p:spPr>
          <a:xfrm>
            <a:off x="5772423" y="2848190"/>
            <a:ext cx="6463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8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迅速</a:t>
            </a:r>
            <a:endParaRPr lang="zh-CN" altLang="en-US" sz="18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113410" y="284819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毫不犹豫</a:t>
            </a:r>
          </a:p>
        </p:txBody>
      </p:sp>
      <p:sp>
        <p:nvSpPr>
          <p:cNvPr id="21" name="矩形 20"/>
          <p:cNvSpPr/>
          <p:nvPr/>
        </p:nvSpPr>
        <p:spPr>
          <a:xfrm>
            <a:off x="3948411" y="2848190"/>
            <a:ext cx="12234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充满关爱 </a:t>
            </a:r>
          </a:p>
        </p:txBody>
      </p:sp>
      <p:sp>
        <p:nvSpPr>
          <p:cNvPr id="22" name="矩形 21"/>
          <p:cNvSpPr/>
          <p:nvPr/>
        </p:nvSpPr>
        <p:spPr>
          <a:xfrm>
            <a:off x="1584331" y="3408648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这一“塞”塞给我的仅仅是“一元五角钱”吗？还有什么？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0145" y="3876522"/>
            <a:ext cx="243710" cy="2286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331855" y="408218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母爱、期望与理解……</a:t>
            </a:r>
          </a:p>
        </p:txBody>
      </p:sp>
      <p:sp>
        <p:nvSpPr>
          <p:cNvPr id="27" name="矩形 26"/>
          <p:cNvSpPr/>
          <p:nvPr/>
        </p:nvSpPr>
        <p:spPr>
          <a:xfrm>
            <a:off x="3062783" y="2046286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数落</a:t>
            </a:r>
            <a:endParaRPr lang="zh-CN" altLang="en-US" sz="1600" dirty="0"/>
          </a:p>
        </p:txBody>
      </p:sp>
      <p:sp>
        <p:nvSpPr>
          <p:cNvPr id="28" name="矩形 27"/>
          <p:cNvSpPr/>
          <p:nvPr/>
        </p:nvSpPr>
        <p:spPr>
          <a:xfrm>
            <a:off x="4030702" y="4487948"/>
            <a:ext cx="1107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楷体" panose="02010609060101010101" pitchFamily="49" charset="-122"/>
                <a:ea typeface="楷体" panose="02010609060101010101" pitchFamily="49" charset="-122"/>
              </a:rPr>
              <a:t>慈母情深</a:t>
            </a:r>
          </a:p>
        </p:txBody>
      </p:sp>
    </p:spTree>
    <p:extLst>
      <p:ext uri="{BB962C8B-B14F-4D97-AF65-F5344CB8AC3E}">
        <p14:creationId xmlns:p14="http://schemas.microsoft.com/office/powerpoint/2010/main" val="23063313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 animBg="1"/>
      <p:bldP spid="24" grpId="1" animBg="1"/>
      <p:bldP spid="16" grpId="0" animBg="1"/>
      <p:bldP spid="14" grpId="0"/>
      <p:bldP spid="15" grpId="0"/>
      <p:bldP spid="19" grpId="0"/>
      <p:bldP spid="20" grpId="0"/>
      <p:bldP spid="21" grpId="0"/>
      <p:bldP spid="22" grpId="0"/>
      <p:bldP spid="26" grpId="0"/>
      <p:bldP spid="27" grpId="0"/>
      <p:bldP spid="27" grpId="1"/>
      <p:bldP spid="27" grpId="2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34083" y="-21737"/>
            <a:ext cx="1539798" cy="1214316"/>
            <a:chOff x="391219" y="-21737"/>
            <a:chExt cx="1539798" cy="1214316"/>
          </a:xfrm>
        </p:grpSpPr>
        <p:grpSp>
          <p:nvGrpSpPr>
            <p:cNvPr id="2" name="组合 1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3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FFA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0" name="燕尾形 9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FFA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" name="燕尾形 4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FFA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矩形 10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填一填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857341" y="1422515"/>
            <a:ext cx="758608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　　当时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母亲一个月能挣的工资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是　　，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而家里吃饭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的有</a:t>
            </a:r>
            <a:r>
              <a:rPr lang="zh-CN" altLang="en-US" sz="2000" spc="-3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　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“我”当时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喜爱《青年近卫军》的程度达到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了　　　　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地步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，需要的“巨款”是　　　　。母亲给钱时的动作是　　　　。生活之重，收入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之微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与母亲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给钱买书之慷慨大方形成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了　　　　，深刻地体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现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了慈母情深。</a:t>
            </a:r>
          </a:p>
        </p:txBody>
      </p:sp>
      <p:sp>
        <p:nvSpPr>
          <p:cNvPr id="14" name="矩形 13"/>
          <p:cNvSpPr/>
          <p:nvPr/>
        </p:nvSpPr>
        <p:spPr>
          <a:xfrm>
            <a:off x="4667215" y="1522363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27元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219077" y="1522363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5人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74259" y="198010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失魂落魄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28494" y="243730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一元五角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683075" y="241826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毫不犹豫</a:t>
            </a:r>
            <a:endParaRPr lang="zh-CN" altLang="en-US" sz="2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83075" y="2876826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鲜明对比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4748588" y="1862140"/>
            <a:ext cx="5282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7287000" y="1862140"/>
            <a:ext cx="43301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239126" y="2328866"/>
            <a:ext cx="10521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724900" y="3241361"/>
            <a:ext cx="10645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2210175" y="2775508"/>
            <a:ext cx="10140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777287" y="2775508"/>
            <a:ext cx="10092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8187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34081" y="-21737"/>
            <a:ext cx="1539798" cy="1214316"/>
            <a:chOff x="391219" y="-21737"/>
            <a:chExt cx="1539798" cy="1214316"/>
          </a:xfrm>
        </p:grpSpPr>
        <p:grpSp>
          <p:nvGrpSpPr>
            <p:cNvPr id="2" name="组合 1"/>
            <p:cNvGrpSpPr/>
            <p:nvPr/>
          </p:nvGrpSpPr>
          <p:grpSpPr>
            <a:xfrm>
              <a:off x="391219" y="-21737"/>
              <a:ext cx="1539798" cy="1214316"/>
              <a:chOff x="323528" y="133271"/>
              <a:chExt cx="1539798" cy="1214316"/>
            </a:xfrm>
          </p:grpSpPr>
          <p:pic>
            <p:nvPicPr>
              <p:cNvPr id="3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57"/>
              <a:stretch/>
            </p:blipFill>
            <p:spPr bwMode="auto">
              <a:xfrm>
                <a:off x="503671" y="199152"/>
                <a:ext cx="127246" cy="711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" name="组合 164"/>
              <p:cNvGrpSpPr>
                <a:grpSpLocks/>
              </p:cNvGrpSpPr>
              <p:nvPr/>
            </p:nvGrpSpPr>
            <p:grpSpPr bwMode="auto">
              <a:xfrm>
                <a:off x="416311" y="910302"/>
                <a:ext cx="1447015" cy="437285"/>
                <a:chOff x="3430455" y="2600130"/>
                <a:chExt cx="2620549" cy="517282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3430455" y="2600130"/>
                  <a:ext cx="2409529" cy="517280"/>
                </a:xfrm>
                <a:prstGeom prst="rect">
                  <a:avLst/>
                </a:prstGeom>
                <a:solidFill>
                  <a:srgbClr val="AC75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0" name="燕尾形 9"/>
                <p:cNvSpPr/>
                <p:nvPr/>
              </p:nvSpPr>
              <p:spPr>
                <a:xfrm rot="10800000">
                  <a:off x="5669619" y="2600132"/>
                  <a:ext cx="381385" cy="517280"/>
                </a:xfrm>
                <a:prstGeom prst="chevron">
                  <a:avLst>
                    <a:gd name="adj" fmla="val 32172"/>
                  </a:avLst>
                </a:prstGeom>
                <a:solidFill>
                  <a:srgbClr val="AC75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5" name="燕尾形 4"/>
              <p:cNvSpPr/>
              <p:nvPr/>
            </p:nvSpPr>
            <p:spPr bwMode="auto">
              <a:xfrm rot="10800000" flipH="1">
                <a:off x="323528" y="910303"/>
                <a:ext cx="210593" cy="437284"/>
              </a:xfrm>
              <a:prstGeom prst="chevron">
                <a:avLst>
                  <a:gd name="adj" fmla="val 32172"/>
                </a:avLst>
              </a:prstGeom>
              <a:solidFill>
                <a:srgbClr val="AC7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 bwMode="auto">
              <a:xfrm>
                <a:off x="344240" y="939813"/>
                <a:ext cx="15049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 bwMode="auto">
              <a:xfrm>
                <a:off x="339477" y="1301981"/>
                <a:ext cx="1505992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3" descr="C:\Documents and Settings\Administrator\桌面\6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9559" y="133271"/>
                <a:ext cx="127246" cy="7792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矩形 10"/>
            <p:cNvSpPr/>
            <p:nvPr/>
          </p:nvSpPr>
          <p:spPr>
            <a:xfrm>
              <a:off x="684064" y="773880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大黑_GBK" panose="03000509000000000000" pitchFamily="65" charset="-122"/>
                  <a:ea typeface="方正大黑_GBK" panose="03000509000000000000" pitchFamily="65" charset="-122"/>
                </a:rPr>
                <a:t>背一背</a:t>
              </a:r>
              <a:endParaRPr lang="zh-CN" altLang="en-US" sz="2000" dirty="0"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endParaRPr>
            </a:p>
          </p:txBody>
        </p:sp>
      </p:grpSp>
      <p:pic>
        <p:nvPicPr>
          <p:cNvPr id="13" name="31《游子吟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416" r="12416"/>
          <a:stretch/>
        </p:blipFill>
        <p:spPr>
          <a:xfrm>
            <a:off x="2591435" y="1097891"/>
            <a:ext cx="3961130" cy="296422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1646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386bad1b193e8ddd96c78c97f95eeb279f1e04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2233</TotalTime>
  <Words>385</Words>
  <Application>Microsoft Office PowerPoint</Application>
  <PresentationFormat>全屏显示(16:9)</PresentationFormat>
  <Paragraphs>64</Paragraphs>
  <Slides>12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方正大标宋_GBK</vt:lpstr>
      <vt:lpstr>方正大黑_GBK</vt:lpstr>
      <vt:lpstr>方正书宋_GBK</vt:lpstr>
      <vt:lpstr>方正小标宋_GBK</vt:lpstr>
      <vt:lpstr>方正准圆_GBK</vt:lpstr>
      <vt:lpstr>黑体</vt:lpstr>
      <vt:lpstr>楷体</vt:lpstr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Microsoft</cp:lastModifiedBy>
  <cp:revision>689</cp:revision>
  <dcterms:created xsi:type="dcterms:W3CDTF">2015-05-05T08:02:14Z</dcterms:created>
  <dcterms:modified xsi:type="dcterms:W3CDTF">2019-08-22T03:36:36Z</dcterms:modified>
</cp:coreProperties>
</file>