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8"/>
  </p:notesMasterIdLst>
  <p:sldIdLst>
    <p:sldId id="324" r:id="rId3"/>
    <p:sldId id="289" r:id="rId4"/>
    <p:sldId id="346" r:id="rId5"/>
    <p:sldId id="347" r:id="rId6"/>
    <p:sldId id="337" r:id="rId7"/>
    <p:sldId id="335" r:id="rId8"/>
    <p:sldId id="309" r:id="rId9"/>
    <p:sldId id="427" r:id="rId10"/>
    <p:sldId id="428" r:id="rId11"/>
    <p:sldId id="429" r:id="rId12"/>
    <p:sldId id="308" r:id="rId13"/>
    <p:sldId id="332" r:id="rId14"/>
    <p:sldId id="315" r:id="rId15"/>
    <p:sldId id="363" r:id="rId16"/>
    <p:sldId id="317" r:id="rId17"/>
    <p:sldId id="290" r:id="rId18"/>
    <p:sldId id="333" r:id="rId19"/>
    <p:sldId id="349" r:id="rId20"/>
    <p:sldId id="294" r:id="rId21"/>
    <p:sldId id="293" r:id="rId22"/>
    <p:sldId id="296" r:id="rId23"/>
    <p:sldId id="394" r:id="rId24"/>
    <p:sldId id="393" r:id="rId25"/>
    <p:sldId id="395" r:id="rId26"/>
    <p:sldId id="396" r:id="rId27"/>
    <p:sldId id="299" r:id="rId28"/>
    <p:sldId id="398" r:id="rId29"/>
    <p:sldId id="320" r:id="rId30"/>
    <p:sldId id="400" r:id="rId31"/>
    <p:sldId id="401" r:id="rId32"/>
    <p:sldId id="403" r:id="rId33"/>
    <p:sldId id="405" r:id="rId34"/>
    <p:sldId id="404" r:id="rId35"/>
    <p:sldId id="281" r:id="rId36"/>
    <p:sldId id="430" r:id="rId3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FF99"/>
    <a:srgbClr val="FFFF00"/>
    <a:srgbClr val="FF00FF"/>
    <a:srgbClr val="FF0000"/>
    <a:srgbClr val="008000"/>
    <a:srgbClr val="99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1" autoAdjust="0"/>
    <p:restoredTop sz="94660" autoAdjust="0"/>
  </p:normalViewPr>
  <p:slideViewPr>
    <p:cSldViewPr>
      <p:cViewPr varScale="1">
        <p:scale>
          <a:sx n="84" d="100"/>
          <a:sy n="8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4E275D-5D7A-4E5F-9A03-2413A2B1B37C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itchFamily="2" charset="-122"/>
              </a:defRPr>
            </a:lvl1pPr>
          </a:lstStyle>
          <a:p>
            <a:pPr>
              <a:defRPr/>
            </a:pPr>
            <a:fld id="{3E4BECDE-2B58-4497-BE43-653FEE88B5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831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0" hangingPunct="0"/>
            <a:fld id="{A7232044-B7EC-4281-87F7-A3C19D5C8919}" type="slidenum">
              <a:rPr lang="zh-CN" altLang="en-US" smtClean="0">
                <a:solidFill>
                  <a:srgbClr val="000000"/>
                </a:solidFill>
                <a:ea typeface="微软雅黑" pitchFamily="34" charset="-122"/>
              </a:rPr>
              <a:pPr defTabSz="914400" eaLnBrk="0" hangingPunct="0"/>
              <a:t>1</a:t>
            </a:fld>
            <a:endParaRPr lang="zh-CN" altLang="en-US" smtClean="0">
              <a:solidFill>
                <a:srgbClr val="000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0" hangingPunct="0"/>
            <a:fld id="{AB5EA592-70F2-4BF7-9E0F-E18978C1D5F4}" type="slidenum">
              <a:rPr lang="zh-CN" altLang="en-US" smtClean="0">
                <a:solidFill>
                  <a:srgbClr val="000000"/>
                </a:solidFill>
                <a:ea typeface="微软雅黑" pitchFamily="34" charset="-122"/>
              </a:rPr>
              <a:pPr defTabSz="914400" eaLnBrk="0" hangingPunct="0"/>
              <a:t>2</a:t>
            </a:fld>
            <a:endParaRPr lang="zh-CN" altLang="en-US" smtClean="0">
              <a:solidFill>
                <a:srgbClr val="000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0" hangingPunct="0"/>
            <a:fld id="{B91DC96E-DB37-48C6-A82C-5E123EA20427}" type="slidenum">
              <a:rPr lang="zh-CN" altLang="en-US" smtClean="0">
                <a:solidFill>
                  <a:srgbClr val="000000"/>
                </a:solidFill>
                <a:ea typeface="微软雅黑" pitchFamily="34" charset="-122"/>
              </a:rPr>
              <a:pPr defTabSz="914400" eaLnBrk="0" hangingPunct="0"/>
              <a:t>35</a:t>
            </a:fld>
            <a:endParaRPr lang="zh-CN" altLang="en-US" smtClean="0">
              <a:solidFill>
                <a:srgbClr val="000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3692-CD99-4E16-8242-45579F2C73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1236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0656-7EEE-46B8-A224-A6237CE0DE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229136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0841-5045-4A36-8B0F-E46E53C0A2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943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67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803B-0891-4BCF-B1BE-4830ED210350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31E5-EA52-4370-A162-E3FD1C93F3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46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2161-9926-4952-AAF2-7FE3C56293B8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39FA-D807-4D8B-A579-35F07EB9D7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73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4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1230A-9A0A-4B13-A9D6-EC9B6585B3FE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FA7C-51DC-4DCE-9DA3-286960AEEE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1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413D7-8B0F-4F57-A798-EA632149F8C2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F38D-91E6-4293-97C1-4630850E53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32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3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5" y="1744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5" y="2615613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66C0-E139-4FCE-83BD-4A91C2967E8F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0513-5A68-4651-A13B-40345E374E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8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1"/>
            <a:ext cx="5715000" cy="1382451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5"/>
            <a:ext cx="5715000" cy="1185937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C79E-D72B-40A7-9496-6311C510FE81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97AE-9F66-4FAF-A534-205F28CCAD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03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889D-B3A7-4B5E-87CC-3FA432819D52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F0026-CF6B-4D08-80EA-1094DC669E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25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5" y="713677"/>
            <a:ext cx="4681655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5"/>
            <a:ext cx="5711883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5" y="2313875"/>
            <a:ext cx="4681655" cy="3811588"/>
          </a:xfr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1B37-9E31-47DA-B31C-A73A5D07A1D9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43C69-A195-47B3-A78D-5105A6F2E8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AD74E-9E1A-4B91-850F-08FA36130E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725987"/>
      </p:ext>
    </p:extLst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9" y="365129"/>
            <a:ext cx="908901" cy="581183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9"/>
            <a:ext cx="9446443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8568-45E6-44CD-8ED8-0EFA7D59FE79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CAFE-6B15-4E9D-93AE-94E216804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31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9C44-AC3B-496C-8945-454A629D9B06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AA12-615A-470E-9AA4-38654154F0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5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CCAC-FDC9-4084-AB9C-E66CBC5238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31782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CEA4-67F5-4E10-A4FC-9C81BC770E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9856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36645-53C1-41C3-88D9-8F0414F738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40384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9386-71E9-4A92-800C-5764F90FDE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675260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0FD1-2425-43A7-88D8-C145FD05BB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76268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3D27-526A-4E9C-B6D3-5FFB5101FC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44489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AF61-F353-4D41-B759-B31B7A9BF4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82613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5368D1-5DC8-4069-9690-17A2A33221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2FFEC83-F53C-49A3-ACED-668491027FC0}" type="datetimeFigureOut">
              <a:rPr lang="zh-CN" altLang="en-US"/>
              <a:pPr>
                <a:defRPr/>
              </a:pPr>
              <a:t>2020/11/11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itchFamily="49" charset="-122"/>
                <a:ea typeface="黑体" pitchFamily="49" charset="-122"/>
              </a:defRPr>
            </a:lvl1pPr>
          </a:lstStyle>
          <a:p>
            <a:pPr>
              <a:defRPr/>
            </a:pPr>
            <a:fld id="{596B8FB0-0D59-4DE8-9F11-C245789536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/>
          </a:p>
        </p:txBody>
      </p:sp>
      <p:pic>
        <p:nvPicPr>
          <p:cNvPr id="2058" name="图片 3" descr="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413125" y="2057400"/>
            <a:ext cx="3917950" cy="935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67" b="1" dirty="0">
                <a:solidFill>
                  <a:srgbClr val="000000"/>
                </a:solidFill>
                <a:latin typeface="微软雅黑"/>
              </a:rPr>
              <a:t>  Grammar</a:t>
            </a: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76" name="文本框 4"/>
          <p:cNvSpPr txBox="1">
            <a:spLocks noChangeArrowheads="1"/>
          </p:cNvSpPr>
          <p:nvPr/>
        </p:nvSpPr>
        <p:spPr bwMode="auto">
          <a:xfrm>
            <a:off x="3533775" y="468313"/>
            <a:ext cx="480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009FB9"/>
                </a:solidFill>
                <a:latin typeface="微软雅黑" pitchFamily="34" charset="-122"/>
              </a:rPr>
              <a:t>Unit 4   A good read </a:t>
            </a:r>
            <a:endParaRPr lang="zh-CN" altLang="en-US" sz="1600">
              <a:solidFill>
                <a:srgbClr val="009FB9"/>
              </a:solidFill>
              <a:latin typeface="微软雅黑" pitchFamily="34" charset="-122"/>
            </a:endParaRPr>
          </a:p>
        </p:txBody>
      </p:sp>
      <p:grpSp>
        <p:nvGrpSpPr>
          <p:cNvPr id="3077" name="组合 28"/>
          <p:cNvGrpSpPr>
            <a:grpSpLocks/>
          </p:cNvGrpSpPr>
          <p:nvPr/>
        </p:nvGrpSpPr>
        <p:grpSpPr bwMode="auto">
          <a:xfrm>
            <a:off x="7226300" y="646113"/>
            <a:ext cx="1993900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grpSp>
        <p:nvGrpSpPr>
          <p:cNvPr id="3084" name="组合 50"/>
          <p:cNvGrpSpPr>
            <a:grpSpLocks/>
          </p:cNvGrpSpPr>
          <p:nvPr/>
        </p:nvGrpSpPr>
        <p:grpSpPr bwMode="auto">
          <a:xfrm>
            <a:off x="1651000" y="598488"/>
            <a:ext cx="2954338" cy="80962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7"/>
              <a:ext cx="3966" cy="2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4" y="1528"/>
              <a:ext cx="239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4" y="1528"/>
              <a:ext cx="239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39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1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3" y="1528"/>
              <a:ext cx="241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39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5" y="1528"/>
              <a:ext cx="239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39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-93663" y="6553200"/>
            <a:ext cx="12422188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7">
              <a:solidFill>
                <a:srgbClr val="FFFFFF"/>
              </a:solidFill>
            </a:endParaRPr>
          </a:p>
        </p:txBody>
      </p:sp>
      <p:grpSp>
        <p:nvGrpSpPr>
          <p:cNvPr id="3094" name="组合 6"/>
          <p:cNvGrpSpPr>
            <a:grpSpLocks/>
          </p:cNvGrpSpPr>
          <p:nvPr/>
        </p:nvGrpSpPr>
        <p:grpSpPr bwMode="auto">
          <a:xfrm>
            <a:off x="30163" y="3595688"/>
            <a:ext cx="3875087" cy="2674937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276" y="5779"/>
              <a:ext cx="4198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4" y="7768"/>
              <a:ext cx="2425" cy="21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685800" y="4525963"/>
            <a:ext cx="86121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Mum is  __________________(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告诉她女儿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                                         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（去哪里购物）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.</a:t>
            </a:r>
          </a:p>
        </p:txBody>
      </p:sp>
      <p:sp>
        <p:nvSpPr>
          <p:cNvPr id="12291" name="文本框1"/>
          <p:cNvSpPr txBox="1">
            <a:spLocks noChangeArrowheads="1"/>
          </p:cNvSpPr>
          <p:nvPr/>
        </p:nvSpPr>
        <p:spPr bwMode="auto">
          <a:xfrm>
            <a:off x="5943600" y="1524000"/>
            <a:ext cx="27479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tell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where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go shopping</a:t>
            </a:r>
          </a:p>
        </p:txBody>
      </p:sp>
      <p:sp>
        <p:nvSpPr>
          <p:cNvPr id="12292" name="矩形1"/>
          <p:cNvSpPr>
            <a:spLocks noChangeArrowheads="1"/>
          </p:cNvSpPr>
          <p:nvPr/>
        </p:nvSpPr>
        <p:spPr bwMode="auto">
          <a:xfrm>
            <a:off x="914400" y="5030788"/>
            <a:ext cx="498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_____________________</a:t>
            </a:r>
          </a:p>
        </p:txBody>
      </p:sp>
      <p:sp>
        <p:nvSpPr>
          <p:cNvPr id="38917" name="矩形2"/>
          <p:cNvSpPr>
            <a:spLocks noChangeArrowheads="1"/>
          </p:cNvSpPr>
          <p:nvPr/>
        </p:nvSpPr>
        <p:spPr bwMode="auto">
          <a:xfrm>
            <a:off x="2286000" y="4497388"/>
            <a:ext cx="407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telling her daughter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1111250" y="4999038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where to go shopping.</a:t>
            </a:r>
          </a:p>
        </p:txBody>
      </p:sp>
      <p:pic>
        <p:nvPicPr>
          <p:cNvPr id="1026" name="Picture 2" descr="https://timgsa.baidu.com/timg?image&amp;quality=80&amp;size=b9999_10000&amp;sec=1605072254704&amp;di=39630a3ef6c5254890391bf295a00b80&amp;imgtype=0&amp;src=http%3A%2F%2Fcdn.120askimages.com%2Fask%2Fupload%2Fjkjy%2F201307%2Fwater%2Fjkjy_137332780620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1100049" y="1055687"/>
            <a:ext cx="4561149" cy="283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 advAuto="0"/>
      <p:bldP spid="38918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内容占位符 119810"/>
          <p:cNvSpPr>
            <a:spLocks noGrp="1" noChangeArrowheads="1"/>
          </p:cNvSpPr>
          <p:nvPr>
            <p:ph idx="1"/>
          </p:nvPr>
        </p:nvSpPr>
        <p:spPr>
          <a:xfrm>
            <a:off x="663575" y="755650"/>
            <a:ext cx="9793288" cy="52276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3400" b="1" smtClean="0">
                <a:solidFill>
                  <a:srgbClr val="008000"/>
                </a:solidFill>
                <a:latin typeface="Times New Roman" pitchFamily="18" charset="0"/>
              </a:rPr>
              <a:t> We can use a question word with a</a:t>
            </a:r>
            <a:r>
              <a:rPr lang="en-US" altLang="zh-CN" sz="3400" b="1" i="1" smtClean="0">
                <a:solidFill>
                  <a:srgbClr val="008000"/>
                </a:solidFill>
                <a:latin typeface="Times New Roman" pitchFamily="18" charset="0"/>
              </a:rPr>
              <a:t> to</a:t>
            </a:r>
            <a:r>
              <a:rPr lang="en-US" altLang="zh-CN" sz="3400" b="1" smtClean="0">
                <a:solidFill>
                  <a:srgbClr val="008000"/>
                </a:solidFill>
                <a:latin typeface="Times New Roman" pitchFamily="18" charset="0"/>
              </a:rPr>
              <a:t>-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400" b="1" smtClean="0">
                <a:solidFill>
                  <a:srgbClr val="008000"/>
                </a:solidFill>
                <a:latin typeface="Times New Roman" pitchFamily="18" charset="0"/>
              </a:rPr>
              <a:t>     infinitive after a verb.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400" b="1" smtClean="0">
                <a:latin typeface="Times New Roman" pitchFamily="18" charset="0"/>
              </a:rPr>
              <a:t>e.g.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1. Millie has decided________________(</a:t>
            </a:r>
            <a:r>
              <a:rPr lang="zh-CN" altLang="en-US" b="1" smtClean="0">
                <a:latin typeface="Times New Roman" pitchFamily="18" charset="0"/>
              </a:rPr>
              <a:t>读什么</a:t>
            </a:r>
            <a:r>
              <a:rPr lang="en-US" altLang="zh-CN" b="1" smtClean="0">
                <a:latin typeface="Times New Roman" pitchFamily="18" charset="0"/>
              </a:rPr>
              <a:t>)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2. Daniel did not say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b="1" smtClean="0">
                <a:latin typeface="Times New Roman" pitchFamily="18" charset="0"/>
              </a:rPr>
              <a:t>_____________(</a:t>
            </a:r>
            <a:r>
              <a:rPr lang="zh-CN" altLang="en-US" b="1" smtClean="0">
                <a:latin typeface="Times New Roman" pitchFamily="18" charset="0"/>
              </a:rPr>
              <a:t>和谁交谈</a:t>
            </a:r>
            <a:r>
              <a:rPr lang="en-US" altLang="zh-CN" b="1" smtClean="0">
                <a:latin typeface="Times New Roman" pitchFamily="18" charset="0"/>
              </a:rPr>
              <a:t>)about this book.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3. Simon forgot</a:t>
            </a:r>
            <a:r>
              <a:rPr lang="en-US" altLang="zh-CN" b="1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zh-CN" b="1" smtClean="0">
                <a:latin typeface="Times New Roman" pitchFamily="18" charset="0"/>
              </a:rPr>
              <a:t>______________(</a:t>
            </a:r>
            <a:r>
              <a:rPr lang="zh-CN" altLang="en-US" b="1" smtClean="0">
                <a:latin typeface="Times New Roman" pitchFamily="18" charset="0"/>
              </a:rPr>
              <a:t>什么时候见</a:t>
            </a:r>
            <a:r>
              <a:rPr lang="en-US" altLang="zh-CN" b="1" smtClean="0">
                <a:latin typeface="Times New Roman" pitchFamily="18" charset="0"/>
              </a:rPr>
              <a:t>)his friends. 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4. Kitty cannot decide ________________(</a:t>
            </a:r>
            <a:r>
              <a:rPr lang="zh-CN" altLang="en-US" b="1" smtClean="0">
                <a:latin typeface="Times New Roman" pitchFamily="18" charset="0"/>
              </a:rPr>
              <a:t>选哪一个</a:t>
            </a:r>
            <a:r>
              <a:rPr lang="en-US" altLang="zh-CN" b="1" smtClean="0">
                <a:latin typeface="Times New Roman" pitchFamily="18" charset="0"/>
              </a:rPr>
              <a:t>)first.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5. Sandy is wondering ______________(</a:t>
            </a:r>
            <a:r>
              <a:rPr lang="zh-CN" altLang="en-US" b="1" smtClean="0">
                <a:latin typeface="Times New Roman" pitchFamily="18" charset="0"/>
              </a:rPr>
              <a:t>去哪儿请求</a:t>
            </a:r>
            <a:r>
              <a:rPr lang="en-US" altLang="zh-CN" b="1" smtClean="0">
                <a:latin typeface="Times New Roman" pitchFamily="18" charset="0"/>
              </a:rPr>
              <a:t>)for help.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6. Amy does not know _____________(</a:t>
            </a:r>
            <a:r>
              <a:rPr lang="zh-CN" altLang="en-US" b="1" smtClean="0">
                <a:latin typeface="Times New Roman" pitchFamily="18" charset="0"/>
              </a:rPr>
              <a:t>怎样写</a:t>
            </a:r>
            <a:r>
              <a:rPr lang="en-US" altLang="zh-CN" b="1" smtClean="0">
                <a:latin typeface="Times New Roman" pitchFamily="18" charset="0"/>
              </a:rPr>
              <a:t>)the report.</a:t>
            </a:r>
          </a:p>
        </p:txBody>
      </p:sp>
      <p:sp>
        <p:nvSpPr>
          <p:cNvPr id="119815" name="矩形 119814"/>
          <p:cNvSpPr>
            <a:spLocks noChangeArrowheads="1"/>
          </p:cNvSpPr>
          <p:nvPr/>
        </p:nvSpPr>
        <p:spPr bwMode="auto">
          <a:xfrm>
            <a:off x="4095750" y="2601913"/>
            <a:ext cx="2281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what to read</a:t>
            </a:r>
          </a:p>
        </p:txBody>
      </p:sp>
      <p:sp>
        <p:nvSpPr>
          <p:cNvPr id="119816" name="矩形 119815"/>
          <p:cNvSpPr>
            <a:spLocks noChangeArrowheads="1"/>
          </p:cNvSpPr>
          <p:nvPr/>
        </p:nvSpPr>
        <p:spPr bwMode="auto">
          <a:xfrm>
            <a:off x="3898900" y="3200400"/>
            <a:ext cx="2478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who to talk to</a:t>
            </a:r>
          </a:p>
        </p:txBody>
      </p:sp>
      <p:sp>
        <p:nvSpPr>
          <p:cNvPr id="119817" name="矩形 119816"/>
          <p:cNvSpPr>
            <a:spLocks noChangeArrowheads="1"/>
          </p:cNvSpPr>
          <p:nvPr/>
        </p:nvSpPr>
        <p:spPr bwMode="auto">
          <a:xfrm>
            <a:off x="3159125" y="3719513"/>
            <a:ext cx="2459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when to meet</a:t>
            </a:r>
          </a:p>
        </p:txBody>
      </p:sp>
      <p:sp>
        <p:nvSpPr>
          <p:cNvPr id="119818" name="矩形 119817"/>
          <p:cNvSpPr>
            <a:spLocks noChangeArrowheads="1"/>
          </p:cNvSpPr>
          <p:nvPr/>
        </p:nvSpPr>
        <p:spPr bwMode="auto">
          <a:xfrm>
            <a:off x="4035425" y="4119563"/>
            <a:ext cx="2973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which to choose</a:t>
            </a:r>
          </a:p>
        </p:txBody>
      </p:sp>
      <p:sp>
        <p:nvSpPr>
          <p:cNvPr id="119819" name="矩形 119818"/>
          <p:cNvSpPr>
            <a:spLocks noChangeArrowheads="1"/>
          </p:cNvSpPr>
          <p:nvPr/>
        </p:nvSpPr>
        <p:spPr bwMode="auto">
          <a:xfrm>
            <a:off x="4225925" y="4648200"/>
            <a:ext cx="2341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where to ask</a:t>
            </a:r>
          </a:p>
        </p:txBody>
      </p:sp>
      <p:sp>
        <p:nvSpPr>
          <p:cNvPr id="119820" name="矩形 119819"/>
          <p:cNvSpPr>
            <a:spLocks noChangeArrowheads="1"/>
          </p:cNvSpPr>
          <p:nvPr/>
        </p:nvSpPr>
        <p:spPr bwMode="auto">
          <a:xfrm>
            <a:off x="4117975" y="5167313"/>
            <a:ext cx="2259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how to write</a:t>
            </a:r>
          </a:p>
        </p:txBody>
      </p:sp>
      <p:sp>
        <p:nvSpPr>
          <p:cNvPr id="119821" name="矩形 119820"/>
          <p:cNvSpPr>
            <a:spLocks noChangeArrowheads="1"/>
          </p:cNvSpPr>
          <p:nvPr/>
        </p:nvSpPr>
        <p:spPr bwMode="auto">
          <a:xfrm>
            <a:off x="884238" y="287338"/>
            <a:ext cx="8399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我们可以用疑问词加动词不定式放在动词后做宾语。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6" grpId="0"/>
      <p:bldP spid="119817" grpId="0"/>
      <p:bldP spid="119818" grpId="0"/>
      <p:bldP spid="119819" grpId="0"/>
      <p:bldP spid="119820" grpId="0"/>
      <p:bldP spid="1198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内容占位符 146434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305800" cy="4495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sz="3600" b="1" smtClean="0">
                <a:solidFill>
                  <a:srgbClr val="008000"/>
                </a:solidFill>
                <a:latin typeface="Times New Roman" pitchFamily="18" charset="0"/>
              </a:rPr>
              <a:t> All question words can be used in this</a:t>
            </a:r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smtClean="0">
                <a:solidFill>
                  <a:srgbClr val="008000"/>
                </a:solidFill>
                <a:latin typeface="Times New Roman" pitchFamily="18" charset="0"/>
              </a:rPr>
              <a:t>     way,</a:t>
            </a:r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zh-CN" sz="3600" b="1" smtClean="0">
                <a:solidFill>
                  <a:srgbClr val="CC0099"/>
                </a:solidFill>
                <a:latin typeface="Times New Roman" pitchFamily="18" charset="0"/>
              </a:rPr>
              <a:t>except </a:t>
            </a:r>
            <a:r>
              <a:rPr lang="en-US" altLang="zh-CN" sz="3600" b="1" i="1" smtClean="0">
                <a:solidFill>
                  <a:srgbClr val="CC0099"/>
                </a:solidFill>
                <a:latin typeface="Times New Roman" pitchFamily="18" charset="0"/>
              </a:rPr>
              <a:t>why</a:t>
            </a:r>
            <a:r>
              <a:rPr lang="en-US" altLang="zh-CN" sz="3600" b="1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smtClean="0">
                <a:solidFill>
                  <a:srgbClr val="990000"/>
                </a:solidFill>
                <a:latin typeface="Times New Roman" pitchFamily="18" charset="0"/>
              </a:rPr>
              <a:t>      </a:t>
            </a:r>
            <a:r>
              <a:rPr lang="en-US" altLang="zh-CN" sz="3600" b="1" smtClean="0">
                <a:latin typeface="Times New Roman" pitchFamily="18" charset="0"/>
              </a:rPr>
              <a:t>Suzy will explain why to recommend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smtClean="0">
                <a:latin typeface="Times New Roman" pitchFamily="18" charset="0"/>
              </a:rPr>
              <a:t>      this book.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smtClean="0">
                <a:latin typeface="Times New Roman" pitchFamily="18" charset="0"/>
              </a:rPr>
              <a:t>      Suzy will explain why she recommend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3600" b="1" smtClean="0">
                <a:latin typeface="Times New Roman" pitchFamily="18" charset="0"/>
              </a:rPr>
              <a:t>      this book.</a:t>
            </a:r>
          </a:p>
        </p:txBody>
      </p:sp>
      <p:sp>
        <p:nvSpPr>
          <p:cNvPr id="146436" name="矩形 146435"/>
          <p:cNvSpPr>
            <a:spLocks noChangeArrowheads="1"/>
          </p:cNvSpPr>
          <p:nvPr/>
        </p:nvSpPr>
        <p:spPr bwMode="auto">
          <a:xfrm>
            <a:off x="2057400" y="2743200"/>
            <a:ext cx="609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6437" name="矩形 146436"/>
          <p:cNvSpPr>
            <a:spLocks noChangeArrowheads="1"/>
          </p:cNvSpPr>
          <p:nvPr/>
        </p:nvSpPr>
        <p:spPr bwMode="auto">
          <a:xfrm>
            <a:off x="2057400" y="4114800"/>
            <a:ext cx="609600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6438" name="矩形 146437"/>
          <p:cNvSpPr>
            <a:spLocks noChangeArrowheads="1"/>
          </p:cNvSpPr>
          <p:nvPr/>
        </p:nvSpPr>
        <p:spPr bwMode="auto">
          <a:xfrm>
            <a:off x="2024063" y="4038600"/>
            <a:ext cx="438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√</a:t>
            </a:r>
            <a:endParaRPr lang="en-US" altLang="zh-CN" sz="3600" b="1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6439" name="矩形 146438"/>
          <p:cNvSpPr>
            <a:spLocks noChangeArrowheads="1"/>
          </p:cNvSpPr>
          <p:nvPr/>
        </p:nvSpPr>
        <p:spPr bwMode="auto">
          <a:xfrm>
            <a:off x="2024063" y="2667000"/>
            <a:ext cx="6429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×</a:t>
            </a:r>
          </a:p>
        </p:txBody>
      </p:sp>
      <p:sp>
        <p:nvSpPr>
          <p:cNvPr id="146440" name="矩形 146439"/>
          <p:cNvSpPr>
            <a:spLocks noChangeArrowheads="1"/>
          </p:cNvSpPr>
          <p:nvPr/>
        </p:nvSpPr>
        <p:spPr bwMode="auto">
          <a:xfrm>
            <a:off x="2209800" y="547688"/>
            <a:ext cx="8382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所有疑问词中，只有</a:t>
            </a:r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why</a:t>
            </a:r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不可以与动词不定式连用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  <p:bldP spid="1464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内容占位符 126977"/>
          <p:cNvSpPr>
            <a:spLocks noGrp="1" noChangeArrowheads="1"/>
          </p:cNvSpPr>
          <p:nvPr>
            <p:ph idx="1"/>
          </p:nvPr>
        </p:nvSpPr>
        <p:spPr>
          <a:xfrm>
            <a:off x="495300" y="173038"/>
            <a:ext cx="9144000" cy="11430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zh-CN" b="1" smtClean="0">
                <a:solidFill>
                  <a:srgbClr val="008000"/>
                </a:solidFill>
                <a:latin typeface="Times New Roman" pitchFamily="18" charset="0"/>
              </a:rPr>
              <a:t>We can use a </a:t>
            </a:r>
            <a:r>
              <a:rPr lang="en-US" altLang="zh-CN" b="1" i="1" smtClean="0">
                <a:solidFill>
                  <a:srgbClr val="008000"/>
                </a:solidFill>
                <a:latin typeface="Times New Roman" pitchFamily="18" charset="0"/>
              </a:rPr>
              <a:t>verb</a:t>
            </a:r>
            <a:r>
              <a:rPr lang="en-US" altLang="zh-CN" b="1" smtClean="0">
                <a:solidFill>
                  <a:srgbClr val="008000"/>
                </a:solidFill>
                <a:latin typeface="Times New Roman" pitchFamily="18" charset="0"/>
              </a:rPr>
              <a:t> + object before a question word with </a:t>
            </a:r>
          </a:p>
          <a:p>
            <a:pPr marL="0" indent="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solidFill>
                  <a:srgbClr val="008000"/>
                </a:solidFill>
                <a:latin typeface="Times New Roman" pitchFamily="18" charset="0"/>
              </a:rPr>
              <a:t>   a to-infinitive.</a:t>
            </a:r>
          </a:p>
        </p:txBody>
      </p:sp>
      <p:sp>
        <p:nvSpPr>
          <p:cNvPr id="126980" name="文本框 126979"/>
          <p:cNvSpPr txBox="1">
            <a:spLocks noChangeArrowheads="1"/>
          </p:cNvSpPr>
          <p:nvPr/>
        </p:nvSpPr>
        <p:spPr bwMode="auto">
          <a:xfrm>
            <a:off x="461963" y="1316038"/>
            <a:ext cx="8915400" cy="1158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advise, ask, decide, discuss, find out, forget, know, learn    remember, say, show, teach, think, understand, wonder</a:t>
            </a:r>
          </a:p>
        </p:txBody>
      </p:sp>
      <p:sp>
        <p:nvSpPr>
          <p:cNvPr id="126981" name="矩形 126980"/>
          <p:cNvSpPr>
            <a:spLocks noChangeArrowheads="1"/>
          </p:cNvSpPr>
          <p:nvPr/>
        </p:nvSpPr>
        <p:spPr bwMode="auto">
          <a:xfrm>
            <a:off x="347663" y="2600325"/>
            <a:ext cx="1030922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1. Mr Wu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advised 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us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________________ 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选择哪一个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 as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after-school activities.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2. The students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asked 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their teacher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______________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什么时候上交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)their work.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3. Millie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showed 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us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________________(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下一步做什么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4. Daniel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taught 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himself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__________(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怎样用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)a computer to draw.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5. Don’t forget to</a:t>
            </a:r>
            <a:r>
              <a:rPr lang="en-US" altLang="zh-CN" sz="2800" b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tell 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your mum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400" b="1">
                <a:latin typeface="Times New Roman" pitchFamily="18" charset="0"/>
                <a:ea typeface="宋体" pitchFamily="2" charset="-122"/>
              </a:rPr>
              <a:t>_______________ </a:t>
            </a:r>
            <a:r>
              <a:rPr lang="en-US" altLang="zh-CN" sz="2400" b="1"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2800" b="1">
                <a:latin typeface="Arial" pitchFamily="34" charset="0"/>
                <a:ea typeface="宋体" pitchFamily="2" charset="-122"/>
              </a:rPr>
              <a:t>在哪儿接</a:t>
            </a:r>
            <a:r>
              <a:rPr lang="en-US" altLang="zh-CN" sz="2800" b="1">
                <a:latin typeface="Arial" pitchFamily="34" charset="0"/>
                <a:ea typeface="宋体" pitchFamily="2" charset="-122"/>
              </a:rPr>
              <a:t>)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you.</a:t>
            </a:r>
          </a:p>
        </p:txBody>
      </p:sp>
      <p:sp>
        <p:nvSpPr>
          <p:cNvPr id="126982" name="矩形 126981"/>
          <p:cNvSpPr>
            <a:spLocks noChangeArrowheads="1"/>
          </p:cNvSpPr>
          <p:nvPr/>
        </p:nvSpPr>
        <p:spPr bwMode="auto">
          <a:xfrm>
            <a:off x="3760788" y="2613025"/>
            <a:ext cx="2574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宋体" pitchFamily="2" charset="-122"/>
              </a:rPr>
              <a:t>which to choose</a:t>
            </a:r>
          </a:p>
        </p:txBody>
      </p:sp>
      <p:sp>
        <p:nvSpPr>
          <p:cNvPr id="126983" name="矩形 126982"/>
          <p:cNvSpPr>
            <a:spLocks noChangeArrowheads="1"/>
          </p:cNvSpPr>
          <p:nvPr/>
        </p:nvSpPr>
        <p:spPr bwMode="auto">
          <a:xfrm>
            <a:off x="5791200" y="3514725"/>
            <a:ext cx="2628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宋体" pitchFamily="2" charset="-122"/>
              </a:rPr>
              <a:t>when to hand in</a:t>
            </a:r>
          </a:p>
        </p:txBody>
      </p:sp>
      <p:sp>
        <p:nvSpPr>
          <p:cNvPr id="126984" name="矩形 126983"/>
          <p:cNvSpPr>
            <a:spLocks noChangeArrowheads="1"/>
          </p:cNvSpPr>
          <p:nvPr/>
        </p:nvSpPr>
        <p:spPr bwMode="auto">
          <a:xfrm>
            <a:off x="3471863" y="4513263"/>
            <a:ext cx="2528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宋体" pitchFamily="2" charset="-122"/>
              </a:rPr>
              <a:t>what to do next</a:t>
            </a:r>
          </a:p>
        </p:txBody>
      </p:sp>
      <p:sp>
        <p:nvSpPr>
          <p:cNvPr id="126985" name="矩形 126984"/>
          <p:cNvSpPr>
            <a:spLocks noChangeArrowheads="1"/>
          </p:cNvSpPr>
          <p:nvPr/>
        </p:nvSpPr>
        <p:spPr bwMode="auto">
          <a:xfrm>
            <a:off x="4229100" y="4986338"/>
            <a:ext cx="17859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  <a:ea typeface="宋体" pitchFamily="2" charset="-122"/>
              </a:rPr>
              <a:t>how to use</a:t>
            </a:r>
          </a:p>
        </p:txBody>
      </p:sp>
      <p:sp>
        <p:nvSpPr>
          <p:cNvPr id="126986" name="矩形 126985"/>
          <p:cNvSpPr>
            <a:spLocks noChangeArrowheads="1"/>
          </p:cNvSpPr>
          <p:nvPr/>
        </p:nvSpPr>
        <p:spPr bwMode="auto">
          <a:xfrm>
            <a:off x="5476875" y="5526088"/>
            <a:ext cx="2254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0066FF"/>
                </a:solidFill>
                <a:latin typeface="Arial" pitchFamily="34" charset="0"/>
                <a:ea typeface="宋体" pitchFamily="2" charset="-122"/>
              </a:rPr>
              <a:t>where to meet</a:t>
            </a:r>
          </a:p>
        </p:txBody>
      </p:sp>
      <p:sp>
        <p:nvSpPr>
          <p:cNvPr id="126988" name="矩形 126987"/>
          <p:cNvSpPr>
            <a:spLocks noChangeArrowheads="1"/>
          </p:cNvSpPr>
          <p:nvPr/>
        </p:nvSpPr>
        <p:spPr bwMode="auto">
          <a:xfrm>
            <a:off x="3165475" y="762000"/>
            <a:ext cx="7659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我们可以在疑问词</a:t>
            </a:r>
            <a:r>
              <a:rPr lang="en-US" altLang="zh-CN" sz="24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+</a:t>
            </a:r>
            <a:r>
              <a:rPr lang="zh-CN" altLang="en-US" sz="24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动词不定式前使用“动词</a:t>
            </a:r>
            <a:r>
              <a:rPr lang="en-US" altLang="zh-CN" sz="24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+</a:t>
            </a:r>
            <a:r>
              <a:rPr lang="zh-CN" altLang="en-US" sz="24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宾语”。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6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9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69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6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6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69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6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69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uild="p"/>
      <p:bldP spid="126980" grpId="0" animBg="1"/>
      <p:bldP spid="126982" grpId="0"/>
      <p:bldP spid="126983" grpId="0"/>
      <p:bldP spid="126984" grpId="0"/>
      <p:bldP spid="126985" grpId="0"/>
      <p:bldP spid="126986" grpId="0"/>
      <p:bldP spid="1269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矩形 206851"/>
          <p:cNvSpPr>
            <a:spLocks noChangeArrowheads="1"/>
          </p:cNvSpPr>
          <p:nvPr/>
        </p:nvSpPr>
        <p:spPr bwMode="auto">
          <a:xfrm>
            <a:off x="914400" y="50165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en-US" altLang="zh-CN" sz="3200" b="1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 We can use a noun after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what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32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which,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whose,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2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     how many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and </a:t>
            </a:r>
            <a:r>
              <a:rPr lang="en-US" altLang="zh-CN" sz="32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how much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.</a:t>
            </a:r>
          </a:p>
        </p:txBody>
      </p:sp>
      <p:sp>
        <p:nvSpPr>
          <p:cNvPr id="206853" name="矩形 206852"/>
          <p:cNvSpPr>
            <a:spLocks noChangeArrowheads="1"/>
          </p:cNvSpPr>
          <p:nvPr/>
        </p:nvSpPr>
        <p:spPr bwMode="auto">
          <a:xfrm>
            <a:off x="1447800" y="1752600"/>
            <a:ext cx="8610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(</a:t>
            </a:r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我们可以在</a:t>
            </a:r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what, which, whose, how many</a:t>
            </a:r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和</a:t>
            </a:r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how much</a:t>
            </a:r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后加上一个名词</a:t>
            </a:r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)</a:t>
            </a:r>
          </a:p>
        </p:txBody>
      </p:sp>
      <p:sp>
        <p:nvSpPr>
          <p:cNvPr id="206855" name="矩形 206854"/>
          <p:cNvSpPr>
            <a:spLocks noChangeArrowheads="1"/>
          </p:cNvSpPr>
          <p:nvPr/>
        </p:nvSpPr>
        <p:spPr bwMode="auto">
          <a:xfrm>
            <a:off x="1295400" y="2819400"/>
            <a:ext cx="891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8038" indent="-808038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e.g. 1. They are discussing ____________________</a:t>
            </a:r>
          </a:p>
          <a:p>
            <a:pPr marL="808038" indent="-808038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   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涂哪一个颜色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 the walls.</a:t>
            </a:r>
          </a:p>
          <a:p>
            <a:pPr marL="808038" indent="-808038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2. You can ask your parents _____________________ 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带多少钱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)with you.</a:t>
            </a:r>
          </a:p>
        </p:txBody>
      </p:sp>
      <p:sp>
        <p:nvSpPr>
          <p:cNvPr id="206856" name="矩形 206855"/>
          <p:cNvSpPr>
            <a:spLocks noChangeArrowheads="1"/>
          </p:cNvSpPr>
          <p:nvPr/>
        </p:nvSpPr>
        <p:spPr bwMode="auto">
          <a:xfrm>
            <a:off x="5486400" y="2836863"/>
            <a:ext cx="3086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which color</a:t>
            </a:r>
            <a:r>
              <a:rPr lang="en-US" altLang="zh-CN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to paint</a:t>
            </a:r>
          </a:p>
        </p:txBody>
      </p:sp>
      <p:sp>
        <p:nvSpPr>
          <p:cNvPr id="206857" name="矩形 206856"/>
          <p:cNvSpPr>
            <a:spLocks noChangeArrowheads="1"/>
          </p:cNvSpPr>
          <p:nvPr/>
        </p:nvSpPr>
        <p:spPr bwMode="auto">
          <a:xfrm>
            <a:off x="6388100" y="4038600"/>
            <a:ext cx="382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how much money</a:t>
            </a:r>
            <a:r>
              <a:rPr lang="en-US" altLang="zh-CN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to take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  <p:bldP spid="206853" grpId="0"/>
      <p:bldP spid="206856" grpId="0"/>
      <p:bldP spid="2068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矩形 129027"/>
          <p:cNvSpPr>
            <a:spLocks noChangeArrowheads="1"/>
          </p:cNvSpPr>
          <p:nvPr/>
        </p:nvSpPr>
        <p:spPr bwMode="auto">
          <a:xfrm>
            <a:off x="1371600" y="2857500"/>
            <a:ext cx="8915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e.g. Suzy was not 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sure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______________(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向谁请求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)help.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Are you 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clear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___________ 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什么时候见面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at the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gate tomorrow?</a:t>
            </a:r>
          </a:p>
        </p:txBody>
      </p:sp>
      <p:sp>
        <p:nvSpPr>
          <p:cNvPr id="129032" name="矩形 129031"/>
          <p:cNvSpPr>
            <a:spLocks noChangeArrowheads="1"/>
          </p:cNvSpPr>
          <p:nvPr/>
        </p:nvSpPr>
        <p:spPr bwMode="auto">
          <a:xfrm>
            <a:off x="4953000" y="2965450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who to ask for</a:t>
            </a:r>
          </a:p>
        </p:txBody>
      </p:sp>
      <p:sp>
        <p:nvSpPr>
          <p:cNvPr id="129033" name="矩形 129032"/>
          <p:cNvSpPr>
            <a:spLocks noChangeArrowheads="1"/>
          </p:cNvSpPr>
          <p:nvPr/>
        </p:nvSpPr>
        <p:spPr bwMode="auto">
          <a:xfrm>
            <a:off x="4114800" y="3498850"/>
            <a:ext cx="213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when to meet</a:t>
            </a:r>
          </a:p>
        </p:txBody>
      </p:sp>
      <p:sp>
        <p:nvSpPr>
          <p:cNvPr id="129038" name="矩形 129037"/>
          <p:cNvSpPr>
            <a:spLocks noChangeArrowheads="1"/>
          </p:cNvSpPr>
          <p:nvPr/>
        </p:nvSpPr>
        <p:spPr bwMode="auto">
          <a:xfrm>
            <a:off x="1600200" y="6858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u"/>
            </a:pPr>
            <a:r>
              <a:rPr lang="en-US" altLang="zh-CN" sz="3200" b="1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 We can also use an adjective like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32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sure 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or</a:t>
            </a:r>
            <a:r>
              <a:rPr lang="en-US" altLang="zh-CN" sz="32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 clear</a:t>
            </a: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3200" b="1">
                <a:solidFill>
                  <a:srgbClr val="008000"/>
                </a:solidFill>
                <a:latin typeface="Times New Roman" pitchFamily="18" charset="0"/>
                <a:ea typeface="宋体" pitchFamily="2" charset="-122"/>
              </a:rPr>
              <a:t>     before a question word.</a:t>
            </a:r>
          </a:p>
        </p:txBody>
      </p:sp>
      <p:sp>
        <p:nvSpPr>
          <p:cNvPr id="129039" name="矩形 129038"/>
          <p:cNvSpPr>
            <a:spLocks noChangeArrowheads="1"/>
          </p:cNvSpPr>
          <p:nvPr/>
        </p:nvSpPr>
        <p:spPr bwMode="auto">
          <a:xfrm>
            <a:off x="1981200" y="17526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( </a:t>
            </a:r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我们还可以在疑问词前用像</a:t>
            </a:r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sure </a:t>
            </a:r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或</a:t>
            </a:r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clear</a:t>
            </a:r>
            <a:r>
              <a:rPr lang="zh-CN" altLang="en-US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这样的形容词。</a:t>
            </a:r>
            <a:r>
              <a:rPr lang="en-US" altLang="zh-CN" sz="2800" b="1">
                <a:solidFill>
                  <a:srgbClr val="008000"/>
                </a:solidFill>
                <a:latin typeface="Arial" pitchFamily="34" charset="0"/>
                <a:ea typeface="宋体" pitchFamily="2" charset="-122"/>
              </a:rPr>
              <a:t>)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  <p:bldP spid="129033" grpId="0"/>
      <p:bldP spid="129038" grpId="0"/>
      <p:bldP spid="1290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内容占位符 53253"/>
          <p:cNvSpPr>
            <a:spLocks noGrp="1" noChangeArrowheads="1"/>
          </p:cNvSpPr>
          <p:nvPr>
            <p:ph idx="1"/>
          </p:nvPr>
        </p:nvSpPr>
        <p:spPr>
          <a:xfrm>
            <a:off x="1066800" y="1050925"/>
            <a:ext cx="9144000" cy="2667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zh-CN" altLang="en-US" b="1" smtClean="0">
                <a:solidFill>
                  <a:srgbClr val="0066FF"/>
                </a:solidFill>
                <a:latin typeface="Times New Roman" pitchFamily="18" charset="0"/>
              </a:rPr>
              <a:t>四种结构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smtClean="0">
                <a:latin typeface="Times New Roman" pitchFamily="18" charset="0"/>
              </a:rPr>
              <a:t>     </a:t>
            </a:r>
            <a:r>
              <a:rPr lang="en-US" altLang="zh-CN" b="1" smtClean="0">
                <a:latin typeface="Times New Roman" pitchFamily="18" charset="0"/>
              </a:rPr>
              <a:t>1) </a:t>
            </a:r>
            <a:r>
              <a:rPr lang="zh-CN" altLang="en-US" b="1" smtClean="0">
                <a:latin typeface="Times New Roman" pitchFamily="18" charset="0"/>
              </a:rPr>
              <a:t>动词</a:t>
            </a:r>
            <a:r>
              <a:rPr lang="en-US" altLang="zh-CN" b="1" smtClean="0">
                <a:latin typeface="Times New Roman" pitchFamily="18" charset="0"/>
              </a:rPr>
              <a:t>+ </a:t>
            </a:r>
            <a:r>
              <a:rPr lang="zh-CN" altLang="en-US" b="1" smtClean="0">
                <a:latin typeface="Times New Roman" pitchFamily="18" charset="0"/>
              </a:rPr>
              <a:t>疑问词 </a:t>
            </a:r>
            <a:r>
              <a:rPr lang="en-US" altLang="zh-CN" b="1" smtClean="0">
                <a:latin typeface="Times New Roman" pitchFamily="18" charset="0"/>
              </a:rPr>
              <a:t>+ to do sth.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     2) </a:t>
            </a:r>
            <a:r>
              <a:rPr lang="zh-CN" altLang="en-US" b="1" smtClean="0">
                <a:latin typeface="Times New Roman" pitchFamily="18" charset="0"/>
              </a:rPr>
              <a:t>动词</a:t>
            </a:r>
            <a:r>
              <a:rPr lang="en-US" altLang="zh-CN" b="1" smtClean="0">
                <a:latin typeface="Times New Roman" pitchFamily="18" charset="0"/>
              </a:rPr>
              <a:t>+ </a:t>
            </a:r>
            <a:r>
              <a:rPr lang="zh-CN" altLang="en-US" b="1" smtClean="0">
                <a:latin typeface="Times New Roman" pitchFamily="18" charset="0"/>
              </a:rPr>
              <a:t>宾语</a:t>
            </a:r>
            <a:r>
              <a:rPr lang="en-US" altLang="zh-CN" b="1" smtClean="0">
                <a:latin typeface="Times New Roman" pitchFamily="18" charset="0"/>
              </a:rPr>
              <a:t>+ </a:t>
            </a:r>
            <a:r>
              <a:rPr lang="zh-CN" altLang="en-US" b="1" smtClean="0">
                <a:latin typeface="Times New Roman" pitchFamily="18" charset="0"/>
              </a:rPr>
              <a:t>疑问词</a:t>
            </a:r>
            <a:r>
              <a:rPr lang="en-US" altLang="zh-CN" b="1" smtClean="0">
                <a:latin typeface="Times New Roman" pitchFamily="18" charset="0"/>
              </a:rPr>
              <a:t>+to do sth.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     3) </a:t>
            </a:r>
            <a:r>
              <a:rPr lang="zh-CN" altLang="en-US" b="1" smtClean="0">
                <a:latin typeface="Times New Roman" pitchFamily="18" charset="0"/>
              </a:rPr>
              <a:t>动词</a:t>
            </a:r>
            <a:r>
              <a:rPr lang="en-US" altLang="zh-CN" b="1" smtClean="0">
                <a:latin typeface="Times New Roman" pitchFamily="18" charset="0"/>
              </a:rPr>
              <a:t>+ </a:t>
            </a:r>
            <a:r>
              <a:rPr lang="zh-CN" altLang="en-US" b="1" smtClean="0">
                <a:latin typeface="Times New Roman" pitchFamily="18" charset="0"/>
              </a:rPr>
              <a:t>疑问词</a:t>
            </a:r>
            <a:r>
              <a:rPr lang="en-US" altLang="zh-CN" b="1" smtClean="0">
                <a:latin typeface="Times New Roman" pitchFamily="18" charset="0"/>
              </a:rPr>
              <a:t>+ </a:t>
            </a:r>
            <a:r>
              <a:rPr lang="zh-CN" altLang="en-US" b="1" smtClean="0">
                <a:latin typeface="Times New Roman" pitchFamily="18" charset="0"/>
              </a:rPr>
              <a:t>名词</a:t>
            </a:r>
            <a:r>
              <a:rPr lang="en-US" altLang="zh-CN" b="1" smtClean="0">
                <a:latin typeface="Times New Roman" pitchFamily="18" charset="0"/>
              </a:rPr>
              <a:t>+ to do sth.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     4) adj. (sure/clear)+ </a:t>
            </a:r>
            <a:r>
              <a:rPr lang="zh-CN" altLang="en-US" b="1" smtClean="0">
                <a:latin typeface="Times New Roman" pitchFamily="18" charset="0"/>
              </a:rPr>
              <a:t>疑问词</a:t>
            </a:r>
            <a:r>
              <a:rPr lang="en-US" altLang="zh-CN" b="1" smtClean="0">
                <a:latin typeface="Times New Roman" pitchFamily="18" charset="0"/>
              </a:rPr>
              <a:t>+to do sth.</a:t>
            </a:r>
          </a:p>
        </p:txBody>
      </p:sp>
      <p:sp>
        <p:nvSpPr>
          <p:cNvPr id="16387" name="矩形 53254"/>
          <p:cNvSpPr>
            <a:spLocks noChangeArrowheads="1" noChangeShapeType="1" noTextEdit="1"/>
          </p:cNvSpPr>
          <p:nvPr/>
        </p:nvSpPr>
        <p:spPr bwMode="auto">
          <a:xfrm>
            <a:off x="5029228" y="381080"/>
            <a:ext cx="34290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rgbClr val="CC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Arial" panose="020B0604020202020204" pitchFamily="34" charset="0"/>
              </a:rPr>
              <a:t>疑问词</a:t>
            </a:r>
            <a:r>
              <a:rPr lang="en-US" altLang="zh-CN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rgbClr val="CC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Arial" panose="020B0604020202020204" pitchFamily="34" charset="0"/>
              </a:rPr>
              <a:t>+</a:t>
            </a:r>
            <a:r>
              <a:rPr lang="zh-CN" altLang="en-US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00"/>
                    </a:gs>
                    <a:gs pos="100000">
                      <a:srgbClr val="CCFF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+mn-lt"/>
                <a:cs typeface="Arial" panose="020B0604020202020204" pitchFamily="34" charset="0"/>
              </a:rPr>
              <a:t>不定式</a:t>
            </a:r>
          </a:p>
        </p:txBody>
      </p:sp>
      <p:sp>
        <p:nvSpPr>
          <p:cNvPr id="53257" name="矩形 53256"/>
          <p:cNvSpPr>
            <a:spLocks noChangeArrowheads="1"/>
          </p:cNvSpPr>
          <p:nvPr/>
        </p:nvSpPr>
        <p:spPr bwMode="auto">
          <a:xfrm>
            <a:off x="1295400" y="3810000"/>
            <a:ext cx="9067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I don’t know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what to say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next.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我不知道接下来该说什么。   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I can’t decide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which to take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.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我不能决定该拿哪一个。</a:t>
            </a: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Please tell me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how to get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there.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请告诉我怎样到那儿。</a:t>
            </a:r>
            <a:endParaRPr lang="en-US" altLang="zh-CN" sz="2800" b="1">
              <a:latin typeface="Times New Roman" pitchFamily="18" charset="0"/>
              <a:ea typeface="宋体" pitchFamily="2" charset="-122"/>
            </a:endParaRPr>
          </a:p>
          <a:p>
            <a:pPr marL="342900" indent="-342900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Are you clear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how to get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there?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你清楚如何到那里吗？</a:t>
            </a:r>
          </a:p>
        </p:txBody>
      </p:sp>
      <p:sp>
        <p:nvSpPr>
          <p:cNvPr id="53258" name="矩形 53257"/>
          <p:cNvSpPr>
            <a:spLocks noChangeArrowheads="1"/>
          </p:cNvSpPr>
          <p:nvPr/>
        </p:nvSpPr>
        <p:spPr bwMode="auto">
          <a:xfrm>
            <a:off x="527050" y="3716338"/>
            <a:ext cx="7969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e.g.</a:t>
            </a:r>
          </a:p>
        </p:txBody>
      </p:sp>
      <p:sp>
        <p:nvSpPr>
          <p:cNvPr id="18438" name="矩形 120837"/>
          <p:cNvSpPr>
            <a:spLocks noChangeArrowheads="1" noChangeShapeType="1" noTextEdit="1"/>
          </p:cNvSpPr>
          <p:nvPr/>
        </p:nvSpPr>
        <p:spPr bwMode="auto">
          <a:xfrm>
            <a:off x="188913" y="211138"/>
            <a:ext cx="4343400" cy="914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Summary</a:t>
            </a:r>
            <a:endParaRPr lang="zh-CN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内容占位符 147458"/>
          <p:cNvSpPr>
            <a:spLocks noGrp="1" noChangeArrowheads="1"/>
          </p:cNvSpPr>
          <p:nvPr>
            <p:ph idx="1"/>
          </p:nvPr>
        </p:nvSpPr>
        <p:spPr>
          <a:xfrm>
            <a:off x="698500" y="366713"/>
            <a:ext cx="9817100" cy="230028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</a:rPr>
              <a:t>2.“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</a:rPr>
              <a:t>疑问词</a:t>
            </a:r>
            <a:r>
              <a:rPr lang="en-US" altLang="zh-CN" b="1" smtClean="0">
                <a:solidFill>
                  <a:srgbClr val="0000FF"/>
                </a:solidFill>
                <a:latin typeface="Times New Roman" pitchFamily="18" charset="0"/>
              </a:rPr>
              <a:t>+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</a:rPr>
              <a:t>动词不定式” 结构在句子中还可以做</a:t>
            </a:r>
            <a:r>
              <a:rPr lang="zh-CN" altLang="en-US" b="1" smtClean="0">
                <a:solidFill>
                  <a:srgbClr val="FF00FF"/>
                </a:solidFill>
                <a:latin typeface="Times New Roman" pitchFamily="18" charset="0"/>
              </a:rPr>
              <a:t>主语</a:t>
            </a:r>
            <a:r>
              <a:rPr lang="zh-CN" altLang="en-US" b="1" smtClean="0">
                <a:solidFill>
                  <a:srgbClr val="0000FF"/>
                </a:solidFill>
                <a:latin typeface="Times New Roman" pitchFamily="18" charset="0"/>
              </a:rPr>
              <a:t>和</a:t>
            </a:r>
            <a:r>
              <a:rPr lang="zh-CN" altLang="en-US" b="1" smtClean="0">
                <a:solidFill>
                  <a:srgbClr val="FF00FF"/>
                </a:solidFill>
                <a:latin typeface="Times New Roman" pitchFamily="18" charset="0"/>
              </a:rPr>
              <a:t>表语。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smtClean="0">
                <a:latin typeface="Times New Roman" pitchFamily="18" charset="0"/>
              </a:rPr>
              <a:t>    </a:t>
            </a:r>
            <a:r>
              <a:rPr lang="en-US" altLang="zh-CN" b="1" smtClean="0">
                <a:latin typeface="Times New Roman" pitchFamily="18" charset="0"/>
              </a:rPr>
              <a:t>1)  _________________ (</a:t>
            </a:r>
            <a:r>
              <a:rPr lang="zh-CN" altLang="en-US" b="1" smtClean="0">
                <a:latin typeface="Times New Roman" pitchFamily="18" charset="0"/>
              </a:rPr>
              <a:t>如何处理 </a:t>
            </a:r>
            <a:r>
              <a:rPr lang="en-US" altLang="zh-CN" b="1" smtClean="0">
                <a:latin typeface="Times New Roman" pitchFamily="18" charset="0"/>
              </a:rPr>
              <a:t>) the waste is still a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Times New Roman" pitchFamily="18" charset="0"/>
              </a:rPr>
              <a:t>         hard  problem.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Times New Roman" pitchFamily="18" charset="0"/>
              </a:rPr>
              <a:t>    2) The problem is ______________ (</a:t>
            </a:r>
            <a:r>
              <a:rPr lang="zh-CN" altLang="en-US" b="1" smtClean="0">
                <a:latin typeface="Times New Roman" pitchFamily="18" charset="0"/>
              </a:rPr>
              <a:t>何时离开</a:t>
            </a:r>
            <a:r>
              <a:rPr lang="en-US" altLang="zh-CN" b="1" smtClean="0">
                <a:latin typeface="Times New Roman" pitchFamily="18" charset="0"/>
              </a:rPr>
              <a:t>)the place.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latin typeface="Times New Roman" pitchFamily="18" charset="0"/>
              </a:rPr>
              <a:t>       </a:t>
            </a:r>
          </a:p>
        </p:txBody>
      </p:sp>
      <p:sp>
        <p:nvSpPr>
          <p:cNvPr id="147460" name="矩形 147459"/>
          <p:cNvSpPr>
            <a:spLocks noChangeArrowheads="1"/>
          </p:cNvSpPr>
          <p:nvPr/>
        </p:nvSpPr>
        <p:spPr bwMode="auto">
          <a:xfrm>
            <a:off x="685800" y="2743200"/>
            <a:ext cx="899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3. “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疑问词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+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动词不定式” 结构可以改写成由该疑问词引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    导的从句。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    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e.g. I don’t know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what to do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.(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该做什么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  = I do not know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what I should do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. 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注意：所有疑问句中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,</a:t>
            </a:r>
            <a:r>
              <a:rPr lang="zh-CN" altLang="en-US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只有</a:t>
            </a: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why</a:t>
            </a:r>
            <a:r>
              <a:rPr lang="zh-CN" altLang="en-US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不可以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与动词不定式连用。</a:t>
            </a:r>
          </a:p>
        </p:txBody>
      </p:sp>
      <p:sp>
        <p:nvSpPr>
          <p:cNvPr id="147461" name="矩形 147460"/>
          <p:cNvSpPr>
            <a:spLocks noChangeArrowheads="1"/>
          </p:cNvSpPr>
          <p:nvPr/>
        </p:nvSpPr>
        <p:spPr bwMode="auto">
          <a:xfrm>
            <a:off x="1600200" y="931863"/>
            <a:ext cx="2832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What to do with</a:t>
            </a:r>
          </a:p>
        </p:txBody>
      </p:sp>
      <p:sp>
        <p:nvSpPr>
          <p:cNvPr id="147462" name="矩形 147461"/>
          <p:cNvSpPr>
            <a:spLocks noChangeArrowheads="1"/>
          </p:cNvSpPr>
          <p:nvPr/>
        </p:nvSpPr>
        <p:spPr bwMode="auto">
          <a:xfrm>
            <a:off x="4010025" y="1941513"/>
            <a:ext cx="2519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when to leave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/>
      <p:bldP spid="1474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92513"/>
          <p:cNvSpPr txBox="1">
            <a:spLocks noChangeArrowheads="1"/>
          </p:cNvSpPr>
          <p:nvPr/>
        </p:nvSpPr>
        <p:spPr bwMode="auto">
          <a:xfrm>
            <a:off x="835025" y="854075"/>
            <a:ext cx="8964613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(1) He did not know </a:t>
            </a:r>
            <a:r>
              <a:rPr lang="en-US" altLang="zh-CN" sz="2800" b="1" u="sng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where he could find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other people.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= _______________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(2)He wondered </a:t>
            </a:r>
            <a:r>
              <a:rPr lang="en-US" altLang="zh-CN" sz="2800" b="1" u="sng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who he could ask for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help.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= _____________________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(3He did not know </a:t>
            </a:r>
            <a:r>
              <a:rPr lang="en-US" altLang="zh-CN" sz="2800" b="1" u="sng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how he could break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the ropes.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= ______________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(4) He found out </a:t>
            </a:r>
            <a:r>
              <a:rPr lang="en-US" altLang="zh-CN" sz="2800" b="1" u="sng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what he could do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with the tiny man.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= ______________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(5) He decided </a:t>
            </a:r>
            <a:r>
              <a:rPr lang="en-US" altLang="zh-CN" sz="2800" b="1" u="sng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when he should</a:t>
            </a:r>
            <a:r>
              <a:rPr lang="en-US" altLang="zh-CN" sz="2800" b="1" u="sng">
                <a:solidFill>
                  <a:srgbClr val="0066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leave 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Lilliput. 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= _____________ 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(6) I don’t know_________________________________.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(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怎么办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) =_________________________</a:t>
            </a:r>
          </a:p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</a:t>
            </a:r>
          </a:p>
        </p:txBody>
      </p:sp>
      <p:sp>
        <p:nvSpPr>
          <p:cNvPr id="192515" name="矩形 192514"/>
          <p:cNvSpPr>
            <a:spLocks noChangeArrowheads="1"/>
          </p:cNvSpPr>
          <p:nvPr/>
        </p:nvSpPr>
        <p:spPr bwMode="auto">
          <a:xfrm>
            <a:off x="3992563" y="1325563"/>
            <a:ext cx="2217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where to find</a:t>
            </a:r>
          </a:p>
        </p:txBody>
      </p:sp>
      <p:sp>
        <p:nvSpPr>
          <p:cNvPr id="20484" name="矩形 192515"/>
          <p:cNvSpPr>
            <a:spLocks noChangeArrowheads="1"/>
          </p:cNvSpPr>
          <p:nvPr/>
        </p:nvSpPr>
        <p:spPr bwMode="auto">
          <a:xfrm>
            <a:off x="4362450" y="381000"/>
            <a:ext cx="350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同义句转换</a:t>
            </a:r>
            <a:r>
              <a:rPr lang="zh-CN" altLang="en-US" sz="32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 </a:t>
            </a:r>
          </a:p>
        </p:txBody>
      </p:sp>
      <p:sp>
        <p:nvSpPr>
          <p:cNvPr id="192517" name="矩形 192516"/>
          <p:cNvSpPr>
            <a:spLocks noChangeArrowheads="1"/>
          </p:cNvSpPr>
          <p:nvPr/>
        </p:nvSpPr>
        <p:spPr bwMode="auto">
          <a:xfrm>
            <a:off x="3730625" y="2133600"/>
            <a:ext cx="309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who to ask for</a:t>
            </a:r>
          </a:p>
        </p:txBody>
      </p:sp>
      <p:sp>
        <p:nvSpPr>
          <p:cNvPr id="192518" name="矩形 192517"/>
          <p:cNvSpPr>
            <a:spLocks noChangeArrowheads="1"/>
          </p:cNvSpPr>
          <p:nvPr/>
        </p:nvSpPr>
        <p:spPr bwMode="auto">
          <a:xfrm>
            <a:off x="3730625" y="2957513"/>
            <a:ext cx="25923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how to break</a:t>
            </a:r>
          </a:p>
        </p:txBody>
      </p:sp>
      <p:sp>
        <p:nvSpPr>
          <p:cNvPr id="192519" name="矩形 192518"/>
          <p:cNvSpPr>
            <a:spLocks noChangeArrowheads="1"/>
          </p:cNvSpPr>
          <p:nvPr/>
        </p:nvSpPr>
        <p:spPr bwMode="auto">
          <a:xfrm>
            <a:off x="3498850" y="3881438"/>
            <a:ext cx="2217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what to do</a:t>
            </a:r>
          </a:p>
        </p:txBody>
      </p:sp>
      <p:sp>
        <p:nvSpPr>
          <p:cNvPr id="192520" name="矩形 192519"/>
          <p:cNvSpPr>
            <a:spLocks noChangeArrowheads="1"/>
          </p:cNvSpPr>
          <p:nvPr/>
        </p:nvSpPr>
        <p:spPr bwMode="auto">
          <a:xfrm>
            <a:off x="3240088" y="4648200"/>
            <a:ext cx="2735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when to leave</a:t>
            </a:r>
          </a:p>
        </p:txBody>
      </p:sp>
      <p:sp>
        <p:nvSpPr>
          <p:cNvPr id="192522" name="矩形 192521"/>
          <p:cNvSpPr>
            <a:spLocks noChangeArrowheads="1"/>
          </p:cNvSpPr>
          <p:nvPr/>
        </p:nvSpPr>
        <p:spPr bwMode="auto">
          <a:xfrm>
            <a:off x="3033713" y="55626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what to do  / how to do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</a:t>
            </a:r>
          </a:p>
        </p:txBody>
      </p:sp>
      <p:sp>
        <p:nvSpPr>
          <p:cNvPr id="192523" name="矩形 192522"/>
          <p:cNvSpPr>
            <a:spLocks noChangeArrowheads="1"/>
          </p:cNvSpPr>
          <p:nvPr/>
        </p:nvSpPr>
        <p:spPr bwMode="auto">
          <a:xfrm>
            <a:off x="3509963" y="5156200"/>
            <a:ext cx="6324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what I should do /how  I should do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it</a:t>
            </a:r>
          </a:p>
        </p:txBody>
      </p:sp>
      <p:sp>
        <p:nvSpPr>
          <p:cNvPr id="20491" name="矩形 120837"/>
          <p:cNvSpPr>
            <a:spLocks noChangeArrowheads="1" noChangeShapeType="1" noTextEdit="1"/>
          </p:cNvSpPr>
          <p:nvPr/>
        </p:nvSpPr>
        <p:spPr bwMode="auto">
          <a:xfrm>
            <a:off x="188913" y="211138"/>
            <a:ext cx="3392487" cy="6270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Practice</a:t>
            </a:r>
            <a:endParaRPr lang="zh-CN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0444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15913"/>
            <a:ext cx="7772400" cy="3352800"/>
          </a:xfrm>
        </p:spPr>
        <p:txBody>
          <a:bodyPr/>
          <a:lstStyle/>
          <a:p>
            <a:pPr algn="just" eaLnBrk="1" fontAlgn="t" hangingPunct="1">
              <a:lnSpc>
                <a:spcPct val="130000"/>
              </a:lnSpc>
            </a:pPr>
            <a:r>
              <a:rPr lang="en-US" altLang="zh-CN" sz="3600" b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Amy and Daniel are talking about their Reading Week. Complete their conversation. Use the correct question words and </a:t>
            </a:r>
            <a:r>
              <a:rPr lang="en-US" altLang="zh-CN" sz="3600" b="1" i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0" b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-infinitives.</a:t>
            </a:r>
          </a:p>
        </p:txBody>
      </p:sp>
      <p:pic>
        <p:nvPicPr>
          <p:cNvPr id="21507" name="图片 104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4648200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4" descr="标题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95288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组合 16"/>
          <p:cNvGrpSpPr>
            <a:grpSpLocks/>
          </p:cNvGrpSpPr>
          <p:nvPr/>
        </p:nvGrpSpPr>
        <p:grpSpPr bwMode="auto">
          <a:xfrm>
            <a:off x="617538" y="611188"/>
            <a:ext cx="3233737" cy="646112"/>
            <a:chOff x="1161" y="963"/>
            <a:chExt cx="4903" cy="1018"/>
          </a:xfrm>
        </p:grpSpPr>
        <p:sp>
          <p:nvSpPr>
            <p:cNvPr id="4113" name="TextBox 2"/>
            <p:cNvSpPr txBox="1">
              <a:spLocks noChangeArrowheads="1"/>
            </p:cNvSpPr>
            <p:nvPr/>
          </p:nvSpPr>
          <p:spPr bwMode="auto">
            <a:xfrm>
              <a:off x="1900" y="963"/>
              <a:ext cx="3664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zh-CN" altLang="en-US" sz="3600" b="1">
                  <a:solidFill>
                    <a:srgbClr val="009FB9"/>
                  </a:solidFill>
                  <a:latin typeface="Arial" pitchFamily="34" charset="0"/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1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362075" y="1784350"/>
            <a:ext cx="10021888" cy="1308100"/>
            <a:chOff x="2280" y="2430"/>
            <a:chExt cx="15783" cy="2059"/>
          </a:xfrm>
        </p:grpSpPr>
        <p:sp>
          <p:nvSpPr>
            <p:cNvPr id="5" name="矩形 4"/>
            <p:cNvSpPr/>
            <p:nvPr/>
          </p:nvSpPr>
          <p:spPr>
            <a:xfrm>
              <a:off x="2280" y="2780"/>
              <a:ext cx="743" cy="685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4111" name="矩形 11"/>
            <p:cNvSpPr>
              <a:spLocks noChangeArrowheads="1"/>
            </p:cNvSpPr>
            <p:nvPr/>
          </p:nvSpPr>
          <p:spPr bwMode="auto">
            <a:xfrm>
              <a:off x="3030" y="2430"/>
              <a:ext cx="15033" cy="2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2813" eaLnBrk="1" hangingPunct="1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  <a:cs typeface="方正兰亭黑_GB18030"/>
                </a:rPr>
                <a:t>掌握</a:t>
              </a:r>
              <a:r>
                <a:rPr lang="zh-CN" altLang="en-US" sz="2800" b="1" dirty="0" smtClean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  <a:cs typeface="方正兰亭黑_GB18030"/>
                </a:rPr>
                <a:t>本</a:t>
              </a:r>
              <a:r>
                <a:rPr lang="zh-CN" altLang="en-US" sz="2800" b="1" dirty="0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  <a:cs typeface="方正兰亭黑_GB18030"/>
                </a:rPr>
                <a:t>课时新单词及短语：</a:t>
              </a:r>
              <a:r>
                <a:rPr lang="en-US" altLang="zh-CN" sz="2800" dirty="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hand, review, return, hand in, write about, and so on, ask for help with writing, on time </a:t>
              </a:r>
              <a:endParaRPr lang="zh-CN" altLang="en-US" sz="2800" dirty="0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endParaRPr>
            </a:p>
          </p:txBody>
        </p:sp>
        <p:sp>
          <p:nvSpPr>
            <p:cNvPr id="4112" name="文本框 1"/>
            <p:cNvSpPr txBox="1">
              <a:spLocks noChangeArrowheads="1"/>
            </p:cNvSpPr>
            <p:nvPr/>
          </p:nvSpPr>
          <p:spPr bwMode="auto">
            <a:xfrm>
              <a:off x="2348" y="2764"/>
              <a:ext cx="19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FFFFFF"/>
                  </a:solidFill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1358900" y="4152900"/>
            <a:ext cx="9378950" cy="660400"/>
            <a:chOff x="2280" y="5452"/>
            <a:chExt cx="14770" cy="1040"/>
          </a:xfrm>
        </p:grpSpPr>
        <p:sp>
          <p:nvSpPr>
            <p:cNvPr id="21" name="矩形 20"/>
            <p:cNvSpPr/>
            <p:nvPr/>
          </p:nvSpPr>
          <p:spPr>
            <a:xfrm>
              <a:off x="2280" y="5770"/>
              <a:ext cx="743" cy="687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5B9BD5">
                    <a:lumMod val="50000"/>
                  </a:srgbClr>
                </a:solidFill>
              </a:endParaRPr>
            </a:p>
          </p:txBody>
        </p:sp>
        <p:sp>
          <p:nvSpPr>
            <p:cNvPr id="4108" name="文本框 3"/>
            <p:cNvSpPr txBox="1">
              <a:spLocks noChangeArrowheads="1"/>
            </p:cNvSpPr>
            <p:nvPr/>
          </p:nvSpPr>
          <p:spPr bwMode="auto">
            <a:xfrm>
              <a:off x="2348" y="5765"/>
              <a:ext cx="19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FFFFFF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4109" name="矩形 5"/>
            <p:cNvSpPr>
              <a:spLocks noChangeArrowheads="1"/>
            </p:cNvSpPr>
            <p:nvPr/>
          </p:nvSpPr>
          <p:spPr bwMode="auto">
            <a:xfrm>
              <a:off x="3022" y="5452"/>
              <a:ext cx="14028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912813" eaLnBrk="1" hangingPunct="1">
                <a:lnSpc>
                  <a:spcPct val="150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  <a:cs typeface="方正兰亭黑_GB18030"/>
                </a:rPr>
                <a:t>学会正确使用</a:t>
              </a:r>
              <a:r>
                <a:rPr lang="en-US" altLang="zh-CN" sz="28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must</a:t>
              </a:r>
              <a:r>
                <a:rPr lang="zh-CN" altLang="en-US" sz="2800" b="1">
                  <a:solidFill>
                    <a:srgbClr val="000000"/>
                  </a:solidFill>
                  <a:latin typeface="宋体" pitchFamily="2" charset="-122"/>
                  <a:ea typeface="宋体" pitchFamily="2" charset="-122"/>
                  <a:cs typeface="方正兰亭黑_GB18030"/>
                </a:rPr>
                <a:t>和</a:t>
              </a:r>
              <a:r>
                <a:rPr lang="en-US" altLang="zh-CN" sz="28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have to</a:t>
              </a:r>
              <a:r>
                <a:rPr lang="zh-CN" altLang="en-US" sz="2800">
                  <a:solidFill>
                    <a:srgbClr val="000000"/>
                  </a:solidFill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。</a:t>
              </a:r>
            </a:p>
          </p:txBody>
        </p:sp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358900" y="3298825"/>
            <a:ext cx="9378950" cy="639763"/>
            <a:chOff x="2212" y="4427"/>
            <a:chExt cx="14770" cy="1008"/>
          </a:xfrm>
        </p:grpSpPr>
        <p:grpSp>
          <p:nvGrpSpPr>
            <p:cNvPr id="4103" name="组合 8"/>
            <p:cNvGrpSpPr>
              <a:grpSpLocks/>
            </p:cNvGrpSpPr>
            <p:nvPr/>
          </p:nvGrpSpPr>
          <p:grpSpPr bwMode="auto">
            <a:xfrm>
              <a:off x="2212" y="4427"/>
              <a:ext cx="14770" cy="1008"/>
              <a:chOff x="2280" y="4413"/>
              <a:chExt cx="14770" cy="100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80" y="4736"/>
                <a:ext cx="743" cy="685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7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67">
                  <a:solidFill>
                    <a:srgbClr val="5B9BD5">
                      <a:lumMod val="50000"/>
                    </a:srgbClr>
                  </a:solidFill>
                </a:endParaRPr>
              </a:p>
            </p:txBody>
          </p:sp>
          <p:sp>
            <p:nvSpPr>
              <p:cNvPr id="4106" name="矩形 7"/>
              <p:cNvSpPr>
                <a:spLocks noChangeArrowheads="1"/>
              </p:cNvSpPr>
              <p:nvPr/>
            </p:nvSpPr>
            <p:spPr bwMode="auto">
              <a:xfrm>
                <a:off x="3022" y="4413"/>
                <a:ext cx="14028" cy="1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912813" eaLnBrk="1" hangingPunct="1">
                  <a:lnSpc>
                    <a:spcPct val="150000"/>
                  </a:lnSpc>
                </a:pPr>
                <a:r>
                  <a:rPr lang="zh-CN" altLang="en-US" sz="2800" b="1"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  <a:cs typeface="方正兰亭黑_GB18030"/>
                  </a:rPr>
                  <a:t>学会正确使用“特殊疑问词</a:t>
                </a:r>
                <a:r>
                  <a:rPr lang="en-US" altLang="zh-CN" sz="2800" b="1"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  <a:cs typeface="方正兰亭黑_GB18030"/>
                  </a:rPr>
                  <a:t>+ </a:t>
                </a:r>
                <a:r>
                  <a:rPr lang="zh-CN" altLang="en-US" sz="2800" b="1">
                    <a:solidFill>
                      <a:srgbClr val="000000"/>
                    </a:solidFill>
                    <a:latin typeface="宋体" pitchFamily="2" charset="-122"/>
                    <a:ea typeface="宋体" pitchFamily="2" charset="-122"/>
                    <a:cs typeface="方正兰亭黑_GB18030"/>
                  </a:rPr>
                  <a:t>动词不定式” 结构。 </a:t>
                </a:r>
              </a:p>
            </p:txBody>
          </p:sp>
        </p:grpSp>
        <p:sp>
          <p:nvSpPr>
            <p:cNvPr id="4104" name="文本框 2"/>
            <p:cNvSpPr txBox="1">
              <a:spLocks noChangeArrowheads="1"/>
            </p:cNvSpPr>
            <p:nvPr/>
          </p:nvSpPr>
          <p:spPr bwMode="auto">
            <a:xfrm>
              <a:off x="2280" y="4696"/>
              <a:ext cx="1926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FFFFFF"/>
                  </a:solidFill>
                  <a:latin typeface="Arial" pitchFamily="34" charset="0"/>
                </a:rPr>
                <a:t>2 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占位符 103425"/>
          <p:cNvSpPr>
            <a:spLocks noGrp="1" noChangeArrowheads="1"/>
          </p:cNvSpPr>
          <p:nvPr>
            <p:ph idx="1"/>
          </p:nvPr>
        </p:nvSpPr>
        <p:spPr>
          <a:xfrm>
            <a:off x="533400" y="1203325"/>
            <a:ext cx="10134600" cy="1935163"/>
          </a:xfrm>
        </p:spPr>
        <p:txBody>
          <a:bodyPr/>
          <a:lstStyle/>
          <a:p>
            <a:pPr marL="1528763" indent="-1528763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Amy:       Mr Wu has recommended so many interesting books. Have you decided (1) ____________ first, Daniel?</a:t>
            </a:r>
          </a:p>
          <a:p>
            <a:pPr marL="1528763" indent="-1528763"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Daniel:    Yes. I want to read </a:t>
            </a:r>
            <a:r>
              <a:rPr lang="en-US" altLang="zh-CN" b="1" i="1" smtClean="0">
                <a:latin typeface="Times New Roman" pitchFamily="18" charset="0"/>
              </a:rPr>
              <a:t>Black Beauty</a:t>
            </a:r>
            <a:r>
              <a:rPr lang="en-US" altLang="zh-CN" b="1" smtClean="0">
                <a:latin typeface="Times New Roman" pitchFamily="18" charset="0"/>
              </a:rPr>
              <a:t> first. But I don’t know (2) ___________ the book.</a:t>
            </a:r>
          </a:p>
        </p:txBody>
      </p:sp>
      <p:sp>
        <p:nvSpPr>
          <p:cNvPr id="22531" name="文本框 103426"/>
          <p:cNvSpPr txBox="1">
            <a:spLocks noChangeArrowheads="1"/>
          </p:cNvSpPr>
          <p:nvPr/>
        </p:nvSpPr>
        <p:spPr bwMode="auto">
          <a:xfrm>
            <a:off x="1090613" y="228600"/>
            <a:ext cx="8991600" cy="1031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how,  what,   ask for,    find,  when,   where,   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hand in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,      read, which,   who,  speak,  travel,  write about </a:t>
            </a:r>
          </a:p>
        </p:txBody>
      </p:sp>
      <p:sp>
        <p:nvSpPr>
          <p:cNvPr id="103428" name="文本框 103427"/>
          <p:cNvSpPr txBox="1">
            <a:spLocks noChangeArrowheads="1"/>
          </p:cNvSpPr>
          <p:nvPr/>
        </p:nvSpPr>
        <p:spPr bwMode="auto">
          <a:xfrm>
            <a:off x="5410200" y="1673225"/>
            <a:ext cx="3195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which to read</a:t>
            </a:r>
          </a:p>
        </p:txBody>
      </p:sp>
      <p:sp>
        <p:nvSpPr>
          <p:cNvPr id="103429" name="文本框 103428"/>
          <p:cNvSpPr txBox="1">
            <a:spLocks noChangeArrowheads="1"/>
          </p:cNvSpPr>
          <p:nvPr/>
        </p:nvSpPr>
        <p:spPr bwMode="auto">
          <a:xfrm>
            <a:off x="2514600" y="2589213"/>
            <a:ext cx="3279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where to find</a:t>
            </a:r>
          </a:p>
        </p:txBody>
      </p:sp>
      <p:sp>
        <p:nvSpPr>
          <p:cNvPr id="22534" name="矩形 103429"/>
          <p:cNvSpPr>
            <a:spLocks noChangeArrowheads="1"/>
          </p:cNvSpPr>
          <p:nvPr/>
        </p:nvSpPr>
        <p:spPr bwMode="auto">
          <a:xfrm>
            <a:off x="519113" y="3078163"/>
            <a:ext cx="10134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28763" indent="-1528763"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Amy:       You can try our school library or Sunshine Library. Oh, did you know Peter is reading </a:t>
            </a:r>
            <a:r>
              <a:rPr lang="en-US" altLang="zh-CN" sz="2800" b="1" i="1">
                <a:latin typeface="Times New Roman" pitchFamily="18" charset="0"/>
                <a:ea typeface="宋体" pitchFamily="2" charset="-122"/>
              </a:rPr>
              <a:t>Around the World in Eighty Days</a:t>
            </a: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? He wants to find out (3) ___________ around the world in such a short time.</a:t>
            </a:r>
          </a:p>
          <a:p>
            <a:pPr marL="1528763" indent="-1528763"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Daniel:    Wow, that’s amazing! By the way, can you tell me (4)______________  our book report?</a:t>
            </a:r>
          </a:p>
        </p:txBody>
      </p:sp>
      <p:sp>
        <p:nvSpPr>
          <p:cNvPr id="103431" name="文本框 103430"/>
          <p:cNvSpPr txBox="1">
            <a:spLocks noChangeArrowheads="1"/>
          </p:cNvSpPr>
          <p:nvPr/>
        </p:nvSpPr>
        <p:spPr bwMode="auto">
          <a:xfrm>
            <a:off x="7772400" y="4098925"/>
            <a:ext cx="228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how to travel</a:t>
            </a:r>
          </a:p>
        </p:txBody>
      </p:sp>
      <p:sp>
        <p:nvSpPr>
          <p:cNvPr id="103432" name="文本框 103431"/>
          <p:cNvSpPr txBox="1">
            <a:spLocks noChangeArrowheads="1"/>
          </p:cNvSpPr>
          <p:nvPr/>
        </p:nvSpPr>
        <p:spPr bwMode="auto">
          <a:xfrm>
            <a:off x="2514600" y="5578475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when to hand in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1" grpId="0"/>
      <p:bldP spid="1034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占位符 106497"/>
          <p:cNvSpPr>
            <a:spLocks noGrp="1" noChangeArrowheads="1"/>
          </p:cNvSpPr>
          <p:nvPr>
            <p:ph idx="1"/>
          </p:nvPr>
        </p:nvSpPr>
        <p:spPr>
          <a:xfrm>
            <a:off x="481013" y="1752600"/>
            <a:ext cx="10058400" cy="2743200"/>
          </a:xfrm>
        </p:spPr>
        <p:txBody>
          <a:bodyPr/>
          <a:lstStyle/>
          <a:p>
            <a:pPr marL="1528763" indent="-1528763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Amy:   Before next Friday. I’m still not sure (5) _________________ in the report.</a:t>
            </a:r>
          </a:p>
          <a:p>
            <a:pPr marL="1528763" indent="-1528763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Daniel: You can write anything about your book – what the</a:t>
            </a:r>
          </a:p>
          <a:p>
            <a:pPr marL="1528763" indent="-1528763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             book is about, what you think of it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</a:rPr>
              <a:t>and so on</a:t>
            </a:r>
            <a:r>
              <a:rPr lang="en-US" altLang="zh-CN" b="1" smtClean="0">
                <a:latin typeface="Times New Roman" pitchFamily="18" charset="0"/>
              </a:rPr>
              <a:t>. You</a:t>
            </a:r>
          </a:p>
          <a:p>
            <a:pPr marL="1528763" indent="-1528763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             should read some 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</a:rPr>
              <a:t>review</a:t>
            </a:r>
            <a:r>
              <a:rPr lang="en-US" altLang="zh-CN" b="1" smtClean="0">
                <a:latin typeface="Times New Roman" pitchFamily="18" charset="0"/>
              </a:rPr>
              <a:t>s about the book before writing.</a:t>
            </a:r>
          </a:p>
        </p:txBody>
      </p:sp>
      <p:sp>
        <p:nvSpPr>
          <p:cNvPr id="106499" name="文本框 106498"/>
          <p:cNvSpPr txBox="1">
            <a:spLocks noChangeArrowheads="1"/>
          </p:cNvSpPr>
          <p:nvPr/>
        </p:nvSpPr>
        <p:spPr bwMode="auto">
          <a:xfrm>
            <a:off x="1928813" y="2316163"/>
            <a:ext cx="4343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what to write about</a:t>
            </a:r>
          </a:p>
        </p:txBody>
      </p:sp>
      <p:sp>
        <p:nvSpPr>
          <p:cNvPr id="23556" name="矩形 106500"/>
          <p:cNvSpPr>
            <a:spLocks noChangeArrowheads="1"/>
          </p:cNvSpPr>
          <p:nvPr/>
        </p:nvSpPr>
        <p:spPr bwMode="auto">
          <a:xfrm>
            <a:off x="557213" y="4495800"/>
            <a:ext cx="952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69988" indent="-1169988"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Amy: Thank you. Anyway, I know (6)  _____________ </a:t>
            </a:r>
          </a:p>
          <a:p>
            <a:pPr marL="1169988" indent="-1169988"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    help with writing. Mr Wu is always there to help us.</a:t>
            </a:r>
          </a:p>
        </p:txBody>
      </p:sp>
      <p:sp>
        <p:nvSpPr>
          <p:cNvPr id="106502" name="文本框 106501"/>
          <p:cNvSpPr txBox="1">
            <a:spLocks noChangeArrowheads="1"/>
          </p:cNvSpPr>
          <p:nvPr/>
        </p:nvSpPr>
        <p:spPr bwMode="auto">
          <a:xfrm>
            <a:off x="6424613" y="4495800"/>
            <a:ext cx="2362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who to ask for</a:t>
            </a:r>
          </a:p>
        </p:txBody>
      </p:sp>
      <p:sp>
        <p:nvSpPr>
          <p:cNvPr id="23558" name="文本框 103426"/>
          <p:cNvSpPr txBox="1">
            <a:spLocks noChangeArrowheads="1"/>
          </p:cNvSpPr>
          <p:nvPr/>
        </p:nvSpPr>
        <p:spPr bwMode="auto">
          <a:xfrm>
            <a:off x="457200" y="457200"/>
            <a:ext cx="8991600" cy="1031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how,  what,   ask for,    find,  when,   where,   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hand in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,      read, which,   who,  speak,  travel,  write about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Art 对象1"/>
          <p:cNvSpPr>
            <a:spLocks noChangeArrowheads="1"/>
          </p:cNvSpPr>
          <p:nvPr/>
        </p:nvSpPr>
        <p:spPr bwMode="auto">
          <a:xfrm>
            <a:off x="152400" y="762070"/>
            <a:ext cx="3505200" cy="609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Library Rules</a:t>
            </a:r>
            <a:endParaRPr lang="zh-CN" alt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988" name="文本框1"/>
          <p:cNvSpPr txBox="1">
            <a:spLocks noChangeArrowheads="1"/>
          </p:cNvSpPr>
          <p:nvPr/>
        </p:nvSpPr>
        <p:spPr bwMode="auto">
          <a:xfrm>
            <a:off x="1066800" y="24384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1. I 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 keep quiet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 in the library.   </a:t>
            </a:r>
          </a:p>
        </p:txBody>
      </p:sp>
      <p:sp>
        <p:nvSpPr>
          <p:cNvPr id="41989" name="文本框2"/>
          <p:cNvSpPr txBox="1">
            <a:spLocks noChangeArrowheads="1"/>
          </p:cNvSpPr>
          <p:nvPr/>
        </p:nvSpPr>
        <p:spPr bwMode="auto">
          <a:xfrm>
            <a:off x="1143000" y="29718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2. I want to keep the book longer, but I 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have to   return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 the book on time.</a:t>
            </a:r>
          </a:p>
        </p:txBody>
      </p:sp>
      <p:sp>
        <p:nvSpPr>
          <p:cNvPr id="41990" name="矩形2"/>
          <p:cNvSpPr>
            <a:spLocks noChangeArrowheads="1"/>
          </p:cNvSpPr>
          <p:nvPr/>
        </p:nvSpPr>
        <p:spPr bwMode="auto">
          <a:xfrm>
            <a:off x="1049338" y="3962400"/>
            <a:ext cx="89916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 </a:t>
            </a:r>
            <a:r>
              <a:rPr lang="zh-CN" altLang="en-US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表示主语“必须”做某事，强调说话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人的主观意愿。</a:t>
            </a:r>
          </a:p>
        </p:txBody>
      </p:sp>
      <p:sp>
        <p:nvSpPr>
          <p:cNvPr id="41991" name="矩形3"/>
          <p:cNvSpPr>
            <a:spLocks noChangeArrowheads="1"/>
          </p:cNvSpPr>
          <p:nvPr/>
        </p:nvSpPr>
        <p:spPr bwMode="auto">
          <a:xfrm>
            <a:off x="1066800" y="4572000"/>
            <a:ext cx="9296400" cy="523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have to </a:t>
            </a:r>
            <a:r>
              <a:rPr lang="zh-CN" altLang="en-US" sz="2800" b="1">
                <a:latin typeface="Arial" pitchFamily="34" charset="0"/>
                <a:ea typeface="宋体" pitchFamily="2" charset="-122"/>
                <a:cs typeface="Arial" pitchFamily="34" charset="0"/>
              </a:rPr>
              <a:t>强调的是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客观需要</a:t>
            </a:r>
            <a:r>
              <a:rPr lang="zh-CN" altLang="en-US" sz="2800" b="1">
                <a:latin typeface="Arial" pitchFamily="34" charset="0"/>
                <a:ea typeface="宋体" pitchFamily="2" charset="-122"/>
                <a:cs typeface="Arial" pitchFamily="34" charset="0"/>
              </a:rPr>
              <a:t>，意思是“不得不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,</a:t>
            </a:r>
            <a:r>
              <a:rPr lang="zh-CN" altLang="en-US" sz="2800" b="1">
                <a:latin typeface="Arial" pitchFamily="34" charset="0"/>
                <a:ea typeface="宋体" pitchFamily="2" charset="-122"/>
                <a:cs typeface="Arial" pitchFamily="34" charset="0"/>
              </a:rPr>
              <a:t>得做某事”。</a:t>
            </a:r>
          </a:p>
        </p:txBody>
      </p:sp>
      <p:sp>
        <p:nvSpPr>
          <p:cNvPr id="41992" name="矩形1"/>
          <p:cNvSpPr>
            <a:spLocks noChangeArrowheads="1"/>
          </p:cNvSpPr>
          <p:nvPr/>
        </p:nvSpPr>
        <p:spPr bwMode="auto">
          <a:xfrm>
            <a:off x="1087438" y="5257800"/>
            <a:ext cx="861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have to </a:t>
            </a:r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有人称和数的变化</a:t>
            </a:r>
            <a:r>
              <a:rPr lang="en-US" altLang="zh-CN" sz="36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has to,   had to,   </a:t>
            </a:r>
          </a:p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                                                 will have to</a:t>
            </a:r>
          </a:p>
        </p:txBody>
      </p:sp>
      <p:pic>
        <p:nvPicPr>
          <p:cNvPr id="2458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192088"/>
            <a:ext cx="42322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 advAuto="0"/>
      <p:bldP spid="41989" grpId="0" animBg="1" advAuto="0"/>
      <p:bldP spid="41990" grpId="0" bldLvl="0" animBg="1" advAuto="0"/>
      <p:bldP spid="41991" grpId="0" bldLvl="0" animBg="1" advAuto="0"/>
      <p:bldP spid="4199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3" descr="9825bc315c6034a89ed75650ca1349540923762e.jpg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5146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文本框2"/>
          <p:cNvSpPr txBox="1">
            <a:spLocks noChangeArrowheads="1"/>
          </p:cNvSpPr>
          <p:nvPr/>
        </p:nvSpPr>
        <p:spPr bwMode="auto">
          <a:xfrm>
            <a:off x="4191000" y="3810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People 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mustn’t smoke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 in the library.   </a:t>
            </a:r>
          </a:p>
        </p:txBody>
      </p:sp>
      <p:sp>
        <p:nvSpPr>
          <p:cNvPr id="43012" name="自选图形1"/>
          <p:cNvSpPr>
            <a:spLocks noChangeArrowheads="1"/>
          </p:cNvSpPr>
          <p:nvPr/>
        </p:nvSpPr>
        <p:spPr bwMode="auto">
          <a:xfrm>
            <a:off x="5105400" y="838200"/>
            <a:ext cx="3352800" cy="990600"/>
          </a:xfrm>
          <a:prstGeom prst="horizontalScroll">
            <a:avLst>
              <a:gd name="adj" fmla="val 152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013" name="文本框1"/>
          <p:cNvSpPr txBox="1">
            <a:spLocks noChangeArrowheads="1"/>
          </p:cNvSpPr>
          <p:nvPr/>
        </p:nvSpPr>
        <p:spPr bwMode="auto">
          <a:xfrm>
            <a:off x="5486400" y="1066800"/>
            <a:ext cx="26670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</a:pPr>
            <a:r>
              <a:rPr lang="en-US" altLang="zh-CN" sz="2800" b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mustn’t(</a:t>
            </a:r>
            <a:r>
              <a:rPr lang="zh-CN" altLang="en-US" sz="2800" b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禁止</a:t>
            </a:r>
            <a:r>
              <a:rPr lang="en-US" altLang="zh-CN" sz="2800" b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)</a:t>
            </a:r>
          </a:p>
        </p:txBody>
      </p:sp>
      <p:sp>
        <p:nvSpPr>
          <p:cNvPr id="43014" name="文本框3"/>
          <p:cNvSpPr txBox="1">
            <a:spLocks noChangeArrowheads="1"/>
          </p:cNvSpPr>
          <p:nvPr/>
        </p:nvSpPr>
        <p:spPr bwMode="auto">
          <a:xfrm>
            <a:off x="1905000" y="35052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Do people 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have to pay for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 the book in the library?</a:t>
            </a:r>
          </a:p>
        </p:txBody>
      </p:sp>
      <p:pic>
        <p:nvPicPr>
          <p:cNvPr id="43015" name="图片模式2" descr="Img441468322"/>
          <p:cNvPicPr>
            <a:picLocks noRo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05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矩形1"/>
          <p:cNvSpPr>
            <a:spLocks noChangeArrowheads="1"/>
          </p:cNvSpPr>
          <p:nvPr/>
        </p:nvSpPr>
        <p:spPr bwMode="auto">
          <a:xfrm>
            <a:off x="2057400" y="44196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No, they 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don’t  have to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 pay for the book in the library.   </a:t>
            </a:r>
          </a:p>
        </p:txBody>
      </p:sp>
      <p:sp>
        <p:nvSpPr>
          <p:cNvPr id="43017" name="自选图形2"/>
          <p:cNvSpPr>
            <a:spLocks noChangeArrowheads="1"/>
          </p:cNvSpPr>
          <p:nvPr/>
        </p:nvSpPr>
        <p:spPr bwMode="auto">
          <a:xfrm>
            <a:off x="4191000" y="5105400"/>
            <a:ext cx="3487738" cy="1022350"/>
          </a:xfrm>
          <a:prstGeom prst="horizontalScroll">
            <a:avLst>
              <a:gd name="adj" fmla="val 1527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43018" name="文本框4"/>
          <p:cNvSpPr txBox="1">
            <a:spLocks noChangeArrowheads="1"/>
          </p:cNvSpPr>
          <p:nvPr/>
        </p:nvSpPr>
        <p:spPr bwMode="auto">
          <a:xfrm>
            <a:off x="4572000" y="5181600"/>
            <a:ext cx="2838450" cy="946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</a:pPr>
            <a:r>
              <a:rPr lang="en-US" altLang="zh-CN" sz="2800" b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don’t have to</a:t>
            </a:r>
            <a:r>
              <a:rPr lang="zh-CN" altLang="en-US" sz="2800" b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（不必做某事）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 advAuto="0"/>
      <p:bldP spid="43013" grpId="0" bldLvl="0" animBg="1" advAuto="0"/>
      <p:bldP spid="43014" grpId="0" animBg="1" advAuto="0"/>
      <p:bldP spid="43016" grpId="0" animBg="1" advAuto="0"/>
      <p:bldP spid="43018" grpId="0" bldLvl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1906588" y="192088"/>
            <a:ext cx="6475412" cy="798512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sz="4000" b="1" dirty="0" smtClean="0">
                <a:latin typeface="Comic Sans MS" pitchFamily="66" charset="0"/>
              </a:rPr>
              <a:t>Let’s work out the rules!</a:t>
            </a:r>
          </a:p>
        </p:txBody>
      </p:sp>
      <p:sp>
        <p:nvSpPr>
          <p:cNvPr id="2662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295400" y="1417638"/>
            <a:ext cx="8229600" cy="292576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en-US" altLang="zh-CN" b="1" smtClean="0">
                <a:solidFill>
                  <a:srgbClr val="FF0000"/>
                </a:solidFill>
              </a:rPr>
              <a:t>1.</a:t>
            </a:r>
            <a:r>
              <a:rPr lang="zh-CN" altLang="en-US" b="1" smtClean="0">
                <a:solidFill>
                  <a:srgbClr val="FF0000"/>
                </a:solidFill>
              </a:rPr>
              <a:t>必须做某事（主观意愿）</a:t>
            </a:r>
          </a:p>
          <a:p>
            <a:pPr marL="609600" indent="-609600" eaLnBrk="1" hangingPunct="1">
              <a:spcBef>
                <a:spcPts val="2688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   禁止做某事</a:t>
            </a:r>
          </a:p>
          <a:p>
            <a:pPr marL="609600" indent="-609600" eaLnBrk="1" hangingPunct="1">
              <a:spcBef>
                <a:spcPts val="2688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en-US" altLang="zh-CN" b="1" smtClean="0">
                <a:solidFill>
                  <a:srgbClr val="FF0000"/>
                </a:solidFill>
              </a:rPr>
              <a:t>2.</a:t>
            </a:r>
            <a:r>
              <a:rPr lang="zh-CN" altLang="en-US" b="1" smtClean="0">
                <a:solidFill>
                  <a:srgbClr val="FF0000"/>
                </a:solidFill>
              </a:rPr>
              <a:t>不得不做某事（客观需要）</a:t>
            </a:r>
          </a:p>
          <a:p>
            <a:pPr marL="609600" indent="-609600" eaLnBrk="1" hangingPunct="1">
              <a:spcBef>
                <a:spcPts val="2688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zh-CN" altLang="en-US" b="1" smtClean="0">
                <a:solidFill>
                  <a:srgbClr val="FF0000"/>
                </a:solidFill>
              </a:rPr>
              <a:t>  不必做某事</a:t>
            </a:r>
          </a:p>
          <a:p>
            <a:pPr marL="609600" indent="-609600" eaLnBrk="1" hangingPunct="1">
              <a:spcBef>
                <a:spcPts val="2688"/>
              </a:spcBef>
              <a:buClr>
                <a:schemeClr val="tx1"/>
              </a:buClr>
              <a:buFont typeface="Arial" pitchFamily="34" charset="0"/>
              <a:buNone/>
            </a:pPr>
            <a:endParaRPr lang="zh-CN" altLang="en-US" b="1" smtClean="0">
              <a:solidFill>
                <a:srgbClr val="9C268B"/>
              </a:solidFill>
            </a:endParaRPr>
          </a:p>
        </p:txBody>
      </p:sp>
      <p:sp>
        <p:nvSpPr>
          <p:cNvPr id="44036" name="文本框1"/>
          <p:cNvSpPr txBox="1">
            <a:spLocks noChangeArrowheads="1"/>
          </p:cNvSpPr>
          <p:nvPr/>
        </p:nvSpPr>
        <p:spPr bwMode="auto">
          <a:xfrm>
            <a:off x="6324600" y="1295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 do sth. </a:t>
            </a:r>
          </a:p>
        </p:txBody>
      </p:sp>
      <p:sp>
        <p:nvSpPr>
          <p:cNvPr id="44037" name="文本框2"/>
          <p:cNvSpPr txBox="1">
            <a:spLocks noChangeArrowheads="1"/>
          </p:cNvSpPr>
          <p:nvPr/>
        </p:nvSpPr>
        <p:spPr bwMode="auto">
          <a:xfrm>
            <a:off x="6400800" y="2057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mustn’t do sth. </a:t>
            </a:r>
          </a:p>
        </p:txBody>
      </p:sp>
      <p:sp>
        <p:nvSpPr>
          <p:cNvPr id="44038" name="文本框4"/>
          <p:cNvSpPr txBox="1">
            <a:spLocks noChangeArrowheads="1"/>
          </p:cNvSpPr>
          <p:nvPr/>
        </p:nvSpPr>
        <p:spPr bwMode="auto">
          <a:xfrm>
            <a:off x="6400800" y="28194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have  to do sth. </a:t>
            </a:r>
          </a:p>
        </p:txBody>
      </p:sp>
      <p:sp>
        <p:nvSpPr>
          <p:cNvPr id="44039" name="文本框3"/>
          <p:cNvSpPr txBox="1">
            <a:spLocks noChangeArrowheads="1"/>
          </p:cNvSpPr>
          <p:nvPr/>
        </p:nvSpPr>
        <p:spPr bwMode="auto">
          <a:xfrm>
            <a:off x="6400800" y="356235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don’t have  to do sth.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dvAuto="0"/>
      <p:bldP spid="44037" grpId="0" animBg="1" advAuto="0"/>
      <p:bldP spid="44038" grpId="0" animBg="1" advAuto="0"/>
      <p:bldP spid="44039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" descr="Img372031533.jpg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95350"/>
            <a:ext cx="24765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6"/>
          <p:cNvSpPr>
            <a:spLocks noChangeArrowheads="1"/>
          </p:cNvSpPr>
          <p:nvPr/>
        </p:nvSpPr>
        <p:spPr bwMode="auto">
          <a:xfrm>
            <a:off x="5791200" y="1081088"/>
            <a:ext cx="1800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ea typeface="宋体" pitchFamily="2" charset="-122"/>
                <a:cs typeface="Arial" pitchFamily="34" charset="0"/>
              </a:rPr>
              <a:t>mustn’t</a:t>
            </a:r>
          </a:p>
        </p:txBody>
      </p:sp>
      <p:sp>
        <p:nvSpPr>
          <p:cNvPr id="45060" name="TextBox 7"/>
          <p:cNvSpPr>
            <a:spLocks noChangeArrowheads="1"/>
          </p:cNvSpPr>
          <p:nvPr/>
        </p:nvSpPr>
        <p:spPr bwMode="auto">
          <a:xfrm>
            <a:off x="5754688" y="1920875"/>
            <a:ext cx="163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ea typeface="宋体" pitchFamily="2" charset="-122"/>
                <a:cs typeface="Arial" pitchFamily="34" charset="0"/>
              </a:rPr>
              <a:t>must</a:t>
            </a:r>
          </a:p>
        </p:txBody>
      </p:sp>
      <p:sp>
        <p:nvSpPr>
          <p:cNvPr id="27653" name="文本框1"/>
          <p:cNvSpPr txBox="1">
            <a:spLocks noChangeArrowheads="1"/>
          </p:cNvSpPr>
          <p:nvPr/>
        </p:nvSpPr>
        <p:spPr bwMode="auto">
          <a:xfrm>
            <a:off x="1524000" y="3048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chemeClr val="tx1"/>
              </a:buClr>
            </a:pPr>
            <a:r>
              <a:rPr lang="zh-CN" altLang="en-US" sz="24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用 </a:t>
            </a:r>
            <a:r>
              <a:rPr lang="en-US" altLang="zh-CN" sz="24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</a:t>
            </a:r>
            <a:r>
              <a:rPr lang="zh-CN" altLang="en-US" sz="24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，</a:t>
            </a:r>
            <a:r>
              <a:rPr lang="en-US" altLang="zh-CN" sz="24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mustn’t, have to, don’t have to</a:t>
            </a:r>
            <a:r>
              <a:rPr lang="zh-CN" altLang="en-US" sz="24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的适当形式填空</a:t>
            </a:r>
          </a:p>
        </p:txBody>
      </p:sp>
      <p:pic>
        <p:nvPicPr>
          <p:cNvPr id="27654" name="图片 3" descr="a954f611-47ab-458b-af6a-ee57c4d3a374_176X220_s.gif"/>
          <p:cNvPicPr>
            <a:picLocks noRot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3732213"/>
            <a:ext cx="1905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矩形1"/>
          <p:cNvSpPr>
            <a:spLocks noChangeArrowheads="1"/>
          </p:cNvSpPr>
          <p:nvPr/>
        </p:nvSpPr>
        <p:spPr bwMode="auto">
          <a:xfrm>
            <a:off x="4343400" y="1095375"/>
            <a:ext cx="5867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People  _________  go across the road when the traffic light is red.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People ________  wait for the green traffic lights.</a:t>
            </a:r>
          </a:p>
        </p:txBody>
      </p:sp>
      <p:sp>
        <p:nvSpPr>
          <p:cNvPr id="27656" name="矩形2"/>
          <p:cNvSpPr>
            <a:spLocks noChangeArrowheads="1"/>
          </p:cNvSpPr>
          <p:nvPr/>
        </p:nvSpPr>
        <p:spPr bwMode="auto">
          <a:xfrm>
            <a:off x="4191000" y="3962400"/>
            <a:ext cx="6096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Her  mother ____________ look after her at home because she is ill.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She  _______________  have lessons at school.</a:t>
            </a:r>
          </a:p>
        </p:txBody>
      </p:sp>
      <p:sp>
        <p:nvSpPr>
          <p:cNvPr id="45065" name="TextBox 10"/>
          <p:cNvSpPr>
            <a:spLocks noChangeArrowheads="1"/>
          </p:cNvSpPr>
          <p:nvPr/>
        </p:nvSpPr>
        <p:spPr bwMode="auto">
          <a:xfrm>
            <a:off x="6088063" y="3917950"/>
            <a:ext cx="2217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latin typeface="Comic Sans MS" pitchFamily="66" charset="0"/>
                <a:ea typeface="宋体" pitchFamily="2" charset="-122"/>
                <a:cs typeface="Arial" pitchFamily="34" charset="0"/>
              </a:rPr>
              <a:t> has to </a:t>
            </a:r>
          </a:p>
        </p:txBody>
      </p:sp>
      <p:sp>
        <p:nvSpPr>
          <p:cNvPr id="45066" name="TextBox 11"/>
          <p:cNvSpPr>
            <a:spLocks noChangeArrowheads="1"/>
          </p:cNvSpPr>
          <p:nvPr/>
        </p:nvSpPr>
        <p:spPr bwMode="auto">
          <a:xfrm>
            <a:off x="4941888" y="4800600"/>
            <a:ext cx="29829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b="1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Comic Sans MS" pitchFamily="66" charset="0"/>
                <a:ea typeface="宋体" pitchFamily="2" charset="-122"/>
                <a:cs typeface="Arial" pitchFamily="34" charset="0"/>
              </a:rPr>
              <a:t>doesn’t have to</a:t>
            </a:r>
            <a:r>
              <a:rPr lang="en-US" altLang="zh-CN" sz="2800">
                <a:solidFill>
                  <a:srgbClr val="FF0000"/>
                </a:solidFill>
                <a:latin typeface="Comic Sans MS" pitchFamily="66" charset="0"/>
                <a:ea typeface="宋体" pitchFamily="2" charset="-122"/>
                <a:cs typeface="Arial" pitchFamily="34" charset="0"/>
              </a:rPr>
              <a:t> </a:t>
            </a:r>
          </a:p>
        </p:txBody>
      </p:sp>
      <p:sp>
        <p:nvSpPr>
          <p:cNvPr id="45067" name="TextArt 对象1"/>
          <p:cNvSpPr>
            <a:spLocks noChangeArrowheads="1"/>
          </p:cNvSpPr>
          <p:nvPr/>
        </p:nvSpPr>
        <p:spPr bwMode="auto">
          <a:xfrm>
            <a:off x="6553200" y="2514600"/>
            <a:ext cx="1866900" cy="457200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400ED"/>
                    </a:gs>
                    <a:gs pos="20999">
                      <a:srgbClr val="0819FB"/>
                    </a:gs>
                    <a:gs pos="34999">
                      <a:srgbClr val="1A8D48"/>
                    </a:gs>
                    <a:gs pos="51999">
                      <a:srgbClr val="FFFF00"/>
                    </a:gs>
                    <a:gs pos="71999">
                      <a:srgbClr val="EE3F17"/>
                    </a:gs>
                    <a:gs pos="87999">
                      <a:srgbClr val="E81766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35921" dir="2700000" sy="50000" kx="2115585" algn="bl" rotWithShape="0">
                    <a:srgbClr val="C0C0C0">
                      <a:alpha val="81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主观意愿</a:t>
            </a:r>
          </a:p>
        </p:txBody>
      </p:sp>
      <p:sp>
        <p:nvSpPr>
          <p:cNvPr id="45068" name="TextArt 对象2"/>
          <p:cNvSpPr>
            <a:spLocks noChangeArrowheads="1"/>
          </p:cNvSpPr>
          <p:nvPr/>
        </p:nvSpPr>
        <p:spPr bwMode="auto">
          <a:xfrm>
            <a:off x="6781800" y="3505200"/>
            <a:ext cx="1866900" cy="457200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400ED"/>
                    </a:gs>
                    <a:gs pos="20999">
                      <a:srgbClr val="0819FB"/>
                    </a:gs>
                    <a:gs pos="34999">
                      <a:srgbClr val="1A8D48"/>
                    </a:gs>
                    <a:gs pos="51999">
                      <a:srgbClr val="FFFF00"/>
                    </a:gs>
                    <a:gs pos="71999">
                      <a:srgbClr val="EE3F17"/>
                    </a:gs>
                    <a:gs pos="87999">
                      <a:srgbClr val="E81766"/>
                    </a:gs>
                    <a:gs pos="100000">
                      <a:srgbClr val="0000FF"/>
                    </a:gs>
                  </a:gsLst>
                  <a:lin ang="10800000" scaled="1"/>
                </a:gradFill>
                <a:effectLst>
                  <a:outerShdw dist="35921" dir="2700000" sy="50000" kx="2115585" algn="bl" rotWithShape="0">
                    <a:srgbClr val="C0C0C0">
                      <a:alpha val="81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客观需要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5" fill="hold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fill="hold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6" fill="hold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" fill="hold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.6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decel="50000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.6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" fill="hold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.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decel="50000" fill="hold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.8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" fill="hold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.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decel="50000" fill="hold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.9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" fill="hold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*.9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decel="50000" fill="hold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145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 advAuto="0"/>
      <p:bldP spid="45060" grpId="0" animBg="1" advAuto="0"/>
      <p:bldP spid="45065" grpId="0" animBg="1" advAuto="0"/>
      <p:bldP spid="45066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09569"/>
          <p:cNvSpPr>
            <a:spLocks noGrp="1" noChangeArrowheads="1"/>
          </p:cNvSpPr>
          <p:nvPr>
            <p:ph type="title"/>
          </p:nvPr>
        </p:nvSpPr>
        <p:spPr>
          <a:xfrm>
            <a:off x="685800" y="147638"/>
            <a:ext cx="9144000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 smtClean="0">
                <a:solidFill>
                  <a:srgbClr val="0000FF"/>
                </a:solidFill>
              </a:rPr>
              <a:t>Amy is telling her cousin Shirley some library rules. Complete what she says with</a:t>
            </a:r>
            <a:r>
              <a:rPr lang="en-US" altLang="zh-CN" sz="2800" b="1" smtClean="0">
                <a:solidFill>
                  <a:srgbClr val="9900FF"/>
                </a:solidFill>
              </a:rPr>
              <a:t> </a:t>
            </a:r>
            <a:r>
              <a:rPr lang="en-US" altLang="zh-CN" sz="2800" b="1" i="1" smtClean="0">
                <a:solidFill>
                  <a:srgbClr val="FF00FF"/>
                </a:solidFill>
              </a:rPr>
              <a:t>must</a:t>
            </a:r>
            <a:r>
              <a:rPr lang="en-US" altLang="zh-CN" sz="2800" b="1" smtClean="0">
                <a:solidFill>
                  <a:srgbClr val="FF00FF"/>
                </a:solidFill>
              </a:rPr>
              <a:t>, </a:t>
            </a:r>
            <a:r>
              <a:rPr lang="en-US" altLang="zh-CN" sz="2800" b="1" i="1" smtClean="0">
                <a:solidFill>
                  <a:srgbClr val="FF00FF"/>
                </a:solidFill>
              </a:rPr>
              <a:t>must not</a:t>
            </a:r>
            <a:r>
              <a:rPr lang="en-US" altLang="zh-CN" sz="2800" b="1" smtClean="0">
                <a:solidFill>
                  <a:srgbClr val="FF00FF"/>
                </a:solidFill>
              </a:rPr>
              <a:t>, </a:t>
            </a:r>
            <a:r>
              <a:rPr lang="en-US" altLang="zh-CN" sz="2800" b="1" i="1" smtClean="0">
                <a:solidFill>
                  <a:srgbClr val="FF00FF"/>
                </a:solidFill>
              </a:rPr>
              <a:t>have to</a:t>
            </a:r>
            <a:r>
              <a:rPr lang="en-US" altLang="zh-CN" sz="2800" b="1" smtClean="0">
                <a:solidFill>
                  <a:srgbClr val="FF00FF"/>
                </a:solidFill>
              </a:rPr>
              <a:t> or </a:t>
            </a:r>
            <a:r>
              <a:rPr lang="en-US" altLang="zh-CN" sz="2800" b="1" i="1" smtClean="0">
                <a:solidFill>
                  <a:srgbClr val="FF00FF"/>
                </a:solidFill>
              </a:rPr>
              <a:t>don’t have to</a:t>
            </a:r>
            <a:r>
              <a:rPr lang="en-US" altLang="zh-CN" sz="2800" b="1" smtClean="0">
                <a:solidFill>
                  <a:srgbClr val="9900FF"/>
                </a:solidFill>
              </a:rPr>
              <a:t>. </a:t>
            </a:r>
          </a:p>
        </p:txBody>
      </p:sp>
      <p:sp>
        <p:nvSpPr>
          <p:cNvPr id="109571" name="内容占位符 109570"/>
          <p:cNvSpPr>
            <a:spLocks noGrp="1" noChangeArrowheads="1"/>
          </p:cNvSpPr>
          <p:nvPr>
            <p:ph idx="1"/>
          </p:nvPr>
        </p:nvSpPr>
        <p:spPr>
          <a:xfrm>
            <a:off x="685800" y="1662113"/>
            <a:ext cx="8915400" cy="1676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You (1) _____ keep quiet in the library.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You (2) _____ keep the books clean and tidy.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b="1" smtClean="0">
                <a:latin typeface="Times New Roman" pitchFamily="18" charset="0"/>
              </a:rPr>
              <a:t>You (3) _______ draw or write on the books .</a:t>
            </a:r>
          </a:p>
        </p:txBody>
      </p:sp>
      <p:sp>
        <p:nvSpPr>
          <p:cNvPr id="109572" name="文本框 109571"/>
          <p:cNvSpPr txBox="1">
            <a:spLocks noChangeArrowheads="1"/>
          </p:cNvSpPr>
          <p:nvPr/>
        </p:nvSpPr>
        <p:spPr bwMode="auto">
          <a:xfrm>
            <a:off x="1981200" y="1738313"/>
            <a:ext cx="1485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must</a:t>
            </a:r>
          </a:p>
        </p:txBody>
      </p:sp>
      <p:sp>
        <p:nvSpPr>
          <p:cNvPr id="109573" name="文本框 109572"/>
          <p:cNvSpPr txBox="1">
            <a:spLocks noChangeArrowheads="1"/>
          </p:cNvSpPr>
          <p:nvPr/>
        </p:nvSpPr>
        <p:spPr bwMode="auto">
          <a:xfrm>
            <a:off x="1981200" y="2271713"/>
            <a:ext cx="156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must</a:t>
            </a:r>
          </a:p>
        </p:txBody>
      </p:sp>
      <p:sp>
        <p:nvSpPr>
          <p:cNvPr id="109574" name="文本框 109573"/>
          <p:cNvSpPr txBox="1">
            <a:spLocks noChangeArrowheads="1"/>
          </p:cNvSpPr>
          <p:nvPr/>
        </p:nvSpPr>
        <p:spPr bwMode="auto">
          <a:xfrm>
            <a:off x="1828800" y="2805113"/>
            <a:ext cx="1898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mustn’t</a:t>
            </a:r>
          </a:p>
        </p:txBody>
      </p:sp>
      <p:pic>
        <p:nvPicPr>
          <p:cNvPr id="28679" name="图片 109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92238"/>
            <a:ext cx="3411538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文本框 109575"/>
          <p:cNvSpPr txBox="1">
            <a:spLocks noChangeArrowheads="1"/>
          </p:cNvSpPr>
          <p:nvPr/>
        </p:nvSpPr>
        <p:spPr bwMode="auto">
          <a:xfrm>
            <a:off x="685800" y="3262313"/>
            <a:ext cx="9144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You (4) _______ eat or drink in the library.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You (5) _____ return the books on time. If you want to 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keep them longer, you (6) ______ renew them.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You (7)  ____________ bring your student card every time 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you go to the library, but remember to bring your</a:t>
            </a:r>
          </a:p>
          <a:p>
            <a:pPr eaLnBrk="1" hangingPunct="1">
              <a:lnSpc>
                <a:spcPct val="115000"/>
              </a:lnSpc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     library card.</a:t>
            </a:r>
          </a:p>
        </p:txBody>
      </p:sp>
      <p:sp>
        <p:nvSpPr>
          <p:cNvPr id="109577" name="文本框 109576"/>
          <p:cNvSpPr txBox="1">
            <a:spLocks noChangeArrowheads="1"/>
          </p:cNvSpPr>
          <p:nvPr/>
        </p:nvSpPr>
        <p:spPr bwMode="auto">
          <a:xfrm>
            <a:off x="1981200" y="3351213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mustn’t</a:t>
            </a:r>
          </a:p>
        </p:txBody>
      </p:sp>
      <p:sp>
        <p:nvSpPr>
          <p:cNvPr id="109578" name="文本框 109577"/>
          <p:cNvSpPr txBox="1">
            <a:spLocks noChangeArrowheads="1"/>
          </p:cNvSpPr>
          <p:nvPr/>
        </p:nvSpPr>
        <p:spPr bwMode="auto">
          <a:xfrm>
            <a:off x="1981200" y="3795713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must</a:t>
            </a:r>
          </a:p>
        </p:txBody>
      </p:sp>
      <p:sp>
        <p:nvSpPr>
          <p:cNvPr id="109579" name="文本框 109578"/>
          <p:cNvSpPr txBox="1">
            <a:spLocks noChangeArrowheads="1"/>
          </p:cNvSpPr>
          <p:nvPr/>
        </p:nvSpPr>
        <p:spPr bwMode="auto">
          <a:xfrm>
            <a:off x="5257800" y="4329113"/>
            <a:ext cx="236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have to</a:t>
            </a:r>
          </a:p>
        </p:txBody>
      </p:sp>
      <p:sp>
        <p:nvSpPr>
          <p:cNvPr id="109580" name="文本框 109579"/>
          <p:cNvSpPr txBox="1">
            <a:spLocks noChangeArrowheads="1"/>
          </p:cNvSpPr>
          <p:nvPr/>
        </p:nvSpPr>
        <p:spPr bwMode="auto">
          <a:xfrm>
            <a:off x="1981200" y="4786313"/>
            <a:ext cx="320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do not have to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/>
      <p:bldP spid="109572" grpId="0"/>
      <p:bldP spid="109573" grpId="0"/>
      <p:bldP spid="109574" grpId="0"/>
      <p:bldP spid="109576" grpId="0"/>
      <p:bldP spid="109577" grpId="0"/>
      <p:bldP spid="109578" grpId="0"/>
      <p:bldP spid="109579" grpId="0"/>
      <p:bldP spid="10958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3"/>
          <p:cNvSpPr>
            <a:spLocks noChangeArrowheads="1"/>
          </p:cNvSpPr>
          <p:nvPr/>
        </p:nvSpPr>
        <p:spPr bwMode="auto">
          <a:xfrm>
            <a:off x="1876425" y="2813050"/>
            <a:ext cx="87630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 I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 keep the book clean and tidy? </a:t>
            </a:r>
          </a:p>
          <a:p>
            <a:pPr eaLnBrk="1" hangingPunct="1">
              <a:spcBef>
                <a:spcPts val="1675"/>
              </a:spcBef>
              <a:buClr>
                <a:schemeClr val="tx1"/>
              </a:buClr>
            </a:pPr>
            <a:endParaRPr lang="en-US" altLang="zh-CN" sz="2800" b="1">
              <a:solidFill>
                <a:srgbClr val="FF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eaLnBrk="1" hangingPunct="1">
              <a:spcBef>
                <a:spcPts val="1675"/>
              </a:spcBef>
              <a:buClr>
                <a:schemeClr val="tx1"/>
              </a:buClr>
            </a:pP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Must I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 bring my ID card(</a:t>
            </a:r>
            <a:r>
              <a:rPr lang="zh-CN" altLang="en-US" sz="2800" b="1">
                <a:latin typeface="Arial" pitchFamily="34" charset="0"/>
                <a:ea typeface="宋体" pitchFamily="2" charset="-122"/>
                <a:cs typeface="Arial" pitchFamily="34" charset="0"/>
              </a:rPr>
              <a:t>身份证</a:t>
            </a:r>
            <a:r>
              <a:rPr lang="en-US" altLang="zh-CN" sz="2800" b="1">
                <a:latin typeface="Arial" pitchFamily="34" charset="0"/>
                <a:ea typeface="宋体" pitchFamily="2" charset="-122"/>
                <a:cs typeface="Arial" pitchFamily="34" charset="0"/>
              </a:rPr>
              <a:t>) when I come here?</a:t>
            </a:r>
          </a:p>
        </p:txBody>
      </p:sp>
      <p:sp>
        <p:nvSpPr>
          <p:cNvPr id="47107" name="矩形1"/>
          <p:cNvSpPr>
            <a:spLocks noChangeArrowheads="1"/>
          </p:cNvSpPr>
          <p:nvPr/>
        </p:nvSpPr>
        <p:spPr bwMode="auto">
          <a:xfrm>
            <a:off x="1939925" y="4800600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No, you needn’t.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No, you don’t have to</a:t>
            </a:r>
            <a:r>
              <a:rPr lang="en-US" altLang="zh-CN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.</a:t>
            </a:r>
          </a:p>
        </p:txBody>
      </p:sp>
      <p:sp>
        <p:nvSpPr>
          <p:cNvPr id="47108" name="矩形2"/>
          <p:cNvSpPr>
            <a:spLocks noChangeArrowheads="1"/>
          </p:cNvSpPr>
          <p:nvPr/>
        </p:nvSpPr>
        <p:spPr bwMode="auto">
          <a:xfrm>
            <a:off x="1906588" y="3352800"/>
            <a:ext cx="2695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FF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Yes, you must.</a:t>
            </a:r>
          </a:p>
        </p:txBody>
      </p:sp>
      <p:sp>
        <p:nvSpPr>
          <p:cNvPr id="47109" name="文本框1"/>
          <p:cNvSpPr txBox="1">
            <a:spLocks noChangeArrowheads="1"/>
          </p:cNvSpPr>
          <p:nvPr/>
        </p:nvSpPr>
        <p:spPr bwMode="auto">
          <a:xfrm>
            <a:off x="2170113" y="762000"/>
            <a:ext cx="6602412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must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用在一般疑问句中，肯定回答用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______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，否定回答用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_______ 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或 </a:t>
            </a: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______________.</a:t>
            </a:r>
          </a:p>
        </p:txBody>
      </p:sp>
      <p:sp>
        <p:nvSpPr>
          <p:cNvPr id="47110" name="文本框3"/>
          <p:cNvSpPr txBox="1">
            <a:spLocks noChangeArrowheads="1"/>
          </p:cNvSpPr>
          <p:nvPr/>
        </p:nvSpPr>
        <p:spPr bwMode="auto">
          <a:xfrm>
            <a:off x="2735263" y="1270000"/>
            <a:ext cx="1352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must</a:t>
            </a:r>
          </a:p>
        </p:txBody>
      </p:sp>
      <p:sp>
        <p:nvSpPr>
          <p:cNvPr id="47111" name="文本框4"/>
          <p:cNvSpPr txBox="1">
            <a:spLocks noChangeArrowheads="1"/>
          </p:cNvSpPr>
          <p:nvPr/>
        </p:nvSpPr>
        <p:spPr bwMode="auto">
          <a:xfrm>
            <a:off x="6257925" y="1270000"/>
            <a:ext cx="1598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needn’t</a:t>
            </a:r>
          </a:p>
        </p:txBody>
      </p:sp>
      <p:sp>
        <p:nvSpPr>
          <p:cNvPr id="47112" name="文本框2"/>
          <p:cNvSpPr txBox="1">
            <a:spLocks noChangeArrowheads="1"/>
          </p:cNvSpPr>
          <p:nvPr/>
        </p:nvSpPr>
        <p:spPr bwMode="auto">
          <a:xfrm>
            <a:off x="2259013" y="1849438"/>
            <a:ext cx="297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don’thave  to</a:t>
            </a:r>
          </a:p>
        </p:txBody>
      </p:sp>
      <p:sp>
        <p:nvSpPr>
          <p:cNvPr id="9" name="标题 1"/>
          <p:cNvSpPr txBox="1">
            <a:spLocks noChangeArrowheads="1"/>
          </p:cNvSpPr>
          <p:nvPr/>
        </p:nvSpPr>
        <p:spPr bwMode="auto">
          <a:xfrm>
            <a:off x="331788" y="223838"/>
            <a:ext cx="1574800" cy="7985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zh-CN" altLang="en-US" sz="4000" dirty="0" smtClean="0">
                <a:latin typeface="Adobe 黑体 Std R" pitchFamily="34" charset="-122"/>
                <a:ea typeface="Adobe 黑体 Std R" pitchFamily="34" charset="-122"/>
              </a:rPr>
              <a:t>拓展</a:t>
            </a:r>
            <a:endParaRPr lang="en-US" altLang="zh-CN" sz="4000" dirty="0" smtClean="0">
              <a:latin typeface="Adobe 黑体 Std R" pitchFamily="34" charset="-122"/>
              <a:ea typeface="Adobe 黑体 Std R" pitchFamily="34" charset="-12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 advAuto="0"/>
      <p:bldP spid="47107" grpId="0" animBg="1" advAuto="0"/>
      <p:bldP spid="47107" grpId="1" animBg="1" advAuto="0"/>
      <p:bldP spid="47108" grpId="0" animBg="1" advAuto="0"/>
      <p:bldP spid="47109" grpId="0" animBg="1" advAuto="0"/>
      <p:bldP spid="47110" grpId="0" animBg="1" advAuto="0"/>
      <p:bldP spid="47111" grpId="0" animBg="1" advAuto="0"/>
      <p:bldP spid="47112" grpId="0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92150" y="1063625"/>
            <a:ext cx="7315200" cy="12192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  <a:tabLst>
                <a:tab pos="715963" algn="l"/>
                <a:tab pos="808038" algn="l"/>
              </a:tabLst>
            </a:pPr>
            <a:r>
              <a:rPr lang="zh-CN" altLang="en-US" b="1" smtClean="0">
                <a:solidFill>
                  <a:srgbClr val="FF00FF"/>
                </a:solidFill>
                <a:latin typeface="Times New Roman" pitchFamily="18" charset="0"/>
              </a:rPr>
              <a:t>注意：</a:t>
            </a:r>
            <a:r>
              <a:rPr lang="en-US" altLang="zh-CN" b="1" smtClean="0">
                <a:solidFill>
                  <a:srgbClr val="FF00FF"/>
                </a:solidFill>
                <a:latin typeface="Times New Roman" pitchFamily="18" charset="0"/>
              </a:rPr>
              <a:t>must </a:t>
            </a:r>
            <a:r>
              <a:rPr lang="zh-CN" altLang="en-US" b="1" smtClean="0">
                <a:solidFill>
                  <a:srgbClr val="FF00FF"/>
                </a:solidFill>
                <a:latin typeface="Times New Roman" pitchFamily="18" charset="0"/>
              </a:rPr>
              <a:t>还可以表示肯定猜测，意思是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  <a:tabLst>
                <a:tab pos="715963" algn="l"/>
                <a:tab pos="808038" algn="l"/>
              </a:tabLst>
            </a:pPr>
            <a:r>
              <a:rPr lang="zh-CN" altLang="en-US" b="1" smtClean="0">
                <a:solidFill>
                  <a:srgbClr val="FF00FF"/>
                </a:solidFill>
                <a:latin typeface="Times New Roman" pitchFamily="18" charset="0"/>
              </a:rPr>
              <a:t>            “一定” 。表示否定的猜测用</a:t>
            </a:r>
            <a:r>
              <a:rPr lang="en-US" altLang="zh-CN" b="1" smtClean="0">
                <a:solidFill>
                  <a:srgbClr val="FF00FF"/>
                </a:solidFill>
                <a:latin typeface="Times New Roman" pitchFamily="18" charset="0"/>
              </a:rPr>
              <a:t>can’t</a:t>
            </a:r>
            <a:r>
              <a:rPr lang="zh-CN" altLang="en-US" b="1" smtClean="0">
                <a:solidFill>
                  <a:srgbClr val="FF00FF"/>
                </a:solidFill>
                <a:latin typeface="Times New Roman" pitchFamily="18" charset="0"/>
              </a:rPr>
              <a:t>。</a:t>
            </a:r>
          </a:p>
        </p:txBody>
      </p:sp>
      <p:sp>
        <p:nvSpPr>
          <p:cNvPr id="4" name="内容占位符 1"/>
          <p:cNvSpPr txBox="1">
            <a:spLocks/>
          </p:cNvSpPr>
          <p:nvPr/>
        </p:nvSpPr>
        <p:spPr bwMode="auto">
          <a:xfrm>
            <a:off x="685800" y="2286000"/>
            <a:ext cx="8305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  <a:tab pos="808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Font typeface="Arial" pitchFamily="34" charset="0"/>
              <a:buNone/>
            </a:pPr>
            <a:r>
              <a:rPr lang="en-US" altLang="zh-CN" sz="2800" b="1">
                <a:latin typeface="Times New Roman" pitchFamily="18" charset="0"/>
              </a:rPr>
              <a:t>e.g. You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must</a:t>
            </a:r>
            <a:r>
              <a:rPr lang="en-US" altLang="zh-CN" sz="2800" b="1">
                <a:latin typeface="Times New Roman" pitchFamily="18" charset="0"/>
              </a:rPr>
              <a:t> be hungry after all that walking.</a:t>
            </a:r>
          </a:p>
          <a:p>
            <a:pPr eaLnBrk="1" hangingPunct="1">
              <a:lnSpc>
                <a:spcPct val="115000"/>
              </a:lnSpc>
              <a:buFont typeface="Arial" pitchFamily="34" charset="0"/>
              <a:buNone/>
            </a:pPr>
            <a:r>
              <a:rPr lang="en-US" altLang="zh-CN" sz="2800" b="1">
                <a:latin typeface="Times New Roman" pitchFamily="18" charset="0"/>
              </a:rPr>
              <a:t>          </a:t>
            </a:r>
            <a:r>
              <a:rPr lang="zh-CN" altLang="en-US" sz="2800" b="1">
                <a:latin typeface="Times New Roman" pitchFamily="18" charset="0"/>
              </a:rPr>
              <a:t>走了那么远的路，你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</a:rPr>
              <a:t>一定</a:t>
            </a:r>
            <a:r>
              <a:rPr lang="zh-CN" altLang="en-US" sz="2800" b="1">
                <a:latin typeface="Times New Roman" pitchFamily="18" charset="0"/>
              </a:rPr>
              <a:t>饿了吧。</a:t>
            </a:r>
          </a:p>
          <a:p>
            <a:pPr eaLnBrk="1" hangingPunct="1">
              <a:lnSpc>
                <a:spcPct val="115000"/>
              </a:lnSpc>
              <a:buFont typeface="Arial" pitchFamily="34" charset="0"/>
              <a:buNone/>
            </a:pPr>
            <a:r>
              <a:rPr lang="zh-CN" altLang="en-US" sz="2800" b="1">
                <a:latin typeface="Times New Roman" pitchFamily="18" charset="0"/>
              </a:rPr>
              <a:t>         </a:t>
            </a:r>
            <a:r>
              <a:rPr lang="en-US" altLang="zh-CN" sz="2800" b="1">
                <a:latin typeface="Times New Roman" pitchFamily="18" charset="0"/>
              </a:rPr>
              <a:t>That </a:t>
            </a:r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can’t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zh-CN" sz="2800" b="1">
                <a:latin typeface="Times New Roman" pitchFamily="18" charset="0"/>
              </a:rPr>
              <a:t>be Lucy. She has gone to  America.</a:t>
            </a:r>
          </a:p>
          <a:p>
            <a:pPr eaLnBrk="1" hangingPunct="1">
              <a:lnSpc>
                <a:spcPct val="115000"/>
              </a:lnSpc>
              <a:buFont typeface="Arial" pitchFamily="34" charset="0"/>
              <a:buNone/>
            </a:pPr>
            <a:r>
              <a:rPr lang="en-US" altLang="zh-CN" sz="2800" b="1">
                <a:latin typeface="Times New Roman" pitchFamily="18" charset="0"/>
              </a:rPr>
              <a:t>          </a:t>
            </a:r>
            <a:r>
              <a:rPr lang="zh-CN" altLang="en-US" sz="2800" b="1">
                <a:latin typeface="Times New Roman" pitchFamily="18" charset="0"/>
              </a:rPr>
              <a:t>那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</a:rPr>
              <a:t>肯定不是</a:t>
            </a:r>
            <a:r>
              <a:rPr lang="en-US" altLang="zh-CN" sz="2800" b="1">
                <a:latin typeface="Times New Roman" pitchFamily="18" charset="0"/>
              </a:rPr>
              <a:t>Lucy</a:t>
            </a:r>
            <a:r>
              <a:rPr lang="zh-CN" altLang="en-US" sz="2800" b="1">
                <a:latin typeface="Times New Roman" pitchFamily="18" charset="0"/>
              </a:rPr>
              <a:t>，她已经去了美国。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9000" y="1752600"/>
            <a:ext cx="3606800" cy="590550"/>
          </a:xfrm>
          <a:solidFill>
            <a:srgbClr val="FFEECD"/>
          </a:solidFill>
        </p:spPr>
        <p:txBody>
          <a:bodyPr anchor="t">
            <a:spAutoFit/>
          </a:bodyPr>
          <a:lstStyle/>
          <a:p>
            <a:pPr algn="l" eaLnBrk="1" hangingPunct="1">
              <a:buClr>
                <a:schemeClr val="tx1"/>
              </a:buClr>
            </a:pPr>
            <a:r>
              <a:rPr lang="zh-CN" altLang="en-US" sz="3600" b="1" smtClean="0">
                <a:solidFill>
                  <a:srgbClr val="000000"/>
                </a:solidFill>
                <a:latin typeface="Calibri" pitchFamily="34" charset="0"/>
              </a:rPr>
              <a:t>用</a:t>
            </a:r>
            <a:r>
              <a:rPr lang="en-US" altLang="zh-CN" sz="3600" b="1" i="1" smtClean="0">
                <a:solidFill>
                  <a:srgbClr val="FF0000"/>
                </a:solidFill>
                <a:latin typeface="Calibri" pitchFamily="34" charset="0"/>
              </a:rPr>
              <a:t>Wh</a:t>
            </a:r>
            <a:r>
              <a:rPr lang="en-US" altLang="zh-CN" sz="3600" b="1" i="1" smtClean="0">
                <a:solidFill>
                  <a:srgbClr val="000000"/>
                </a:solidFill>
                <a:latin typeface="Calibri" pitchFamily="34" charset="0"/>
              </a:rPr>
              <a:t>-word </a:t>
            </a:r>
            <a:r>
              <a:rPr lang="zh-CN" altLang="en-US" sz="3600" b="1" smtClean="0">
                <a:solidFill>
                  <a:srgbClr val="000000"/>
                </a:solidFill>
                <a:latin typeface="Calibri" pitchFamily="34" charset="0"/>
              </a:rPr>
              <a:t>填空</a:t>
            </a:r>
            <a:endParaRPr lang="en-US" altLang="zh-CN" sz="3600" b="1" i="1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9288" y="2728913"/>
            <a:ext cx="10167937" cy="2819400"/>
          </a:xfrm>
        </p:spPr>
        <p:txBody>
          <a:bodyPr/>
          <a:lstStyle/>
          <a:p>
            <a:pPr marL="342900" indent="-342900" algn="l" eaLnBrk="1" hangingPunct="1">
              <a:buClr>
                <a:schemeClr val="tx1"/>
              </a:buClr>
            </a:pPr>
            <a:r>
              <a:rPr lang="en-US" altLang="zh-CN" sz="3200" b="1" smtClean="0">
                <a:solidFill>
                  <a:srgbClr val="000000"/>
                </a:solidFill>
              </a:rPr>
              <a:t>1.They know  ___________ to meet at 8:00 tomorrow.</a:t>
            </a:r>
          </a:p>
          <a:p>
            <a:pPr marL="342900" indent="-342900" algn="l" eaLnBrk="1" hangingPunct="1">
              <a:buClr>
                <a:schemeClr val="tx1"/>
              </a:buClr>
            </a:pPr>
            <a:r>
              <a:rPr lang="en-US" altLang="zh-CN" sz="3200" b="1" smtClean="0">
                <a:solidFill>
                  <a:srgbClr val="000000"/>
                </a:solidFill>
              </a:rPr>
              <a:t>                                                                           ( where, when)</a:t>
            </a:r>
          </a:p>
          <a:p>
            <a:pPr marL="342900" indent="-342900" algn="l" eaLnBrk="1" hangingPunct="1">
              <a:buClr>
                <a:schemeClr val="tx1"/>
              </a:buClr>
            </a:pPr>
            <a:r>
              <a:rPr lang="en-US" altLang="zh-CN" sz="3200" b="1" smtClean="0">
                <a:solidFill>
                  <a:srgbClr val="000000"/>
                </a:solidFill>
              </a:rPr>
              <a:t>2.Can you tell us _________ to talk to? (who, where)</a:t>
            </a:r>
          </a:p>
          <a:p>
            <a:pPr marL="342900" indent="-342900" algn="l" eaLnBrk="1" hangingPunct="1">
              <a:buClr>
                <a:schemeClr val="tx1"/>
              </a:buClr>
            </a:pPr>
            <a:r>
              <a:rPr lang="en-US" altLang="zh-CN" sz="3200" b="1" smtClean="0">
                <a:solidFill>
                  <a:srgbClr val="000000"/>
                </a:solidFill>
              </a:rPr>
              <a:t>3.Do you know _________to fix the computer? (who, how)</a:t>
            </a:r>
          </a:p>
          <a:p>
            <a:pPr marL="342900" indent="-342900" eaLnBrk="1" hangingPunct="1">
              <a:buClr>
                <a:schemeClr val="tx1"/>
              </a:buClr>
            </a:pPr>
            <a:endParaRPr lang="en-US" altLang="zh-CN" sz="3200" b="1" smtClean="0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>
            <a:spLocks noChangeArrowheads="1"/>
          </p:cNvSpPr>
          <p:nvPr/>
        </p:nvSpPr>
        <p:spPr bwMode="auto">
          <a:xfrm>
            <a:off x="3422650" y="2590800"/>
            <a:ext cx="1393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where</a:t>
            </a:r>
          </a:p>
        </p:txBody>
      </p:sp>
      <p:sp>
        <p:nvSpPr>
          <p:cNvPr id="34821" name="Text Box 5"/>
          <p:cNvSpPr>
            <a:spLocks noChangeArrowheads="1"/>
          </p:cNvSpPr>
          <p:nvPr/>
        </p:nvSpPr>
        <p:spPr bwMode="auto">
          <a:xfrm>
            <a:off x="3609975" y="4267200"/>
            <a:ext cx="1019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who</a:t>
            </a:r>
          </a:p>
        </p:txBody>
      </p:sp>
      <p:sp>
        <p:nvSpPr>
          <p:cNvPr id="34822" name="Text Box 6"/>
          <p:cNvSpPr>
            <a:spLocks noChangeArrowheads="1"/>
          </p:cNvSpPr>
          <p:nvPr/>
        </p:nvSpPr>
        <p:spPr bwMode="auto">
          <a:xfrm>
            <a:off x="3776663" y="3733800"/>
            <a:ext cx="1017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how</a:t>
            </a:r>
          </a:p>
        </p:txBody>
      </p:sp>
      <p:grpSp>
        <p:nvGrpSpPr>
          <p:cNvPr id="31751" name="组合 7"/>
          <p:cNvGrpSpPr>
            <a:grpSpLocks/>
          </p:cNvGrpSpPr>
          <p:nvPr/>
        </p:nvGrpSpPr>
        <p:grpSpPr bwMode="auto">
          <a:xfrm>
            <a:off x="309563" y="307975"/>
            <a:ext cx="2479675" cy="752475"/>
            <a:chOff x="700" y="622"/>
            <a:chExt cx="5204" cy="1580"/>
          </a:xfrm>
        </p:grpSpPr>
        <p:sp>
          <p:nvSpPr>
            <p:cNvPr id="9" name="TextBox 2"/>
            <p:cNvSpPr txBox="1"/>
            <p:nvPr/>
          </p:nvSpPr>
          <p:spPr>
            <a:xfrm>
              <a:off x="1899" y="962"/>
              <a:ext cx="3941" cy="10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700" b="1" kern="0" dirty="0">
                  <a:solidFill>
                    <a:srgbClr val="009FB9"/>
                  </a:solidFill>
                  <a:latin typeface="微软雅黑"/>
                  <a:ea typeface="微软雅黑"/>
                </a:rPr>
                <a:t>课 堂 达 标</a:t>
              </a:r>
            </a:p>
          </p:txBody>
        </p:sp>
        <p:pic>
          <p:nvPicPr>
            <p:cNvPr id="31754" name="图片 9" descr="标题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1755" name="直接连接符 10"/>
            <p:cNvCxnSpPr>
              <a:cxnSpLocks noChangeShapeType="1"/>
            </p:cNvCxnSpPr>
            <p:nvPr/>
          </p:nvCxnSpPr>
          <p:spPr bwMode="auto">
            <a:xfrm>
              <a:off x="1161" y="1880"/>
              <a:ext cx="4743" cy="0"/>
            </a:xfrm>
            <a:prstGeom prst="line">
              <a:avLst/>
            </a:prstGeom>
            <a:noFill/>
            <a:ln w="6350" algn="ctr">
              <a:solidFill>
                <a:srgbClr val="009FB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1752" name="TextArt 对象1"/>
          <p:cNvSpPr>
            <a:spLocks noChangeArrowheads="1" noChangeShapeType="1" noTextEdit="1"/>
          </p:cNvSpPr>
          <p:nvPr/>
        </p:nvSpPr>
        <p:spPr bwMode="auto">
          <a:xfrm>
            <a:off x="3505200" y="415925"/>
            <a:ext cx="6096000" cy="1052513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66023"/>
              </a:avLst>
            </a:prstTxWarp>
          </a:bodyPr>
          <a:lstStyle/>
          <a:p>
            <a:pPr algn="ctr"/>
            <a:r>
              <a:rPr lang="en-US" altLang="zh-CN" sz="3600" b="1" i="1" kern="10">
                <a:ln w="31750">
                  <a:solidFill>
                    <a:srgbClr val="FF66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sy="50000" kx="2115585" algn="bl" rotWithShape="0">
                    <a:srgbClr val="C0C0C0"/>
                  </a:outerShdw>
                </a:effectLst>
                <a:latin typeface="Franklin Gothic Medium"/>
              </a:rPr>
              <a:t>Group competition</a:t>
            </a:r>
            <a:endParaRPr lang="zh-CN" altLang="en-US" sz="3600" b="1" i="1" kern="10">
              <a:ln w="31750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35921" dir="2700000" sy="50000" kx="2115585" algn="bl" rotWithShape="0">
                  <a:srgbClr val="C0C0C0"/>
                </a:outerShdw>
              </a:effectLst>
              <a:latin typeface="Franklin Gothic Medium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87393"/>
          <p:cNvSpPr>
            <a:spLocks noChangeArrowheads="1" noChangeShapeType="1" noTextEdit="1"/>
          </p:cNvSpPr>
          <p:nvPr/>
        </p:nvSpPr>
        <p:spPr bwMode="auto">
          <a:xfrm>
            <a:off x="4343400" y="457200"/>
            <a:ext cx="3663950" cy="990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FF99"/>
                    </a:gs>
                    <a:gs pos="100000">
                      <a:srgbClr val="FF00FF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+mn-lt"/>
                <a:ea typeface="+mn-lt"/>
                <a:cs typeface="+mn-lt"/>
              </a:rPr>
              <a:t>New words</a:t>
            </a:r>
            <a:endParaRPr lang="zh-CN" altLang="en-US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CCFF99"/>
                  </a:gs>
                  <a:gs pos="100000">
                    <a:srgbClr val="FF00FF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187395" name="矩形 187394"/>
          <p:cNvSpPr>
            <a:spLocks noChangeArrowheads="1"/>
          </p:cNvSpPr>
          <p:nvPr/>
        </p:nvSpPr>
        <p:spPr bwMode="auto">
          <a:xfrm>
            <a:off x="3276600" y="5121275"/>
            <a:ext cx="11842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hand</a:t>
            </a:r>
          </a:p>
        </p:txBody>
      </p:sp>
      <p:sp>
        <p:nvSpPr>
          <p:cNvPr id="187396" name="矩形 187395"/>
          <p:cNvSpPr>
            <a:spLocks noChangeArrowheads="1"/>
          </p:cNvSpPr>
          <p:nvPr/>
        </p:nvSpPr>
        <p:spPr bwMode="auto">
          <a:xfrm>
            <a:off x="6400800" y="5122863"/>
            <a:ext cx="18002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hand in </a:t>
            </a:r>
          </a:p>
        </p:txBody>
      </p:sp>
      <p:pic>
        <p:nvPicPr>
          <p:cNvPr id="5125" name="图片 1873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60960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8" name="矩形 187397"/>
          <p:cNvSpPr>
            <a:spLocks noChangeArrowheads="1"/>
          </p:cNvSpPr>
          <p:nvPr/>
        </p:nvSpPr>
        <p:spPr bwMode="auto">
          <a:xfrm>
            <a:off x="3048000" y="57912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v. 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交；递，给</a:t>
            </a:r>
          </a:p>
        </p:txBody>
      </p:sp>
      <p:sp>
        <p:nvSpPr>
          <p:cNvPr id="187399" name="矩形 187398"/>
          <p:cNvSpPr>
            <a:spLocks noChangeArrowheads="1"/>
          </p:cNvSpPr>
          <p:nvPr/>
        </p:nvSpPr>
        <p:spPr bwMode="auto">
          <a:xfrm>
            <a:off x="6400800" y="5741988"/>
            <a:ext cx="198755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上交，递交</a:t>
            </a:r>
          </a:p>
        </p:txBody>
      </p:sp>
      <p:pic>
        <p:nvPicPr>
          <p:cNvPr id="5128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2250"/>
            <a:ext cx="25241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/>
      <p:bldP spid="187398" grpId="0"/>
      <p:bldP spid="18739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副标题1"/>
          <p:cNvSpPr>
            <a:spLocks noGrp="1" noChangeArrowheads="1"/>
          </p:cNvSpPr>
          <p:nvPr>
            <p:ph type="subTitle" idx="1"/>
          </p:nvPr>
        </p:nvSpPr>
        <p:spPr>
          <a:xfrm>
            <a:off x="1055688" y="1735138"/>
            <a:ext cx="8631237" cy="3348037"/>
          </a:xfrm>
        </p:spPr>
        <p:txBody>
          <a:bodyPr rtlCol="0">
            <a:normAutofit lnSpcReduction="10000"/>
          </a:bodyPr>
          <a:lstStyle/>
          <a:p>
            <a:pPr marL="508000" indent="-508000" algn="l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zh-CN" sz="3700" b="1" dirty="0">
                <a:latin typeface="Times New Roman" panose="02020603050405020304" pitchFamily="18" charset="0"/>
              </a:rPr>
              <a:t>1. </a:t>
            </a:r>
            <a:r>
              <a:rPr lang="en-US" altLang="zh-CN" sz="3100" b="1" dirty="0">
                <a:latin typeface="Times New Roman" panose="02020603050405020304" pitchFamily="18" charset="0"/>
              </a:rPr>
              <a:t>Sandy wants to know where __________ (ask) for advice.</a:t>
            </a:r>
          </a:p>
          <a:p>
            <a:pPr marL="508000" indent="-508000" algn="l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zh-CN" sz="3100" b="1" dirty="0">
                <a:latin typeface="Times New Roman" panose="02020603050405020304" pitchFamily="18" charset="0"/>
              </a:rPr>
              <a:t>2. My question is when_______________(start).</a:t>
            </a:r>
          </a:p>
          <a:p>
            <a:pPr marL="508000" indent="-508000" algn="l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en-US" altLang="zh-CN" sz="3100" b="1" dirty="0">
                <a:latin typeface="Times New Roman" panose="02020603050405020304" pitchFamily="18" charset="0"/>
              </a:rPr>
              <a:t>3. Could you tell me which____________  (do) first</a:t>
            </a:r>
            <a:r>
              <a:rPr lang="en-US" altLang="zh-CN" sz="3100" b="1" dirty="0" smtClean="0">
                <a:latin typeface="Times New Roman" panose="02020603050405020304" pitchFamily="18" charset="0"/>
              </a:rPr>
              <a:t>, my </a:t>
            </a:r>
            <a:r>
              <a:rPr lang="en-US" altLang="zh-CN" sz="3100" b="1" dirty="0">
                <a:latin typeface="Times New Roman" panose="02020603050405020304" pitchFamily="18" charset="0"/>
              </a:rPr>
              <a:t>homework or my </a:t>
            </a:r>
            <a:r>
              <a:rPr lang="en-US" altLang="zh-CN" sz="3100" b="1" dirty="0" err="1">
                <a:latin typeface="Times New Roman" panose="02020603050405020304" pitchFamily="18" charset="0"/>
              </a:rPr>
              <a:t>favourite</a:t>
            </a:r>
            <a:r>
              <a:rPr lang="en-US" altLang="zh-CN" sz="3100" b="1" dirty="0">
                <a:latin typeface="Times New Roman" panose="02020603050405020304" pitchFamily="18" charset="0"/>
              </a:rPr>
              <a:t> hobby?</a:t>
            </a:r>
          </a:p>
          <a:p>
            <a:pPr marL="508000" indent="-508000" algn="l" eaLnBrk="1" fontAlgn="auto" hangingPunct="1">
              <a:lnSpc>
                <a:spcPct val="130000"/>
              </a:lnSpc>
              <a:spcAft>
                <a:spcPts val="0"/>
              </a:spcAft>
              <a:buClr>
                <a:schemeClr val="tx1"/>
              </a:buClr>
              <a:defRPr/>
            </a:pPr>
            <a:endParaRPr lang="en-US" altLang="zh-CN" sz="3600" dirty="0"/>
          </a:p>
        </p:txBody>
      </p:sp>
      <p:sp>
        <p:nvSpPr>
          <p:cNvPr id="50178" name="Text Box 4"/>
          <p:cNvSpPr>
            <a:spLocks noChangeArrowheads="1"/>
          </p:cNvSpPr>
          <p:nvPr/>
        </p:nvSpPr>
        <p:spPr bwMode="auto">
          <a:xfrm>
            <a:off x="6484938" y="1820863"/>
            <a:ext cx="12223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to ask</a:t>
            </a: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927100" y="696913"/>
            <a:ext cx="184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chemeClr val="tx1"/>
              </a:buClr>
            </a:pPr>
            <a:endParaRPr lang="zh-CN" altLang="en-US" sz="4000">
              <a:solidFill>
                <a:srgbClr val="FF00FF"/>
              </a:solidFill>
              <a:latin typeface="Times New Roman" pitchFamily="18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50181" name="Text Box 12"/>
          <p:cNvSpPr>
            <a:spLocks noChangeArrowheads="1"/>
          </p:cNvSpPr>
          <p:nvPr/>
        </p:nvSpPr>
        <p:spPr bwMode="auto">
          <a:xfrm>
            <a:off x="5343525" y="3182938"/>
            <a:ext cx="1800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to start</a:t>
            </a:r>
          </a:p>
        </p:txBody>
      </p:sp>
      <p:sp>
        <p:nvSpPr>
          <p:cNvPr id="50182" name="Text Box 6"/>
          <p:cNvSpPr>
            <a:spLocks noChangeArrowheads="1"/>
          </p:cNvSpPr>
          <p:nvPr/>
        </p:nvSpPr>
        <p:spPr bwMode="auto">
          <a:xfrm>
            <a:off x="6088063" y="3822700"/>
            <a:ext cx="1052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to do</a:t>
            </a: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1114425" y="904875"/>
            <a:ext cx="4973638" cy="641350"/>
          </a:xfrm>
          <a:prstGeom prst="rect">
            <a:avLst/>
          </a:prstGeom>
          <a:solidFill>
            <a:srgbClr val="FFEE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zh-CN" altLang="en-US" sz="3600" b="1">
                <a:solidFill>
                  <a:srgbClr val="000000"/>
                </a:solidFill>
                <a:ea typeface="宋体" pitchFamily="2" charset="-122"/>
              </a:rPr>
              <a:t>用动词的适当形式填空</a:t>
            </a:r>
            <a:endParaRPr lang="en-US" altLang="zh-CN" sz="3600" b="1" i="1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 advAuto="0"/>
      <p:bldP spid="50181" grpId="0" animBg="1" advAuto="0"/>
      <p:bldP spid="50182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8213" y="461963"/>
            <a:ext cx="1828800" cy="590550"/>
          </a:xfrm>
          <a:solidFill>
            <a:srgbClr val="FFDB93"/>
          </a:solidFill>
        </p:spPr>
        <p:txBody>
          <a:bodyPr anchor="t">
            <a:spAutoFit/>
          </a:bodyPr>
          <a:lstStyle/>
          <a:p>
            <a:pPr algn="l" eaLnBrk="1" hangingPunct="1">
              <a:buClr>
                <a:schemeClr val="tx1"/>
              </a:buClr>
            </a:pPr>
            <a:r>
              <a:rPr lang="zh-CN" altLang="en-US" sz="3600" b="1" smtClean="0">
                <a:solidFill>
                  <a:srgbClr val="000000"/>
                </a:solidFill>
                <a:latin typeface="Calibri" pitchFamily="34" charset="0"/>
              </a:rPr>
              <a:t>汉译英</a:t>
            </a:r>
            <a:endParaRPr lang="en-US" altLang="zh-CN" sz="3600" b="1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62025" y="1447800"/>
            <a:ext cx="7772400" cy="3810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zh-CN" sz="3600" b="1" smtClean="0"/>
              <a:t>1. Jim</a:t>
            </a:r>
            <a:r>
              <a:rPr lang="zh-CN" altLang="en-US" sz="3600" b="1" smtClean="0"/>
              <a:t>还没有决定向谁请求帮助。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zh-CN" altLang="en-US" sz="3600" b="1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endParaRPr lang="zh-CN" altLang="en-US" sz="3600" b="1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zh-CN" sz="3600" b="1" smtClean="0"/>
              <a:t>  2. </a:t>
            </a:r>
            <a:r>
              <a:rPr lang="zh-CN" altLang="en-US" sz="3600" b="1" smtClean="0"/>
              <a:t>他们忘了应当什么时间交作业。</a:t>
            </a:r>
          </a:p>
        </p:txBody>
      </p:sp>
      <p:sp>
        <p:nvSpPr>
          <p:cNvPr id="33796" name="Text Box 6"/>
          <p:cNvSpPr>
            <a:spLocks noChangeArrowheads="1"/>
          </p:cNvSpPr>
          <p:nvPr/>
        </p:nvSpPr>
        <p:spPr bwMode="auto">
          <a:xfrm>
            <a:off x="2081213" y="2225675"/>
            <a:ext cx="6653212" cy="519113"/>
          </a:xfrm>
          <a:prstGeom prst="rect">
            <a:avLst/>
          </a:prstGeom>
          <a:solidFill>
            <a:srgbClr val="FFD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Jim hasn’t decided ____________________.</a:t>
            </a:r>
          </a:p>
        </p:txBody>
      </p:sp>
      <p:sp>
        <p:nvSpPr>
          <p:cNvPr id="52228" name="Text Box 7"/>
          <p:cNvSpPr>
            <a:spLocks noChangeArrowheads="1"/>
          </p:cNvSpPr>
          <p:nvPr/>
        </p:nvSpPr>
        <p:spPr bwMode="auto">
          <a:xfrm>
            <a:off x="1928813" y="3836988"/>
            <a:ext cx="7446962" cy="519112"/>
          </a:xfrm>
          <a:prstGeom prst="rect">
            <a:avLst/>
          </a:prstGeom>
          <a:solidFill>
            <a:srgbClr val="FFDC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2800" b="1">
                <a:solidFill>
                  <a:srgbClr val="000000"/>
                </a:solidFill>
                <a:ea typeface="宋体" pitchFamily="2" charset="-122"/>
                <a:cs typeface="Arial" pitchFamily="34" charset="0"/>
              </a:rPr>
              <a:t>They forgot __________________the homework.</a:t>
            </a:r>
          </a:p>
        </p:txBody>
      </p:sp>
      <p:sp>
        <p:nvSpPr>
          <p:cNvPr id="52229" name="矩形 10"/>
          <p:cNvSpPr>
            <a:spLocks noChangeArrowheads="1"/>
          </p:cNvSpPr>
          <p:nvPr/>
        </p:nvSpPr>
        <p:spPr bwMode="auto">
          <a:xfrm>
            <a:off x="4992688" y="2159000"/>
            <a:ext cx="3441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who to ask for help</a:t>
            </a:r>
          </a:p>
        </p:txBody>
      </p:sp>
      <p:sp>
        <p:nvSpPr>
          <p:cNvPr id="52230" name="矩形 11"/>
          <p:cNvSpPr>
            <a:spLocks noChangeArrowheads="1"/>
          </p:cNvSpPr>
          <p:nvPr/>
        </p:nvSpPr>
        <p:spPr bwMode="auto">
          <a:xfrm>
            <a:off x="3910013" y="3765550"/>
            <a:ext cx="41036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when to hand in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ldLvl="0" animBg="1" advAuto="0"/>
      <p:bldP spid="52229" grpId="0" animBg="1" advAuto="0"/>
      <p:bldP spid="52230" grpId="0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016875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en-US" altLang="zh-CN" sz="3600" b="1" smtClean="0"/>
              <a:t>3.</a:t>
            </a:r>
            <a:r>
              <a:rPr lang="zh-CN" altLang="en-US" sz="3600" b="1" smtClean="0"/>
              <a:t>我必须努力学习。</a:t>
            </a:r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en-US" altLang="zh-CN" sz="3600" b="1" smtClean="0"/>
              <a:t>     </a:t>
            </a:r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endParaRPr lang="en-US" altLang="zh-CN" sz="3600" b="1" smtClean="0"/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en-US" altLang="zh-CN" sz="3600" b="1" smtClean="0"/>
              <a:t>4.</a:t>
            </a:r>
            <a:r>
              <a:rPr lang="zh-CN" altLang="en-US" sz="3600" b="1" smtClean="0"/>
              <a:t>她得照看她妈妈，因为她妈妈病了。</a:t>
            </a:r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endParaRPr lang="en-US" altLang="zh-CN" sz="3600" b="1" smtClean="0"/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endParaRPr lang="en-US" altLang="zh-CN" sz="3600" b="1" smtClean="0"/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endParaRPr lang="en-US" altLang="zh-CN" sz="3600" b="1" smtClean="0"/>
          </a:p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</a:pPr>
            <a:r>
              <a:rPr lang="en-US" altLang="zh-CN" sz="3600" b="1" smtClean="0"/>
              <a:t>5.</a:t>
            </a:r>
            <a:r>
              <a:rPr lang="zh-CN" altLang="en-US" sz="3600" b="1" smtClean="0"/>
              <a:t>你一定不要在书上画画或者写字。</a:t>
            </a:r>
          </a:p>
          <a:p>
            <a:pPr marL="0" indent="0" eaLnBrk="1" hangingPunct="1"/>
            <a:endParaRPr lang="en-US" altLang="zh-CN" sz="3000" smtClean="0"/>
          </a:p>
        </p:txBody>
      </p:sp>
      <p:sp>
        <p:nvSpPr>
          <p:cNvPr id="4" name="矩形 10"/>
          <p:cNvSpPr>
            <a:spLocks noChangeArrowheads="1"/>
          </p:cNvSpPr>
          <p:nvPr/>
        </p:nvSpPr>
        <p:spPr bwMode="auto">
          <a:xfrm>
            <a:off x="914400" y="1447800"/>
            <a:ext cx="3252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  <a:ea typeface="宋体" pitchFamily="2" charset="-122"/>
                <a:cs typeface="Arial" pitchFamily="34" charset="0"/>
              </a:rPr>
              <a:t>I must study hard.</a:t>
            </a: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914400" y="2819400"/>
            <a:ext cx="800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200" b="1">
                <a:solidFill>
                  <a:srgbClr val="FF0000"/>
                </a:solidFill>
              </a:rPr>
              <a:t>She has to look after her mother , because her mother is ill. </a:t>
            </a: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939800" y="4835525"/>
            <a:ext cx="800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</a:rPr>
              <a:t>You mustn’t draw or write in the book.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animBg="1" advAuto="0"/>
      <p:bldP spid="4" grpId="0" animBg="1" advAuto="0"/>
      <p:bldP spid="5" grpId="0" advAuto="0"/>
      <p:bldP spid="6" grpId="0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038225" y="1143000"/>
            <a:ext cx="89154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zh-CN" sz="3200" b="1" dirty="0" smtClean="0">
              <a:latin typeface="Times New Roman" pitchFamily="18" charset="0"/>
              <a:ea typeface="宋体" pitchFamily="2" charset="-122"/>
              <a:cs typeface="Arial" pitchFamily="34" charset="0"/>
            </a:endParaRPr>
          </a:p>
          <a:p>
            <a:pPr marL="514350" indent="-514350" eaLnBrk="1" hangingPunct="1">
              <a:lnSpc>
                <a:spcPct val="70000"/>
              </a:lnSpc>
              <a:buClr>
                <a:schemeClr val="tx1"/>
              </a:buClr>
              <a:buFontTx/>
              <a:buAutoNum type="arabicPeriod"/>
              <a:defRPr/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Arial" pitchFamily="34" charset="0"/>
              </a:rPr>
              <a:t>-Must I return the book today?</a:t>
            </a:r>
          </a:p>
          <a:p>
            <a:pPr eaLnBrk="1" hangingPunct="1">
              <a:lnSpc>
                <a:spcPct val="70000"/>
              </a:lnSpc>
              <a:buClr>
                <a:schemeClr val="tx1"/>
              </a:buClr>
              <a:defRPr/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Arial" pitchFamily="34" charset="0"/>
              </a:rPr>
              <a:t>     -No, you _____.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Arial" pitchFamily="34" charset="0"/>
              </a:rPr>
              <a:t>   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altLang="zh-CN" sz="3200" b="1" dirty="0" smtClean="0">
                <a:latin typeface="Times New Roman" pitchFamily="18" charset="0"/>
                <a:ea typeface="宋体" pitchFamily="2" charset="-122"/>
                <a:cs typeface="Arial" pitchFamily="34" charset="0"/>
              </a:rPr>
              <a:t>  A. don’t      B. can’t   C. mustn’t  D. don’t have to</a:t>
            </a:r>
          </a:p>
          <a:p>
            <a:pPr eaLnBrk="1" hangingPunct="1">
              <a:buFont typeface="Arial" pitchFamily="34" charset="0"/>
              <a:buAutoNum type="alphaUcPeriod"/>
              <a:defRPr/>
            </a:pPr>
            <a:endParaRPr lang="en-US" altLang="zh-CN" sz="3200" b="1" dirty="0" smtClean="0">
              <a:latin typeface="Times New Roman" pitchFamily="18" charset="0"/>
              <a:ea typeface="宋体" pitchFamily="2" charset="-122"/>
              <a:cs typeface="Arial" pitchFamily="34" charset="0"/>
            </a:endParaRPr>
          </a:p>
        </p:txBody>
      </p:sp>
      <p:pic>
        <p:nvPicPr>
          <p:cNvPr id="53250" name="Picture 10" descr="bluestar">
            <a:hlinkClick r:id=""/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511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图片模式1" descr="bluestar">
            <a:hlinkClick r:id=""/>
          </p:cNvPr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58946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073150" y="623888"/>
            <a:ext cx="3200400" cy="641350"/>
          </a:xfrm>
          <a:prstGeom prst="rect">
            <a:avLst/>
          </a:prstGeom>
          <a:solidFill>
            <a:srgbClr val="FFEE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zh-CN" altLang="en-US" sz="3600" b="1">
                <a:solidFill>
                  <a:srgbClr val="000000"/>
                </a:solidFill>
                <a:ea typeface="宋体" pitchFamily="2" charset="-122"/>
              </a:rPr>
              <a:t>选择正确答案</a:t>
            </a:r>
            <a:endParaRPr lang="en-US" altLang="zh-CN" sz="36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5846" name="矩形1"/>
          <p:cNvSpPr>
            <a:spLocks noChangeArrowheads="1"/>
          </p:cNvSpPr>
          <p:nvPr/>
        </p:nvSpPr>
        <p:spPr bwMode="auto">
          <a:xfrm>
            <a:off x="923925" y="3416300"/>
            <a:ext cx="9144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buClr>
                <a:schemeClr val="tx1"/>
              </a:buClr>
            </a:pPr>
            <a:r>
              <a:rPr lang="en-US" altLang="zh-CN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2. Students in our school ______ know shouting is</a:t>
            </a:r>
          </a:p>
          <a:p>
            <a:pPr eaLnBrk="1" hangingPunct="1">
              <a:lnSpc>
                <a:spcPct val="125000"/>
              </a:lnSpc>
              <a:buClr>
                <a:schemeClr val="tx1"/>
              </a:buClr>
            </a:pPr>
            <a:r>
              <a:rPr lang="en-US" altLang="zh-CN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    not allowed(</a:t>
            </a:r>
            <a:r>
              <a:rPr lang="zh-CN" altLang="en-US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允许</a:t>
            </a:r>
            <a:r>
              <a:rPr lang="en-US" altLang="zh-CN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) in the library.   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zh-CN" sz="3200" b="1">
                <a:latin typeface="Times New Roman" pitchFamily="18" charset="0"/>
                <a:ea typeface="宋体" pitchFamily="2" charset="-122"/>
                <a:cs typeface="Arial" pitchFamily="34" charset="0"/>
              </a:rPr>
              <a:t>  A. can	  B. may         C. must           D. need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2"/>
          <p:cNvSpPr>
            <a:spLocks noChangeArrowheads="1"/>
          </p:cNvSpPr>
          <p:nvPr/>
        </p:nvSpPr>
        <p:spPr bwMode="auto">
          <a:xfrm>
            <a:off x="2279650" y="1573213"/>
            <a:ext cx="854075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2813"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1.  Remember the grammar rules in this lesson.</a:t>
            </a:r>
          </a:p>
          <a:p>
            <a:pPr defTabSz="912813" eaLnBrk="1" hangingPunct="1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2.  Finish the exercise in the workbook. 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592513"/>
            <a:ext cx="160655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47238" y="675044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22" descr="图片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122443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3834979" y="1910033"/>
            <a:ext cx="516660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3333FF"/>
                </a:solidFill>
                <a:latin typeface="Brush Script Std" panose="03060802040607070404" pitchFamily="66" charset="0"/>
              </a:rPr>
              <a:t>Thank you !</a:t>
            </a:r>
            <a:endParaRPr lang="zh-CN" altLang="en-US" sz="96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3333FF"/>
              </a:solidFill>
              <a:latin typeface="Brush Script Std" panose="03060802040607070404" pitchFamily="66" charset="0"/>
            </a:endParaRPr>
          </a:p>
        </p:txBody>
      </p:sp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8925" y="2709863"/>
            <a:ext cx="3816350" cy="3905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932363"/>
            <a:ext cx="16462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矩形 188417"/>
          <p:cNvSpPr>
            <a:spLocks noChangeArrowheads="1"/>
          </p:cNvSpPr>
          <p:nvPr/>
        </p:nvSpPr>
        <p:spPr bwMode="auto">
          <a:xfrm>
            <a:off x="1370013" y="2309813"/>
            <a:ext cx="1905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review</a:t>
            </a:r>
          </a:p>
        </p:txBody>
      </p:sp>
      <p:sp>
        <p:nvSpPr>
          <p:cNvPr id="188419" name="矩形 188418"/>
          <p:cNvSpPr>
            <a:spLocks noChangeArrowheads="1"/>
          </p:cNvSpPr>
          <p:nvPr/>
        </p:nvSpPr>
        <p:spPr bwMode="auto">
          <a:xfrm>
            <a:off x="5805488" y="2354263"/>
            <a:ext cx="131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return</a:t>
            </a:r>
          </a:p>
        </p:txBody>
      </p:sp>
      <p:sp>
        <p:nvSpPr>
          <p:cNvPr id="188422" name="内容占位符 188421"/>
          <p:cNvSpPr>
            <a:spLocks noGrp="1" noChangeArrowheads="1"/>
          </p:cNvSpPr>
          <p:nvPr>
            <p:ph idx="1"/>
          </p:nvPr>
        </p:nvSpPr>
        <p:spPr>
          <a:xfrm>
            <a:off x="5980113" y="5192713"/>
            <a:ext cx="2514600" cy="566737"/>
          </a:xfrm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</a:rPr>
              <a:t>renew</a:t>
            </a:r>
          </a:p>
        </p:txBody>
      </p:sp>
      <p:sp>
        <p:nvSpPr>
          <p:cNvPr id="188423" name="矩形 188422"/>
          <p:cNvSpPr>
            <a:spLocks noChangeArrowheads="1"/>
          </p:cNvSpPr>
          <p:nvPr/>
        </p:nvSpPr>
        <p:spPr bwMode="auto">
          <a:xfrm>
            <a:off x="1727200" y="5692775"/>
            <a:ext cx="19891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on time</a:t>
            </a:r>
          </a:p>
        </p:txBody>
      </p:sp>
      <p:sp>
        <p:nvSpPr>
          <p:cNvPr id="188426" name="矩形 188425"/>
          <p:cNvSpPr>
            <a:spLocks noChangeArrowheads="1"/>
          </p:cNvSpPr>
          <p:nvPr/>
        </p:nvSpPr>
        <p:spPr bwMode="auto">
          <a:xfrm>
            <a:off x="2970213" y="2843213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n. 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评论</a:t>
            </a:r>
          </a:p>
        </p:txBody>
      </p:sp>
      <p:sp>
        <p:nvSpPr>
          <p:cNvPr id="188427" name="矩形 188426"/>
          <p:cNvSpPr>
            <a:spLocks noChangeArrowheads="1"/>
          </p:cNvSpPr>
          <p:nvPr/>
        </p:nvSpPr>
        <p:spPr bwMode="auto">
          <a:xfrm>
            <a:off x="1370013" y="2841625"/>
            <a:ext cx="15351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</a:rPr>
              <a:t>/r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ɪ</a:t>
            </a:r>
            <a:r>
              <a:rPr lang="en-US" altLang="zh-CN" sz="2800" b="1">
                <a:latin typeface="Arial" pitchFamily="34" charset="0"/>
                <a:ea typeface="宋体" pitchFamily="2" charset="-122"/>
              </a:rPr>
              <a:t>'vj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uː</a:t>
            </a:r>
            <a:r>
              <a:rPr lang="en-US" altLang="zh-CN" sz="2800" b="1">
                <a:latin typeface="Arial" pitchFamily="34" charset="0"/>
                <a:ea typeface="宋体" pitchFamily="2" charset="-122"/>
              </a:rPr>
              <a:t>/ </a:t>
            </a:r>
          </a:p>
        </p:txBody>
      </p:sp>
      <p:sp>
        <p:nvSpPr>
          <p:cNvPr id="188428" name="矩形 188427"/>
          <p:cNvSpPr>
            <a:spLocks noChangeArrowheads="1"/>
          </p:cNvSpPr>
          <p:nvPr/>
        </p:nvSpPr>
        <p:spPr bwMode="auto">
          <a:xfrm>
            <a:off x="7119938" y="2370138"/>
            <a:ext cx="1676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v.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归还</a:t>
            </a:r>
          </a:p>
        </p:txBody>
      </p:sp>
      <p:sp>
        <p:nvSpPr>
          <p:cNvPr id="188429" name="矩形 188428"/>
          <p:cNvSpPr>
            <a:spLocks noChangeArrowheads="1"/>
          </p:cNvSpPr>
          <p:nvPr/>
        </p:nvSpPr>
        <p:spPr bwMode="auto">
          <a:xfrm>
            <a:off x="3200400" y="5776913"/>
            <a:ext cx="9064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准时</a:t>
            </a:r>
          </a:p>
        </p:txBody>
      </p:sp>
      <p:sp>
        <p:nvSpPr>
          <p:cNvPr id="188430" name="矩形 188429"/>
          <p:cNvSpPr>
            <a:spLocks noChangeArrowheads="1"/>
          </p:cNvSpPr>
          <p:nvPr/>
        </p:nvSpPr>
        <p:spPr bwMode="auto">
          <a:xfrm>
            <a:off x="5943600" y="5751513"/>
            <a:ext cx="2286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v.</a:t>
            </a:r>
            <a:r>
              <a:rPr lang="zh-CN" altLang="en-US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续借；更新</a:t>
            </a:r>
          </a:p>
        </p:txBody>
      </p:sp>
      <p:sp>
        <p:nvSpPr>
          <p:cNvPr id="188431" name="矩形 188430"/>
          <p:cNvSpPr>
            <a:spLocks noChangeArrowheads="1"/>
          </p:cNvSpPr>
          <p:nvPr/>
        </p:nvSpPr>
        <p:spPr bwMode="auto">
          <a:xfrm>
            <a:off x="7181850" y="5259388"/>
            <a:ext cx="1554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</a:rPr>
              <a:t>/r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ɪ</a:t>
            </a:r>
            <a:r>
              <a:rPr lang="en-US" altLang="zh-CN" sz="2800" b="1">
                <a:latin typeface="Arial" pitchFamily="34" charset="0"/>
                <a:ea typeface="宋体" pitchFamily="2" charset="-122"/>
              </a:rPr>
              <a:t>'nj</a:t>
            </a:r>
            <a:r>
              <a:rPr lang="en-US" altLang="zh-CN" sz="2800" b="1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uː</a:t>
            </a:r>
            <a:r>
              <a:rPr lang="en-US" altLang="zh-CN" sz="2800" b="1">
                <a:latin typeface="Arial" pitchFamily="34" charset="0"/>
                <a:ea typeface="宋体" pitchFamily="2" charset="-122"/>
              </a:rPr>
              <a:t>/ 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1300"/>
            <a:ext cx="2801937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360363"/>
            <a:ext cx="3181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484563"/>
            <a:ext cx="3386138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94063"/>
            <a:ext cx="4498975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/>
      <p:bldP spid="188422" grpId="0" build="p"/>
      <p:bldP spid="188423" grpId="0"/>
      <p:bldP spid="188426" grpId="0"/>
      <p:bldP spid="188427" grpId="0"/>
      <p:bldP spid="188428" grpId="0"/>
      <p:bldP spid="188429" grpId="0"/>
      <p:bldP spid="188430" grpId="0"/>
      <p:bldP spid="1884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文本框 178177"/>
          <p:cNvSpPr txBox="1">
            <a:spLocks noChangeArrowheads="1"/>
          </p:cNvSpPr>
          <p:nvPr/>
        </p:nvSpPr>
        <p:spPr bwMode="auto">
          <a:xfrm>
            <a:off x="914400" y="1852613"/>
            <a:ext cx="615950" cy="2422525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  动词不定式</a:t>
            </a:r>
          </a:p>
        </p:txBody>
      </p:sp>
      <p:sp>
        <p:nvSpPr>
          <p:cNvPr id="178179" name="左大括号 178178"/>
          <p:cNvSpPr>
            <a:spLocks/>
          </p:cNvSpPr>
          <p:nvPr/>
        </p:nvSpPr>
        <p:spPr bwMode="auto">
          <a:xfrm>
            <a:off x="1600200" y="914400"/>
            <a:ext cx="381000" cy="4714875"/>
          </a:xfrm>
          <a:prstGeom prst="leftBrace">
            <a:avLst>
              <a:gd name="adj1" fmla="val 162536"/>
              <a:gd name="adj2" fmla="val 50000"/>
            </a:avLst>
          </a:prstGeom>
          <a:solidFill>
            <a:srgbClr val="3366FF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</a:pPr>
            <a:endParaRPr lang="zh-CN" altLang="en-US" sz="2800" b="1">
              <a:solidFill>
                <a:schemeClr val="accent2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8180" name="文本框 178179"/>
          <p:cNvSpPr txBox="1">
            <a:spLocks noChangeArrowheads="1"/>
          </p:cNvSpPr>
          <p:nvPr/>
        </p:nvSpPr>
        <p:spPr bwMode="auto">
          <a:xfrm>
            <a:off x="1981200" y="855663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u="sng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To do that kind of thing</a:t>
            </a:r>
            <a:r>
              <a:rPr lang="en-US" altLang="zh-CN" sz="2800" b="1">
                <a:latin typeface="Arial" pitchFamily="34" charset="0"/>
                <a:ea typeface="宋体" pitchFamily="2" charset="-122"/>
              </a:rPr>
              <a:t> is foolish</a:t>
            </a:r>
            <a:r>
              <a:rPr lang="zh-CN" altLang="en-US" sz="2800" b="1">
                <a:latin typeface="Arial" pitchFamily="34" charset="0"/>
                <a:ea typeface="宋体" pitchFamily="2" charset="-122"/>
              </a:rPr>
              <a:t>。</a:t>
            </a:r>
          </a:p>
        </p:txBody>
      </p:sp>
      <p:sp>
        <p:nvSpPr>
          <p:cNvPr id="178181" name="文本框 178180"/>
          <p:cNvSpPr txBox="1">
            <a:spLocks noChangeArrowheads="1"/>
          </p:cNvSpPr>
          <p:nvPr/>
        </p:nvSpPr>
        <p:spPr bwMode="auto">
          <a:xfrm>
            <a:off x="2028825" y="1657350"/>
            <a:ext cx="5591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I want </a:t>
            </a:r>
            <a:r>
              <a:rPr lang="en-US" altLang="zh-CN" sz="2800" b="1" u="sng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to see you </a:t>
            </a:r>
            <a:r>
              <a:rPr lang="en-US" altLang="zh-CN" sz="28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this evening.</a:t>
            </a:r>
          </a:p>
        </p:txBody>
      </p:sp>
      <p:sp>
        <p:nvSpPr>
          <p:cNvPr id="178182" name="文本框 178181"/>
          <p:cNvSpPr txBox="1">
            <a:spLocks noChangeArrowheads="1"/>
          </p:cNvSpPr>
          <p:nvPr/>
        </p:nvSpPr>
        <p:spPr bwMode="auto">
          <a:xfrm>
            <a:off x="2028825" y="2443163"/>
            <a:ext cx="7239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latin typeface="Arial" pitchFamily="34" charset="0"/>
                <a:ea typeface="宋体" pitchFamily="2" charset="-122"/>
              </a:rPr>
              <a:t>All you have to do is </a:t>
            </a:r>
            <a:r>
              <a:rPr lang="en-US" altLang="zh-CN" sz="2800" b="1" u="sng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to finish it quickly.</a:t>
            </a:r>
            <a:endParaRPr lang="en-US" altLang="zh-CN" sz="280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8183" name="文本框 178182"/>
          <p:cNvSpPr txBox="1">
            <a:spLocks noChangeArrowheads="1"/>
          </p:cNvSpPr>
          <p:nvPr/>
        </p:nvSpPr>
        <p:spPr bwMode="auto">
          <a:xfrm>
            <a:off x="2028825" y="3238500"/>
            <a:ext cx="601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We found a house </a:t>
            </a:r>
            <a:r>
              <a:rPr lang="en-US" altLang="zh-CN" sz="2800" b="1" u="sng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to live in</a:t>
            </a:r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.</a:t>
            </a:r>
          </a:p>
        </p:txBody>
      </p:sp>
      <p:sp>
        <p:nvSpPr>
          <p:cNvPr id="178184" name="文本框 178183"/>
          <p:cNvSpPr txBox="1">
            <a:spLocks noChangeArrowheads="1"/>
          </p:cNvSpPr>
          <p:nvPr/>
        </p:nvSpPr>
        <p:spPr bwMode="auto">
          <a:xfrm>
            <a:off x="2089150" y="4038600"/>
            <a:ext cx="5759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Arial" pitchFamily="34" charset="0"/>
                <a:ea typeface="宋体" pitchFamily="2" charset="-122"/>
              </a:rPr>
              <a:t>She came here </a:t>
            </a:r>
            <a:r>
              <a:rPr lang="en-US" altLang="zh-CN" sz="2800" b="1" u="sng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to study English</a:t>
            </a:r>
            <a:r>
              <a:rPr lang="en-US" altLang="zh-CN" sz="2800" b="1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.</a:t>
            </a:r>
            <a:endParaRPr lang="en-US" altLang="zh-CN" sz="280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8185" name="文本框 178184"/>
          <p:cNvSpPr txBox="1">
            <a:spLocks noChangeArrowheads="1"/>
          </p:cNvSpPr>
          <p:nvPr/>
        </p:nvSpPr>
        <p:spPr bwMode="auto">
          <a:xfrm>
            <a:off x="2089150" y="48006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800" b="1">
                <a:latin typeface="Arial" pitchFamily="34" charset="0"/>
                <a:ea typeface="宋体" pitchFamily="2" charset="-122"/>
              </a:rPr>
              <a:t>He asked the patient not </a:t>
            </a:r>
            <a:r>
              <a:rPr lang="en-US" altLang="zh-CN" sz="2800" b="1" u="sng">
                <a:solidFill>
                  <a:srgbClr val="FF00FF"/>
                </a:solidFill>
                <a:latin typeface="Arial" pitchFamily="34" charset="0"/>
                <a:ea typeface="宋体" pitchFamily="2" charset="-122"/>
              </a:rPr>
              <a:t>to eat cold water after the operation.</a:t>
            </a:r>
            <a:endParaRPr lang="en-US" altLang="zh-CN" sz="2800">
              <a:solidFill>
                <a:srgbClr val="FF00FF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78186" name="文本框 178185"/>
          <p:cNvSpPr txBox="1">
            <a:spLocks noChangeArrowheads="1"/>
          </p:cNvSpPr>
          <p:nvPr/>
        </p:nvSpPr>
        <p:spPr bwMode="auto">
          <a:xfrm>
            <a:off x="8108950" y="815975"/>
            <a:ext cx="1371600" cy="522288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主语</a:t>
            </a:r>
          </a:p>
        </p:txBody>
      </p:sp>
      <p:sp>
        <p:nvSpPr>
          <p:cNvPr id="178187" name="文本框 178186"/>
          <p:cNvSpPr txBox="1">
            <a:spLocks noChangeArrowheads="1"/>
          </p:cNvSpPr>
          <p:nvPr/>
        </p:nvSpPr>
        <p:spPr bwMode="auto">
          <a:xfrm>
            <a:off x="7486650" y="1665288"/>
            <a:ext cx="1371600" cy="523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宾语</a:t>
            </a:r>
          </a:p>
        </p:txBody>
      </p:sp>
      <p:sp>
        <p:nvSpPr>
          <p:cNvPr id="178188" name="文本框 178187"/>
          <p:cNvSpPr txBox="1">
            <a:spLocks noChangeArrowheads="1"/>
          </p:cNvSpPr>
          <p:nvPr/>
        </p:nvSpPr>
        <p:spPr bwMode="auto">
          <a:xfrm>
            <a:off x="8947150" y="2452688"/>
            <a:ext cx="1066800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表语</a:t>
            </a:r>
          </a:p>
        </p:txBody>
      </p:sp>
      <p:sp>
        <p:nvSpPr>
          <p:cNvPr id="178189" name="文本框 178188"/>
          <p:cNvSpPr txBox="1">
            <a:spLocks noChangeArrowheads="1"/>
          </p:cNvSpPr>
          <p:nvPr/>
        </p:nvSpPr>
        <p:spPr bwMode="auto">
          <a:xfrm>
            <a:off x="7002463" y="3238500"/>
            <a:ext cx="1219200" cy="5222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定语</a:t>
            </a:r>
          </a:p>
        </p:txBody>
      </p:sp>
      <p:sp>
        <p:nvSpPr>
          <p:cNvPr id="178190" name="文本框 178189"/>
          <p:cNvSpPr txBox="1">
            <a:spLocks noChangeArrowheads="1"/>
          </p:cNvSpPr>
          <p:nvPr/>
        </p:nvSpPr>
        <p:spPr bwMode="auto">
          <a:xfrm>
            <a:off x="7962900" y="4038600"/>
            <a:ext cx="1447800" cy="52387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 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状语</a:t>
            </a:r>
          </a:p>
        </p:txBody>
      </p:sp>
      <p:sp>
        <p:nvSpPr>
          <p:cNvPr id="178191" name="文本框 178190"/>
          <p:cNvSpPr txBox="1">
            <a:spLocks noChangeArrowheads="1"/>
          </p:cNvSpPr>
          <p:nvPr/>
        </p:nvSpPr>
        <p:spPr bwMode="auto">
          <a:xfrm>
            <a:off x="8337550" y="5105400"/>
            <a:ext cx="1219200" cy="52387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en-US" sz="2800" b="1">
                <a:latin typeface="Times New Roman" pitchFamily="18" charset="0"/>
                <a:ea typeface="宋体" pitchFamily="2" charset="-122"/>
              </a:rPr>
              <a:t>宾补</a:t>
            </a:r>
          </a:p>
        </p:txBody>
      </p:sp>
      <p:sp>
        <p:nvSpPr>
          <p:cNvPr id="7184" name="WordArt 6"/>
          <p:cNvSpPr>
            <a:spLocks noChangeArrowheads="1" noChangeShapeType="1" noTextEdit="1"/>
          </p:cNvSpPr>
          <p:nvPr/>
        </p:nvSpPr>
        <p:spPr bwMode="auto">
          <a:xfrm>
            <a:off x="3195638" y="152400"/>
            <a:ext cx="57197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Revise to-infinitives</a:t>
            </a:r>
            <a:endParaRPr lang="zh-CN" alt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 animBg="1"/>
      <p:bldP spid="178179" grpId="0" animBg="1"/>
      <p:bldP spid="178180" grpId="0"/>
      <p:bldP spid="178181" grpId="0"/>
      <p:bldP spid="178182" grpId="0"/>
      <p:bldP spid="178183" grpId="0"/>
      <p:bldP spid="178184" grpId="0"/>
      <p:bldP spid="178185" grpId="0"/>
      <p:bldP spid="178186" grpId="0" animBg="1"/>
      <p:bldP spid="178187" grpId="0" animBg="1"/>
      <p:bldP spid="178188" grpId="0" animBg="1"/>
      <p:bldP spid="178189" grpId="0" animBg="1"/>
      <p:bldP spid="178190" grpId="0" animBg="1"/>
      <p:bldP spid="1781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76129"/>
          <p:cNvSpPr txBox="1">
            <a:spLocks noChangeArrowheads="1"/>
          </p:cNvSpPr>
          <p:nvPr/>
        </p:nvSpPr>
        <p:spPr bwMode="auto">
          <a:xfrm>
            <a:off x="2057400" y="1355725"/>
            <a:ext cx="8077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6000" b="1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Using </a:t>
            </a:r>
            <a:r>
              <a:rPr lang="en-US" altLang="zh-CN" sz="6000" b="1">
                <a:solidFill>
                  <a:srgbClr val="CC0099"/>
                </a:solidFill>
                <a:latin typeface="Times New Roman" pitchFamily="18" charset="0"/>
                <a:ea typeface="宋体" pitchFamily="2" charset="-122"/>
              </a:rPr>
              <a:t>question words + to-infinitives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20833" descr="9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" b="-18"/>
          <a:stretch>
            <a:fillRect/>
          </a:stretch>
        </p:blipFill>
        <p:spPr bwMode="auto">
          <a:xfrm>
            <a:off x="3257550" y="1295400"/>
            <a:ext cx="3209925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文本框 120834"/>
          <p:cNvSpPr txBox="1">
            <a:spLocks noChangeArrowheads="1"/>
          </p:cNvSpPr>
          <p:nvPr/>
        </p:nvSpPr>
        <p:spPr bwMode="auto">
          <a:xfrm>
            <a:off x="1143000" y="4683125"/>
            <a:ext cx="7239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3600" b="1">
                <a:latin typeface="Times New Roman" pitchFamily="18" charset="0"/>
                <a:ea typeface="宋体" pitchFamily="2" charset="-122"/>
              </a:rPr>
              <a:t>Andy doesn't know ____________.</a:t>
            </a:r>
          </a:p>
          <a:p>
            <a:pPr eaLnBrk="1" hangingPunct="1"/>
            <a:r>
              <a:rPr lang="en-US" altLang="zh-CN" sz="3600" b="1">
                <a:latin typeface="Times New Roman" pitchFamily="18" charset="0"/>
                <a:ea typeface="宋体" pitchFamily="2" charset="-122"/>
              </a:rPr>
              <a:t>                                    (</a:t>
            </a:r>
            <a:r>
              <a:rPr lang="zh-CN" altLang="en-US" sz="3600" b="1">
                <a:latin typeface="Times New Roman" pitchFamily="18" charset="0"/>
                <a:ea typeface="宋体" pitchFamily="2" charset="-122"/>
              </a:rPr>
              <a:t>穿什么</a:t>
            </a:r>
            <a:r>
              <a:rPr lang="en-US" altLang="zh-CN" sz="3600" b="1">
                <a:latin typeface="Times New Roman" pitchFamily="18" charset="0"/>
                <a:ea typeface="宋体" pitchFamily="2" charset="-122"/>
              </a:rPr>
              <a:t>)</a:t>
            </a:r>
          </a:p>
        </p:txBody>
      </p:sp>
      <p:sp>
        <p:nvSpPr>
          <p:cNvPr id="120836" name="矩形 120835"/>
          <p:cNvSpPr>
            <a:spLocks noChangeArrowheads="1"/>
          </p:cNvSpPr>
          <p:nvPr/>
        </p:nvSpPr>
        <p:spPr bwMode="auto">
          <a:xfrm>
            <a:off x="5105400" y="4714875"/>
            <a:ext cx="272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600" b="1">
                <a:solidFill>
                  <a:srgbClr val="FF00FF"/>
                </a:solidFill>
                <a:latin typeface="Times New Roman" pitchFamily="18" charset="0"/>
                <a:ea typeface="宋体" pitchFamily="2" charset="-122"/>
              </a:rPr>
              <a:t>what to wear</a:t>
            </a:r>
          </a:p>
        </p:txBody>
      </p:sp>
      <p:sp>
        <p:nvSpPr>
          <p:cNvPr id="9221" name="矩形 120837"/>
          <p:cNvSpPr>
            <a:spLocks noChangeArrowheads="1" noChangeShapeType="1" noTextEdit="1"/>
          </p:cNvSpPr>
          <p:nvPr/>
        </p:nvSpPr>
        <p:spPr bwMode="auto">
          <a:xfrm>
            <a:off x="914400" y="152400"/>
            <a:ext cx="4343400" cy="914400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8083"/>
              </a:avLst>
            </a:prstTxWarp>
          </a:bodyPr>
          <a:lstStyle/>
          <a:p>
            <a:pPr algn="ctr"/>
            <a:r>
              <a:rPr lang="en-US" altLang="zh-C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+mn-lt"/>
                <a:ea typeface="+mn-lt"/>
                <a:cs typeface="+mn-lt"/>
              </a:rPr>
              <a:t>Presentation</a:t>
            </a:r>
            <a:endParaRPr lang="zh-CN" alt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ChangeArrowheads="1"/>
          </p:cNvSpPr>
          <p:nvPr/>
        </p:nvSpPr>
        <p:spPr bwMode="auto">
          <a:xfrm>
            <a:off x="1143000" y="4090988"/>
            <a:ext cx="84248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The man is _______________(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教这个男孩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) _____________________ (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如何借书）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from a library.</a:t>
            </a:r>
          </a:p>
        </p:txBody>
      </p:sp>
      <p:sp>
        <p:nvSpPr>
          <p:cNvPr id="35843" name="矩形1"/>
          <p:cNvSpPr>
            <a:spLocks noChangeArrowheads="1"/>
          </p:cNvSpPr>
          <p:nvPr/>
        </p:nvSpPr>
        <p:spPr bwMode="auto">
          <a:xfrm>
            <a:off x="1287463" y="4638675"/>
            <a:ext cx="479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how to borrow books </a:t>
            </a:r>
          </a:p>
        </p:txBody>
      </p:sp>
      <p:pic>
        <p:nvPicPr>
          <p:cNvPr id="10244" name="Picture 19" descr="library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561975"/>
            <a:ext cx="444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文本框1"/>
          <p:cNvSpPr txBox="1">
            <a:spLocks noChangeArrowheads="1"/>
          </p:cNvSpPr>
          <p:nvPr/>
        </p:nvSpPr>
        <p:spPr bwMode="auto">
          <a:xfrm>
            <a:off x="6248400" y="1143000"/>
            <a:ext cx="3124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teach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how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borrow books</a:t>
            </a:r>
          </a:p>
        </p:txBody>
      </p:sp>
      <p:sp>
        <p:nvSpPr>
          <p:cNvPr id="35846" name="Rectangle 15"/>
          <p:cNvSpPr>
            <a:spLocks noChangeArrowheads="1"/>
          </p:cNvSpPr>
          <p:nvPr/>
        </p:nvSpPr>
        <p:spPr bwMode="auto">
          <a:xfrm>
            <a:off x="3446463" y="4062413"/>
            <a:ext cx="4794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teaching the boy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 advAuto="0"/>
      <p:bldP spid="35843" grpId="0" animBg="1" advAuto="0"/>
      <p:bldP spid="3584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2"/>
          <p:cNvSpPr txBox="1">
            <a:spLocks noChangeArrowheads="1"/>
          </p:cNvSpPr>
          <p:nvPr/>
        </p:nvSpPr>
        <p:spPr bwMode="auto">
          <a:xfrm>
            <a:off x="2362200" y="9906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zh-CN" altLang="en-US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267" name="文本框1"/>
          <p:cNvSpPr txBox="1">
            <a:spLocks noChangeArrowheads="1"/>
          </p:cNvSpPr>
          <p:nvPr/>
        </p:nvSpPr>
        <p:spPr bwMode="auto">
          <a:xfrm>
            <a:off x="1752600" y="1143000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zh-CN" altLang="en-US"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11268" name="文本框3"/>
          <p:cNvSpPr txBox="1">
            <a:spLocks noChangeArrowheads="1"/>
          </p:cNvSpPr>
          <p:nvPr/>
        </p:nvSpPr>
        <p:spPr bwMode="auto">
          <a:xfrm>
            <a:off x="6408738" y="1173163"/>
            <a:ext cx="17668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ask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when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4000" b="1">
                <a:solidFill>
                  <a:schemeClr val="accent2"/>
                </a:solidFill>
                <a:ea typeface="宋体" pitchFamily="2" charset="-122"/>
                <a:cs typeface="Arial" pitchFamily="34" charset="0"/>
              </a:rPr>
              <a:t>hand in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474788" y="3824288"/>
            <a:ext cx="8137525" cy="2289175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The boy is __________________ (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问老师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) __________________________ (</a:t>
            </a:r>
            <a:r>
              <a:rPr lang="zh-CN" altLang="en-US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什么时候交作业</a:t>
            </a: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).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                                      </a:t>
            </a:r>
          </a:p>
        </p:txBody>
      </p:sp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1455738" y="4327525"/>
            <a:ext cx="6242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when to hand in the homework</a:t>
            </a:r>
          </a:p>
        </p:txBody>
      </p:sp>
      <p:sp>
        <p:nvSpPr>
          <p:cNvPr id="37896" name="矩形1"/>
          <p:cNvSpPr>
            <a:spLocks noChangeArrowheads="1"/>
          </p:cNvSpPr>
          <p:nvPr/>
        </p:nvSpPr>
        <p:spPr bwMode="auto">
          <a:xfrm>
            <a:off x="3673475" y="3808413"/>
            <a:ext cx="3740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CN" sz="3600" b="1">
                <a:solidFill>
                  <a:srgbClr val="FF0066"/>
                </a:solidFill>
                <a:latin typeface="Times New Roman" pitchFamily="18" charset="0"/>
                <a:ea typeface="宋体" pitchFamily="2" charset="-122"/>
                <a:cs typeface="Arial" pitchFamily="34" charset="0"/>
              </a:rPr>
              <a:t>asking the teacher</a:t>
            </a:r>
          </a:p>
        </p:txBody>
      </p:sp>
      <p:pic>
        <p:nvPicPr>
          <p:cNvPr id="1127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9"/>
          <a:stretch/>
        </p:blipFill>
        <p:spPr bwMode="auto">
          <a:xfrm>
            <a:off x="2109788" y="609600"/>
            <a:ext cx="3857625" cy="291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ldLvl="0" animBg="1" advAuto="0"/>
      <p:bldP spid="37895" grpId="0" animBg="1" advAuto="0"/>
      <p:bldP spid="37896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650</TotalTime>
  <Pages>0</Pages>
  <Words>2182</Words>
  <Characters>0</Characters>
  <Application>Microsoft Office PowerPoint</Application>
  <DocSecurity>0</DocSecurity>
  <PresentationFormat>自定义</PresentationFormat>
  <Lines>0</Lines>
  <Paragraphs>305</Paragraphs>
  <Slides>35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1_默认设计模板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Amy and Daniel are talking about their Reading Week. Complete their conversation. Use the correct question words and to-infinitives.</vt:lpstr>
      <vt:lpstr>PowerPoint 演示文稿</vt:lpstr>
      <vt:lpstr>PowerPoint 演示文稿</vt:lpstr>
      <vt:lpstr>PowerPoint 演示文稿</vt:lpstr>
      <vt:lpstr>PowerPoint 演示文稿</vt:lpstr>
      <vt:lpstr>Let’s work out the rules!</vt:lpstr>
      <vt:lpstr>PowerPoint 演示文稿</vt:lpstr>
      <vt:lpstr>Amy is telling her cousin Shirley some library rules. Complete what she says with must, must not, have to or don’t have to. </vt:lpstr>
      <vt:lpstr>PowerPoint 演示文稿</vt:lpstr>
      <vt:lpstr>PowerPoint 演示文稿</vt:lpstr>
      <vt:lpstr>用Wh-word 填空</vt:lpstr>
      <vt:lpstr>PowerPoint 演示文稿</vt:lpstr>
      <vt:lpstr>汉译英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j</cp:lastModifiedBy>
  <cp:revision>223</cp:revision>
  <dcterms:created xsi:type="dcterms:W3CDTF">2016-10-25T13:41:05Z</dcterms:created>
  <dcterms:modified xsi:type="dcterms:W3CDTF">2020-11-11T02:36:40Z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NXTAG2">
    <vt:lpwstr>0008007215000000000001024140</vt:lpwstr>
  </property>
  <property fmtid="{D5CDD505-2E9C-101B-9397-08002B2CF9AE}" pid="4" name="KSOProductBuildVer">
    <vt:lpwstr>2052-10.1.0.6029</vt:lpwstr>
  </property>
</Properties>
</file>