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3"/>
  </p:notesMasterIdLst>
  <p:sldIdLst>
    <p:sldId id="358" r:id="rId3"/>
    <p:sldId id="361" r:id="rId4"/>
    <p:sldId id="530" r:id="rId5"/>
    <p:sldId id="525" r:id="rId6"/>
    <p:sldId id="526" r:id="rId7"/>
    <p:sldId id="527" r:id="rId8"/>
    <p:sldId id="529" r:id="rId9"/>
    <p:sldId id="480" r:id="rId10"/>
    <p:sldId id="481" r:id="rId11"/>
    <p:sldId id="482" r:id="rId12"/>
    <p:sldId id="483" r:id="rId13"/>
    <p:sldId id="517" r:id="rId14"/>
    <p:sldId id="494" r:id="rId15"/>
    <p:sldId id="532" r:id="rId16"/>
    <p:sldId id="450" r:id="rId17"/>
    <p:sldId id="465" r:id="rId18"/>
    <p:sldId id="466" r:id="rId19"/>
    <p:sldId id="468" r:id="rId20"/>
    <p:sldId id="475" r:id="rId21"/>
    <p:sldId id="516" r:id="rId22"/>
    <p:sldId id="511" r:id="rId23"/>
    <p:sldId id="514" r:id="rId24"/>
    <p:sldId id="515" r:id="rId25"/>
    <p:sldId id="536" r:id="rId26"/>
    <p:sldId id="334" r:id="rId27"/>
    <p:sldId id="333" r:id="rId28"/>
    <p:sldId id="335" r:id="rId29"/>
    <p:sldId id="531" r:id="rId30"/>
    <p:sldId id="281" r:id="rId31"/>
    <p:sldId id="29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5963"/>
    <a:srgbClr val="000000"/>
    <a:srgbClr val="D86163"/>
    <a:srgbClr val="5B9BD5"/>
    <a:srgbClr val="0E98D6"/>
    <a:srgbClr val="EAF5FB"/>
    <a:srgbClr val="3333FF"/>
    <a:srgbClr val="009FB9"/>
    <a:srgbClr val="30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54" y="-108"/>
      </p:cViewPr>
      <p:guideLst>
        <p:guide orient="horz" pos="2176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03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8B52-7BD8-47F8-B2CD-57B967446A50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8B52-7BD8-47F8-B2CD-57B967446A50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D54BF-DC77-4CEB-A99F-B524891EA95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 userDrawn="1"/>
        </p:nvSpPr>
        <p:spPr>
          <a:xfrm>
            <a:off x="-26035" y="6542405"/>
            <a:ext cx="12241530" cy="17907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 userDrawn="1"/>
        </p:nvSpPr>
        <p:spPr>
          <a:xfrm>
            <a:off x="-26035" y="6536055"/>
            <a:ext cx="12241530" cy="24638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130318" y="2193667"/>
            <a:ext cx="78341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 smtClean="0">
                <a:latin typeface="+mn-ea"/>
              </a:rPr>
              <a:t>  </a:t>
            </a:r>
            <a:r>
              <a:rPr lang="en-US" altLang="zh-CN" sz="3600" b="1" dirty="0" smtClean="0">
                <a:solidFill>
                  <a:srgbClr val="0000FF"/>
                </a:solidFill>
                <a:latin typeface="+mj-lt"/>
              </a:rPr>
              <a:t>Unit 2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When do you use a computer?</a:t>
            </a:r>
            <a:endParaRPr lang="en-US" altLang="zh-CN" sz="36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4214" y="488215"/>
            <a:ext cx="49824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9FB9"/>
                </a:solidFill>
                <a:ea typeface="方正粗黑宋简体" pitchFamily="2" charset="-122"/>
              </a:rPr>
              <a:t>Module 7 Computers</a:t>
            </a:r>
            <a:endParaRPr lang="zh-CN" altLang="en-US" dirty="0">
              <a:solidFill>
                <a:srgbClr val="009FB9"/>
              </a:solidFill>
              <a:ea typeface="方正粗黑宋简体" pitchFamily="2" charset="-122"/>
            </a:endParaRPr>
          </a:p>
        </p:txBody>
      </p:sp>
      <p:grpSp>
        <p:nvGrpSpPr>
          <p:cNvPr id="3" name="组合 28"/>
          <p:cNvGrpSpPr/>
          <p:nvPr/>
        </p:nvGrpSpPr>
        <p:grpSpPr>
          <a:xfrm>
            <a:off x="8614841" y="605422"/>
            <a:ext cx="1993900" cy="115570"/>
            <a:chOff x="11867" y="1466"/>
            <a:chExt cx="3966" cy="182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1867" y="1466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411" y="1576"/>
              <a:ext cx="522" cy="72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27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0"/>
          <p:cNvGrpSpPr/>
          <p:nvPr/>
        </p:nvGrpSpPr>
        <p:grpSpPr>
          <a:xfrm>
            <a:off x="1282920" y="615814"/>
            <a:ext cx="195389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-93980" y="6553200"/>
            <a:ext cx="12421870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8" y="3793837"/>
            <a:ext cx="30591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8"/>
          <p:cNvSpPr>
            <a:spLocks noChangeArrowheads="1"/>
          </p:cNvSpPr>
          <p:nvPr/>
        </p:nvSpPr>
        <p:spPr bwMode="auto">
          <a:xfrm>
            <a:off x="1403930" y="956650"/>
            <a:ext cx="930101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computer in my home. I can only use it at school. On the Internet, I search for information, do my homework and check my email. I have a friend in Australia. I can see her and talk to her on the Internet</a:t>
            </a:r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—</a:t>
            </a:r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8"/>
          <p:cNvSpPr>
            <a:spLocks noChangeArrowheads="1"/>
          </p:cNvSpPr>
          <p:nvPr/>
        </p:nvSpPr>
        <p:spPr bwMode="auto">
          <a:xfrm>
            <a:off x="1265382" y="838200"/>
            <a:ext cx="9190182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computer at home. My parents don’t use it. I can use it on Sundays. I send email to my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 and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games. But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I play a lot of games and my mother doesn’t like it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—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endParaRPr lang="en-US" altLang="zh-CN" sz="1600" dirty="0"/>
          </a:p>
        </p:txBody>
      </p:sp>
      <p:pic>
        <p:nvPicPr>
          <p:cNvPr id="2050" name="Picture 2" descr="C:\Users\Administrator\AppData\Local\Temp\企业微信截图_159505573419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49" y="3478176"/>
            <a:ext cx="30956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/>
          <p:cNvSpPr txBox="1">
            <a:spLocks noChangeArrowheads="1"/>
          </p:cNvSpPr>
          <p:nvPr/>
        </p:nvSpPr>
        <p:spPr bwMode="auto">
          <a:xfrm>
            <a:off x="2127487" y="756010"/>
            <a:ext cx="5747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Check(√) the </a:t>
            </a:r>
            <a:r>
              <a:rPr kumimoji="0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true sentences.</a:t>
            </a:r>
          </a:p>
        </p:txBody>
      </p:sp>
      <p:sp>
        <p:nvSpPr>
          <p:cNvPr id="22531" name="Text Box 14"/>
          <p:cNvSpPr txBox="1">
            <a:spLocks noChangeArrowheads="1"/>
          </p:cNvSpPr>
          <p:nvPr/>
        </p:nvSpPr>
        <p:spPr bwMode="auto">
          <a:xfrm>
            <a:off x="2063750" y="1844675"/>
            <a:ext cx="72009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kumimoji="0" lang="en-US" altLang="zh-CN" b="1" dirty="0" smtClean="0">
                <a:latin typeface="Times New Roman" panose="02020603050405020304" pitchFamily="18" charset="0"/>
              </a:rPr>
              <a:t>Zhang Lei’s </a:t>
            </a:r>
            <a:r>
              <a:rPr kumimoji="0" lang="en-US" altLang="zh-CN" b="1" dirty="0">
                <a:latin typeface="Times New Roman" panose="02020603050405020304" pitchFamily="18" charset="0"/>
              </a:rPr>
              <a:t>father uses the computer every Friday night.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kumimoji="0" lang="en-US" altLang="zh-CN" b="1" dirty="0">
                <a:latin typeface="Times New Roman" panose="02020603050405020304" pitchFamily="18" charset="0"/>
              </a:rPr>
              <a:t>Alice checks emails at home.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kumimoji="0" lang="en-US" altLang="zh-CN" b="1" dirty="0">
                <a:latin typeface="Times New Roman" panose="02020603050405020304" pitchFamily="18" charset="0"/>
              </a:rPr>
              <a:t>Mike likes playing computer games.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kumimoji="0" lang="en-US" altLang="zh-CN" b="1" dirty="0">
                <a:latin typeface="Times New Roman" panose="02020603050405020304" pitchFamily="18" charset="0"/>
              </a:rPr>
              <a:t>Mike and his parents use their home computer.</a:t>
            </a:r>
          </a:p>
        </p:txBody>
      </p:sp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9264650" y="2132013"/>
            <a:ext cx="5032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/>
          </a:p>
        </p:txBody>
      </p:sp>
      <p:sp>
        <p:nvSpPr>
          <p:cNvPr id="22533" name="Rectangle 16"/>
          <p:cNvSpPr>
            <a:spLocks noChangeArrowheads="1"/>
          </p:cNvSpPr>
          <p:nvPr/>
        </p:nvSpPr>
        <p:spPr bwMode="auto">
          <a:xfrm>
            <a:off x="9264650" y="3429000"/>
            <a:ext cx="5032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/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9252434" y="4172664"/>
            <a:ext cx="5032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/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9264650" y="4940300"/>
            <a:ext cx="5032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/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9191625" y="4076701"/>
            <a:ext cx="437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√</a:t>
            </a:r>
            <a:endParaRPr kumimoji="0" lang="en-US" altLang="zh-CN" sz="36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9191625" y="1987551"/>
            <a:ext cx="647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9191625" y="4795839"/>
            <a:ext cx="647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9191625" y="3284539"/>
            <a:ext cx="647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1481138" y="831889"/>
            <a:ext cx="582612" cy="49457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 dirty="0" smtClean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</a:t>
            </a:r>
            <a:endParaRPr lang="en-US" altLang="zh-CN" sz="2800" b="1" i="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0" grpId="0"/>
      <p:bldP spid="122901" grpId="0"/>
      <p:bldP spid="122902" grpId="0"/>
      <p:bldP spid="13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529946" y="1248749"/>
            <a:ext cx="9598624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/>
              <a:t>1. </a:t>
            </a:r>
            <a:r>
              <a:rPr lang="en-US" altLang="zh-CN" sz="2800" dirty="0" smtClean="0"/>
              <a:t>Zhang Lei’s  father </a:t>
            </a:r>
            <a:r>
              <a:rPr lang="en-US" altLang="zh-CN" sz="2800" dirty="0"/>
              <a:t>uses the computer </a:t>
            </a:r>
            <a:r>
              <a:rPr lang="en-US" altLang="zh-CN" sz="2800" dirty="0" smtClean="0"/>
              <a:t> every Friday night. </a:t>
            </a:r>
            <a:endParaRPr lang="en-US" altLang="zh-CN" sz="2800" dirty="0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1842918" y="1805798"/>
            <a:ext cx="2109651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0945756" y="1378015"/>
            <a:ext cx="4768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×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674852" y="2030501"/>
            <a:ext cx="8576069" cy="12126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Paragraph 1: I listen to music or watch movies on it every Friday night</a:t>
            </a:r>
            <a:r>
              <a:rPr lang="en-US" altLang="zh-CN" sz="2800" dirty="0">
                <a:solidFill>
                  <a:schemeClr val="bg1"/>
                </a:solidFill>
              </a:rPr>
              <a:t>. 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                  </a:t>
            </a:r>
            <a:r>
              <a:rPr lang="en-US" altLang="zh-CN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— </a:t>
            </a:r>
            <a:r>
              <a:rPr lang="en-US" altLang="zh-CN" sz="2800" dirty="0" smtClean="0">
                <a:solidFill>
                  <a:prstClr val="white"/>
                </a:solidFill>
              </a:rPr>
              <a:t>Zhang Lei   </a:t>
            </a:r>
            <a:endParaRPr lang="en-US" altLang="zh-CN" sz="2800" dirty="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68939" y="2123769"/>
            <a:ext cx="311451" cy="4582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85569" y="3623239"/>
            <a:ext cx="9598624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/>
              <a:t>2. Alice checks emails at home. </a:t>
            </a: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4933436" y="4219813"/>
            <a:ext cx="131004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0334495" y="3752505"/>
            <a:ext cx="4768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×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758426" y="4404991"/>
            <a:ext cx="8576069" cy="12126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Paragraph 2: There is no computer in my home. I can only use it at school</a:t>
            </a:r>
            <a:r>
              <a:rPr lang="en-US" altLang="zh-CN" sz="2800" dirty="0" smtClean="0">
                <a:solidFill>
                  <a:prstClr val="white"/>
                </a:solidFill>
              </a:rPr>
              <a:t>.                                        </a:t>
            </a:r>
            <a:r>
              <a:rPr lang="en-US" altLang="zh-CN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—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white"/>
                </a:solidFill>
              </a:rPr>
              <a:t>Alice  </a:t>
            </a:r>
          </a:p>
        </p:txBody>
      </p:sp>
      <p:sp>
        <p:nvSpPr>
          <p:cNvPr id="13" name="椭圆 12"/>
          <p:cNvSpPr/>
          <p:nvPr/>
        </p:nvSpPr>
        <p:spPr>
          <a:xfrm>
            <a:off x="5257347" y="4553025"/>
            <a:ext cx="425698" cy="4582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501995" y="1248749"/>
            <a:ext cx="9598624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 smtClean="0"/>
              <a:t>3</a:t>
            </a:r>
            <a:r>
              <a:rPr lang="en-US" altLang="zh-CN" sz="2800" dirty="0"/>
              <a:t>. Mike likes playing computer games. </a:t>
            </a: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1842918" y="1805798"/>
            <a:ext cx="91875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0250921" y="1378015"/>
            <a:ext cx="4768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674852" y="2030501"/>
            <a:ext cx="8576069" cy="12126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Paragraph 3: I send email to my friends and play computer games. </a:t>
            </a:r>
            <a:r>
              <a:rPr lang="en-US" altLang="zh-CN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—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white"/>
                </a:solidFill>
              </a:rPr>
              <a:t>Mike </a:t>
            </a:r>
            <a:r>
              <a:rPr lang="en-US" altLang="zh-CN" sz="2800" dirty="0" smtClean="0">
                <a:solidFill>
                  <a:prstClr val="white"/>
                </a:solidFill>
              </a:rPr>
              <a:t>   </a:t>
            </a:r>
            <a:endParaRPr lang="en-US" altLang="zh-CN" sz="2800" dirty="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68939" y="2123769"/>
            <a:ext cx="311451" cy="4582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85569" y="3623239"/>
            <a:ext cx="113438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/>
              <a:t>4. Mike and his parents use </a:t>
            </a:r>
            <a:r>
              <a:rPr lang="en-US" altLang="zh-CN" sz="2800" dirty="0" smtClean="0"/>
              <a:t>their </a:t>
            </a:r>
            <a:r>
              <a:rPr lang="en-US" altLang="zh-CN" sz="2800" dirty="0"/>
              <a:t>home computer . </a:t>
            </a: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1973920" y="4219813"/>
            <a:ext cx="329617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0334495" y="3752505"/>
            <a:ext cx="4768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×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758426" y="4404991"/>
            <a:ext cx="8576069" cy="12126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Paragraph 3: We have a computer at home. My parents don’t use it. </a:t>
            </a:r>
            <a:r>
              <a:rPr lang="en-US" altLang="zh-CN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—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white"/>
                </a:solidFill>
              </a:rPr>
              <a:t>Mike</a:t>
            </a:r>
          </a:p>
        </p:txBody>
      </p:sp>
      <p:sp>
        <p:nvSpPr>
          <p:cNvPr id="13" name="椭圆 12"/>
          <p:cNvSpPr/>
          <p:nvPr/>
        </p:nvSpPr>
        <p:spPr>
          <a:xfrm>
            <a:off x="3035256" y="5159345"/>
            <a:ext cx="1448254" cy="4582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072" y="1844634"/>
            <a:ext cx="10010898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1.…and my father and I 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share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it.    ……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我和爸爸共用。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share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动词，意为“共用；分享”。后面可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接名词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短语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或代词作</a:t>
            </a:r>
            <a:r>
              <a:rPr lang="zh-CN" altLang="en-US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宾语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share 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sth. with sb. 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意为“与某人分享某物”。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Let's share the room. 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我们合住这个房间吧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!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May I share the umbrella with you? 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我可以与你合用这把伞吗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 smtClean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832" y="982692"/>
            <a:ext cx="5379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Language points</a:t>
            </a:r>
            <a:endParaRPr lang="zh-CN" altLang="en-US" sz="40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565" y="305435"/>
            <a:ext cx="11047095" cy="603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 …make </a:t>
            </a:r>
            <a:r>
              <a:rPr lang="en-US" altLang="zh-CN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travel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plans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and buy tickets. ……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制定旅行计划，买机票。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travel</a:t>
            </a:r>
            <a:r>
              <a:rPr lang="zh-CN" altLang="en-US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，意为“旅行”。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Do you like your travel to Qingdao?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你喜欢你的青岛之旅吗？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拓展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】travel</a:t>
            </a:r>
            <a:r>
              <a:rPr lang="zh-CN" altLang="en-US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，意为“旅行”。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I want to travel to England.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我想去英国旅行。 </a:t>
            </a:r>
            <a:endParaRPr lang="en-US" altLang="zh-CN" sz="2800" b="1" dirty="0" smtClean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plan</a:t>
            </a:r>
            <a:r>
              <a:rPr lang="zh-CN" altLang="en-US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可数名词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，意为“计划”。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She is making a plan now.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她正在制定一个计划。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拓展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】plan</a:t>
            </a:r>
            <a:r>
              <a:rPr lang="zh-CN" altLang="en-US" sz="2800" b="1" dirty="0" smtClean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，意为“计划；打算”。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plan to do sth.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计划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打算做某事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I plan to play basketball tomorrow.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明天我打算打篮球。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653" y="570016"/>
            <a:ext cx="10010898" cy="474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3. On the Internet, I search for information, do my homework and check my email.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在网上，我搜索信息、做家庭作业、查看我的电子邮件。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search for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意为“搜寻；查找”。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She is searching for her son.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她正在找她的儿子。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information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不可数名词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，意为“信息”。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可以用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much, a    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lot of, some, any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等词修饰。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We use the keyboard for typing in information.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我们使用键盘键  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入信息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04" y="773368"/>
            <a:ext cx="10010898" cy="4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4.I send email to my friends and play computer games.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我给我的朋友发送电子邮件并且玩电脑游戏。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send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及物动词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，意为“发送，寄”。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send sb. sth. = send sth. to sb.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意为“发送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寄给某人某物”。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My friend often sends me her photos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My friend often sends her photos to me.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我朋友经常给我发来她的照片。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200" b="1" dirty="0" smtClean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67" y="269679"/>
            <a:ext cx="10010898" cy="577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5.But </a:t>
            </a:r>
            <a:r>
              <a:rPr lang="en-US" altLang="zh-CN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sometimes 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 play a lot of games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有时我玩很多游戏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…… 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sometimes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频度副词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，意为“有时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不时”，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可位于句首、 句中或句末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Sometimes my sister writes to me.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我姐姐偶尔给我写封信。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6.And do you want to visit friends or family</a:t>
            </a:r>
            <a:r>
              <a:rPr lang="en-US" altLang="zh-CN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想去拜访朋友或家人吗？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visit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，意为“探望；参观”。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 want to visit the Great Wall.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我想去参观长城。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拓展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】visit</a:t>
            </a:r>
            <a:r>
              <a:rPr lang="zh-CN" altLang="en-US" sz="2800" b="1" dirty="0">
                <a:solidFill>
                  <a:srgbClr val="DF596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，意为“参观；访问”。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It’s her first visit to China.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这是她第一次来中国。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7" name="组合 16"/>
          <p:cNvGrpSpPr/>
          <p:nvPr/>
        </p:nvGrpSpPr>
        <p:grpSpPr>
          <a:xfrm>
            <a:off x="737235" y="611505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6"/>
          <p:cNvGrpSpPr/>
          <p:nvPr/>
        </p:nvGrpSpPr>
        <p:grpSpPr>
          <a:xfrm>
            <a:off x="1435924" y="1724792"/>
            <a:ext cx="9531350" cy="1948815"/>
            <a:chOff x="2280" y="2764"/>
            <a:chExt cx="15010" cy="3069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262" y="2779"/>
              <a:ext cx="14028" cy="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/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学习本单元单词及短语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:share, Australia, company, often, check, train, travel, plan, ticket, music, movie, night, search, search for, information,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email, 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send, sometimes, cinema, clothes, visit</a:t>
              </a:r>
            </a:p>
            <a:p>
              <a:pPr indent="0" fontAlgn="auto"/>
              <a:r>
                <a:rPr lang="zh-CN" altLang="en-US" sz="24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掌握句子 ：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What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do you do on the computer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?/When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do you use a 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computer?/Who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shares a computer with his 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father?</a:t>
              </a:r>
              <a:endPara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1435924" y="5239521"/>
            <a:ext cx="9540875" cy="598805"/>
            <a:chOff x="2314" y="6793"/>
            <a:chExt cx="15025" cy="943"/>
          </a:xfrm>
        </p:grpSpPr>
        <p:sp>
          <p:nvSpPr>
            <p:cNvPr id="21" name="矩形 20"/>
            <p:cNvSpPr/>
            <p:nvPr/>
          </p:nvSpPr>
          <p:spPr>
            <a:xfrm>
              <a:off x="2323" y="7050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14" y="7005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311" y="6793"/>
              <a:ext cx="14028" cy="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通过问卷调查，运用所学语言了解同学间使用电脑情况</a:t>
              </a:r>
              <a:r>
                <a:rPr lang="zh-CN" altLang="en-US" sz="2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。</a:t>
              </a:r>
              <a:endPara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方正兰亭黑_GB18030" panose="02000000000000000000" charset="-122"/>
              </a:endParaRPr>
            </a:p>
          </p:txBody>
        </p:sp>
      </p:grpSp>
      <p:grpSp>
        <p:nvGrpSpPr>
          <p:cNvPr id="11" name="组合 9"/>
          <p:cNvGrpSpPr/>
          <p:nvPr/>
        </p:nvGrpSpPr>
        <p:grpSpPr>
          <a:xfrm>
            <a:off x="1414671" y="3814845"/>
            <a:ext cx="9378950" cy="1200150"/>
            <a:chOff x="2169" y="4601"/>
            <a:chExt cx="14770" cy="1890"/>
          </a:xfrm>
        </p:grpSpPr>
        <p:grpSp>
          <p:nvGrpSpPr>
            <p:cNvPr id="14" name="组合 8"/>
            <p:cNvGrpSpPr/>
            <p:nvPr/>
          </p:nvGrpSpPr>
          <p:grpSpPr>
            <a:xfrm>
              <a:off x="2169" y="4601"/>
              <a:ext cx="14770" cy="1890"/>
              <a:chOff x="2237" y="4587"/>
              <a:chExt cx="14770" cy="189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37" y="4760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979" y="4587"/>
                <a:ext cx="14028" cy="1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/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能够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学会询问某人（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who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）在何时（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when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）何地（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where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）利用计算机做何事（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what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）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,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并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能根据问题用第三人称陈述句形式做出回答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。</a:t>
                </a:r>
                <a:endPara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169" y="4735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85456" y="319562"/>
            <a:ext cx="103077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Match the </a:t>
            </a:r>
            <a:r>
              <a:rPr kumimoji="0"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words and expressions in Column A with those in Column B.</a:t>
            </a:r>
            <a:endParaRPr kumimoji="0" lang="en-US" altLang="zh-C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14761" y="1287054"/>
            <a:ext cx="2447925" cy="501675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buy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check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go on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make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play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share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talk to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search for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watch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work for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40851" y="1250110"/>
            <a:ext cx="2424062" cy="5016758"/>
          </a:xfrm>
          <a:prstGeom prst="rect">
            <a:avLst/>
          </a:prstGeom>
          <a:solidFill>
            <a:srgbClr val="009999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a company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a computer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customer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email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games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information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the Internet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movies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tickets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kumimoji="0" lang="en-US" altLang="zh-CN" b="1" dirty="0">
                <a:latin typeface="Times New Roman" panose="02020603050405020304" pitchFamily="18" charset="0"/>
              </a:rPr>
              <a:t>travel plans</a:t>
            </a: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2364510" y="1662228"/>
            <a:ext cx="5342160" cy="383170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2640172" y="2091598"/>
            <a:ext cx="5066497" cy="9135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2645867" y="2577307"/>
            <a:ext cx="5060801" cy="188128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2645867" y="3005185"/>
            <a:ext cx="5060802" cy="292050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2503055" y="3551104"/>
            <a:ext cx="5209310" cy="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 flipV="1">
            <a:off x="2645868" y="2095319"/>
            <a:ext cx="5066497" cy="194149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 flipV="1">
            <a:off x="2826366" y="2581028"/>
            <a:ext cx="4880303" cy="194149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3472873" y="4036813"/>
            <a:ext cx="4239490" cy="96749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 flipV="1">
            <a:off x="2738965" y="5008228"/>
            <a:ext cx="4973400" cy="48570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 flipV="1">
            <a:off x="3301680" y="1549400"/>
            <a:ext cx="4410685" cy="449045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769941" y="397778"/>
            <a:ext cx="582612" cy="49457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</a:t>
            </a:r>
            <a:endParaRPr lang="en-US" altLang="zh-CN" sz="2800" b="1" i="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482290" y="522697"/>
            <a:ext cx="3445844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2595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 smtClean="0">
                <a:solidFill>
                  <a:srgbClr val="CC0099"/>
                </a:solidFill>
                <a:latin typeface="Arial" panose="020B0604020202020204" pitchFamily="34" charset="0"/>
              </a:rPr>
              <a:t>Work </a:t>
            </a:r>
            <a:r>
              <a:rPr lang="en-US" altLang="zh-CN" sz="3200" dirty="0">
                <a:solidFill>
                  <a:srgbClr val="CC0099"/>
                </a:solidFill>
                <a:latin typeface="Arial" panose="020B0604020202020204" pitchFamily="34" charset="0"/>
              </a:rPr>
              <a:t>in pairs</a:t>
            </a:r>
            <a:r>
              <a:rPr lang="en-US" altLang="zh-CN" dirty="0">
                <a:solidFill>
                  <a:srgbClr val="CC0099"/>
                </a:solidFill>
                <a:latin typeface="Arial" panose="020B0604020202020204" pitchFamily="34" charset="0"/>
              </a:rPr>
              <a:t>.</a:t>
            </a:r>
            <a:endParaRPr lang="en-US" altLang="zh-CN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5949" y="1476419"/>
          <a:ext cx="6506845" cy="395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50"/>
                <a:gridCol w="1689505"/>
                <a:gridCol w="914400"/>
                <a:gridCol w="988290"/>
              </a:tblGrid>
              <a:tr h="461559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Zhang Lei</a:t>
                      </a:r>
                      <a:endParaRPr lang="zh-CN" altLang="en-US" sz="24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Alice</a:t>
                      </a:r>
                      <a:endParaRPr lang="zh-CN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zh-CN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1782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music</a:t>
                      </a:r>
                      <a:endParaRPr lang="zh-CN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558712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movies</a:t>
                      </a:r>
                      <a:endParaRPr lang="en-US" altLang="zh-CN" sz="24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592575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information</a:t>
                      </a:r>
                      <a:endParaRPr lang="zh-CN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550247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homework</a:t>
                      </a:r>
                      <a:endParaRPr lang="zh-CN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524852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email to friends</a:t>
                      </a:r>
                      <a:endParaRPr lang="en-US" altLang="zh-CN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727005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computer games</a:t>
                      </a:r>
                      <a:endParaRPr lang="en-US" altLang="zh-CN" sz="24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23970" y="1685441"/>
            <a:ext cx="42068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Zhang Lei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what do you often do on the computer?</a:t>
            </a:r>
          </a:p>
          <a:p>
            <a:pPr algn="just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often listen to music and watch movies on the computer.</a:t>
            </a:r>
          </a:p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Alice, what do you do on the computer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I...on the computer.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9778" y="192790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4239778" y="251267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156293" y="301395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5156293" y="359872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6031867" y="419124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6031867" y="477601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1992313" y="225425"/>
            <a:ext cx="8576226" cy="12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Complete the passage with the correct form of the words from the box.</a:t>
            </a: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2632075" y="1733731"/>
            <a:ext cx="6622181" cy="954107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check   customer  information   Internet  movie  plan   search   send  share   ticket</a:t>
            </a:r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2212457" y="2921800"/>
            <a:ext cx="8135937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You can use your computer to do lots of things on the (1) ________. You can (2) _______ for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(3) ____________ about things to do. Are you (4) _________ an evening at the cinema? What time does your (5) _______ start and finish? </a:t>
            </a:r>
          </a:p>
        </p:txBody>
      </p:sp>
      <p:sp>
        <p:nvSpPr>
          <p:cNvPr id="566280" name="Rectangle 8"/>
          <p:cNvSpPr>
            <a:spLocks noChangeArrowheads="1"/>
          </p:cNvSpPr>
          <p:nvPr/>
        </p:nvSpPr>
        <p:spPr bwMode="auto">
          <a:xfrm>
            <a:off x="3455238" y="3601404"/>
            <a:ext cx="144142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Internet</a:t>
            </a:r>
          </a:p>
        </p:txBody>
      </p:sp>
      <p:sp>
        <p:nvSpPr>
          <p:cNvPr id="566281" name="Rectangle 9"/>
          <p:cNvSpPr>
            <a:spLocks noChangeArrowheads="1"/>
          </p:cNvSpPr>
          <p:nvPr/>
        </p:nvSpPr>
        <p:spPr bwMode="auto">
          <a:xfrm>
            <a:off x="6851613" y="3659189"/>
            <a:ext cx="117365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search</a:t>
            </a:r>
          </a:p>
        </p:txBody>
      </p:sp>
      <p:sp>
        <p:nvSpPr>
          <p:cNvPr id="566282" name="Rectangle 10"/>
          <p:cNvSpPr>
            <a:spLocks noChangeArrowheads="1"/>
          </p:cNvSpPr>
          <p:nvPr/>
        </p:nvSpPr>
        <p:spPr bwMode="auto">
          <a:xfrm>
            <a:off x="2874638" y="4278339"/>
            <a:ext cx="202170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information</a:t>
            </a:r>
          </a:p>
        </p:txBody>
      </p:sp>
      <p:sp>
        <p:nvSpPr>
          <p:cNvPr id="566283" name="Rectangle 11"/>
          <p:cNvSpPr>
            <a:spLocks noChangeArrowheads="1"/>
          </p:cNvSpPr>
          <p:nvPr/>
        </p:nvSpPr>
        <p:spPr bwMode="auto">
          <a:xfrm>
            <a:off x="2385701" y="4878212"/>
            <a:ext cx="154401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planning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10849" y="5574344"/>
            <a:ext cx="110158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movie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992313" y="367950"/>
            <a:ext cx="582612" cy="49457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 dirty="0" smtClean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4</a:t>
            </a:r>
            <a:endParaRPr lang="en-US" altLang="zh-CN" sz="2800" b="1" i="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/>
      <p:bldP spid="566277" grpId="0" bldLvl="0" animBg="1"/>
      <p:bldP spid="566278" grpId="0"/>
      <p:bldP spid="566280" grpId="0"/>
      <p:bldP spid="566281" grpId="0"/>
      <p:bldP spid="566282" grpId="0"/>
      <p:bldP spid="566283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2073375" y="695326"/>
            <a:ext cx="8172450" cy="522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You </a:t>
            </a:r>
            <a:r>
              <a:rPr lang="en-US" altLang="zh-CN" sz="2800" b="1" dirty="0">
                <a:latin typeface="Times New Roman" panose="02020603050405020304" pitchFamily="18" charset="0"/>
              </a:rPr>
              <a:t>can (6) ______ on the Internet. What about shopping? Many (7) __________ buy books, clothes and many other things on the Internet. And do you want to visit friends or family? Many people buy train (8) _______ on the Internet.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(9)_____ emails or speak to friends. But remember to (10)_____ the computer with your parents!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567302" name="Rectangle 6"/>
          <p:cNvSpPr>
            <a:spLocks noChangeArrowheads="1"/>
          </p:cNvSpPr>
          <p:nvPr/>
        </p:nvSpPr>
        <p:spPr bwMode="auto">
          <a:xfrm>
            <a:off x="4296840" y="762701"/>
            <a:ext cx="106150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check</a:t>
            </a:r>
          </a:p>
        </p:txBody>
      </p:sp>
      <p:sp>
        <p:nvSpPr>
          <p:cNvPr id="567303" name="Rectangle 7"/>
          <p:cNvSpPr>
            <a:spLocks noChangeArrowheads="1"/>
          </p:cNvSpPr>
          <p:nvPr/>
        </p:nvSpPr>
        <p:spPr bwMode="auto">
          <a:xfrm>
            <a:off x="5477101" y="1381724"/>
            <a:ext cx="173957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customers</a:t>
            </a:r>
          </a:p>
        </p:txBody>
      </p:sp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3805252" y="3340722"/>
            <a:ext cx="118173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tickets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0449" y="4041874"/>
            <a:ext cx="1223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70458" y="4651324"/>
            <a:ext cx="1327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share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/>
      <p:bldP spid="567302" grpId="0"/>
      <p:bldP spid="567303" grpId="0"/>
      <p:bldP spid="567304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3900" y="435276"/>
            <a:ext cx="2172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Writing</a:t>
            </a:r>
            <a:endParaRPr lang="zh-CN" altLang="en-US" dirty="0"/>
          </a:p>
        </p:txBody>
      </p:sp>
      <p:pic>
        <p:nvPicPr>
          <p:cNvPr id="3" name="图片 2" descr="9358d109b3de9c82a9cfe86c6781800a18d843a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6066" y="887004"/>
            <a:ext cx="2113807" cy="1844778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43900" y="1168043"/>
            <a:ext cx="6081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34663" y="1662779"/>
            <a:ext cx="8820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Does your father/mother use a computer?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do on a computer?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When do you use a computer?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Do you play computer games?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What games do you play?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73290" y="4651995"/>
            <a:ext cx="8504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write sentences about your answers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34663" y="5298326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computer at home.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961288" y="1241432"/>
            <a:ext cx="582612" cy="49457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 dirty="0" smtClean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5</a:t>
            </a:r>
            <a:endParaRPr lang="en-US" altLang="zh-CN" sz="2800" b="1" i="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4518" y="1980565"/>
            <a:ext cx="10723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are a lot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________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顾客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shop. 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She has got a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  ______ 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公司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Uncle John buys three ________(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 the Internet. 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have a friend in   _______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澳大利亚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They want to go to Shanghai by ____(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火车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564003" y="1385075"/>
            <a:ext cx="11033760" cy="614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Ⅰ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.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根据句意及汉语提示写单词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9733" y="2310307"/>
            <a:ext cx="209377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</a:rPr>
              <a:t> customers </a:t>
            </a:r>
            <a:endParaRPr lang="en-US" altLang="zh-CN" sz="26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6795" y="3083611"/>
            <a:ext cx="1588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</a:rPr>
              <a:t>company</a:t>
            </a:r>
            <a:endParaRPr lang="en-US" altLang="zh-CN" sz="26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5788" y="3994210"/>
            <a:ext cx="1416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</a:rPr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 tickets </a:t>
            </a:r>
            <a:endParaRPr lang="en-US" altLang="zh-CN" sz="26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4456" y="4833119"/>
            <a:ext cx="15710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</a:rPr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Australia</a:t>
            </a:r>
            <a:endParaRPr lang="en-US" altLang="zh-CN" sz="26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3093" y="5670521"/>
            <a:ext cx="1033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</a:rPr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tr</a:t>
            </a:r>
            <a:r>
              <a:rPr lang="en-US" altLang="zh-CN" sz="2600" dirty="0" smtClean="0">
                <a:solidFill>
                  <a:srgbClr val="FF0000"/>
                </a:solidFill>
              </a:rPr>
              <a:t>ain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17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18" name="图片 17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730866" y="820718"/>
            <a:ext cx="5677872" cy="46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800" b="1" dirty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Ⅱ.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  <a:cs typeface="+mj-ea"/>
              </a:rPr>
              <a:t>单项填空</a:t>
            </a:r>
            <a:endParaRPr lang="zh-CN" altLang="en-US" sz="2800" dirty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80" y="1495425"/>
            <a:ext cx="10852785" cy="496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1.—</a:t>
            </a:r>
            <a:r>
              <a:rPr lang="en-US" altLang="zh-CN" sz="2400" dirty="0"/>
              <a:t>What about </a:t>
            </a:r>
            <a:r>
              <a:rPr lang="en-US" altLang="zh-CN" sz="2400" dirty="0" smtClean="0"/>
              <a:t>your____ after </a:t>
            </a:r>
            <a:r>
              <a:rPr lang="en-US" altLang="zh-CN" sz="2400" dirty="0"/>
              <a:t>school? 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/>
              <a:t>—I want to play basketball.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/>
              <a:t>A. dinner  B. job  C. plan  D .lesson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2. </a:t>
            </a:r>
            <a:r>
              <a:rPr lang="en-US" altLang="zh-CN" sz="2400" dirty="0"/>
              <a:t>My teachers often go online to get much ______ about teaching. 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/>
              <a:t>A. information B. tickets C. emails D. games 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3. </a:t>
            </a:r>
            <a:r>
              <a:rPr lang="en-US" altLang="zh-CN" sz="2400" dirty="0"/>
              <a:t>Tom often shares his food ________his friend. 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/>
              <a:t>A. to  	   B. with  	C. in  	D. on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/>
              <a:t>4</a:t>
            </a:r>
            <a:r>
              <a:rPr lang="en-US" altLang="zh-CN" sz="2400" dirty="0" smtClean="0"/>
              <a:t>. </a:t>
            </a:r>
            <a:r>
              <a:rPr lang="en-US" altLang="zh-CN" sz="2400" dirty="0"/>
              <a:t>Lingling lives in America. She often sends email ________ her friends. 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/>
              <a:t>A. at  	B. for  	C. to  	D. about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5. </a:t>
            </a:r>
            <a:r>
              <a:rPr lang="en-US" altLang="zh-CN" sz="2400" dirty="0"/>
              <a:t>My father often searches ______ some information on the Internet. 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/>
              <a:t>A. of  	     B. at    	C. from  	D. 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9802" y="1522268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6414" y="2771361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3017" y="3776189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8735" y="4585650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C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852226" y="5440013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D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27781" y="1163227"/>
            <a:ext cx="11041039" cy="482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200" dirty="0"/>
              <a:t>1. </a:t>
            </a:r>
            <a:r>
              <a:rPr lang="zh-CN" altLang="en-US" sz="2200" dirty="0"/>
              <a:t>你经常上网吗？ </a:t>
            </a:r>
          </a:p>
          <a:p>
            <a:pPr>
              <a:lnSpc>
                <a:spcPct val="140000"/>
              </a:lnSpc>
            </a:pPr>
            <a:r>
              <a:rPr lang="en-US" altLang="zh-CN" sz="2200" dirty="0"/>
              <a:t>Do you often go </a:t>
            </a:r>
            <a:r>
              <a:rPr lang="en-US" altLang="zh-CN" sz="2200" dirty="0" smtClean="0"/>
              <a:t>____ </a:t>
            </a:r>
            <a:r>
              <a:rPr lang="en-US" altLang="zh-CN" sz="2200" dirty="0"/>
              <a:t>_____ </a:t>
            </a:r>
            <a:r>
              <a:rPr lang="en-US" altLang="zh-CN" sz="2200" dirty="0" smtClean="0"/>
              <a:t>__</a:t>
            </a:r>
            <a:r>
              <a:rPr lang="en-US" altLang="zh-CN" sz="2200" dirty="0"/>
              <a:t>__</a:t>
            </a:r>
            <a:r>
              <a:rPr lang="en-US" altLang="zh-CN" sz="2200" dirty="0" smtClean="0"/>
              <a:t>____? </a:t>
            </a:r>
            <a:endParaRPr lang="en-US" altLang="zh-CN" sz="2200" dirty="0"/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2</a:t>
            </a:r>
            <a:r>
              <a:rPr lang="en-US" altLang="zh-CN" sz="2200" dirty="0"/>
              <a:t>.</a:t>
            </a:r>
            <a:r>
              <a:rPr lang="zh-CN" altLang="en-US" sz="2200" dirty="0"/>
              <a:t>我家里没有电脑。</a:t>
            </a:r>
          </a:p>
          <a:p>
            <a:pPr>
              <a:lnSpc>
                <a:spcPct val="140000"/>
              </a:lnSpc>
            </a:pPr>
            <a:r>
              <a:rPr lang="en-US" altLang="zh-CN" sz="2200" dirty="0"/>
              <a:t>There is  </a:t>
            </a:r>
            <a:r>
              <a:rPr lang="en-US" altLang="zh-CN" sz="2200" dirty="0" smtClean="0"/>
              <a:t>______     </a:t>
            </a:r>
            <a:r>
              <a:rPr lang="en-US" altLang="zh-CN" sz="2200" dirty="0"/>
              <a:t>________</a:t>
            </a:r>
            <a:r>
              <a:rPr lang="en-US" altLang="zh-CN" sz="2200" dirty="0" smtClean="0"/>
              <a:t>  in </a:t>
            </a:r>
            <a:r>
              <a:rPr lang="en-US" altLang="zh-CN" sz="2200" dirty="0"/>
              <a:t>my home.</a:t>
            </a:r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3</a:t>
            </a:r>
            <a:r>
              <a:rPr lang="en-US" altLang="zh-CN" sz="2200" dirty="0"/>
              <a:t>. </a:t>
            </a:r>
            <a:r>
              <a:rPr lang="zh-CN" altLang="en-US" sz="2200" dirty="0"/>
              <a:t>你玩电脑游戏吗？ </a:t>
            </a:r>
          </a:p>
          <a:p>
            <a:pPr>
              <a:lnSpc>
                <a:spcPct val="140000"/>
              </a:lnSpc>
            </a:pPr>
            <a:r>
              <a:rPr lang="en-US" altLang="zh-CN" sz="2200" dirty="0"/>
              <a:t>Do you ______ </a:t>
            </a:r>
            <a:r>
              <a:rPr lang="en-US" altLang="zh-CN" sz="2200" dirty="0" smtClean="0"/>
              <a:t>  </a:t>
            </a:r>
            <a:r>
              <a:rPr lang="en-US" altLang="zh-CN" sz="2200" dirty="0"/>
              <a:t>____</a:t>
            </a:r>
            <a:r>
              <a:rPr lang="en-US" altLang="zh-CN" sz="2200" dirty="0" smtClean="0"/>
              <a:t>______  ______?</a:t>
            </a:r>
            <a:endParaRPr lang="en-US" altLang="zh-CN" sz="2200" dirty="0"/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4</a:t>
            </a:r>
            <a:r>
              <a:rPr lang="en-US" altLang="zh-CN" sz="2200" dirty="0"/>
              <a:t>.  </a:t>
            </a:r>
            <a:r>
              <a:rPr lang="zh-CN" altLang="en-US" sz="2200" dirty="0"/>
              <a:t>不要在教室里听音乐。 </a:t>
            </a:r>
          </a:p>
          <a:p>
            <a:pPr>
              <a:lnSpc>
                <a:spcPct val="140000"/>
              </a:lnSpc>
            </a:pPr>
            <a:r>
              <a:rPr lang="en-US" altLang="zh-CN" sz="2200" dirty="0"/>
              <a:t>Don’t _______  _____  ______  in class.        . </a:t>
            </a:r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5</a:t>
            </a:r>
            <a:r>
              <a:rPr lang="en-US" altLang="zh-CN" sz="2200" dirty="0"/>
              <a:t>.</a:t>
            </a:r>
            <a:r>
              <a:rPr lang="zh-CN" altLang="en-US" sz="2200" dirty="0"/>
              <a:t>他们经常在星期天看电影。</a:t>
            </a:r>
          </a:p>
          <a:p>
            <a:pPr>
              <a:lnSpc>
                <a:spcPct val="140000"/>
              </a:lnSpc>
            </a:pPr>
            <a:r>
              <a:rPr lang="en-US" altLang="zh-CN" sz="2200" dirty="0"/>
              <a:t>They </a:t>
            </a:r>
            <a:r>
              <a:rPr lang="en-US" altLang="zh-CN" sz="2200" dirty="0" smtClean="0"/>
              <a:t>often</a:t>
            </a:r>
            <a:r>
              <a:rPr lang="en-US" altLang="zh-CN" sz="2200" dirty="0"/>
              <a:t> _______  </a:t>
            </a:r>
            <a:r>
              <a:rPr lang="en-US" altLang="zh-CN" sz="2200" dirty="0" smtClean="0"/>
              <a:t>_____   </a:t>
            </a:r>
            <a:r>
              <a:rPr lang="en-US" altLang="zh-CN" sz="2200" dirty="0"/>
              <a:t>on Sunday.</a:t>
            </a:r>
          </a:p>
        </p:txBody>
      </p:sp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646396" y="577879"/>
            <a:ext cx="7386320" cy="580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800" b="1" dirty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Ⅲ.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根据汉语意思完成句子</a:t>
            </a:r>
            <a:endParaRPr lang="en-US" altLang="zh-CN" sz="2800" b="1" dirty="0" smtClean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016" y="1639649"/>
            <a:ext cx="283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 on   the    </a:t>
            </a:r>
            <a:r>
              <a:rPr lang="en-US" altLang="zh-CN" sz="2400" dirty="0">
                <a:solidFill>
                  <a:srgbClr val="FF0000"/>
                </a:solidFill>
              </a:rPr>
              <a:t>Internet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6680" y="3555277"/>
            <a:ext cx="977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 play </a:t>
            </a:r>
            <a:r>
              <a:rPr lang="en-US" altLang="zh-CN" sz="2400" dirty="0" smtClean="0">
                <a:solidFill>
                  <a:srgbClr val="FF0000"/>
                </a:solidFill>
              </a:rPr>
              <a:t>    computer    </a:t>
            </a:r>
            <a:r>
              <a:rPr lang="en-US" altLang="zh-CN" sz="2400" dirty="0">
                <a:solidFill>
                  <a:srgbClr val="FF0000"/>
                </a:solidFill>
              </a:rPr>
              <a:t>games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4200" y="2662993"/>
            <a:ext cx="37605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no         computer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848" y="4448914"/>
            <a:ext cx="495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listen      </a:t>
            </a:r>
            <a:r>
              <a:rPr lang="en-US" altLang="zh-CN" sz="2400" dirty="0">
                <a:solidFill>
                  <a:srgbClr val="FF0000"/>
                </a:solidFill>
              </a:rPr>
              <a:t>to </a:t>
            </a:r>
            <a:r>
              <a:rPr lang="en-US" altLang="zh-CN" sz="2400" dirty="0" smtClean="0">
                <a:solidFill>
                  <a:srgbClr val="FF0000"/>
                </a:solidFill>
              </a:rPr>
              <a:t>      music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5461" y="5426943"/>
            <a:ext cx="406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watch </a:t>
            </a:r>
            <a:r>
              <a:rPr lang="en-US" altLang="zh-CN" sz="2400" dirty="0" smtClean="0">
                <a:solidFill>
                  <a:srgbClr val="FF0000"/>
                </a:solidFill>
              </a:rPr>
              <a:t>  movies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2879634" y="1335088"/>
            <a:ext cx="4738156" cy="584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全国青少年网络文明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公约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2107566" y="1337636"/>
            <a:ext cx="7976472" cy="2970044"/>
          </a:xfrm>
          <a:prstGeom prst="rect">
            <a:avLst/>
          </a:prstGeom>
          <a:noFill/>
          <a:ln w="60325">
            <a:solidFill>
              <a:srgbClr val="00B050"/>
            </a:solidFill>
            <a:prstDash val="lg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8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善于网上学习,不浏览不良信息。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要诚实友好交流,不侮辱欺诈他人。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要增强自护意识,不随意约会网友。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要维护网络安全,不破坏网络秩序。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要有益身心健康,不沉溺虚拟时空。</a:t>
            </a:r>
          </a:p>
        </p:txBody>
      </p:sp>
      <p:pic>
        <p:nvPicPr>
          <p:cNvPr id="23555" name="图片 2" descr="bd3eb13533fa828b82be22c6ff1f4134970a5a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91" y="1399784"/>
            <a:ext cx="943026" cy="9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2" y="1919288"/>
            <a:ext cx="5857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文本框 1"/>
          <p:cNvSpPr txBox="1">
            <a:spLocks noChangeArrowheads="1"/>
          </p:cNvSpPr>
          <p:nvPr/>
        </p:nvSpPr>
        <p:spPr bwMode="auto">
          <a:xfrm>
            <a:off x="904568" y="4867926"/>
            <a:ext cx="10205884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is really important for us to use the computer properly(适当地).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1" y="3313368"/>
            <a:ext cx="1607475" cy="2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011805" y="1926491"/>
            <a:ext cx="8724232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Remember the words and phrases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Write a  short passage about the computer. Use the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title “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have a computer at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2951" y="860462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1025" name="Picture 1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5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2082"/>
            <a:ext cx="1905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0823" y="916521"/>
            <a:ext cx="2941638" cy="22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/>
          <p:nvPr/>
        </p:nvSpPr>
        <p:spPr>
          <a:xfrm>
            <a:off x="1577976" y="1622248"/>
            <a:ext cx="7997825" cy="27860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460" noProof="1"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Do you often use a computer?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460" noProof="1"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When do you use the computer?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460" noProof="1"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What do you often do on the computer?</a:t>
            </a:r>
            <a:endParaRPr lang="en-US" altLang="zh-CN" sz="3460" noProof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577976" y="4970463"/>
            <a:ext cx="8248650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115" b="1" noProof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What other things can we do on the computer?</a:t>
            </a:r>
          </a:p>
        </p:txBody>
      </p:sp>
      <p:grpSp>
        <p:nvGrpSpPr>
          <p:cNvPr id="11" name="组合 26"/>
          <p:cNvGrpSpPr/>
          <p:nvPr/>
        </p:nvGrpSpPr>
        <p:grpSpPr>
          <a:xfrm>
            <a:off x="444500" y="542748"/>
            <a:ext cx="3304540" cy="1003300"/>
            <a:chOff x="700" y="622"/>
            <a:chExt cx="5204" cy="1580"/>
          </a:xfrm>
        </p:grpSpPr>
        <p:sp>
          <p:nvSpPr>
            <p:cNvPr id="12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13" name="图片 12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54985" y="2062480"/>
            <a:ext cx="641604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/>
                <a:latin typeface="Brush Script Std" panose="03060802040607070404" pitchFamily="66" charset="0"/>
              </a:rPr>
              <a:t>Thank you !</a:t>
            </a:r>
          </a:p>
        </p:txBody>
      </p:sp>
      <p:sp>
        <p:nvSpPr>
          <p:cNvPr id="71" name="矩形 70"/>
          <p:cNvSpPr/>
          <p:nvPr/>
        </p:nvSpPr>
        <p:spPr>
          <a:xfrm>
            <a:off x="-30480" y="6526530"/>
            <a:ext cx="12245340" cy="18161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951039" y="5062538"/>
            <a:ext cx="3051175" cy="584200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talk with friends</a:t>
            </a:r>
          </a:p>
        </p:txBody>
      </p:sp>
      <p:pic>
        <p:nvPicPr>
          <p:cNvPr id="1026" name="Picture 2" descr="https://timgsa.baidu.com/timg?image&amp;quality=80&amp;size=b9999_10000&amp;sec=1595064371742&amp;di=84aa0cb23304bb839745317cb4b21195&amp;imgtype=0&amp;src=http%3A%2F%2Fku.90sjimg.com%2Felement_pic%2F18%2F03%2F28%2F1a14d8dad113e9e0b498aab3c77df6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9" y="1360525"/>
            <a:ext cx="3050203" cy="30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/>
          <a:stretch>
            <a:fillRect/>
          </a:stretch>
        </p:blipFill>
        <p:spPr bwMode="auto">
          <a:xfrm>
            <a:off x="6298607" y="1150206"/>
            <a:ext cx="3216544" cy="365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977674" y="5062538"/>
            <a:ext cx="4267200" cy="584200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search for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9" descr="资源 26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12571413" y="5910263"/>
            <a:ext cx="7254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3" descr="资源 33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">
            <a:off x="12846050" y="5999163"/>
            <a:ext cx="673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582516" y="4126973"/>
            <a:ext cx="2332037" cy="584200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send emails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44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725"/>
          <a:stretch>
            <a:fillRect/>
          </a:stretch>
        </p:blipFill>
        <p:spPr bwMode="auto">
          <a:xfrm>
            <a:off x="1143000" y="1225989"/>
            <a:ext cx="4816401" cy="230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685" y="1235809"/>
            <a:ext cx="5316135" cy="245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032871" y="4125217"/>
            <a:ext cx="2520950" cy="584200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check emails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 animBg="1"/>
      <p:bldP spid="1435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12" y="726519"/>
            <a:ext cx="4987240" cy="387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186581" y="5163338"/>
            <a:ext cx="3495675" cy="534988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make travel plans</a:t>
            </a:r>
          </a:p>
        </p:txBody>
      </p:sp>
      <p:pic>
        <p:nvPicPr>
          <p:cNvPr id="11267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r="7600"/>
          <a:stretch>
            <a:fillRect/>
          </a:stretch>
        </p:blipFill>
        <p:spPr bwMode="auto">
          <a:xfrm>
            <a:off x="5855519" y="726519"/>
            <a:ext cx="5749142" cy="37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391789" y="5113551"/>
            <a:ext cx="4364701" cy="584775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visit a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website</a:t>
            </a:r>
            <a:r>
              <a:rPr lang="zh-CN" altLang="en-US" sz="3200" b="1" dirty="0">
                <a:latin typeface="Times New Roman" panose="02020603050405020304" pitchFamily="18" charset="0"/>
              </a:rPr>
              <a:t>浏览网页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bldLvl="0" animBg="1"/>
      <p:bldP spid="133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932872" y="4982586"/>
            <a:ext cx="4432300" cy="582612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check the times of trains</a:t>
            </a:r>
          </a:p>
        </p:txBody>
      </p:sp>
      <p:pic>
        <p:nvPicPr>
          <p:cNvPr id="1331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177" y="1204913"/>
            <a:ext cx="3631246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607177" y="4892675"/>
            <a:ext cx="2300287" cy="584200"/>
          </a:xfrm>
          <a:prstGeom prst="rect">
            <a:avLst/>
          </a:prstGeom>
          <a:solidFill>
            <a:srgbClr val="92C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buy tickets </a:t>
            </a:r>
          </a:p>
        </p:txBody>
      </p:sp>
      <p:pic>
        <p:nvPicPr>
          <p:cNvPr id="13316" name="Picture 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/>
          <a:stretch>
            <a:fillRect/>
          </a:stretch>
        </p:blipFill>
        <p:spPr bwMode="auto">
          <a:xfrm>
            <a:off x="932871" y="737959"/>
            <a:ext cx="5394037" cy="32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905000" y="2581557"/>
            <a:ext cx="86042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can use the computer on Sunday?</a:t>
            </a: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shares a computer with his father?</a:t>
            </a: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has a friend in Australia?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110509" y="1600190"/>
            <a:ext cx="82597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passage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match the questions with the people who answer them.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1" y="3188844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62201" y="4378032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362201" y="5537198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Alice.</a:t>
            </a: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398589" y="1654751"/>
            <a:ext cx="582612" cy="49457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 dirty="0" smtClean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1</a:t>
            </a:r>
            <a:endParaRPr lang="en-US" altLang="zh-CN" sz="2800" b="1" i="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2" name="组合 26"/>
          <p:cNvGrpSpPr/>
          <p:nvPr/>
        </p:nvGrpSpPr>
        <p:grpSpPr>
          <a:xfrm>
            <a:off x="798119" y="577054"/>
            <a:ext cx="3304540" cy="1003300"/>
            <a:chOff x="700" y="622"/>
            <a:chExt cx="5204" cy="1580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学 习</a:t>
              </a:r>
            </a:p>
          </p:txBody>
        </p:sp>
        <p:pic>
          <p:nvPicPr>
            <p:cNvPr id="14" name="图片 13" descr="标题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7a_p44_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3855" y="97767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4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52600" y="228600"/>
            <a:ext cx="7848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1676400" y="22860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653" name="矩形 13"/>
          <p:cNvSpPr>
            <a:spLocks noChangeArrowheads="1"/>
          </p:cNvSpPr>
          <p:nvPr/>
        </p:nvSpPr>
        <p:spPr bwMode="auto">
          <a:xfrm>
            <a:off x="1117599" y="692132"/>
            <a:ext cx="9411855" cy="40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computer in my home, and my father and I share it. My father is a manager of a company, so he often talks to his customers on the computer. He also goes on the Internet to check the times of trains, make travel plans, and buy tickets, I listen to music or watch movies on it every Friday night</a:t>
            </a:r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—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Zhang Lei</a:t>
            </a:r>
            <a:endParaRPr lang="en-US" altLang="zh-CN" sz="2800" dirty="0"/>
          </a:p>
        </p:txBody>
      </p:sp>
      <p:pic>
        <p:nvPicPr>
          <p:cNvPr id="3074" name="Picture 2" descr="C:\Users\Administrator\AppData\Local\Temp\企业微信截图_159505581686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17" y="3570060"/>
            <a:ext cx="3257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898b17c-d01c-4a12-8a38-323bd29f7b1e}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Microsoft Office PowerPoint</Application>
  <PresentationFormat>自定义</PresentationFormat>
  <Paragraphs>231</Paragraphs>
  <Slides>30</Slides>
  <Notes>6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62</cp:revision>
  <dcterms:created xsi:type="dcterms:W3CDTF">2018-03-01T02:03:00Z</dcterms:created>
  <dcterms:modified xsi:type="dcterms:W3CDTF">2020-08-02T08:14:03Z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  <property fmtid="{D5CDD505-2E9C-101B-9397-08002B2CF9AE}" pid="3" name="KSORubyTemplateID">
    <vt:lpwstr>13</vt:lpwstr>
  </property>
</Properties>
</file>