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34"/>
  </p:notesMasterIdLst>
  <p:sldIdLst>
    <p:sldId id="256" r:id="rId3"/>
    <p:sldId id="289" r:id="rId4"/>
    <p:sldId id="508" r:id="rId5"/>
    <p:sldId id="539" r:id="rId6"/>
    <p:sldId id="510" r:id="rId7"/>
    <p:sldId id="540" r:id="rId8"/>
    <p:sldId id="541" r:id="rId9"/>
    <p:sldId id="546" r:id="rId10"/>
    <p:sldId id="547" r:id="rId11"/>
    <p:sldId id="548" r:id="rId12"/>
    <p:sldId id="549" r:id="rId13"/>
    <p:sldId id="550" r:id="rId14"/>
    <p:sldId id="551" r:id="rId15"/>
    <p:sldId id="576" r:id="rId16"/>
    <p:sldId id="577" r:id="rId17"/>
    <p:sldId id="578" r:id="rId18"/>
    <p:sldId id="582" r:id="rId19"/>
    <p:sldId id="579" r:id="rId20"/>
    <p:sldId id="580" r:id="rId21"/>
    <p:sldId id="581" r:id="rId22"/>
    <p:sldId id="559" r:id="rId23"/>
    <p:sldId id="562" r:id="rId24"/>
    <p:sldId id="563" r:id="rId25"/>
    <p:sldId id="564" r:id="rId26"/>
    <p:sldId id="569" r:id="rId27"/>
    <p:sldId id="567" r:id="rId28"/>
    <p:sldId id="571" r:id="rId29"/>
    <p:sldId id="572" r:id="rId30"/>
    <p:sldId id="573" r:id="rId31"/>
    <p:sldId id="574" r:id="rId32"/>
    <p:sldId id="290" r:id="rId3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3000B8"/>
    <a:srgbClr val="0E98D6"/>
    <a:srgbClr val="FF9900"/>
    <a:srgbClr val="0070C0"/>
    <a:srgbClr val="EAF5FB"/>
    <a:srgbClr val="009FB9"/>
    <a:srgbClr val="DF5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>
        <p:scale>
          <a:sx n="66" d="100"/>
          <a:sy n="66" d="100"/>
        </p:scale>
        <p:origin x="-1224" y="-624"/>
      </p:cViewPr>
      <p:guideLst>
        <p:guide orient="horz" pos="2246"/>
        <p:guide pos="38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C352EEE-2952-444A-84BA-BDCE25B5D001}" type="datetimeFigureOut">
              <a:rPr lang="zh-CN" altLang="en-US"/>
              <a:t>2020-6-19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DA2A41-FC2C-4B29-B202-D6C7B9D0FA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674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0A945A2D-8830-4149-BBFE-CA109792ED39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A1F2E921-3E8D-40D8-9381-B7FD9E283F0F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BC184745-54D4-4ECD-912C-CF7FB4E86483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31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5CF-8294-426F-8341-FAE25678CB38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4A3D-9835-4747-9F24-8251F957C5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9BE3-B416-4AA9-9532-A6020A15995D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1392-DE17-4D7C-AE3D-A0A19D15BD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4E9B-228B-47E9-A180-5EE596A89F5E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AEE01-B5B1-4682-9C74-BA625FED2A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E650-5AB6-4A5F-817B-E14F098E4DD7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B0CA-6716-49B6-A056-A101F4C156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C22B-E92E-40E3-A43A-5B61E18E475B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295E-0F42-4441-8076-6CC4C13CCB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E652-C300-4272-8BC8-8D9660182D69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538A9-D437-43A1-AE3C-6CF419A9A5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FE30-BC97-4A3C-9241-18D92EF6E43E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B79F-EDCD-4B3B-B9E5-9443FF9155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A25B-2189-45AD-A07C-0AA6556DC505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87E3-1F2F-45E4-B98B-7DC08C0375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FC18-D127-47CC-B99F-23896DB3603C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8BB55-EC65-404C-BB73-867EAEE5F6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F836-8A2D-43B4-AE43-E2CC0286DE44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61FB-7740-4D55-AE7D-7195C294DE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9BA2C-FFDC-4149-AAE4-91E250F5EEE8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BAA2A-847D-4F79-BF8C-64B41967F6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24E07-DD49-4DF7-AB7E-FCCEAA8A6C53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2244-B14E-4853-B296-970DCA8A81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377E-0155-4018-A6F4-C4473BE747E5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F5BD0-08FC-4FF9-9AF4-FD051DDACE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911424" y="1484785"/>
            <a:ext cx="10670976" cy="4641379"/>
          </a:xfrm>
        </p:spPr>
        <p:txBody>
          <a:bodyPr/>
          <a:lstStyle>
            <a:lvl1pPr>
              <a:defRPr sz="4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7DEE9-FD93-4CED-AD5A-69B8B7FEBD5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890D-D7D1-4E6A-B409-8B9B9AAE9D38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DEAE-FBD3-4D07-89BF-1E1A002651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41EA-6FC3-4F17-A18B-0DDA5220344D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CF28-8C65-44EE-B71F-22AC15DB31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F4D4-20EB-4F61-8251-467B52CFBE57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F904-A80E-49DC-A25A-8FA6CD7F95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3A15-E4D2-4BD8-91D4-2C0F60C19670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67E9-B623-455F-A3E4-5A7192F13F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D792-008A-4768-B393-7BA97837A4E7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F85B-7D9B-4984-A0E5-E3A69AD3AA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4F66-C6D2-43C2-8E32-E06733B6A546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C482-9A5B-4A6A-9A5D-291FCE850C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E0C1-89DE-4DC8-B958-3D694846A5CD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13582-586D-4AC6-8956-2556CEF0C9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B3AFCE4-C247-4C13-8D11-349AECCE4227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F09CF6E0-3CA6-485C-979E-092A08BD5B18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5400" y="0"/>
            <a:ext cx="12244388" cy="68580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163" y="6302375"/>
            <a:ext cx="12245976" cy="55245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4" name="图片 3" descr="LOGO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1619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图片 4" descr="书本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908550"/>
            <a:ext cx="2852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图片 11" descr="线条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303963"/>
            <a:ext cx="12244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11B2CE4E-2932-4524-BAB9-7E117355464F}" type="datetimeFigureOut">
              <a:rPr lang="zh-CN" altLang="en-US"/>
              <a:t>2020-6-19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051D9BD1-CF5C-48A4-8709-949BC064375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5400" y="0"/>
            <a:ext cx="12244388" cy="68580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163" y="6302375"/>
            <a:ext cx="12245976" cy="55245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8" name="图片 3" descr="LOGO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1619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4" descr="书本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908550"/>
            <a:ext cx="2852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图片 11" descr="线条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303963"/>
            <a:ext cx="12244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3.doc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Word_97_-_2003___4.doc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5.doc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Microsoft_Word_97_-_2003___6.doc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7.doc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Word_97_-_2003___8.doc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9.doc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Word_97_-_2003___10.doc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1.doc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2.doc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3.doc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6" Type="http://schemas.openxmlformats.org/officeDocument/2006/relationships/image" Target="file:///E:\2018\&#20154;&#20843;&#19979;&#29289;&#29702;&#26041;&#27491;&#25945;&#29992;&#32456;\&#20154;&#20843;&#19979;&#29289;&#29702;&#26041;&#27491;&#25945;&#29992;&#32456;\&#20843;&#19979;&#29289;&#29702;ppt\WX293.tif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4.doc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5.doc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6.doc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6.jpeg"/><Relationship Id="rId5" Type="http://schemas.openxmlformats.org/officeDocument/2006/relationships/image" Target="../media/image2.pn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.doc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.doc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840088" y="1771730"/>
            <a:ext cx="7383780" cy="2445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 </a:t>
            </a:r>
            <a:r>
              <a:rPr lang="en-US" altLang="zh-CN" sz="5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 </a:t>
            </a:r>
            <a:r>
              <a:rPr lang="zh-CN" altLang="en-US" sz="5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节  认识动能和势能</a:t>
            </a:r>
          </a:p>
          <a:p>
            <a:pPr algn="ctr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第</a:t>
            </a:r>
            <a:r>
              <a:rPr lang="en-US" altLang="zh-CN" sz="4800" b="1" dirty="0" smtClean="0">
                <a:solidFill>
                  <a:schemeClr val="bg2">
                    <a:lumMod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4800" b="1" smtClean="0">
                <a:solidFill>
                  <a:schemeClr val="bg2">
                    <a:lumMod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课时   机械能及其转化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第十一章        机械功与机械能</a:t>
            </a:r>
            <a:endParaRPr lang="zh-CN" altLang="en-US" sz="1600" dirty="0">
              <a:solidFill>
                <a:srgbClr val="009F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1" name="组合 28"/>
          <p:cNvGrpSpPr/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5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67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10" name="组合 50"/>
          <p:cNvGrpSpPr/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" name="图片 42" descr="87（齿轮转动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1697" y="2679501"/>
            <a:ext cx="4398844" cy="4398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Line 2"/>
          <p:cNvSpPr>
            <a:spLocks noChangeShapeType="1"/>
          </p:cNvSpPr>
          <p:nvPr/>
        </p:nvSpPr>
        <p:spPr bwMode="auto">
          <a:xfrm>
            <a:off x="3759200" y="5410200"/>
            <a:ext cx="44704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00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grpSp>
        <p:nvGrpSpPr>
          <p:cNvPr id="2" name="Group 3"/>
          <p:cNvGrpSpPr/>
          <p:nvPr/>
        </p:nvGrpSpPr>
        <p:grpSpPr bwMode="auto">
          <a:xfrm rot="-336813">
            <a:off x="4908531" y="3537537"/>
            <a:ext cx="2112433" cy="1887680"/>
            <a:chOff x="975" y="210"/>
            <a:chExt cx="998" cy="998"/>
          </a:xfrm>
        </p:grpSpPr>
        <p:sp>
          <p:nvSpPr>
            <p:cNvPr id="18435" name="Oval 4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8436" name="Freeform 5"/>
            <p:cNvSpPr>
              <a:spLocks noChangeArrowheads="1"/>
            </p:cNvSpPr>
            <p:nvPr/>
          </p:nvSpPr>
          <p:spPr bwMode="auto">
            <a:xfrm>
              <a:off x="1152" y="274"/>
              <a:ext cx="131" cy="81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19" y="430"/>
                </a:cxn>
                <a:cxn ang="0">
                  <a:pos x="0" y="814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7" name="Freeform 6"/>
            <p:cNvSpPr>
              <a:spLocks noChangeArrowheads="1"/>
            </p:cNvSpPr>
            <p:nvPr/>
          </p:nvSpPr>
          <p:spPr bwMode="auto">
            <a:xfrm>
              <a:off x="1639" y="255"/>
              <a:ext cx="107" cy="86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" y="449"/>
                </a:cxn>
                <a:cxn ang="0">
                  <a:pos x="107" y="862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8" name="Freeform 7"/>
            <p:cNvSpPr>
              <a:spLocks noChangeArrowheads="1"/>
            </p:cNvSpPr>
            <p:nvPr/>
          </p:nvSpPr>
          <p:spPr bwMode="auto">
            <a:xfrm>
              <a:off x="975" y="618"/>
              <a:ext cx="998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136"/>
                </a:cxn>
                <a:cxn ang="0">
                  <a:pos x="998" y="91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9" name="Freeform 8"/>
            <p:cNvSpPr>
              <a:spLocks noChangeArrowheads="1"/>
            </p:cNvSpPr>
            <p:nvPr/>
          </p:nvSpPr>
          <p:spPr bwMode="auto">
            <a:xfrm>
              <a:off x="1429" y="210"/>
              <a:ext cx="45" cy="99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997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9"/>
          <p:cNvGrpSpPr/>
          <p:nvPr/>
        </p:nvGrpSpPr>
        <p:grpSpPr bwMode="auto">
          <a:xfrm rot="-208137">
            <a:off x="4826000" y="3984625"/>
            <a:ext cx="2296584" cy="1441450"/>
            <a:chOff x="975" y="210"/>
            <a:chExt cx="998" cy="998"/>
          </a:xfrm>
        </p:grpSpPr>
        <p:sp>
          <p:nvSpPr>
            <p:cNvPr id="18441" name="Oval 10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8442" name="Freeform 11"/>
            <p:cNvSpPr>
              <a:spLocks noChangeArrowheads="1"/>
            </p:cNvSpPr>
            <p:nvPr/>
          </p:nvSpPr>
          <p:spPr bwMode="auto">
            <a:xfrm>
              <a:off x="1152" y="274"/>
              <a:ext cx="131" cy="81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19" y="430"/>
                </a:cxn>
                <a:cxn ang="0">
                  <a:pos x="0" y="814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3" name="Freeform 12"/>
            <p:cNvSpPr>
              <a:spLocks noChangeArrowheads="1"/>
            </p:cNvSpPr>
            <p:nvPr/>
          </p:nvSpPr>
          <p:spPr bwMode="auto">
            <a:xfrm>
              <a:off x="1639" y="255"/>
              <a:ext cx="107" cy="86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" y="449"/>
                </a:cxn>
                <a:cxn ang="0">
                  <a:pos x="107" y="862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4" name="Freeform 13"/>
            <p:cNvSpPr>
              <a:spLocks noChangeArrowheads="1"/>
            </p:cNvSpPr>
            <p:nvPr/>
          </p:nvSpPr>
          <p:spPr bwMode="auto">
            <a:xfrm>
              <a:off x="975" y="618"/>
              <a:ext cx="998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136"/>
                </a:cxn>
                <a:cxn ang="0">
                  <a:pos x="998" y="91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5" name="Freeform 14"/>
            <p:cNvSpPr>
              <a:spLocks noChangeArrowheads="1"/>
            </p:cNvSpPr>
            <p:nvPr/>
          </p:nvSpPr>
          <p:spPr bwMode="auto">
            <a:xfrm>
              <a:off x="1429" y="210"/>
              <a:ext cx="45" cy="99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997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5"/>
          <p:cNvGrpSpPr/>
          <p:nvPr/>
        </p:nvGrpSpPr>
        <p:grpSpPr bwMode="auto">
          <a:xfrm rot="-133510">
            <a:off x="4730751" y="4200526"/>
            <a:ext cx="2474383" cy="1223963"/>
            <a:chOff x="975" y="210"/>
            <a:chExt cx="998" cy="998"/>
          </a:xfrm>
        </p:grpSpPr>
        <p:sp>
          <p:nvSpPr>
            <p:cNvPr id="18447" name="Oval 16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8448" name="Freeform 17"/>
            <p:cNvSpPr>
              <a:spLocks noChangeArrowheads="1"/>
            </p:cNvSpPr>
            <p:nvPr/>
          </p:nvSpPr>
          <p:spPr bwMode="auto">
            <a:xfrm>
              <a:off x="1152" y="274"/>
              <a:ext cx="131" cy="81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19" y="430"/>
                </a:cxn>
                <a:cxn ang="0">
                  <a:pos x="0" y="814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8"/>
            <p:cNvSpPr>
              <a:spLocks noChangeArrowheads="1"/>
            </p:cNvSpPr>
            <p:nvPr/>
          </p:nvSpPr>
          <p:spPr bwMode="auto">
            <a:xfrm>
              <a:off x="1639" y="255"/>
              <a:ext cx="107" cy="86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" y="449"/>
                </a:cxn>
                <a:cxn ang="0">
                  <a:pos x="107" y="862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Freeform 19"/>
            <p:cNvSpPr>
              <a:spLocks noChangeArrowheads="1"/>
            </p:cNvSpPr>
            <p:nvPr/>
          </p:nvSpPr>
          <p:spPr bwMode="auto">
            <a:xfrm>
              <a:off x="975" y="618"/>
              <a:ext cx="998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136"/>
                </a:cxn>
                <a:cxn ang="0">
                  <a:pos x="998" y="91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Freeform 20"/>
            <p:cNvSpPr>
              <a:spLocks noChangeArrowheads="1"/>
            </p:cNvSpPr>
            <p:nvPr/>
          </p:nvSpPr>
          <p:spPr bwMode="auto">
            <a:xfrm>
              <a:off x="1429" y="210"/>
              <a:ext cx="45" cy="99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997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1"/>
          <p:cNvGrpSpPr/>
          <p:nvPr/>
        </p:nvGrpSpPr>
        <p:grpSpPr bwMode="auto">
          <a:xfrm rot="-205805">
            <a:off x="4572457" y="4358622"/>
            <a:ext cx="2603008" cy="1073155"/>
            <a:chOff x="975" y="210"/>
            <a:chExt cx="998" cy="998"/>
          </a:xfrm>
        </p:grpSpPr>
        <p:sp>
          <p:nvSpPr>
            <p:cNvPr id="18453" name="Oval 22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8454" name="Freeform 23"/>
            <p:cNvSpPr>
              <a:spLocks noChangeArrowheads="1"/>
            </p:cNvSpPr>
            <p:nvPr/>
          </p:nvSpPr>
          <p:spPr bwMode="auto">
            <a:xfrm>
              <a:off x="1152" y="274"/>
              <a:ext cx="131" cy="81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19" y="430"/>
                </a:cxn>
                <a:cxn ang="0">
                  <a:pos x="0" y="814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5" name="Freeform 24"/>
            <p:cNvSpPr>
              <a:spLocks noChangeArrowheads="1"/>
            </p:cNvSpPr>
            <p:nvPr/>
          </p:nvSpPr>
          <p:spPr bwMode="auto">
            <a:xfrm>
              <a:off x="1639" y="255"/>
              <a:ext cx="107" cy="86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" y="449"/>
                </a:cxn>
                <a:cxn ang="0">
                  <a:pos x="107" y="862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6" name="Freeform 25"/>
            <p:cNvSpPr>
              <a:spLocks noChangeArrowheads="1"/>
            </p:cNvSpPr>
            <p:nvPr/>
          </p:nvSpPr>
          <p:spPr bwMode="auto">
            <a:xfrm>
              <a:off x="975" y="618"/>
              <a:ext cx="998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136"/>
                </a:cxn>
                <a:cxn ang="0">
                  <a:pos x="998" y="91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7" name="Freeform 26"/>
            <p:cNvSpPr>
              <a:spLocks noChangeArrowheads="1"/>
            </p:cNvSpPr>
            <p:nvPr/>
          </p:nvSpPr>
          <p:spPr bwMode="auto">
            <a:xfrm>
              <a:off x="1429" y="210"/>
              <a:ext cx="45" cy="99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997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5259" name="Text Box 27"/>
          <p:cNvSpPr txBox="1">
            <a:spLocks noChangeArrowheads="1"/>
          </p:cNvSpPr>
          <p:nvPr/>
        </p:nvSpPr>
        <p:spPr bwMode="auto">
          <a:xfrm>
            <a:off x="757555" y="1146175"/>
            <a:ext cx="10473690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）皮球接触地面：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皮球开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始发生弹性形变，弹性势能逐渐增大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向下的速度变小，动能减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小，是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动能转化为弹性势能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95260" name="Rectangle 28"/>
          <p:cNvSpPr>
            <a:spLocks noChangeArrowheads="1"/>
          </p:cNvSpPr>
          <p:nvPr/>
        </p:nvSpPr>
        <p:spPr bwMode="auto">
          <a:xfrm>
            <a:off x="914400" y="3581401"/>
            <a:ext cx="3149600" cy="46037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动能减小</a:t>
            </a:r>
          </a:p>
        </p:txBody>
      </p:sp>
      <p:sp>
        <p:nvSpPr>
          <p:cNvPr id="95261" name="Rectangle 29"/>
          <p:cNvSpPr>
            <a:spLocks noChangeArrowheads="1"/>
          </p:cNvSpPr>
          <p:nvPr/>
        </p:nvSpPr>
        <p:spPr bwMode="auto">
          <a:xfrm>
            <a:off x="8026400" y="3505201"/>
            <a:ext cx="3091543" cy="460375"/>
          </a:xfrm>
          <a:prstGeom prst="rect">
            <a:avLst/>
          </a:prstGeom>
          <a:solidFill>
            <a:srgbClr val="CC99FF">
              <a:alpha val="85880"/>
            </a:srgb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弹性势能增大</a:t>
            </a:r>
          </a:p>
        </p:txBody>
      </p:sp>
      <p:sp>
        <p:nvSpPr>
          <p:cNvPr id="95262" name="Line 30"/>
          <p:cNvSpPr>
            <a:spLocks noChangeShapeType="1"/>
          </p:cNvSpPr>
          <p:nvPr/>
        </p:nvSpPr>
        <p:spPr bwMode="auto">
          <a:xfrm>
            <a:off x="2971800" y="41910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263" name="Line 31"/>
          <p:cNvSpPr>
            <a:spLocks noChangeShapeType="1"/>
          </p:cNvSpPr>
          <p:nvPr/>
        </p:nvSpPr>
        <p:spPr bwMode="auto">
          <a:xfrm flipV="1">
            <a:off x="2971800" y="5791200"/>
            <a:ext cx="65024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264" name="Line 32"/>
          <p:cNvSpPr>
            <a:spLocks noChangeShapeType="1"/>
          </p:cNvSpPr>
          <p:nvPr/>
        </p:nvSpPr>
        <p:spPr bwMode="auto">
          <a:xfrm flipV="1">
            <a:off x="9474200" y="4191000"/>
            <a:ext cx="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265" name="Text Box 33"/>
          <p:cNvSpPr txBox="1">
            <a:spLocks noChangeArrowheads="1"/>
          </p:cNvSpPr>
          <p:nvPr/>
        </p:nvSpPr>
        <p:spPr bwMode="auto">
          <a:xfrm>
            <a:off x="5181601" y="5486401"/>
            <a:ext cx="1951567" cy="460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转  化</a:t>
            </a:r>
          </a:p>
        </p:txBody>
      </p:sp>
      <p:sp>
        <p:nvSpPr>
          <p:cNvPr id="95266" name="AutoShape 34"/>
          <p:cNvSpPr>
            <a:spLocks noChangeArrowheads="1"/>
          </p:cNvSpPr>
          <p:nvPr/>
        </p:nvSpPr>
        <p:spPr bwMode="auto">
          <a:xfrm>
            <a:off x="4876800" y="3352800"/>
            <a:ext cx="1141014" cy="189774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FF33"/>
          </a:solidFill>
          <a:ln w="9525">
            <a:noFill/>
            <a:miter lim="800000"/>
          </a:ln>
        </p:spPr>
        <p:txBody>
          <a:bodyPr vert="eaVert" wrap="none" anchor="ctr"/>
          <a:lstStyle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速度减小</a:t>
            </a:r>
          </a:p>
        </p:txBody>
      </p:sp>
      <p:sp>
        <p:nvSpPr>
          <p:cNvPr id="95267" name="AutoShape 35"/>
          <p:cNvSpPr>
            <a:spLocks noChangeArrowheads="1"/>
          </p:cNvSpPr>
          <p:nvPr/>
        </p:nvSpPr>
        <p:spPr bwMode="auto">
          <a:xfrm>
            <a:off x="4165600" y="3733800"/>
            <a:ext cx="8128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5268" name="AutoShape 36"/>
          <p:cNvSpPr>
            <a:spLocks noChangeArrowheads="1"/>
          </p:cNvSpPr>
          <p:nvPr/>
        </p:nvSpPr>
        <p:spPr bwMode="auto">
          <a:xfrm>
            <a:off x="5892800" y="3352800"/>
            <a:ext cx="1117600" cy="1903631"/>
          </a:xfrm>
          <a:prstGeom prst="upArrow">
            <a:avLst>
              <a:gd name="adj1" fmla="val 50000"/>
              <a:gd name="adj2" fmla="val 60922"/>
            </a:avLst>
          </a:prstGeom>
          <a:solidFill>
            <a:srgbClr val="CC99FF">
              <a:alpha val="85880"/>
            </a:srgb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形变增大</a:t>
            </a:r>
          </a:p>
        </p:txBody>
      </p:sp>
      <p:sp>
        <p:nvSpPr>
          <p:cNvPr id="95269" name="AutoShape 37"/>
          <p:cNvSpPr>
            <a:spLocks noChangeArrowheads="1"/>
          </p:cNvSpPr>
          <p:nvPr/>
        </p:nvSpPr>
        <p:spPr bwMode="auto">
          <a:xfrm rot="10800000">
            <a:off x="7108224" y="3582443"/>
            <a:ext cx="918176" cy="40350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99FF">
              <a:alpha val="85880"/>
            </a:srgb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40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25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25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25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>
                                            <p:txEl>
                                              <p:charRg st="19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259">
                                            <p:txEl>
                                              <p:charRg st="19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259">
                                            <p:txEl>
                                              <p:charRg st="19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259">
                                            <p:txEl>
                                              <p:charRg st="19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0" grpId="0" bldLvl="0" animBg="1"/>
      <p:bldP spid="95261" grpId="0" bldLvl="0" animBg="1"/>
      <p:bldP spid="95262" grpId="0" animBg="1"/>
      <p:bldP spid="95263" grpId="0" animBg="1"/>
      <p:bldP spid="95264" grpId="0" animBg="1"/>
      <p:bldP spid="95265" grpId="0" bldLvl="0" animBg="1"/>
      <p:bldP spid="95266" grpId="0" bldLvl="0" animBg="1"/>
      <p:bldP spid="95267" grpId="0" bldLvl="0" animBg="1"/>
      <p:bldP spid="95268" grpId="0" bldLvl="0" animBg="1"/>
      <p:bldP spid="9526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rot="-336813">
            <a:off x="5200164" y="2515199"/>
            <a:ext cx="2256435" cy="1890155"/>
            <a:chOff x="975" y="210"/>
            <a:chExt cx="998" cy="998"/>
          </a:xfrm>
        </p:grpSpPr>
        <p:sp>
          <p:nvSpPr>
            <p:cNvPr id="19458" name="Oval 3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459" name="Freeform 4"/>
            <p:cNvSpPr>
              <a:spLocks noChangeArrowheads="1"/>
            </p:cNvSpPr>
            <p:nvPr/>
          </p:nvSpPr>
          <p:spPr bwMode="auto">
            <a:xfrm>
              <a:off x="1152" y="274"/>
              <a:ext cx="131" cy="81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19" y="430"/>
                </a:cxn>
                <a:cxn ang="0">
                  <a:pos x="0" y="814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0" name="Freeform 5"/>
            <p:cNvSpPr>
              <a:spLocks noChangeArrowheads="1"/>
            </p:cNvSpPr>
            <p:nvPr/>
          </p:nvSpPr>
          <p:spPr bwMode="auto">
            <a:xfrm>
              <a:off x="1639" y="255"/>
              <a:ext cx="107" cy="86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" y="449"/>
                </a:cxn>
                <a:cxn ang="0">
                  <a:pos x="107" y="862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1" name="Freeform 6"/>
            <p:cNvSpPr>
              <a:spLocks noChangeArrowheads="1"/>
            </p:cNvSpPr>
            <p:nvPr/>
          </p:nvSpPr>
          <p:spPr bwMode="auto">
            <a:xfrm>
              <a:off x="975" y="618"/>
              <a:ext cx="998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136"/>
                </a:cxn>
                <a:cxn ang="0">
                  <a:pos x="998" y="91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2" name="Freeform 7"/>
            <p:cNvSpPr>
              <a:spLocks noChangeArrowheads="1"/>
            </p:cNvSpPr>
            <p:nvPr/>
          </p:nvSpPr>
          <p:spPr bwMode="auto">
            <a:xfrm>
              <a:off x="1429" y="210"/>
              <a:ext cx="45" cy="99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997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8"/>
          <p:cNvGrpSpPr/>
          <p:nvPr/>
        </p:nvGrpSpPr>
        <p:grpSpPr bwMode="auto">
          <a:xfrm rot="-208137">
            <a:off x="5118100" y="2971800"/>
            <a:ext cx="2296584" cy="1441450"/>
            <a:chOff x="975" y="210"/>
            <a:chExt cx="998" cy="998"/>
          </a:xfrm>
        </p:grpSpPr>
        <p:sp>
          <p:nvSpPr>
            <p:cNvPr id="19464" name="Oval 9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465" name="Freeform 10"/>
            <p:cNvSpPr>
              <a:spLocks noChangeArrowheads="1"/>
            </p:cNvSpPr>
            <p:nvPr/>
          </p:nvSpPr>
          <p:spPr bwMode="auto">
            <a:xfrm>
              <a:off x="1152" y="274"/>
              <a:ext cx="131" cy="81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19" y="430"/>
                </a:cxn>
                <a:cxn ang="0">
                  <a:pos x="0" y="814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6" name="Freeform 11"/>
            <p:cNvSpPr>
              <a:spLocks noChangeArrowheads="1"/>
            </p:cNvSpPr>
            <p:nvPr/>
          </p:nvSpPr>
          <p:spPr bwMode="auto">
            <a:xfrm>
              <a:off x="1639" y="255"/>
              <a:ext cx="107" cy="86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" y="449"/>
                </a:cxn>
                <a:cxn ang="0">
                  <a:pos x="107" y="862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7" name="Freeform 12"/>
            <p:cNvSpPr>
              <a:spLocks noChangeArrowheads="1"/>
            </p:cNvSpPr>
            <p:nvPr/>
          </p:nvSpPr>
          <p:spPr bwMode="auto">
            <a:xfrm>
              <a:off x="975" y="618"/>
              <a:ext cx="998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136"/>
                </a:cxn>
                <a:cxn ang="0">
                  <a:pos x="998" y="91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8" name="Freeform 13"/>
            <p:cNvSpPr>
              <a:spLocks noChangeArrowheads="1"/>
            </p:cNvSpPr>
            <p:nvPr/>
          </p:nvSpPr>
          <p:spPr bwMode="auto">
            <a:xfrm>
              <a:off x="1429" y="210"/>
              <a:ext cx="45" cy="99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997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4"/>
          <p:cNvGrpSpPr/>
          <p:nvPr/>
        </p:nvGrpSpPr>
        <p:grpSpPr bwMode="auto">
          <a:xfrm rot="-133510">
            <a:off x="5022851" y="3187701"/>
            <a:ext cx="2474383" cy="1223963"/>
            <a:chOff x="975" y="210"/>
            <a:chExt cx="998" cy="998"/>
          </a:xfrm>
        </p:grpSpPr>
        <p:sp>
          <p:nvSpPr>
            <p:cNvPr id="19470" name="Oval 15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471" name="Freeform 16"/>
            <p:cNvSpPr>
              <a:spLocks noChangeArrowheads="1"/>
            </p:cNvSpPr>
            <p:nvPr/>
          </p:nvSpPr>
          <p:spPr bwMode="auto">
            <a:xfrm>
              <a:off x="1152" y="274"/>
              <a:ext cx="131" cy="81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19" y="430"/>
                </a:cxn>
                <a:cxn ang="0">
                  <a:pos x="0" y="814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2" name="Freeform 17"/>
            <p:cNvSpPr>
              <a:spLocks noChangeArrowheads="1"/>
            </p:cNvSpPr>
            <p:nvPr/>
          </p:nvSpPr>
          <p:spPr bwMode="auto">
            <a:xfrm>
              <a:off x="1639" y="255"/>
              <a:ext cx="107" cy="86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" y="449"/>
                </a:cxn>
                <a:cxn ang="0">
                  <a:pos x="107" y="862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3" name="Freeform 18"/>
            <p:cNvSpPr>
              <a:spLocks noChangeArrowheads="1"/>
            </p:cNvSpPr>
            <p:nvPr/>
          </p:nvSpPr>
          <p:spPr bwMode="auto">
            <a:xfrm>
              <a:off x="975" y="618"/>
              <a:ext cx="998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136"/>
                </a:cxn>
                <a:cxn ang="0">
                  <a:pos x="998" y="91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4" name="Freeform 19"/>
            <p:cNvSpPr>
              <a:spLocks noChangeArrowheads="1"/>
            </p:cNvSpPr>
            <p:nvPr/>
          </p:nvSpPr>
          <p:spPr bwMode="auto">
            <a:xfrm>
              <a:off x="1429" y="210"/>
              <a:ext cx="45" cy="99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997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0"/>
          <p:cNvGrpSpPr/>
          <p:nvPr/>
        </p:nvGrpSpPr>
        <p:grpSpPr bwMode="auto">
          <a:xfrm rot="-205805">
            <a:off x="4865697" y="3383904"/>
            <a:ext cx="2526341" cy="1037310"/>
            <a:chOff x="975" y="210"/>
            <a:chExt cx="998" cy="998"/>
          </a:xfrm>
        </p:grpSpPr>
        <p:sp>
          <p:nvSpPr>
            <p:cNvPr id="19476" name="Oval 21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477" name="Freeform 22"/>
            <p:cNvSpPr>
              <a:spLocks noChangeArrowheads="1"/>
            </p:cNvSpPr>
            <p:nvPr/>
          </p:nvSpPr>
          <p:spPr bwMode="auto">
            <a:xfrm>
              <a:off x="1152" y="274"/>
              <a:ext cx="131" cy="81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19" y="430"/>
                </a:cxn>
                <a:cxn ang="0">
                  <a:pos x="0" y="814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8" name="Freeform 23"/>
            <p:cNvSpPr>
              <a:spLocks noChangeArrowheads="1"/>
            </p:cNvSpPr>
            <p:nvPr/>
          </p:nvSpPr>
          <p:spPr bwMode="auto">
            <a:xfrm>
              <a:off x="1639" y="255"/>
              <a:ext cx="107" cy="86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" y="449"/>
                </a:cxn>
                <a:cxn ang="0">
                  <a:pos x="107" y="862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9" name="Freeform 24"/>
            <p:cNvSpPr>
              <a:spLocks noChangeArrowheads="1"/>
            </p:cNvSpPr>
            <p:nvPr/>
          </p:nvSpPr>
          <p:spPr bwMode="auto">
            <a:xfrm>
              <a:off x="975" y="618"/>
              <a:ext cx="998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136"/>
                </a:cxn>
                <a:cxn ang="0">
                  <a:pos x="998" y="91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Freeform 25"/>
            <p:cNvSpPr>
              <a:spLocks noChangeArrowheads="1"/>
            </p:cNvSpPr>
            <p:nvPr/>
          </p:nvSpPr>
          <p:spPr bwMode="auto">
            <a:xfrm>
              <a:off x="1429" y="210"/>
              <a:ext cx="45" cy="99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997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723689" y="1231901"/>
            <a:ext cx="11247967" cy="5790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）皮球在恢复原状的过程中：弹性形变程度变小，向上的速度变大</a:t>
            </a: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en-US" altLang="zh-CN" sz="2400" dirty="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482" name="Line 27"/>
          <p:cNvSpPr>
            <a:spLocks noChangeShapeType="1"/>
          </p:cNvSpPr>
          <p:nvPr/>
        </p:nvSpPr>
        <p:spPr bwMode="auto">
          <a:xfrm>
            <a:off x="3924637" y="4537075"/>
            <a:ext cx="44704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00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8420100" y="2644776"/>
            <a:ext cx="3149600" cy="46037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动能增大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495300" y="2644776"/>
            <a:ext cx="3860800" cy="460375"/>
          </a:xfrm>
          <a:prstGeom prst="rect">
            <a:avLst/>
          </a:prstGeom>
          <a:solidFill>
            <a:srgbClr val="CC99FF">
              <a:alpha val="85880"/>
            </a:srgb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弹性势能减小</a:t>
            </a:r>
          </a:p>
        </p:txBody>
      </p:sp>
      <p:sp>
        <p:nvSpPr>
          <p:cNvPr id="96286" name="Line 30"/>
          <p:cNvSpPr>
            <a:spLocks noChangeShapeType="1"/>
          </p:cNvSpPr>
          <p:nvPr/>
        </p:nvSpPr>
        <p:spPr bwMode="auto">
          <a:xfrm>
            <a:off x="3162300" y="3330575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6287" name="Line 31"/>
          <p:cNvSpPr>
            <a:spLocks noChangeShapeType="1"/>
          </p:cNvSpPr>
          <p:nvPr/>
        </p:nvSpPr>
        <p:spPr bwMode="auto">
          <a:xfrm flipV="1">
            <a:off x="3162300" y="4930775"/>
            <a:ext cx="65024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6288" name="Line 32"/>
          <p:cNvSpPr>
            <a:spLocks noChangeShapeType="1"/>
          </p:cNvSpPr>
          <p:nvPr/>
        </p:nvSpPr>
        <p:spPr bwMode="auto">
          <a:xfrm flipV="1">
            <a:off x="9664700" y="3330575"/>
            <a:ext cx="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5372101" y="4625976"/>
            <a:ext cx="1951567" cy="460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转  化</a:t>
            </a:r>
          </a:p>
        </p:txBody>
      </p:sp>
      <p:sp>
        <p:nvSpPr>
          <p:cNvPr id="96290" name="AutoShape 34"/>
          <p:cNvSpPr>
            <a:spLocks noChangeArrowheads="1"/>
          </p:cNvSpPr>
          <p:nvPr/>
        </p:nvSpPr>
        <p:spPr bwMode="auto">
          <a:xfrm>
            <a:off x="5067300" y="2481498"/>
            <a:ext cx="1117600" cy="1858089"/>
          </a:xfrm>
          <a:prstGeom prst="downArrow">
            <a:avLst>
              <a:gd name="adj1" fmla="val 50000"/>
              <a:gd name="adj2" fmla="val 52416"/>
            </a:avLst>
          </a:prstGeom>
          <a:solidFill>
            <a:srgbClr val="CC99FF">
              <a:alpha val="85880"/>
            </a:srgb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形变减小</a:t>
            </a:r>
          </a:p>
        </p:txBody>
      </p:sp>
      <p:sp>
        <p:nvSpPr>
          <p:cNvPr id="96291" name="AutoShape 35"/>
          <p:cNvSpPr>
            <a:spLocks noChangeArrowheads="1"/>
          </p:cNvSpPr>
          <p:nvPr/>
        </p:nvSpPr>
        <p:spPr bwMode="auto">
          <a:xfrm>
            <a:off x="4420620" y="2720867"/>
            <a:ext cx="832616" cy="30501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99FF">
              <a:alpha val="85880"/>
            </a:srgb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240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6292" name="AutoShape 36"/>
          <p:cNvSpPr>
            <a:spLocks noChangeArrowheads="1"/>
          </p:cNvSpPr>
          <p:nvPr/>
        </p:nvSpPr>
        <p:spPr bwMode="auto">
          <a:xfrm>
            <a:off x="6083300" y="2289179"/>
            <a:ext cx="1117600" cy="2044700"/>
          </a:xfrm>
          <a:prstGeom prst="upArrow">
            <a:avLst>
              <a:gd name="adj1" fmla="val 50000"/>
              <a:gd name="adj2" fmla="val 60906"/>
            </a:avLst>
          </a:prstGeom>
          <a:solidFill>
            <a:srgbClr val="99FF33"/>
          </a:solidFill>
          <a:ln w="9525">
            <a:noFill/>
            <a:miter lim="800000"/>
          </a:ln>
        </p:spPr>
        <p:txBody>
          <a:bodyPr vert="eaVert" wrap="none" anchor="ctr"/>
          <a:lstStyle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速度增大</a:t>
            </a:r>
          </a:p>
        </p:txBody>
      </p:sp>
      <p:sp>
        <p:nvSpPr>
          <p:cNvPr id="96293" name="AutoShape 37"/>
          <p:cNvSpPr>
            <a:spLocks noChangeArrowheads="1"/>
          </p:cNvSpPr>
          <p:nvPr/>
        </p:nvSpPr>
        <p:spPr bwMode="auto">
          <a:xfrm rot="10800000">
            <a:off x="7505700" y="2797175"/>
            <a:ext cx="8128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6282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282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6282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6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6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84" grpId="0" bldLvl="0" animBg="1"/>
      <p:bldP spid="96285" grpId="0" bldLvl="0" animBg="1"/>
      <p:bldP spid="96286" grpId="0" animBg="1"/>
      <p:bldP spid="96287" grpId="0" animBg="1"/>
      <p:bldP spid="96288" grpId="0" animBg="1"/>
      <p:bldP spid="96289" grpId="0" bldLvl="0" animBg="1"/>
      <p:bldP spid="96290" grpId="0" bldLvl="0" animBg="1"/>
      <p:bldP spid="96291" grpId="0" bldLvl="0" animBg="1"/>
      <p:bldP spid="96292" grpId="0" bldLvl="0" animBg="1"/>
      <p:bldP spid="9629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rot="-336813">
            <a:off x="5740401" y="839788"/>
            <a:ext cx="1638300" cy="1204912"/>
            <a:chOff x="975" y="210"/>
            <a:chExt cx="998" cy="998"/>
          </a:xfrm>
        </p:grpSpPr>
        <p:sp>
          <p:nvSpPr>
            <p:cNvPr id="20482" name="Oval 3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0483" name="Freeform 4"/>
            <p:cNvSpPr>
              <a:spLocks noChangeArrowheads="1"/>
            </p:cNvSpPr>
            <p:nvPr/>
          </p:nvSpPr>
          <p:spPr bwMode="auto">
            <a:xfrm>
              <a:off x="1152" y="274"/>
              <a:ext cx="131" cy="81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19" y="430"/>
                </a:cxn>
                <a:cxn ang="0">
                  <a:pos x="0" y="814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4" name="Freeform 5"/>
            <p:cNvSpPr>
              <a:spLocks noChangeArrowheads="1"/>
            </p:cNvSpPr>
            <p:nvPr/>
          </p:nvSpPr>
          <p:spPr bwMode="auto">
            <a:xfrm>
              <a:off x="1639" y="255"/>
              <a:ext cx="107" cy="86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" y="449"/>
                </a:cxn>
                <a:cxn ang="0">
                  <a:pos x="107" y="862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5" name="Freeform 6"/>
            <p:cNvSpPr>
              <a:spLocks noChangeArrowheads="1"/>
            </p:cNvSpPr>
            <p:nvPr/>
          </p:nvSpPr>
          <p:spPr bwMode="auto">
            <a:xfrm>
              <a:off x="975" y="618"/>
              <a:ext cx="998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136"/>
                </a:cxn>
                <a:cxn ang="0">
                  <a:pos x="998" y="91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6" name="Freeform 7"/>
            <p:cNvSpPr>
              <a:spLocks noChangeArrowheads="1"/>
            </p:cNvSpPr>
            <p:nvPr/>
          </p:nvSpPr>
          <p:spPr bwMode="auto">
            <a:xfrm>
              <a:off x="1429" y="210"/>
              <a:ext cx="45" cy="99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997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6191251" y="692151"/>
            <a:ext cx="3937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" name="Group 9"/>
          <p:cNvGrpSpPr/>
          <p:nvPr/>
        </p:nvGrpSpPr>
        <p:grpSpPr bwMode="auto">
          <a:xfrm rot="-336813">
            <a:off x="5590209" y="365323"/>
            <a:ext cx="1914908" cy="1711824"/>
            <a:chOff x="975" y="210"/>
            <a:chExt cx="998" cy="998"/>
          </a:xfrm>
        </p:grpSpPr>
        <p:sp>
          <p:nvSpPr>
            <p:cNvPr id="20489" name="Oval 10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0490" name="Freeform 11"/>
            <p:cNvSpPr>
              <a:spLocks noChangeArrowheads="1"/>
            </p:cNvSpPr>
            <p:nvPr/>
          </p:nvSpPr>
          <p:spPr bwMode="auto">
            <a:xfrm>
              <a:off x="1152" y="274"/>
              <a:ext cx="131" cy="81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19" y="430"/>
                </a:cxn>
                <a:cxn ang="0">
                  <a:pos x="0" y="814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1" name="Freeform 12"/>
            <p:cNvSpPr>
              <a:spLocks noChangeArrowheads="1"/>
            </p:cNvSpPr>
            <p:nvPr/>
          </p:nvSpPr>
          <p:spPr bwMode="auto">
            <a:xfrm>
              <a:off x="1639" y="255"/>
              <a:ext cx="107" cy="86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" y="449"/>
                </a:cxn>
                <a:cxn ang="0">
                  <a:pos x="107" y="862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2" name="Freeform 13"/>
            <p:cNvSpPr>
              <a:spLocks noChangeArrowheads="1"/>
            </p:cNvSpPr>
            <p:nvPr/>
          </p:nvSpPr>
          <p:spPr bwMode="auto">
            <a:xfrm>
              <a:off x="975" y="618"/>
              <a:ext cx="998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136"/>
                </a:cxn>
                <a:cxn ang="0">
                  <a:pos x="998" y="91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3" name="Freeform 14"/>
            <p:cNvSpPr>
              <a:spLocks noChangeArrowheads="1"/>
            </p:cNvSpPr>
            <p:nvPr/>
          </p:nvSpPr>
          <p:spPr bwMode="auto">
            <a:xfrm>
              <a:off x="1429" y="210"/>
              <a:ext cx="45" cy="99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997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1181736" y="1219201"/>
            <a:ext cx="467783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）皮球上升时：</a:t>
            </a:r>
          </a:p>
        </p:txBody>
      </p:sp>
      <p:sp>
        <p:nvSpPr>
          <p:cNvPr id="97296" name="AutoShape 16"/>
          <p:cNvSpPr>
            <a:spLocks noChangeArrowheads="1"/>
          </p:cNvSpPr>
          <p:nvPr/>
        </p:nvSpPr>
        <p:spPr bwMode="auto">
          <a:xfrm>
            <a:off x="6328226" y="2057401"/>
            <a:ext cx="1184259" cy="1934028"/>
          </a:xfrm>
          <a:prstGeom prst="upArrow">
            <a:avLst>
              <a:gd name="adj1" fmla="val 50000"/>
              <a:gd name="adj2" fmla="val 45417"/>
            </a:avLst>
          </a:prstGeom>
          <a:solidFill>
            <a:srgbClr val="00FFFF"/>
          </a:solidFill>
          <a:ln w="9525">
            <a:noFill/>
            <a:miter lim="800000"/>
          </a:ln>
        </p:spPr>
        <p:txBody>
          <a:bodyPr vert="eaVert" wrap="none" anchor="ctr"/>
          <a:lstStyle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高度增大</a:t>
            </a:r>
          </a:p>
        </p:txBody>
      </p:sp>
      <p:sp>
        <p:nvSpPr>
          <p:cNvPr id="97297" name="AutoShape 17"/>
          <p:cNvSpPr>
            <a:spLocks noChangeArrowheads="1"/>
          </p:cNvSpPr>
          <p:nvPr/>
        </p:nvSpPr>
        <p:spPr bwMode="auto">
          <a:xfrm>
            <a:off x="5181600" y="2133601"/>
            <a:ext cx="1136651" cy="1857828"/>
          </a:xfrm>
          <a:prstGeom prst="upArrow">
            <a:avLst>
              <a:gd name="adj1" fmla="val 50000"/>
              <a:gd name="adj2" fmla="val 43054"/>
            </a:avLst>
          </a:prstGeom>
          <a:solidFill>
            <a:srgbClr val="99FF33"/>
          </a:solidFill>
          <a:ln w="9525">
            <a:noFill/>
            <a:miter lim="800000"/>
          </a:ln>
        </p:spPr>
        <p:txBody>
          <a:bodyPr vert="eaVert" wrap="none" anchor="ctr"/>
          <a:lstStyle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速度减小</a:t>
            </a:r>
          </a:p>
        </p:txBody>
      </p:sp>
      <p:sp>
        <p:nvSpPr>
          <p:cNvPr id="20497" name="Line 18"/>
          <p:cNvSpPr>
            <a:spLocks noChangeShapeType="1"/>
          </p:cNvSpPr>
          <p:nvPr/>
        </p:nvSpPr>
        <p:spPr bwMode="auto">
          <a:xfrm>
            <a:off x="3759200" y="5410200"/>
            <a:ext cx="44704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00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8229600" y="2971801"/>
            <a:ext cx="3120571" cy="460375"/>
          </a:xfrm>
          <a:prstGeom prst="rect">
            <a:avLst/>
          </a:prstGeom>
          <a:solidFill>
            <a:srgbClr val="00FFFF">
              <a:alpha val="87056"/>
            </a:srgb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重力势能增大</a:t>
            </a:r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1422400" y="3048001"/>
            <a:ext cx="2844800" cy="46037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动能减小</a:t>
            </a:r>
          </a:p>
        </p:txBody>
      </p:sp>
      <p:sp>
        <p:nvSpPr>
          <p:cNvPr id="97301" name="AutoShape 21"/>
          <p:cNvSpPr>
            <a:spLocks noChangeArrowheads="1"/>
          </p:cNvSpPr>
          <p:nvPr/>
        </p:nvSpPr>
        <p:spPr bwMode="auto">
          <a:xfrm rot="10800000">
            <a:off x="7315200" y="3200400"/>
            <a:ext cx="8128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7302" name="AutoShape 22"/>
          <p:cNvSpPr>
            <a:spLocks noChangeArrowheads="1"/>
          </p:cNvSpPr>
          <p:nvPr/>
        </p:nvSpPr>
        <p:spPr bwMode="auto">
          <a:xfrm>
            <a:off x="4470400" y="3200400"/>
            <a:ext cx="8128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>
            <a:off x="3257551" y="3657600"/>
            <a:ext cx="0" cy="2355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V="1">
            <a:off x="3257551" y="5907088"/>
            <a:ext cx="6502400" cy="106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 flipV="1">
            <a:off x="9745133" y="3644900"/>
            <a:ext cx="0" cy="2249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06" name="Text Box 26"/>
          <p:cNvSpPr txBox="1">
            <a:spLocks noChangeArrowheads="1"/>
          </p:cNvSpPr>
          <p:nvPr/>
        </p:nvSpPr>
        <p:spPr bwMode="auto">
          <a:xfrm>
            <a:off x="5492751" y="5708651"/>
            <a:ext cx="1951567" cy="460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转  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19653E-6 L -0.00469 0.47815 " pathEditMode="relative" rAng="0" ptsTypes="AA">
                                      <p:cBhvr>
                                        <p:cTn id="16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72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5" grpId="0"/>
      <p:bldP spid="97296" grpId="0" bldLvl="0" animBg="1"/>
      <p:bldP spid="97297" grpId="0" bldLvl="0" animBg="1"/>
      <p:bldP spid="97299" grpId="0" bldLvl="0" animBg="1"/>
      <p:bldP spid="97300" grpId="0" bldLvl="0" animBg="1"/>
      <p:bldP spid="97301" grpId="0" bldLvl="0" animBg="1"/>
      <p:bldP spid="97302" grpId="0" bldLvl="0" animBg="1"/>
      <p:bldP spid="97303" grpId="0" animBg="1"/>
      <p:bldP spid="97304" grpId="0" animBg="1"/>
      <p:bldP spid="97305" grpId="0" animBg="1"/>
      <p:bldP spid="9730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2868295" y="2261870"/>
            <a:ext cx="2081530" cy="20612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altLang="en-US" sz="32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分析整个过程，皮球能量的转</a:t>
            </a:r>
            <a:r>
              <a:rPr lang="zh-CN" altLang="en-US" sz="3200" dirty="0" smtClean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化</a:t>
            </a:r>
            <a:endParaRPr lang="zh-CN" altLang="en-US" sz="3200" dirty="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5883275" y="3117534"/>
            <a:ext cx="2497667" cy="46037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动     能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527675" y="1045846"/>
            <a:ext cx="3149600" cy="460375"/>
          </a:xfrm>
          <a:prstGeom prst="rect">
            <a:avLst/>
          </a:prstGeom>
          <a:solidFill>
            <a:srgbClr val="00FFFF">
              <a:alpha val="87056"/>
            </a:srgb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重力势能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5629275" y="5236846"/>
            <a:ext cx="3149600" cy="460375"/>
          </a:xfrm>
          <a:prstGeom prst="rect">
            <a:avLst/>
          </a:prstGeom>
          <a:solidFill>
            <a:srgbClr val="CC99FF">
              <a:alpha val="85880"/>
            </a:srgb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弹性势能</a:t>
            </a:r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6459008" y="1971358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>
            <a:off x="6459008" y="3989071"/>
            <a:ext cx="0" cy="963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 flipH="1" flipV="1">
            <a:off x="7803092" y="3989070"/>
            <a:ext cx="0" cy="935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7803092" y="1971358"/>
            <a:ext cx="0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1"/>
          <p:cNvGrpSpPr/>
          <p:nvPr/>
        </p:nvGrpSpPr>
        <p:grpSpPr>
          <a:xfrm>
            <a:off x="2727325" y="1045845"/>
            <a:ext cx="1455420" cy="658495"/>
            <a:chOff x="1437638" y="1274297"/>
            <a:chExt cx="3145851" cy="658704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gray">
            <a:xfrm flipH="1">
              <a:off x="1437638" y="1274297"/>
              <a:ext cx="3145851" cy="658704"/>
            </a:xfrm>
            <a:prstGeom prst="roundRect">
              <a:avLst>
                <a:gd name="adj" fmla="val 47681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zh-CN" altLang="en-US"/>
            </a:p>
          </p:txBody>
        </p:sp>
        <p:sp>
          <p:nvSpPr>
            <p:cNvPr id="6" name="文本框 28"/>
            <p:cNvSpPr txBox="1">
              <a:spLocks noChangeArrowheads="1"/>
            </p:cNvSpPr>
            <p:nvPr/>
          </p:nvSpPr>
          <p:spPr bwMode="auto">
            <a:xfrm>
              <a:off x="1574605" y="1335892"/>
              <a:ext cx="2865755" cy="58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FFFF00"/>
                  </a:solidFill>
                  <a:latin typeface="Adobe 黑体 Std R" panose="020B0400000000000000" charset="-122"/>
                  <a:ea typeface="Adobe 黑体 Std R" panose="020B0400000000000000" charset="-122"/>
                  <a:cs typeface="Adobe 黑体 Std R" panose="020B0400000000000000" charset="-122"/>
                </a:rPr>
                <a:t>总   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ldLvl="0" animBg="1"/>
      <p:bldP spid="98308" grpId="0" build="allAtOnce" animBg="1"/>
      <p:bldP spid="98309" grpId="0" bldLvl="0" animBg="1"/>
      <p:bldP spid="98316" grpId="0" bldLvl="0" animBg="1"/>
      <p:bldP spid="98317" grpId="0" bldLvl="0" animBg="1"/>
      <p:bldP spid="98318" grpId="0" bldLvl="0" animBg="1"/>
      <p:bldP spid="9831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12-图片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52830"/>
            <a:ext cx="7578725" cy="3819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矩形 96265"/>
          <p:cNvSpPr/>
          <p:nvPr/>
        </p:nvSpPr>
        <p:spPr>
          <a:xfrm>
            <a:off x="2865438" y="266383"/>
            <a:ext cx="623728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皮球落地后又弹起的闪光照片</a:t>
            </a:r>
          </a:p>
        </p:txBody>
      </p:sp>
      <p:sp>
        <p:nvSpPr>
          <p:cNvPr id="96271" name="矩形 96270"/>
          <p:cNvSpPr/>
          <p:nvPr/>
        </p:nvSpPr>
        <p:spPr>
          <a:xfrm>
            <a:off x="1219200" y="5178425"/>
            <a:ext cx="8569325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在这里，皮球的动能和势能也在不断地转化。在转化过程中，机械能的总量有什么变化吗？</a:t>
            </a:r>
          </a:p>
        </p:txBody>
      </p:sp>
      <p:sp>
        <p:nvSpPr>
          <p:cNvPr id="16394" name="Text Box 1081"/>
          <p:cNvSpPr txBox="1">
            <a:spLocks noChangeArrowheads="1"/>
          </p:cNvSpPr>
          <p:nvPr/>
        </p:nvSpPr>
        <p:spPr bwMode="auto">
          <a:xfrm>
            <a:off x="877571" y="266701"/>
            <a:ext cx="1811020" cy="58356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思考讨论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97283"/>
          <p:cNvSpPr/>
          <p:nvPr/>
        </p:nvSpPr>
        <p:spPr>
          <a:xfrm>
            <a:off x="2112645" y="392113"/>
            <a:ext cx="88201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我们看到，皮球每一次弹起后的高度都比前一次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低些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97285" name="矩形 97284"/>
          <p:cNvSpPr/>
          <p:nvPr/>
        </p:nvSpPr>
        <p:spPr>
          <a:xfrm>
            <a:off x="1758315" y="1345565"/>
            <a:ext cx="90849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这是因为，由于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存在着空气阻力和地面阻力的作用，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皮球的机械能逐渐减少，使皮球上升的高度逐渐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减小。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286" name="矩形 97285"/>
          <p:cNvSpPr/>
          <p:nvPr/>
        </p:nvSpPr>
        <p:spPr>
          <a:xfrm>
            <a:off x="837883" y="2941638"/>
            <a:ext cx="13684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结论：</a:t>
            </a:r>
          </a:p>
        </p:txBody>
      </p:sp>
      <p:sp>
        <p:nvSpPr>
          <p:cNvPr id="97287" name="矩形 97286"/>
          <p:cNvSpPr/>
          <p:nvPr/>
        </p:nvSpPr>
        <p:spPr>
          <a:xfrm>
            <a:off x="1920240" y="2737485"/>
            <a:ext cx="8424863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物体的动能与势能是可以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互相转化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的；在动能与势能相互转化的过程中，如果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不受摩擦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等阻力，机械能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守恒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；如果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存在摩擦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等阻力，机械能会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减少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97290" name="矩形 97289"/>
          <p:cNvSpPr/>
          <p:nvPr/>
        </p:nvSpPr>
        <p:spPr>
          <a:xfrm>
            <a:off x="1919923" y="4538028"/>
            <a:ext cx="8351837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如果存在摩擦等阻力，上述的机械能并未消失，而是以一种新的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能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的形式</a:t>
            </a:r>
            <a:r>
              <a:rPr lang="en-US" altLang="zh-CN" sz="2800" b="1">
                <a:latin typeface="Arial" panose="020B0604020202020204" pitchFamily="34" charset="0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内能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存在。</a:t>
            </a:r>
          </a:p>
        </p:txBody>
      </p:sp>
      <p:sp>
        <p:nvSpPr>
          <p:cNvPr id="97291" name="矩形 97290"/>
          <p:cNvSpPr/>
          <p:nvPr/>
        </p:nvSpPr>
        <p:spPr>
          <a:xfrm>
            <a:off x="2845753" y="5592128"/>
            <a:ext cx="22320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即：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机械能</a:t>
            </a:r>
          </a:p>
        </p:txBody>
      </p:sp>
      <p:sp>
        <p:nvSpPr>
          <p:cNvPr id="97292" name="Line 6"/>
          <p:cNvSpPr/>
          <p:nvPr/>
        </p:nvSpPr>
        <p:spPr>
          <a:xfrm rot="-5400000">
            <a:off x="5803583" y="5114608"/>
            <a:ext cx="26987" cy="1477962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vert="eaVert" anchor="t"/>
          <a:lstStyle/>
          <a:p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293" name="矩形 97292"/>
          <p:cNvSpPr/>
          <p:nvPr/>
        </p:nvSpPr>
        <p:spPr>
          <a:xfrm>
            <a:off x="6773228" y="5668328"/>
            <a:ext cx="11525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内能</a:t>
            </a:r>
          </a:p>
        </p:txBody>
      </p:sp>
      <p:sp>
        <p:nvSpPr>
          <p:cNvPr id="2" name="矩形 1"/>
          <p:cNvSpPr/>
          <p:nvPr/>
        </p:nvSpPr>
        <p:spPr>
          <a:xfrm>
            <a:off x="837883" y="392113"/>
            <a:ext cx="13684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现象：</a:t>
            </a:r>
          </a:p>
        </p:txBody>
      </p:sp>
      <p:sp>
        <p:nvSpPr>
          <p:cNvPr id="3" name="矩形 2"/>
          <p:cNvSpPr/>
          <p:nvPr/>
        </p:nvSpPr>
        <p:spPr>
          <a:xfrm>
            <a:off x="837883" y="1345248"/>
            <a:ext cx="13684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分析：</a:t>
            </a:r>
          </a:p>
        </p:txBody>
      </p:sp>
      <p:sp>
        <p:nvSpPr>
          <p:cNvPr id="4" name="矩形 3"/>
          <p:cNvSpPr/>
          <p:nvPr/>
        </p:nvSpPr>
        <p:spPr>
          <a:xfrm>
            <a:off x="837883" y="4753928"/>
            <a:ext cx="13684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拓展：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1" grpId="0"/>
      <p:bldP spid="97292" grpId="0" bldLvl="0" animBg="1"/>
      <p:bldP spid="972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/>
          </p:cNvPicPr>
          <p:nvPr/>
        </p:nvPicPr>
        <p:blipFill>
          <a:blip r:embed="rId2"/>
          <a:srcRect r="-166" b="22012"/>
          <a:stretch>
            <a:fillRect/>
          </a:stretch>
        </p:blipFill>
        <p:spPr>
          <a:xfrm>
            <a:off x="2665730" y="126365"/>
            <a:ext cx="6320790" cy="4275455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9333" name="矩形 99332"/>
          <p:cNvSpPr/>
          <p:nvPr/>
        </p:nvSpPr>
        <p:spPr>
          <a:xfrm>
            <a:off x="1957388" y="4565968"/>
            <a:ext cx="8569325" cy="18148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过山车沿轨道运动时，在动能与势能的相互转化过程中，由于克服轨道摩擦等阻力做功，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机械能逐步转化为内能，使机械能逐渐减小，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因此，为了安全，过山车的高度一圈比一圈低。</a:t>
            </a:r>
          </a:p>
        </p:txBody>
      </p:sp>
      <p:sp>
        <p:nvSpPr>
          <p:cNvPr id="16394" name="Text Box 1081"/>
          <p:cNvSpPr txBox="1">
            <a:spLocks noChangeArrowheads="1"/>
          </p:cNvSpPr>
          <p:nvPr/>
        </p:nvSpPr>
        <p:spPr bwMode="auto">
          <a:xfrm>
            <a:off x="599441" y="252096"/>
            <a:ext cx="1811020" cy="58356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观察思考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7778" name="Object 2"/>
          <p:cNvGraphicFramePr>
            <a:graphicFrameLocks noChangeAspect="1"/>
          </p:cNvGraphicFramePr>
          <p:nvPr/>
        </p:nvGraphicFramePr>
        <p:xfrm>
          <a:off x="1013460" y="1428433"/>
          <a:ext cx="11339830" cy="72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8" name="Document" r:id="rId3" imgW="10858500" imgH="695325" progId="Word.Document.8">
                  <p:embed/>
                </p:oleObj>
              </mc:Choice>
              <mc:Fallback>
                <p:oleObj name="Document" r:id="rId3" imgW="10858500" imgH="69532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60" y="1428433"/>
                        <a:ext cx="11339830" cy="721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7779" name="Object 3"/>
          <p:cNvGraphicFramePr>
            <a:graphicFrameLocks noChangeAspect="1"/>
          </p:cNvGraphicFramePr>
          <p:nvPr/>
        </p:nvGraphicFramePr>
        <p:xfrm>
          <a:off x="1640523" y="2924175"/>
          <a:ext cx="9551035" cy="1821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9" name="Document" r:id="rId5" imgW="10820400" imgH="2066925" progId="Word.Document.8">
                  <p:embed/>
                </p:oleObj>
              </mc:Choice>
              <mc:Fallback>
                <p:oleObj name="Document" r:id="rId5" imgW="10820400" imgH="206692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523" y="2924175"/>
                        <a:ext cx="9551035" cy="1821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 Box 1081"/>
          <p:cNvSpPr txBox="1">
            <a:spLocks noChangeArrowheads="1"/>
          </p:cNvSpPr>
          <p:nvPr/>
        </p:nvSpPr>
        <p:spPr bwMode="auto">
          <a:xfrm>
            <a:off x="1016001" y="481331"/>
            <a:ext cx="1811020" cy="58356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思考讨论</a:t>
            </a: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8860" y="634365"/>
            <a:ext cx="2322830" cy="2112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矩形 98309"/>
          <p:cNvSpPr/>
          <p:nvPr/>
        </p:nvSpPr>
        <p:spPr>
          <a:xfrm>
            <a:off x="1919288" y="836613"/>
            <a:ext cx="8424862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你能为公交车站设计一个节能站台吗？说说你的设计思路和方案。</a:t>
            </a:r>
          </a:p>
        </p:txBody>
      </p:sp>
      <p:pic>
        <p:nvPicPr>
          <p:cNvPr id="5" name="Picture 4" descr="12-图片-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8" y="1773238"/>
            <a:ext cx="8748712" cy="208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13" name="矩形 98312"/>
          <p:cNvSpPr/>
          <p:nvPr/>
        </p:nvSpPr>
        <p:spPr>
          <a:xfrm>
            <a:off x="1621155" y="3933825"/>
            <a:ext cx="912177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公交车进站上坡前关闭发动机</a:t>
            </a:r>
            <a:r>
              <a:rPr lang="en-US" altLang="zh-CN" sz="2800" b="1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由于惯性冲上缓坡</a:t>
            </a:r>
            <a:r>
              <a:rPr lang="en-US" altLang="zh-CN" sz="2800" b="1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则上坡时公交车的动能逐渐</a:t>
            </a:r>
            <a:r>
              <a:rPr lang="zh-CN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，重力势能逐渐</a:t>
            </a:r>
            <a:r>
              <a:rPr lang="zh-CN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；车辆出站下坡时重力势能逐渐 </a:t>
            </a:r>
            <a:r>
              <a:rPr lang="zh-CN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，动能逐渐</a:t>
            </a:r>
            <a:r>
              <a:rPr lang="zh-CN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。</a:t>
            </a:r>
          </a:p>
        </p:txBody>
      </p:sp>
      <p:sp>
        <p:nvSpPr>
          <p:cNvPr id="98314" name="矩形 98313"/>
          <p:cNvSpPr/>
          <p:nvPr/>
        </p:nvSpPr>
        <p:spPr>
          <a:xfrm>
            <a:off x="5729783" y="4302578"/>
            <a:ext cx="10810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减少</a:t>
            </a:r>
          </a:p>
        </p:txBody>
      </p:sp>
      <p:sp>
        <p:nvSpPr>
          <p:cNvPr id="98315" name="矩形 98314"/>
          <p:cNvSpPr/>
          <p:nvPr/>
        </p:nvSpPr>
        <p:spPr>
          <a:xfrm>
            <a:off x="6241373" y="4766492"/>
            <a:ext cx="10795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减少</a:t>
            </a:r>
          </a:p>
        </p:txBody>
      </p:sp>
      <p:sp>
        <p:nvSpPr>
          <p:cNvPr id="98316" name="矩形 98315"/>
          <p:cNvSpPr/>
          <p:nvPr/>
        </p:nvSpPr>
        <p:spPr>
          <a:xfrm>
            <a:off x="8936402" y="4766492"/>
            <a:ext cx="11874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增加</a:t>
            </a:r>
          </a:p>
        </p:txBody>
      </p:sp>
      <p:sp>
        <p:nvSpPr>
          <p:cNvPr id="98317" name="矩形 98316"/>
          <p:cNvSpPr/>
          <p:nvPr/>
        </p:nvSpPr>
        <p:spPr>
          <a:xfrm>
            <a:off x="9048433" y="4321448"/>
            <a:ext cx="10795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增加</a:t>
            </a:r>
          </a:p>
        </p:txBody>
      </p:sp>
      <p:sp>
        <p:nvSpPr>
          <p:cNvPr id="98318" name="矩形 98317"/>
          <p:cNvSpPr/>
          <p:nvPr/>
        </p:nvSpPr>
        <p:spPr>
          <a:xfrm>
            <a:off x="7751763" y="5661025"/>
            <a:ext cx="12969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势能</a:t>
            </a:r>
          </a:p>
        </p:txBody>
      </p:sp>
      <p:sp>
        <p:nvSpPr>
          <p:cNvPr id="98319" name="矩形 98318"/>
          <p:cNvSpPr/>
          <p:nvPr/>
        </p:nvSpPr>
        <p:spPr>
          <a:xfrm>
            <a:off x="3863975" y="5661025"/>
            <a:ext cx="10795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动能</a:t>
            </a:r>
          </a:p>
        </p:txBody>
      </p:sp>
      <p:sp>
        <p:nvSpPr>
          <p:cNvPr id="98320" name="Line 6"/>
          <p:cNvSpPr/>
          <p:nvPr/>
        </p:nvSpPr>
        <p:spPr>
          <a:xfrm rot="-5400000">
            <a:off x="6367463" y="4592638"/>
            <a:ext cx="28575" cy="2447925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vert="eaVert" anchor="t"/>
          <a:lstStyle/>
          <a:p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21" name="Line 6"/>
          <p:cNvSpPr/>
          <p:nvPr/>
        </p:nvSpPr>
        <p:spPr>
          <a:xfrm rot="5400000" flipH="1">
            <a:off x="6276975" y="4903788"/>
            <a:ext cx="0" cy="2378075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rot="10800000" vert="eaVert" anchor="t"/>
          <a:lstStyle/>
          <a:p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22" name="矩形 98321"/>
          <p:cNvSpPr/>
          <p:nvPr/>
        </p:nvSpPr>
        <p:spPr>
          <a:xfrm>
            <a:off x="5591175" y="5229225"/>
            <a:ext cx="14414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进站时</a:t>
            </a:r>
          </a:p>
        </p:txBody>
      </p:sp>
      <p:sp>
        <p:nvSpPr>
          <p:cNvPr id="98323" name="矩形 98322"/>
          <p:cNvSpPr/>
          <p:nvPr/>
        </p:nvSpPr>
        <p:spPr>
          <a:xfrm>
            <a:off x="5735638" y="6021388"/>
            <a:ext cx="13684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出站时</a:t>
            </a:r>
          </a:p>
        </p:txBody>
      </p:sp>
      <p:grpSp>
        <p:nvGrpSpPr>
          <p:cNvPr id="10" name="组合 1"/>
          <p:cNvGrpSpPr/>
          <p:nvPr/>
        </p:nvGrpSpPr>
        <p:grpSpPr>
          <a:xfrm>
            <a:off x="1191560" y="191833"/>
            <a:ext cx="3145851" cy="658704"/>
            <a:chOff x="1437638" y="1274297"/>
            <a:chExt cx="3145851" cy="658704"/>
          </a:xfrm>
        </p:grpSpPr>
        <p:sp>
          <p:nvSpPr>
            <p:cNvPr id="11" name="AutoShape 2"/>
            <p:cNvSpPr>
              <a:spLocks noChangeArrowheads="1"/>
            </p:cNvSpPr>
            <p:nvPr/>
          </p:nvSpPr>
          <p:spPr bwMode="gray">
            <a:xfrm flipH="1">
              <a:off x="1437638" y="1274297"/>
              <a:ext cx="3145851" cy="658704"/>
            </a:xfrm>
            <a:prstGeom prst="roundRect">
              <a:avLst>
                <a:gd name="adj" fmla="val 47681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zh-CN" altLang="en-US"/>
            </a:p>
          </p:txBody>
        </p:sp>
        <p:sp>
          <p:nvSpPr>
            <p:cNvPr id="12" name="文本框 28"/>
            <p:cNvSpPr txBox="1">
              <a:spLocks noChangeArrowheads="1"/>
            </p:cNvSpPr>
            <p:nvPr/>
          </p:nvSpPr>
          <p:spPr bwMode="auto">
            <a:xfrm>
              <a:off x="1574798" y="1335892"/>
              <a:ext cx="2832100" cy="58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600" b="1" dirty="0" smtClean="0">
                  <a:solidFill>
                    <a:srgbClr val="FFFF00"/>
                  </a:solidFill>
                  <a:latin typeface="Adobe 黑体 Std R" panose="020B0400000000000000" charset="-122"/>
                  <a:ea typeface="Adobe 黑体 Std R" panose="020B0400000000000000" charset="-122"/>
                  <a:cs typeface="Adobe 黑体 Std R" panose="020B0400000000000000" charset="-122"/>
                </a:rPr>
                <a:t> </a:t>
              </a:r>
              <a:r>
                <a:rPr lang="zh-CN" altLang="en-US" sz="3200" b="1" dirty="0" smtClean="0">
                  <a:solidFill>
                    <a:srgbClr val="FFFF00"/>
                  </a:solidFill>
                  <a:latin typeface="Adobe 黑体 Std R" panose="020B0400000000000000" charset="-122"/>
                  <a:ea typeface="Adobe 黑体 Std R" panose="020B0400000000000000" charset="-122"/>
                  <a:cs typeface="Adobe 黑体 Std R" panose="020B0400000000000000" charset="-122"/>
                </a:rPr>
                <a:t>想 想 议 议</a:t>
              </a:r>
              <a:endParaRPr lang="en-US" altLang="zh-CN" sz="3200" b="1" dirty="0">
                <a:solidFill>
                  <a:srgbClr val="FFFF00"/>
                </a:solidFill>
                <a:latin typeface="Adobe 黑体 Std R" panose="020B0400000000000000" charset="-122"/>
                <a:ea typeface="Adobe 黑体 Std R" panose="020B0400000000000000" charset="-122"/>
                <a:cs typeface="Adobe 黑体 Std R" panose="020B0400000000000000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13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13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8" grpId="0"/>
      <p:bldP spid="98319" grpId="0"/>
      <p:bldP spid="98320" grpId="0" bldLvl="0" animBg="1"/>
      <p:bldP spid="98321" grpId="0" bldLvl="0" animBg="1"/>
      <p:bldP spid="98322" grpId="0"/>
      <p:bldP spid="983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4106" descr="a71ea8d3fd1f4134567ac0cf261f95cad1c85e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653" y="1058228"/>
            <a:ext cx="3095625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矩形 4108"/>
          <p:cNvSpPr/>
          <p:nvPr/>
        </p:nvSpPr>
        <p:spPr>
          <a:xfrm>
            <a:off x="1706880" y="1407795"/>
            <a:ext cx="168338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人造卫星的动能和势能的转化</a:t>
            </a:r>
          </a:p>
        </p:txBody>
      </p:sp>
      <p:sp>
        <p:nvSpPr>
          <p:cNvPr id="4111" name="矩形 4110"/>
          <p:cNvSpPr/>
          <p:nvPr/>
        </p:nvSpPr>
        <p:spPr>
          <a:xfrm>
            <a:off x="8328025" y="5373688"/>
            <a:ext cx="15113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近地点</a:t>
            </a:r>
          </a:p>
        </p:txBody>
      </p:sp>
      <p:sp>
        <p:nvSpPr>
          <p:cNvPr id="4113" name="矩形 4112"/>
          <p:cNvSpPr/>
          <p:nvPr/>
        </p:nvSpPr>
        <p:spPr>
          <a:xfrm>
            <a:off x="2279650" y="5373688"/>
            <a:ext cx="14398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远地点</a:t>
            </a:r>
          </a:p>
        </p:txBody>
      </p:sp>
      <p:sp>
        <p:nvSpPr>
          <p:cNvPr id="4114" name="Line 6"/>
          <p:cNvSpPr/>
          <p:nvPr/>
        </p:nvSpPr>
        <p:spPr>
          <a:xfrm rot="-5400000">
            <a:off x="5865813" y="3371850"/>
            <a:ext cx="26987" cy="4319588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vert="eaVert" anchor="t"/>
          <a:lstStyle/>
          <a:p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5" name="Line 6"/>
          <p:cNvSpPr/>
          <p:nvPr/>
        </p:nvSpPr>
        <p:spPr>
          <a:xfrm rot="-5400000" flipH="1" flipV="1">
            <a:off x="5843588" y="3536950"/>
            <a:ext cx="0" cy="4537075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rot="10800000" vert="eaVert" anchor="t"/>
          <a:lstStyle/>
          <a:p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6" name="矩形 4115"/>
          <p:cNvSpPr/>
          <p:nvPr/>
        </p:nvSpPr>
        <p:spPr>
          <a:xfrm>
            <a:off x="3792538" y="4941888"/>
            <a:ext cx="46799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势能转化动能，速度变大</a:t>
            </a:r>
          </a:p>
        </p:txBody>
      </p:sp>
      <p:sp>
        <p:nvSpPr>
          <p:cNvPr id="4117" name="矩形 4116"/>
          <p:cNvSpPr/>
          <p:nvPr/>
        </p:nvSpPr>
        <p:spPr>
          <a:xfrm>
            <a:off x="3863975" y="5805488"/>
            <a:ext cx="43211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动能转化势能，高度变大</a:t>
            </a:r>
          </a:p>
        </p:txBody>
      </p:sp>
      <p:grpSp>
        <p:nvGrpSpPr>
          <p:cNvPr id="10" name="组合 1"/>
          <p:cNvGrpSpPr/>
          <p:nvPr/>
        </p:nvGrpSpPr>
        <p:grpSpPr>
          <a:xfrm>
            <a:off x="1191560" y="191833"/>
            <a:ext cx="3145851" cy="658704"/>
            <a:chOff x="1437638" y="1274297"/>
            <a:chExt cx="3145851" cy="658704"/>
          </a:xfrm>
        </p:grpSpPr>
        <p:sp>
          <p:nvSpPr>
            <p:cNvPr id="11" name="AutoShape 2"/>
            <p:cNvSpPr>
              <a:spLocks noChangeArrowheads="1"/>
            </p:cNvSpPr>
            <p:nvPr/>
          </p:nvSpPr>
          <p:spPr bwMode="gray">
            <a:xfrm flipH="1">
              <a:off x="1437638" y="1274297"/>
              <a:ext cx="3145851" cy="658704"/>
            </a:xfrm>
            <a:prstGeom prst="roundRect">
              <a:avLst>
                <a:gd name="adj" fmla="val 47681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zh-CN" altLang="en-US"/>
            </a:p>
          </p:txBody>
        </p:sp>
        <p:sp>
          <p:nvSpPr>
            <p:cNvPr id="12" name="文本框 28"/>
            <p:cNvSpPr txBox="1">
              <a:spLocks noChangeArrowheads="1"/>
            </p:cNvSpPr>
            <p:nvPr/>
          </p:nvSpPr>
          <p:spPr bwMode="auto">
            <a:xfrm>
              <a:off x="1574798" y="1335892"/>
              <a:ext cx="2832100" cy="58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600" b="1" dirty="0" smtClean="0">
                  <a:solidFill>
                    <a:srgbClr val="FFFF00"/>
                  </a:solidFill>
                  <a:latin typeface="Adobe 黑体 Std R" panose="020B0400000000000000" charset="-122"/>
                  <a:ea typeface="Adobe 黑体 Std R" panose="020B0400000000000000" charset="-122"/>
                  <a:cs typeface="Adobe 黑体 Std R" panose="020B0400000000000000" charset="-122"/>
                </a:rPr>
                <a:t> </a:t>
              </a:r>
              <a:r>
                <a:rPr lang="zh-CN" altLang="en-US" sz="3200" b="1" dirty="0" smtClean="0">
                  <a:solidFill>
                    <a:srgbClr val="FFFF00"/>
                  </a:solidFill>
                  <a:latin typeface="Adobe 黑体 Std R" panose="020B0400000000000000" charset="-122"/>
                  <a:ea typeface="Adobe 黑体 Std R" panose="020B0400000000000000" charset="-122"/>
                  <a:cs typeface="Adobe 黑体 Std R" panose="020B0400000000000000" charset="-122"/>
                </a:rPr>
                <a:t>想 想 议 议</a:t>
              </a:r>
              <a:endParaRPr lang="en-US" altLang="zh-CN" sz="3200" b="1" dirty="0">
                <a:solidFill>
                  <a:srgbClr val="FFFF00"/>
                </a:solidFill>
                <a:latin typeface="Adobe 黑体 Std R" panose="020B0400000000000000" charset="-122"/>
                <a:ea typeface="Adobe 黑体 Std R" panose="020B0400000000000000" charset="-122"/>
                <a:cs typeface="Adobe 黑体 Std R" panose="020B0400000000000000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3" grpId="0"/>
      <p:bldP spid="4114" grpId="0" bldLvl="0" animBg="1"/>
      <p:bldP spid="41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38555" y="1876425"/>
            <a:ext cx="9678670" cy="310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>
              <a:lnSpc>
                <a:spcPct val="110000"/>
              </a:lnSpc>
              <a:tabLst>
                <a:tab pos="5257800" algn="l"/>
              </a:tabLst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理解动能、势能的相互转化．</a:t>
            </a:r>
            <a:endParaRPr lang="zh-CN" alt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>
              <a:lnSpc>
                <a:spcPct val="110000"/>
              </a:lnSpc>
              <a:tabLst>
                <a:tab pos="5257800" algn="l"/>
              </a:tabLst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能解释一些有关动能、重力势能、弹性势能之间相互转化的简单物理现象．</a:t>
            </a:r>
          </a:p>
          <a:p>
            <a:pPr lvl="0" eaLnBrk="1">
              <a:lnSpc>
                <a:spcPct val="110000"/>
              </a:lnSpc>
              <a:tabLst>
                <a:tab pos="5257800" algn="l"/>
              </a:tabLst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知道有摩擦阻力时，在动能与势能的相互转化中，机械能会减少．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>
              <a:lnSpc>
                <a:spcPct val="110000"/>
              </a:lnSpc>
              <a:tabLst>
                <a:tab pos="5257800" algn="l"/>
              </a:tabLst>
            </a:pPr>
            <a:endParaRPr lang="zh-CN" altLang="en-US" dirty="0" smtClean="0">
              <a:latin typeface="Calibri" panose="020F0502020204030204" pitchFamily="34" charset="0"/>
            </a:endParaRPr>
          </a:p>
        </p:txBody>
      </p:sp>
      <p:pic>
        <p:nvPicPr>
          <p:cNvPr id="6147" name="图片 14" descr="标题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" y="53975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组合 16"/>
          <p:cNvGrpSpPr/>
          <p:nvPr/>
        </p:nvGrpSpPr>
        <p:grpSpPr bwMode="auto">
          <a:xfrm>
            <a:off x="1138555" y="755650"/>
            <a:ext cx="3113088" cy="646113"/>
            <a:chOff x="1161" y="963"/>
            <a:chExt cx="4902" cy="1016"/>
          </a:xfrm>
        </p:grpSpPr>
        <p:sp>
          <p:nvSpPr>
            <p:cNvPr id="6152" name="TextBox 2"/>
            <p:cNvSpPr txBox="1">
              <a:spLocks noChangeArrowheads="1"/>
            </p:cNvSpPr>
            <p:nvPr/>
          </p:nvSpPr>
          <p:spPr bwMode="auto">
            <a:xfrm>
              <a:off x="1900" y="963"/>
              <a:ext cx="3768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rgbClr val="009FB9"/>
                  </a:solidFill>
                </a:rPr>
                <a:t>学 习 目 标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61" y="1879"/>
              <a:ext cx="4902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53253" descr="1294879660858790-12960967340735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930" y="844550"/>
            <a:ext cx="5184775" cy="446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7" name="矩形 53256"/>
          <p:cNvSpPr/>
          <p:nvPr/>
        </p:nvSpPr>
        <p:spPr>
          <a:xfrm>
            <a:off x="9348788" y="5519420"/>
            <a:ext cx="11525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电能</a:t>
            </a:r>
          </a:p>
        </p:txBody>
      </p:sp>
      <p:sp>
        <p:nvSpPr>
          <p:cNvPr id="53258" name="矩形 53257"/>
          <p:cNvSpPr/>
          <p:nvPr/>
        </p:nvSpPr>
        <p:spPr>
          <a:xfrm>
            <a:off x="6540500" y="5519420"/>
            <a:ext cx="25923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水轮机的动能</a:t>
            </a:r>
          </a:p>
        </p:txBody>
      </p:sp>
      <p:sp>
        <p:nvSpPr>
          <p:cNvPr id="53259" name="矩形 53258"/>
          <p:cNvSpPr/>
          <p:nvPr/>
        </p:nvSpPr>
        <p:spPr>
          <a:xfrm>
            <a:off x="4524375" y="5519420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水的动能</a:t>
            </a:r>
          </a:p>
        </p:txBody>
      </p:sp>
      <p:sp>
        <p:nvSpPr>
          <p:cNvPr id="53260" name="矩形 53259"/>
          <p:cNvSpPr/>
          <p:nvPr/>
        </p:nvSpPr>
        <p:spPr>
          <a:xfrm flipH="1">
            <a:off x="1787525" y="5519420"/>
            <a:ext cx="26638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水的重力势能</a:t>
            </a:r>
          </a:p>
        </p:txBody>
      </p:sp>
      <p:sp>
        <p:nvSpPr>
          <p:cNvPr id="53261" name="Line 6"/>
          <p:cNvSpPr/>
          <p:nvPr/>
        </p:nvSpPr>
        <p:spPr>
          <a:xfrm rot="-5400000">
            <a:off x="4330700" y="5495608"/>
            <a:ext cx="26988" cy="64770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vert="eaVert" anchor="t"/>
          <a:lstStyle/>
          <a:p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2" name="Line 6"/>
          <p:cNvSpPr/>
          <p:nvPr/>
        </p:nvSpPr>
        <p:spPr>
          <a:xfrm rot="-5400000">
            <a:off x="6418263" y="5495608"/>
            <a:ext cx="25400" cy="64770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vert="eaVert" anchor="t"/>
          <a:lstStyle/>
          <a:p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3" name="Line 6"/>
          <p:cNvSpPr/>
          <p:nvPr/>
        </p:nvSpPr>
        <p:spPr>
          <a:xfrm rot="-5400000">
            <a:off x="9082088" y="5495608"/>
            <a:ext cx="25400" cy="64770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vert="eaVert" anchor="t"/>
          <a:lstStyle/>
          <a:p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53255"/>
          <p:cNvSpPr/>
          <p:nvPr/>
        </p:nvSpPr>
        <p:spPr>
          <a:xfrm>
            <a:off x="998855" y="1851660"/>
            <a:ext cx="184467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水力发电站的能量是怎样转化的？</a:t>
            </a:r>
          </a:p>
        </p:txBody>
      </p:sp>
      <p:grpSp>
        <p:nvGrpSpPr>
          <p:cNvPr id="10" name="组合 1"/>
          <p:cNvGrpSpPr/>
          <p:nvPr/>
        </p:nvGrpSpPr>
        <p:grpSpPr>
          <a:xfrm>
            <a:off x="547670" y="186118"/>
            <a:ext cx="3145851" cy="658704"/>
            <a:chOff x="1437638" y="1274297"/>
            <a:chExt cx="3145851" cy="658704"/>
          </a:xfrm>
        </p:grpSpPr>
        <p:sp>
          <p:nvSpPr>
            <p:cNvPr id="11" name="AutoShape 2"/>
            <p:cNvSpPr>
              <a:spLocks noChangeArrowheads="1"/>
            </p:cNvSpPr>
            <p:nvPr/>
          </p:nvSpPr>
          <p:spPr bwMode="gray">
            <a:xfrm flipH="1">
              <a:off x="1437638" y="1274297"/>
              <a:ext cx="3145851" cy="658704"/>
            </a:xfrm>
            <a:prstGeom prst="roundRect">
              <a:avLst>
                <a:gd name="adj" fmla="val 47681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zh-CN" altLang="en-US"/>
            </a:p>
          </p:txBody>
        </p:sp>
        <p:sp>
          <p:nvSpPr>
            <p:cNvPr id="12" name="文本框 28"/>
            <p:cNvSpPr txBox="1">
              <a:spLocks noChangeArrowheads="1"/>
            </p:cNvSpPr>
            <p:nvPr/>
          </p:nvSpPr>
          <p:spPr bwMode="auto">
            <a:xfrm>
              <a:off x="1574798" y="1335892"/>
              <a:ext cx="2832100" cy="58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600" b="1" dirty="0" smtClean="0">
                  <a:solidFill>
                    <a:srgbClr val="FFFF00"/>
                  </a:solidFill>
                  <a:latin typeface="Adobe 黑体 Std R" panose="020B0400000000000000" charset="-122"/>
                  <a:ea typeface="Adobe 黑体 Std R" panose="020B0400000000000000" charset="-122"/>
                  <a:cs typeface="Adobe 黑体 Std R" panose="020B0400000000000000" charset="-122"/>
                </a:rPr>
                <a:t> </a:t>
              </a:r>
              <a:r>
                <a:rPr lang="zh-CN" altLang="en-US" sz="3200" b="1" dirty="0" smtClean="0">
                  <a:solidFill>
                    <a:srgbClr val="FFFF00"/>
                  </a:solidFill>
                  <a:latin typeface="Adobe 黑体 Std R" panose="020B0400000000000000" charset="-122"/>
                  <a:ea typeface="Adobe 黑体 Std R" panose="020B0400000000000000" charset="-122"/>
                  <a:cs typeface="Adobe 黑体 Std R" panose="020B0400000000000000" charset="-122"/>
                </a:rPr>
                <a:t>想 想 议 议</a:t>
              </a:r>
              <a:endParaRPr lang="en-US" altLang="zh-CN" sz="3200" b="1" dirty="0">
                <a:solidFill>
                  <a:srgbClr val="FFFF00"/>
                </a:solidFill>
                <a:latin typeface="Adobe 黑体 Std R" panose="020B0400000000000000" charset="-122"/>
                <a:ea typeface="Adobe 黑体 Std R" panose="020B0400000000000000" charset="-122"/>
                <a:cs typeface="Adobe 黑体 Std R" panose="020B0400000000000000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 bldLvl="0" animBg="1"/>
      <p:bldP spid="53262" grpId="0" bldLvl="0" animBg="1"/>
      <p:bldP spid="5326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文本框 3"/>
          <p:cNvSpPr txBox="1">
            <a:spLocks noChangeArrowheads="1"/>
          </p:cNvSpPr>
          <p:nvPr/>
        </p:nvSpPr>
        <p:spPr bwMode="auto">
          <a:xfrm>
            <a:off x="4622800" y="1768476"/>
            <a:ext cx="7880351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动能、重力势能和弹性势能统称为机械能</a:t>
            </a:r>
          </a:p>
        </p:txBody>
      </p:sp>
      <p:sp>
        <p:nvSpPr>
          <p:cNvPr id="30724" name="文本框 4"/>
          <p:cNvSpPr txBox="1">
            <a:spLocks noChangeArrowheads="1"/>
          </p:cNvSpPr>
          <p:nvPr/>
        </p:nvSpPr>
        <p:spPr bwMode="auto">
          <a:xfrm>
            <a:off x="1529714" y="2980371"/>
            <a:ext cx="5759451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机械能及其转化</a:t>
            </a:r>
          </a:p>
        </p:txBody>
      </p:sp>
      <p:sp>
        <p:nvSpPr>
          <p:cNvPr id="30725" name="文本框 5"/>
          <p:cNvSpPr txBox="1">
            <a:spLocks noChangeArrowheads="1"/>
          </p:cNvSpPr>
          <p:nvPr/>
        </p:nvSpPr>
        <p:spPr bwMode="auto">
          <a:xfrm>
            <a:off x="4622800" y="3130550"/>
            <a:ext cx="628078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动能与势能是可以互相转化的，如果存在摩擦等阻力，在动能与势能的相互转化中，机械能会减</a:t>
            </a:r>
            <a:r>
              <a:rPr lang="zh-CN" altLang="en-US" sz="2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少</a:t>
            </a:r>
            <a:endParaRPr lang="zh-CN" altLang="en-US" sz="2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729" name="AutoShape 14"/>
          <p:cNvSpPr/>
          <p:nvPr/>
        </p:nvSpPr>
        <p:spPr bwMode="auto">
          <a:xfrm>
            <a:off x="4222751" y="1968499"/>
            <a:ext cx="291192" cy="2545715"/>
          </a:xfrm>
          <a:prstGeom prst="leftBrace">
            <a:avLst>
              <a:gd name="adj1" fmla="val 69825"/>
              <a:gd name="adj2" fmla="val 50000"/>
            </a:avLst>
          </a:prstGeom>
          <a:noFill/>
          <a:ln w="19050">
            <a:solidFill>
              <a:srgbClr val="0D0D0D"/>
            </a:solidFill>
            <a:miter lim="800000"/>
          </a:ln>
        </p:spPr>
        <p:txBody>
          <a:bodyPr wrap="none" anchor="ctr"/>
          <a:lstStyle/>
          <a:p>
            <a:endParaRPr lang="zh-CN" altLang="en-US" sz="2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7" name="组合 1"/>
          <p:cNvGrpSpPr/>
          <p:nvPr/>
        </p:nvGrpSpPr>
        <p:grpSpPr bwMode="auto">
          <a:xfrm>
            <a:off x="919163" y="463868"/>
            <a:ext cx="3303588" cy="1034171"/>
            <a:chOff x="444500" y="61472"/>
            <a:chExt cx="3303930" cy="1003300"/>
          </a:xfrm>
        </p:grpSpPr>
        <p:pic>
          <p:nvPicPr>
            <p:cNvPr id="18" name="图片 14" descr="标题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61472"/>
              <a:ext cx="10033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直接连接符 18"/>
            <p:cNvCxnSpPr/>
            <p:nvPr/>
          </p:nvCxnSpPr>
          <p:spPr>
            <a:xfrm>
              <a:off x="736630" y="859984"/>
              <a:ext cx="3011800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684549" y="588736"/>
            <a:ext cx="3388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 smtClean="0">
                <a:solidFill>
                  <a:srgbClr val="009FB9"/>
                </a:solidFill>
              </a:rPr>
              <a:t>本 节 小 结</a:t>
            </a:r>
            <a:endParaRPr lang="zh-CN" altLang="en-US" sz="3600" b="1" dirty="0">
              <a:solidFill>
                <a:srgbClr val="009F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8626" name="Object 2"/>
          <p:cNvGraphicFramePr>
            <a:graphicFrameLocks noChangeAspect="1"/>
          </p:cNvGraphicFramePr>
          <p:nvPr/>
        </p:nvGraphicFramePr>
        <p:xfrm>
          <a:off x="876618" y="1804035"/>
          <a:ext cx="10438765" cy="3575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8" name="Document" r:id="rId3" imgW="10820400" imgH="3705225" progId="Word.Document.8">
                  <p:embed/>
                </p:oleObj>
              </mc:Choice>
              <mc:Fallback>
                <p:oleObj name="Document" r:id="rId3" imgW="10820400" imgH="370522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618" y="1804035"/>
                        <a:ext cx="10438765" cy="3575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627" name="Text Box 3"/>
          <p:cNvSpPr txBox="1">
            <a:spLocks noChangeArrowheads="1"/>
          </p:cNvSpPr>
          <p:nvPr/>
        </p:nvSpPr>
        <p:spPr bwMode="auto">
          <a:xfrm>
            <a:off x="1200887" y="2511879"/>
            <a:ext cx="413422" cy="83637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6762" tIns="48381" rIns="96762" bIns="48381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B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178628" name="Object 4"/>
          <p:cNvGraphicFramePr>
            <a:graphicFrameLocks noChangeAspect="1"/>
          </p:cNvGraphicFramePr>
          <p:nvPr/>
        </p:nvGraphicFramePr>
        <p:xfrm>
          <a:off x="955040" y="3097530"/>
          <a:ext cx="10408920" cy="264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9" name="文档" r:id="rId5" imgW="10829925" imgH="2752725" progId="Word.Document.8">
                  <p:embed/>
                </p:oleObj>
              </mc:Choice>
              <mc:Fallback>
                <p:oleObj name="文档" r:id="rId5" imgW="10829925" imgH="275272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040" y="3097530"/>
                        <a:ext cx="10408920" cy="2645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1"/>
          <p:cNvGrpSpPr/>
          <p:nvPr/>
        </p:nvGrpSpPr>
        <p:grpSpPr bwMode="auto">
          <a:xfrm>
            <a:off x="812800" y="361950"/>
            <a:ext cx="4117975" cy="1065213"/>
            <a:chOff x="444500" y="61472"/>
            <a:chExt cx="4118198" cy="1003300"/>
          </a:xfrm>
        </p:grpSpPr>
        <p:pic>
          <p:nvPicPr>
            <p:cNvPr id="6" name="图片 14" descr="标题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61472"/>
              <a:ext cx="10033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接连接符 6"/>
            <p:cNvCxnSpPr/>
            <p:nvPr/>
          </p:nvCxnSpPr>
          <p:spPr>
            <a:xfrm>
              <a:off x="736616" y="859984"/>
              <a:ext cx="3011651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1173865" y="229927"/>
              <a:ext cx="33888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 dirty="0" smtClean="0">
                  <a:solidFill>
                    <a:srgbClr val="009FB9"/>
                  </a:solidFill>
                </a:rPr>
                <a:t>当 堂 检 测</a:t>
              </a:r>
              <a:endParaRPr lang="zh-CN" altLang="en-US" sz="3600" b="1" dirty="0">
                <a:solidFill>
                  <a:srgbClr val="009FB9"/>
                </a:solidFill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2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02" name="Object 2"/>
          <p:cNvGraphicFramePr>
            <a:graphicFrameLocks noChangeAspect="1"/>
          </p:cNvGraphicFramePr>
          <p:nvPr/>
        </p:nvGraphicFramePr>
        <p:xfrm>
          <a:off x="986790" y="1441133"/>
          <a:ext cx="9243060" cy="3429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2" name="Document" r:id="rId3" imgW="10848975" imgH="4010025" progId="Word.Document.8">
                  <p:embed/>
                </p:oleObj>
              </mc:Choice>
              <mc:Fallback>
                <p:oleObj name="Document" r:id="rId3" imgW="10848975" imgH="401002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790" y="1441133"/>
                        <a:ext cx="9243060" cy="3429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03" name="Object 3"/>
          <p:cNvGraphicFramePr>
            <a:graphicFrameLocks noChangeAspect="1"/>
          </p:cNvGraphicFramePr>
          <p:nvPr/>
        </p:nvGraphicFramePr>
        <p:xfrm>
          <a:off x="974725" y="3313748"/>
          <a:ext cx="9340215" cy="2373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3" name="文档" r:id="rId5" imgW="10829925" imgH="2752725" progId="Word.Document.8">
                  <p:embed/>
                </p:oleObj>
              </mc:Choice>
              <mc:Fallback>
                <p:oleObj name="文档" r:id="rId5" imgW="10829925" imgH="275272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3313748"/>
                        <a:ext cx="9340215" cy="2373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04" name="Text Box 4"/>
          <p:cNvSpPr txBox="1">
            <a:spLocks noChangeArrowheads="1"/>
          </p:cNvSpPr>
          <p:nvPr/>
        </p:nvSpPr>
        <p:spPr bwMode="auto">
          <a:xfrm>
            <a:off x="5069468" y="2680353"/>
            <a:ext cx="503190" cy="4670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6762" tIns="48381" rIns="96762" bIns="48381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C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0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6578" name="Object 2"/>
          <p:cNvGraphicFramePr>
            <a:graphicFrameLocks noChangeAspect="1"/>
          </p:cNvGraphicFramePr>
          <p:nvPr/>
        </p:nvGraphicFramePr>
        <p:xfrm>
          <a:off x="832803" y="1037273"/>
          <a:ext cx="9959975" cy="3176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6" name="Document" r:id="rId3" imgW="10848975" imgH="3457575" progId="Word.Document.8">
                  <p:embed/>
                </p:oleObj>
              </mc:Choice>
              <mc:Fallback>
                <p:oleObj name="Document" r:id="rId3" imgW="10848975" imgH="345757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03" y="1037273"/>
                        <a:ext cx="9959975" cy="3176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6579" name="Object 3"/>
          <p:cNvGraphicFramePr>
            <a:graphicFrameLocks noChangeAspect="1"/>
          </p:cNvGraphicFramePr>
          <p:nvPr/>
        </p:nvGraphicFramePr>
        <p:xfrm>
          <a:off x="827088" y="4577715"/>
          <a:ext cx="10037445" cy="1278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7" name="文档" r:id="rId5" imgW="10820400" imgH="1381125" progId="Word.Document.8">
                  <p:embed/>
                </p:oleObj>
              </mc:Choice>
              <mc:Fallback>
                <p:oleObj name="文档" r:id="rId5" imgW="10820400" imgH="138112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577715"/>
                        <a:ext cx="10037445" cy="1278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6580" name="Text Box 4"/>
          <p:cNvSpPr txBox="1">
            <a:spLocks noChangeArrowheads="1"/>
          </p:cNvSpPr>
          <p:nvPr/>
        </p:nvSpPr>
        <p:spPr bwMode="auto">
          <a:xfrm>
            <a:off x="3394249" y="1725464"/>
            <a:ext cx="503190" cy="4670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6762" tIns="48381" rIns="96762" bIns="48381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B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58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752611"/>
              </p:ext>
            </p:extLst>
          </p:nvPr>
        </p:nvGraphicFramePr>
        <p:xfrm>
          <a:off x="1049338" y="731838"/>
          <a:ext cx="9752965" cy="241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6" name="Document" r:id="rId3" imgW="10820662" imgH="2676787" progId="Word.Document.8">
                  <p:embed/>
                </p:oleObj>
              </mc:Choice>
              <mc:Fallback>
                <p:oleObj name="Document" r:id="rId3" imgW="10820662" imgH="2676787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731838"/>
                        <a:ext cx="9752965" cy="2414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980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1560" y="3319780"/>
            <a:ext cx="8571230" cy="2337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98084" name="Text Box 4"/>
          <p:cNvSpPr txBox="1">
            <a:spLocks noChangeArrowheads="1"/>
          </p:cNvSpPr>
          <p:nvPr/>
        </p:nvSpPr>
        <p:spPr bwMode="auto">
          <a:xfrm>
            <a:off x="2397579" y="2533306"/>
            <a:ext cx="493837" cy="4670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6762" tIns="48381" rIns="96762" bIns="48381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A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08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0130" name="Object 2"/>
          <p:cNvGraphicFramePr>
            <a:graphicFrameLocks noChangeAspect="1"/>
          </p:cNvGraphicFramePr>
          <p:nvPr/>
        </p:nvGraphicFramePr>
        <p:xfrm>
          <a:off x="1035368" y="1446213"/>
          <a:ext cx="10131425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8" name="Document" r:id="rId3" imgW="10848975" imgH="3362325" progId="Word.Document.8">
                  <p:embed/>
                </p:oleObj>
              </mc:Choice>
              <mc:Fallback>
                <p:oleObj name="Document" r:id="rId3" imgW="10848975" imgH="336232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368" y="1446213"/>
                        <a:ext cx="10131425" cy="314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0131" name="Text Box 3"/>
          <p:cNvSpPr txBox="1">
            <a:spLocks noChangeArrowheads="1"/>
          </p:cNvSpPr>
          <p:nvPr/>
        </p:nvSpPr>
        <p:spPr bwMode="auto">
          <a:xfrm>
            <a:off x="7205988" y="1468617"/>
            <a:ext cx="899133" cy="4670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不变 </a:t>
            </a:r>
          </a:p>
        </p:txBody>
      </p:sp>
      <p:sp>
        <p:nvSpPr>
          <p:cNvPr id="1200132" name="Text Box 4"/>
          <p:cNvSpPr txBox="1">
            <a:spLocks noChangeArrowheads="1"/>
          </p:cNvSpPr>
          <p:nvPr/>
        </p:nvSpPr>
        <p:spPr bwMode="auto">
          <a:xfrm>
            <a:off x="9884269" y="1454875"/>
            <a:ext cx="899133" cy="4670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增大 </a:t>
            </a:r>
          </a:p>
        </p:txBody>
      </p:sp>
      <p:sp>
        <p:nvSpPr>
          <p:cNvPr id="1200133" name="Text Box 5"/>
          <p:cNvSpPr txBox="1">
            <a:spLocks noChangeArrowheads="1"/>
          </p:cNvSpPr>
          <p:nvPr/>
        </p:nvSpPr>
        <p:spPr bwMode="auto">
          <a:xfrm>
            <a:off x="7484515" y="2736705"/>
            <a:ext cx="899133" cy="4670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焦耳 </a:t>
            </a:r>
          </a:p>
        </p:txBody>
      </p:sp>
      <p:sp>
        <p:nvSpPr>
          <p:cNvPr id="1200134" name="Text Box 6"/>
          <p:cNvSpPr txBox="1">
            <a:spLocks noChangeArrowheads="1"/>
          </p:cNvSpPr>
          <p:nvPr/>
        </p:nvSpPr>
        <p:spPr bwMode="auto">
          <a:xfrm>
            <a:off x="1312902" y="4031433"/>
            <a:ext cx="879897" cy="4670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6762" tIns="48381" rIns="96762" bIns="48381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50 J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0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1" grpId="0" bldLvl="0" animBg="1"/>
      <p:bldP spid="1200132" grpId="0" bldLvl="0" animBg="1"/>
      <p:bldP spid="1200133" grpId="0" bldLvl="0" animBg="1"/>
      <p:bldP spid="120013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86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587583"/>
              </p:ext>
            </p:extLst>
          </p:nvPr>
        </p:nvGraphicFramePr>
        <p:xfrm>
          <a:off x="1044575" y="973138"/>
          <a:ext cx="10407650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4" name="Document" r:id="rId3" imgW="11199420" imgH="3425999" progId="Word.Document.8">
                  <p:embed/>
                </p:oleObj>
              </mc:Choice>
              <mc:Fallback>
                <p:oleObj name="Document" r:id="rId3" imgW="11199420" imgH="3425999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973138"/>
                        <a:ext cx="10407650" cy="317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8696" name="Picture 8" descr="E:\2018\人八下物理方正教用终\人八下物理方正教用终\八下物理ppt\WX293.t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400046" y="4234122"/>
            <a:ext cx="4113835" cy="1861505"/>
          </a:xfrm>
          <a:prstGeom prst="rect">
            <a:avLst/>
          </a:prstGeom>
          <a:noFill/>
        </p:spPr>
      </p:pic>
      <p:sp>
        <p:nvSpPr>
          <p:cNvPr id="1138698" name="Text Box 10"/>
          <p:cNvSpPr txBox="1">
            <a:spLocks noChangeArrowheads="1"/>
          </p:cNvSpPr>
          <p:nvPr/>
        </p:nvSpPr>
        <p:spPr bwMode="auto">
          <a:xfrm>
            <a:off x="1070918" y="2842150"/>
            <a:ext cx="1208512" cy="4670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弹性势 </a:t>
            </a:r>
          </a:p>
        </p:txBody>
      </p:sp>
      <p:sp>
        <p:nvSpPr>
          <p:cNvPr id="1138699" name="Text Box 11"/>
          <p:cNvSpPr txBox="1">
            <a:spLocks noChangeArrowheads="1"/>
          </p:cNvSpPr>
          <p:nvPr/>
        </p:nvSpPr>
        <p:spPr bwMode="auto">
          <a:xfrm>
            <a:off x="4225743" y="2827566"/>
            <a:ext cx="589753" cy="4670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动 </a:t>
            </a:r>
          </a:p>
        </p:txBody>
      </p:sp>
      <p:sp>
        <p:nvSpPr>
          <p:cNvPr id="1138700" name="Text Box 12"/>
          <p:cNvSpPr txBox="1">
            <a:spLocks noChangeArrowheads="1"/>
          </p:cNvSpPr>
          <p:nvPr/>
        </p:nvSpPr>
        <p:spPr bwMode="auto">
          <a:xfrm>
            <a:off x="5565173" y="3468843"/>
            <a:ext cx="3865880" cy="4654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6762" tIns="48381" rIns="96762" bIns="48381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</a:rPr>
              <a:t>克服摩擦做功，机械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能减小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8" grpId="0" bldLvl="0" animBg="1"/>
      <p:bldP spid="1138699" grpId="0" bldLvl="0" animBg="1"/>
      <p:bldP spid="1138700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6818" name="Object 2"/>
          <p:cNvGraphicFramePr>
            <a:graphicFrameLocks noChangeAspect="1"/>
          </p:cNvGraphicFramePr>
          <p:nvPr/>
        </p:nvGraphicFramePr>
        <p:xfrm>
          <a:off x="1088073" y="1133158"/>
          <a:ext cx="9520555" cy="4591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8" name="Document" r:id="rId3" imgW="10820400" imgH="5200650" progId="Word.Document.8">
                  <p:embed/>
                </p:oleObj>
              </mc:Choice>
              <mc:Fallback>
                <p:oleObj name="Document" r:id="rId3" imgW="10820400" imgH="520065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073" y="1133158"/>
                        <a:ext cx="9520555" cy="4591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5794" name="Object 2"/>
          <p:cNvGraphicFramePr>
            <a:graphicFrameLocks noChangeAspect="1"/>
          </p:cNvGraphicFramePr>
          <p:nvPr/>
        </p:nvGraphicFramePr>
        <p:xfrm>
          <a:off x="750570" y="1232218"/>
          <a:ext cx="10255250" cy="3899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2" name="文档" r:id="rId3" imgW="10820400" imgH="4124325" progId="Word.Document.8">
                  <p:embed/>
                </p:oleObj>
              </mc:Choice>
              <mc:Fallback>
                <p:oleObj name="文档" r:id="rId3" imgW="10820400" imgH="412432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" y="1232218"/>
                        <a:ext cx="10255250" cy="3899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5795" name="Text Box 3"/>
          <p:cNvSpPr txBox="1">
            <a:spLocks noChangeArrowheads="1"/>
          </p:cNvSpPr>
          <p:nvPr/>
        </p:nvSpPr>
        <p:spPr bwMode="auto">
          <a:xfrm>
            <a:off x="1616946" y="2565479"/>
            <a:ext cx="2446030" cy="4670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改变物体的形状 </a:t>
            </a:r>
          </a:p>
        </p:txBody>
      </p:sp>
      <p:sp>
        <p:nvSpPr>
          <p:cNvPr id="1185796" name="Text Box 4"/>
          <p:cNvSpPr txBox="1">
            <a:spLocks noChangeArrowheads="1"/>
          </p:cNvSpPr>
          <p:nvPr/>
        </p:nvSpPr>
        <p:spPr bwMode="auto">
          <a:xfrm>
            <a:off x="6857412" y="2521769"/>
            <a:ext cx="1208512" cy="4670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弹性势 </a:t>
            </a:r>
          </a:p>
        </p:txBody>
      </p:sp>
      <p:sp>
        <p:nvSpPr>
          <p:cNvPr id="1185797" name="Text Box 5"/>
          <p:cNvSpPr txBox="1">
            <a:spLocks noChangeArrowheads="1"/>
          </p:cNvSpPr>
          <p:nvPr/>
        </p:nvSpPr>
        <p:spPr bwMode="auto">
          <a:xfrm>
            <a:off x="3807151" y="3212244"/>
            <a:ext cx="2029460" cy="4654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先增大后减小 </a:t>
            </a:r>
          </a:p>
        </p:txBody>
      </p:sp>
      <p:sp>
        <p:nvSpPr>
          <p:cNvPr id="1185798" name="Text Box 6"/>
          <p:cNvSpPr txBox="1">
            <a:spLocks noChangeArrowheads="1"/>
          </p:cNvSpPr>
          <p:nvPr/>
        </p:nvSpPr>
        <p:spPr bwMode="auto">
          <a:xfrm>
            <a:off x="9743662" y="3851619"/>
            <a:ext cx="899133" cy="4670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减小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8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795" grpId="0" bldLvl="0" animBg="1"/>
      <p:bldP spid="1185796" grpId="0" bldLvl="0" animBg="1"/>
      <p:bldP spid="1185797" grpId="0" bldLvl="0" animBg="1"/>
      <p:bldP spid="118579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6"/>
          <p:cNvGrpSpPr/>
          <p:nvPr/>
        </p:nvGrpSpPr>
        <p:grpSpPr bwMode="auto">
          <a:xfrm>
            <a:off x="645926" y="361950"/>
            <a:ext cx="3305175" cy="1003300"/>
            <a:chOff x="700" y="622"/>
            <a:chExt cx="5204" cy="1580"/>
          </a:xfrm>
        </p:grpSpPr>
        <p:sp>
          <p:nvSpPr>
            <p:cNvPr id="23" name="TextBox 2"/>
            <p:cNvSpPr txBox="1"/>
            <p:nvPr/>
          </p:nvSpPr>
          <p:spPr>
            <a:xfrm>
              <a:off x="1900" y="962"/>
              <a:ext cx="3849" cy="1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新 课 引 入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pic>
          <p:nvPicPr>
            <p:cNvPr id="24" name="图片 14" descr="标题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" y="622"/>
              <a:ext cx="1580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直接连接符 24"/>
            <p:cNvCxnSpPr/>
            <p:nvPr/>
          </p:nvCxnSpPr>
          <p:spPr>
            <a:xfrm>
              <a:off x="1160" y="1879"/>
              <a:ext cx="4744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3" descr="图片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1518" y="1617435"/>
            <a:ext cx="6275916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803039" y="5720171"/>
            <a:ext cx="85870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过山车在运动的过程中，动能和势能会发生什么变化？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4770" name="Object 2"/>
          <p:cNvGraphicFramePr>
            <a:graphicFrameLocks noChangeAspect="1"/>
          </p:cNvGraphicFramePr>
          <p:nvPr/>
        </p:nvGraphicFramePr>
        <p:xfrm>
          <a:off x="929958" y="1803718"/>
          <a:ext cx="9646920" cy="2450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6" name="文档" r:id="rId3" imgW="10820400" imgH="2752725" progId="Word.Document.8">
                  <p:embed/>
                </p:oleObj>
              </mc:Choice>
              <mc:Fallback>
                <p:oleObj name="文档" r:id="rId3" imgW="10820400" imgH="275272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958" y="1803718"/>
                        <a:ext cx="9646920" cy="2450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4772" name="Text Box 4"/>
          <p:cNvSpPr txBox="1">
            <a:spLocks noChangeArrowheads="1"/>
          </p:cNvSpPr>
          <p:nvPr/>
        </p:nvSpPr>
        <p:spPr bwMode="auto">
          <a:xfrm>
            <a:off x="9541830" y="2430925"/>
            <a:ext cx="878293" cy="4670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减小</a:t>
            </a:r>
            <a:r>
              <a:rPr lang="zh-CN" altLang="en-US" dirty="0"/>
              <a:t> </a:t>
            </a:r>
          </a:p>
        </p:txBody>
      </p:sp>
      <p:sp>
        <p:nvSpPr>
          <p:cNvPr id="1184773" name="Text Box 5"/>
          <p:cNvSpPr txBox="1">
            <a:spLocks noChangeArrowheads="1"/>
          </p:cNvSpPr>
          <p:nvPr/>
        </p:nvSpPr>
        <p:spPr bwMode="auto">
          <a:xfrm>
            <a:off x="9580989" y="2981830"/>
            <a:ext cx="589753" cy="46703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是 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2" grpId="0" bldLvl="0" animBg="1"/>
      <p:bldP spid="1184773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2" descr="图片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113"/>
            <a:ext cx="1224438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8825" y="4932363"/>
            <a:ext cx="2851150" cy="1768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940" name="Rectangle 11"/>
          <p:cNvSpPr>
            <a:spLocks noChangeArrowheads="1"/>
          </p:cNvSpPr>
          <p:nvPr/>
        </p:nvSpPr>
        <p:spPr bwMode="auto">
          <a:xfrm>
            <a:off x="-36513" y="23813"/>
            <a:ext cx="539751" cy="68580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rgbClr val="E4EFE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9941" name="Picture 2" descr="6-4-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3813"/>
            <a:ext cx="8278812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01-01-003-0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33373">
            <a:off x="3621088" y="3465513"/>
            <a:ext cx="1041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WordArt 5"/>
          <p:cNvSpPr>
            <a:spLocks noChangeArrowheads="1" noChangeShapeType="1" noTextEdit="1"/>
          </p:cNvSpPr>
          <p:nvPr/>
        </p:nvSpPr>
        <p:spPr bwMode="auto">
          <a:xfrm rot="6733373">
            <a:off x="486570" y="2701131"/>
            <a:ext cx="4824412" cy="18002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t"/>
            </a:scene3d>
            <a:sp3d extrusionH="4302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 fontAlgn="auto"/>
            <a:r>
              <a:rPr lang="zh-CN" altLang="en-US" sz="6600" kern="10">
                <a:ln w="9525">
                  <a:round/>
                </a:ln>
                <a:solidFill>
                  <a:srgbClr val="CC0000">
                    <a:alpha val="89803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再见</a:t>
            </a:r>
          </a:p>
        </p:txBody>
      </p:sp>
      <p:pic>
        <p:nvPicPr>
          <p:cNvPr id="11" name="图片 10" descr="image1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28150" y="1028700"/>
            <a:ext cx="2606675" cy="40687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张娟娟射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880" y="2543810"/>
            <a:ext cx="5934075" cy="296164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3155" y="1874520"/>
            <a:ext cx="4379595" cy="2125980"/>
          </a:xfrm>
          <a:prstGeom prst="rect">
            <a:avLst/>
          </a:prstGeom>
          <a:noFill/>
          <a:ln w="28575">
            <a:solidFill>
              <a:srgbClr val="FFCCFF"/>
            </a:solidFill>
            <a:miter lim="800000"/>
            <a:headEnd/>
            <a:tailEnd/>
          </a:ln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3155" y="3933825"/>
            <a:ext cx="4416425" cy="2219325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084705" y="794975"/>
            <a:ext cx="5856817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/>
              <a:t>弓的弹性势能哪里去了？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448833" y="348342"/>
            <a:ext cx="3305175" cy="1003300"/>
            <a:chOff x="700" y="622"/>
            <a:chExt cx="5204" cy="1580"/>
          </a:xfrm>
        </p:grpSpPr>
        <p:sp>
          <p:nvSpPr>
            <p:cNvPr id="6" name="TextBox 2"/>
            <p:cNvSpPr txBox="1"/>
            <p:nvPr/>
          </p:nvSpPr>
          <p:spPr>
            <a:xfrm>
              <a:off x="1900" y="962"/>
              <a:ext cx="3849" cy="1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新 课 讲 解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pic>
          <p:nvPicPr>
            <p:cNvPr id="8" name="图片 14" descr="标题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" y="622"/>
              <a:ext cx="1580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>
            <a:xfrm>
              <a:off x="1160" y="1879"/>
              <a:ext cx="4744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1233715" y="1553418"/>
            <a:ext cx="4354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一、机械能及其转化</a:t>
            </a:r>
            <a:endParaRPr lang="zh-CN" altLang="en-US" sz="36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233715" y="2446110"/>
            <a:ext cx="7200900" cy="733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．动能、势能统称为机械能。</a:t>
            </a:r>
            <a:endParaRPr lang="en-US" altLang="zh-CN" sz="2800" b="1" baseline="-25000" dirty="0">
              <a:latin typeface="Times New Roman" panose="02020603050405020304" pitchFamily="18" charset="0"/>
            </a:endParaRPr>
          </a:p>
        </p:txBody>
      </p:sp>
      <p:grpSp>
        <p:nvGrpSpPr>
          <p:cNvPr id="12" name="Group 19"/>
          <p:cNvGrpSpPr/>
          <p:nvPr/>
        </p:nvGrpSpPr>
        <p:grpSpPr bwMode="auto">
          <a:xfrm>
            <a:off x="1765526" y="3258231"/>
            <a:ext cx="4122737" cy="1441450"/>
            <a:chOff x="5085" y="572"/>
            <a:chExt cx="2597" cy="908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085" y="657"/>
              <a:ext cx="791" cy="46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just" eaLnBrk="0" hangingPunc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机械能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5940" y="572"/>
              <a:ext cx="566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zh-CN" altLang="en-US" sz="2800" b="1">
                  <a:latin typeface="Times New Roman" panose="02020603050405020304" pitchFamily="18" charset="0"/>
                </a:rPr>
                <a:t>动能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5940" y="998"/>
              <a:ext cx="566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2800" b="1" dirty="0">
                  <a:latin typeface="Times New Roman" panose="02020603050405020304" pitchFamily="18" charset="0"/>
                </a:rPr>
                <a:t>势能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666" y="771"/>
              <a:ext cx="1016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2800" b="1" dirty="0">
                  <a:latin typeface="Times New Roman" panose="02020603050405020304" pitchFamily="18" charset="0"/>
                </a:rPr>
                <a:t>重力势能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666" y="1153"/>
              <a:ext cx="1016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2800" b="1">
                  <a:latin typeface="Times New Roman" panose="02020603050405020304" pitchFamily="18" charset="0"/>
                </a:rPr>
                <a:t>弹性势能</a:t>
              </a:r>
            </a:p>
          </p:txBody>
        </p:sp>
        <p:sp>
          <p:nvSpPr>
            <p:cNvPr id="18" name="AutoShape 17"/>
            <p:cNvSpPr/>
            <p:nvPr/>
          </p:nvSpPr>
          <p:spPr bwMode="auto">
            <a:xfrm>
              <a:off x="5854" y="771"/>
              <a:ext cx="113" cy="368"/>
            </a:xfrm>
            <a:prstGeom prst="leftBrace">
              <a:avLst>
                <a:gd name="adj1" fmla="val 2713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algn="just"/>
              <a:endParaRPr lang="zh-CN" altLang="en-US"/>
            </a:p>
          </p:txBody>
        </p:sp>
        <p:sp>
          <p:nvSpPr>
            <p:cNvPr id="19" name="AutoShape 18"/>
            <p:cNvSpPr/>
            <p:nvPr/>
          </p:nvSpPr>
          <p:spPr bwMode="auto">
            <a:xfrm>
              <a:off x="6563" y="998"/>
              <a:ext cx="113" cy="368"/>
            </a:xfrm>
            <a:prstGeom prst="leftBrace">
              <a:avLst>
                <a:gd name="adj1" fmla="val 2713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algn="just"/>
              <a:endParaRPr lang="zh-CN" altLang="en-US"/>
            </a:p>
          </p:txBody>
        </p:sp>
      </p:grp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233715" y="5309508"/>
            <a:ext cx="9419771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．物体具有机械能的总量等于动能、势能两种能量之和。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8304" name="Object 16"/>
          <p:cNvGraphicFramePr>
            <a:graphicFrameLocks noChangeAspect="1"/>
          </p:cNvGraphicFramePr>
          <p:nvPr/>
        </p:nvGraphicFramePr>
        <p:xfrm>
          <a:off x="580844" y="2769145"/>
          <a:ext cx="11334750" cy="342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8" name="Document" r:id="rId3" imgW="10864850" imgH="3255645" progId="Word.Document.8">
                  <p:embed/>
                </p:oleObj>
              </mc:Choice>
              <mc:Fallback>
                <p:oleObj name="Document" r:id="rId3" imgW="10864850" imgH="325564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44" y="2769145"/>
                        <a:ext cx="11334750" cy="342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1"/>
          <p:cNvGrpSpPr/>
          <p:nvPr/>
        </p:nvGrpSpPr>
        <p:grpSpPr>
          <a:xfrm>
            <a:off x="581325" y="475678"/>
            <a:ext cx="3145851" cy="658704"/>
            <a:chOff x="1437638" y="1274297"/>
            <a:chExt cx="3145851" cy="658704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gray">
            <a:xfrm flipH="1">
              <a:off x="1437638" y="1274297"/>
              <a:ext cx="3145851" cy="658704"/>
            </a:xfrm>
            <a:prstGeom prst="roundRect">
              <a:avLst>
                <a:gd name="adj" fmla="val 47681"/>
              </a:avLst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zh-CN" altLang="en-US"/>
            </a:p>
          </p:txBody>
        </p:sp>
        <p:sp>
          <p:nvSpPr>
            <p:cNvPr id="6" name="文本框 28"/>
            <p:cNvSpPr txBox="1">
              <a:spLocks noChangeArrowheads="1"/>
            </p:cNvSpPr>
            <p:nvPr/>
          </p:nvSpPr>
          <p:spPr bwMode="auto">
            <a:xfrm>
              <a:off x="1574605" y="1335892"/>
              <a:ext cx="2865755" cy="58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600" b="1" dirty="0" smtClean="0">
                  <a:solidFill>
                    <a:srgbClr val="FFFF00"/>
                  </a:solidFill>
                  <a:latin typeface="Adobe 黑体 Std R" panose="020B0400000000000000" charset="-122"/>
                  <a:ea typeface="Adobe 黑体 Std R" panose="020B0400000000000000" charset="-122"/>
                  <a:cs typeface="Adobe 黑体 Std R" panose="020B0400000000000000" charset="-122"/>
                </a:rPr>
                <a:t> </a:t>
              </a:r>
              <a:r>
                <a:rPr lang="zh-CN" altLang="en-US" sz="3200" b="1" dirty="0" smtClean="0">
                  <a:solidFill>
                    <a:srgbClr val="FFFF00"/>
                  </a:solidFill>
                  <a:latin typeface="Adobe 黑体 Std R" panose="020B0400000000000000" charset="-122"/>
                  <a:ea typeface="Adobe 黑体 Std R" panose="020B0400000000000000" charset="-122"/>
                  <a:cs typeface="Adobe 黑体 Std R" panose="020B0400000000000000" charset="-122"/>
                </a:rPr>
                <a:t>想 想 做 做</a:t>
              </a:r>
              <a:endParaRPr lang="en-US" altLang="zh-CN" sz="3200" b="1" dirty="0">
                <a:solidFill>
                  <a:srgbClr val="FFFF00"/>
                </a:solidFill>
                <a:latin typeface="Adobe 黑体 Std R" panose="020B0400000000000000" charset="-122"/>
                <a:ea typeface="Adobe 黑体 Std R" panose="020B0400000000000000" charset="-122"/>
                <a:cs typeface="Adobe 黑体 Std R" panose="020B0400000000000000" charset="-122"/>
              </a:endParaRPr>
            </a:p>
          </p:txBody>
        </p:sp>
      </p:grp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874532" y="1577159"/>
            <a:ext cx="9270772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en-US" altLang="zh-CN" sz="40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r>
              <a:rPr lang="zh-CN" altLang="en-US" sz="40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动能和重力势能</a:t>
            </a:r>
            <a:r>
              <a:rPr lang="zh-CN" altLang="en-US" sz="4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是</a:t>
            </a:r>
            <a:r>
              <a:rPr lang="zh-CN" altLang="en-US" sz="40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如何变化</a:t>
            </a:r>
            <a:r>
              <a:rPr lang="zh-CN" altLang="en-US" sz="4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的？</a:t>
            </a:r>
            <a:endParaRPr lang="zh-CN" altLang="en-US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7275" name="Object 11"/>
          <p:cNvGraphicFramePr>
            <a:graphicFrameLocks noChangeAspect="1"/>
          </p:cNvGraphicFramePr>
          <p:nvPr/>
        </p:nvGraphicFramePr>
        <p:xfrm>
          <a:off x="984250" y="1273810"/>
          <a:ext cx="9690100" cy="430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2" name="文档" r:id="rId3" imgW="10800715" imgH="4808220" progId="Word.Document.8">
                  <p:embed/>
                </p:oleObj>
              </mc:Choice>
              <mc:Fallback>
                <p:oleObj name="文档" r:id="rId3" imgW="10800715" imgH="48082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1273810"/>
                        <a:ext cx="9690100" cy="4309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7276" name="Text Box 12"/>
          <p:cNvSpPr txBox="1">
            <a:spLocks noChangeArrowheads="1"/>
          </p:cNvSpPr>
          <p:nvPr/>
        </p:nvSpPr>
        <p:spPr bwMode="auto">
          <a:xfrm>
            <a:off x="5398135" y="1273810"/>
            <a:ext cx="938530" cy="4654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降低 </a:t>
            </a:r>
          </a:p>
        </p:txBody>
      </p:sp>
      <p:sp>
        <p:nvSpPr>
          <p:cNvPr id="907277" name="Text Box 13"/>
          <p:cNvSpPr txBox="1">
            <a:spLocks noChangeArrowheads="1"/>
          </p:cNvSpPr>
          <p:nvPr/>
        </p:nvSpPr>
        <p:spPr bwMode="auto">
          <a:xfrm>
            <a:off x="8909685" y="1273810"/>
            <a:ext cx="806450" cy="4654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大 </a:t>
            </a:r>
          </a:p>
        </p:txBody>
      </p:sp>
      <p:sp>
        <p:nvSpPr>
          <p:cNvPr id="907278" name="Text Box 14"/>
          <p:cNvSpPr txBox="1">
            <a:spLocks noChangeArrowheads="1"/>
          </p:cNvSpPr>
          <p:nvPr/>
        </p:nvSpPr>
        <p:spPr bwMode="auto">
          <a:xfrm>
            <a:off x="2642870" y="1866900"/>
            <a:ext cx="913765" cy="4654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减小 </a:t>
            </a:r>
          </a:p>
        </p:txBody>
      </p:sp>
      <p:sp>
        <p:nvSpPr>
          <p:cNvPr id="907279" name="Text Box 15"/>
          <p:cNvSpPr txBox="1">
            <a:spLocks noChangeArrowheads="1"/>
          </p:cNvSpPr>
          <p:nvPr/>
        </p:nvSpPr>
        <p:spPr bwMode="auto">
          <a:xfrm>
            <a:off x="5653405" y="1885950"/>
            <a:ext cx="961390" cy="4654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增大 </a:t>
            </a:r>
          </a:p>
        </p:txBody>
      </p:sp>
      <p:sp>
        <p:nvSpPr>
          <p:cNvPr id="907280" name="Text Box 16"/>
          <p:cNvSpPr txBox="1">
            <a:spLocks noChangeArrowheads="1"/>
          </p:cNvSpPr>
          <p:nvPr/>
        </p:nvSpPr>
        <p:spPr bwMode="auto">
          <a:xfrm>
            <a:off x="7080885" y="1885950"/>
            <a:ext cx="1269365" cy="4654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重力势</a:t>
            </a:r>
            <a:r>
              <a:rPr lang="zh-CN" altLang="en-US" dirty="0"/>
              <a:t> </a:t>
            </a:r>
          </a:p>
        </p:txBody>
      </p:sp>
      <p:sp>
        <p:nvSpPr>
          <p:cNvPr id="907281" name="Text Box 17"/>
          <p:cNvSpPr txBox="1">
            <a:spLocks noChangeArrowheads="1"/>
          </p:cNvSpPr>
          <p:nvPr/>
        </p:nvSpPr>
        <p:spPr bwMode="auto">
          <a:xfrm>
            <a:off x="9887585" y="1866900"/>
            <a:ext cx="862965" cy="4654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动 </a:t>
            </a:r>
          </a:p>
        </p:txBody>
      </p:sp>
      <p:sp>
        <p:nvSpPr>
          <p:cNvPr id="907282" name="Text Box 18"/>
          <p:cNvSpPr txBox="1">
            <a:spLocks noChangeArrowheads="1"/>
          </p:cNvSpPr>
          <p:nvPr/>
        </p:nvSpPr>
        <p:spPr bwMode="auto">
          <a:xfrm>
            <a:off x="5748655" y="2500630"/>
            <a:ext cx="961390" cy="4654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升高 </a:t>
            </a:r>
          </a:p>
        </p:txBody>
      </p:sp>
      <p:sp>
        <p:nvSpPr>
          <p:cNvPr id="907283" name="Text Box 19"/>
          <p:cNvSpPr txBox="1">
            <a:spLocks noChangeArrowheads="1"/>
          </p:cNvSpPr>
          <p:nvPr/>
        </p:nvSpPr>
        <p:spPr bwMode="auto">
          <a:xfrm>
            <a:off x="9291955" y="2500630"/>
            <a:ext cx="767080" cy="4654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小 </a:t>
            </a:r>
          </a:p>
        </p:txBody>
      </p:sp>
      <p:sp>
        <p:nvSpPr>
          <p:cNvPr id="907284" name="Text Box 20"/>
          <p:cNvSpPr txBox="1">
            <a:spLocks noChangeArrowheads="1"/>
          </p:cNvSpPr>
          <p:nvPr/>
        </p:nvSpPr>
        <p:spPr bwMode="auto">
          <a:xfrm>
            <a:off x="3042920" y="3119755"/>
            <a:ext cx="961390" cy="4654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增大 </a:t>
            </a:r>
          </a:p>
        </p:txBody>
      </p:sp>
      <p:sp>
        <p:nvSpPr>
          <p:cNvPr id="907285" name="Text Box 21"/>
          <p:cNvSpPr txBox="1">
            <a:spLocks noChangeArrowheads="1"/>
          </p:cNvSpPr>
          <p:nvPr/>
        </p:nvSpPr>
        <p:spPr bwMode="auto">
          <a:xfrm>
            <a:off x="5904230" y="3119755"/>
            <a:ext cx="939165" cy="4654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减小</a:t>
            </a:r>
            <a:r>
              <a:rPr lang="zh-CN" altLang="en-US" dirty="0"/>
              <a:t> </a:t>
            </a:r>
          </a:p>
        </p:txBody>
      </p:sp>
      <p:sp>
        <p:nvSpPr>
          <p:cNvPr id="907286" name="Text Box 22"/>
          <p:cNvSpPr txBox="1">
            <a:spLocks noChangeArrowheads="1"/>
          </p:cNvSpPr>
          <p:nvPr/>
        </p:nvSpPr>
        <p:spPr bwMode="auto">
          <a:xfrm>
            <a:off x="7455535" y="3119755"/>
            <a:ext cx="748665" cy="4654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动 </a:t>
            </a:r>
          </a:p>
        </p:txBody>
      </p:sp>
      <p:sp>
        <p:nvSpPr>
          <p:cNvPr id="907287" name="Text Box 23"/>
          <p:cNvSpPr txBox="1">
            <a:spLocks noChangeArrowheads="1"/>
          </p:cNvSpPr>
          <p:nvPr/>
        </p:nvSpPr>
        <p:spPr bwMode="auto">
          <a:xfrm>
            <a:off x="9557385" y="3100705"/>
            <a:ext cx="1269365" cy="4654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重力势</a:t>
            </a:r>
            <a:r>
              <a:rPr lang="zh-CN" altLang="en-US" dirty="0"/>
              <a:t> </a:t>
            </a:r>
          </a:p>
        </p:txBody>
      </p:sp>
      <p:sp>
        <p:nvSpPr>
          <p:cNvPr id="907288" name="Text Box 24"/>
          <p:cNvSpPr txBox="1">
            <a:spLocks noChangeArrowheads="1"/>
          </p:cNvSpPr>
          <p:nvPr/>
        </p:nvSpPr>
        <p:spPr bwMode="auto">
          <a:xfrm>
            <a:off x="3518535" y="4348480"/>
            <a:ext cx="1292225" cy="4654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最低点 </a:t>
            </a:r>
          </a:p>
        </p:txBody>
      </p:sp>
      <p:sp>
        <p:nvSpPr>
          <p:cNvPr id="907289" name="Text Box 25"/>
          <p:cNvSpPr txBox="1">
            <a:spLocks noChangeArrowheads="1"/>
          </p:cNvSpPr>
          <p:nvPr/>
        </p:nvSpPr>
        <p:spPr bwMode="auto">
          <a:xfrm>
            <a:off x="1632585" y="4959350"/>
            <a:ext cx="1292225" cy="4654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6762" tIns="48381" rIns="96762" bIns="48381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最高点 </a:t>
            </a:r>
          </a:p>
        </p:txBody>
      </p:sp>
      <p:sp>
        <p:nvSpPr>
          <p:cNvPr id="17" name="Text Box 1081"/>
          <p:cNvSpPr txBox="1">
            <a:spLocks noChangeArrowheads="1"/>
          </p:cNvSpPr>
          <p:nvPr/>
        </p:nvSpPr>
        <p:spPr bwMode="auto">
          <a:xfrm>
            <a:off x="1028065" y="5583555"/>
            <a:ext cx="2490470" cy="58356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实验表明：</a:t>
            </a:r>
          </a:p>
        </p:txBody>
      </p:sp>
      <p:sp>
        <p:nvSpPr>
          <p:cNvPr id="18" name="Text Box 1080"/>
          <p:cNvSpPr txBox="1">
            <a:spLocks noChangeArrowheads="1"/>
          </p:cNvSpPr>
          <p:nvPr/>
        </p:nvSpPr>
        <p:spPr bwMode="auto">
          <a:xfrm>
            <a:off x="3490595" y="5583555"/>
            <a:ext cx="5882640" cy="5835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动能</a:t>
            </a:r>
            <a:r>
              <a:rPr lang="zh-CN" altLang="en-US" sz="3200" b="1" dirty="0" smtClean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和重力势能</a:t>
            </a: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可以相互转化</a:t>
            </a: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0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0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0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0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0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0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0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0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0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76" grpId="0" bldLvl="0" animBg="1"/>
      <p:bldP spid="907277" grpId="0" bldLvl="0" animBg="1"/>
      <p:bldP spid="907278" grpId="0" bldLvl="0" animBg="1"/>
      <p:bldP spid="907279" grpId="0" bldLvl="0" animBg="1"/>
      <p:bldP spid="907280" grpId="0" bldLvl="0" animBg="1"/>
      <p:bldP spid="907281" grpId="0" bldLvl="0" animBg="1"/>
      <p:bldP spid="907282" grpId="0" bldLvl="0" animBg="1"/>
      <p:bldP spid="907283" grpId="0" bldLvl="0" animBg="1"/>
      <p:bldP spid="907284" grpId="0" bldLvl="0" animBg="1"/>
      <p:bldP spid="907285" grpId="0" bldLvl="0" animBg="1"/>
      <p:bldP spid="907286" grpId="0" bldLvl="0" animBg="1"/>
      <p:bldP spid="907287" grpId="0" bldLvl="0" animBg="1"/>
      <p:bldP spid="907288" grpId="0" bldLvl="0" animBg="1"/>
      <p:bldP spid="907289" grpId="0" bldLvl="0" animBg="1"/>
      <p:bldP spid="17" grpId="0" bldLvl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63"/>
          <p:cNvSpPr>
            <a:spLocks noChangeArrowheads="1"/>
          </p:cNvSpPr>
          <p:nvPr/>
        </p:nvSpPr>
        <p:spPr bwMode="auto">
          <a:xfrm>
            <a:off x="8157633" y="2565400"/>
            <a:ext cx="1153584" cy="10795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387" name="Rectangle 1065"/>
          <p:cNvSpPr>
            <a:spLocks noChangeArrowheads="1"/>
          </p:cNvSpPr>
          <p:nvPr/>
        </p:nvSpPr>
        <p:spPr bwMode="auto">
          <a:xfrm>
            <a:off x="1775885" y="3789364"/>
            <a:ext cx="7776633" cy="1944687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240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388" name="Text Box 1067"/>
          <p:cNvSpPr txBox="1">
            <a:spLocks noChangeArrowheads="1"/>
          </p:cNvSpPr>
          <p:nvPr/>
        </p:nvSpPr>
        <p:spPr bwMode="auto">
          <a:xfrm>
            <a:off x="1775884" y="3929063"/>
            <a:ext cx="4897495" cy="112646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A—B  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 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____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能转化为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________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能 </a:t>
            </a:r>
          </a:p>
          <a:p>
            <a:pPr>
              <a:lnSpc>
                <a:spcPct val="14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B—A 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  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______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能转化为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____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能</a:t>
            </a:r>
          </a:p>
        </p:txBody>
      </p:sp>
      <p:sp>
        <p:nvSpPr>
          <p:cNvPr id="49199" name="Text Box 1071"/>
          <p:cNvSpPr txBox="1">
            <a:spLocks noChangeArrowheads="1"/>
          </p:cNvSpPr>
          <p:nvPr/>
        </p:nvSpPr>
        <p:spPr bwMode="auto">
          <a:xfrm>
            <a:off x="3180141" y="4037694"/>
            <a:ext cx="492443" cy="4616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动</a:t>
            </a:r>
          </a:p>
        </p:txBody>
      </p:sp>
      <p:sp>
        <p:nvSpPr>
          <p:cNvPr id="49200" name="Text Box 1072"/>
          <p:cNvSpPr txBox="1">
            <a:spLocks noChangeArrowheads="1"/>
          </p:cNvSpPr>
          <p:nvPr/>
        </p:nvSpPr>
        <p:spPr bwMode="auto">
          <a:xfrm>
            <a:off x="5092096" y="4017737"/>
            <a:ext cx="1107996" cy="4616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弹性势</a:t>
            </a:r>
          </a:p>
        </p:txBody>
      </p:sp>
      <p:sp>
        <p:nvSpPr>
          <p:cNvPr id="49201" name="Text Box 1073"/>
          <p:cNvSpPr txBox="1">
            <a:spLocks noChangeArrowheads="1"/>
          </p:cNvSpPr>
          <p:nvPr/>
        </p:nvSpPr>
        <p:spPr bwMode="auto">
          <a:xfrm>
            <a:off x="2915255" y="4525057"/>
            <a:ext cx="1107996" cy="4616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弹性势</a:t>
            </a:r>
          </a:p>
        </p:txBody>
      </p:sp>
      <p:sp>
        <p:nvSpPr>
          <p:cNvPr id="49202" name="Text Box 1074"/>
          <p:cNvSpPr txBox="1">
            <a:spLocks noChangeArrowheads="1"/>
          </p:cNvSpPr>
          <p:nvPr/>
        </p:nvSpPr>
        <p:spPr bwMode="auto">
          <a:xfrm>
            <a:off x="5324325" y="4511450"/>
            <a:ext cx="492443" cy="4616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动</a:t>
            </a:r>
          </a:p>
        </p:txBody>
      </p:sp>
      <p:sp>
        <p:nvSpPr>
          <p:cNvPr id="16393" name="Text Box 1080"/>
          <p:cNvSpPr txBox="1">
            <a:spLocks noChangeArrowheads="1"/>
          </p:cNvSpPr>
          <p:nvPr/>
        </p:nvSpPr>
        <p:spPr bwMode="auto">
          <a:xfrm>
            <a:off x="3241524" y="5212671"/>
            <a:ext cx="6485467" cy="5847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动能和弹性势能可以相互转化</a:t>
            </a:r>
            <a:r>
              <a:rPr lang="en-US" altLang="zh-CN" sz="32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16394" name="Text Box 1081"/>
          <p:cNvSpPr txBox="1">
            <a:spLocks noChangeArrowheads="1"/>
          </p:cNvSpPr>
          <p:nvPr/>
        </p:nvSpPr>
        <p:spPr bwMode="auto">
          <a:xfrm>
            <a:off x="1003301" y="5229226"/>
            <a:ext cx="2236510" cy="5847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实验表明：</a:t>
            </a:r>
          </a:p>
        </p:txBody>
      </p:sp>
      <p:pic>
        <p:nvPicPr>
          <p:cNvPr id="16395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161" y="1893435"/>
            <a:ext cx="516678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1003301" y="622754"/>
            <a:ext cx="10243229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2.</a:t>
            </a:r>
            <a:r>
              <a:rPr lang="zh-CN" altLang="en-US" sz="40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动能和弹性势能</a:t>
            </a:r>
            <a:r>
              <a:rPr lang="zh-CN" altLang="en-US" sz="4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是</a:t>
            </a:r>
            <a:r>
              <a:rPr lang="zh-CN" altLang="en-US" sz="40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如何变化</a:t>
            </a:r>
            <a:r>
              <a:rPr lang="zh-CN" altLang="en-US" sz="4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的？</a:t>
            </a:r>
            <a:endParaRPr lang="zh-CN" altLang="en-US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99" grpId="0"/>
      <p:bldP spid="49200" grpId="0"/>
      <p:bldP spid="49201" grpId="0"/>
      <p:bldP spid="49202" grpId="0"/>
      <p:bldP spid="16393" grpId="0"/>
      <p:bldP spid="1639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 rot="-336813">
            <a:off x="5588000" y="1905000"/>
            <a:ext cx="1549400" cy="1122363"/>
            <a:chOff x="975" y="210"/>
            <a:chExt cx="998" cy="998"/>
          </a:xfrm>
        </p:grpSpPr>
        <p:sp>
          <p:nvSpPr>
            <p:cNvPr id="17411" name="Oval 4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7412" name="Freeform 5"/>
            <p:cNvSpPr>
              <a:spLocks noChangeArrowheads="1"/>
            </p:cNvSpPr>
            <p:nvPr/>
          </p:nvSpPr>
          <p:spPr bwMode="auto">
            <a:xfrm>
              <a:off x="1152" y="274"/>
              <a:ext cx="131" cy="81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19" y="430"/>
                </a:cxn>
                <a:cxn ang="0">
                  <a:pos x="0" y="814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3" name="Freeform 6"/>
            <p:cNvSpPr>
              <a:spLocks noChangeArrowheads="1"/>
            </p:cNvSpPr>
            <p:nvPr/>
          </p:nvSpPr>
          <p:spPr bwMode="auto">
            <a:xfrm>
              <a:off x="1639" y="255"/>
              <a:ext cx="107" cy="86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" y="449"/>
                </a:cxn>
                <a:cxn ang="0">
                  <a:pos x="107" y="862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4" name="Freeform 7"/>
            <p:cNvSpPr>
              <a:spLocks noChangeArrowheads="1"/>
            </p:cNvSpPr>
            <p:nvPr/>
          </p:nvSpPr>
          <p:spPr bwMode="auto">
            <a:xfrm>
              <a:off x="975" y="618"/>
              <a:ext cx="998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136"/>
                </a:cxn>
                <a:cxn ang="0">
                  <a:pos x="998" y="91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5" name="Freeform 8"/>
            <p:cNvSpPr>
              <a:spLocks noChangeArrowheads="1"/>
            </p:cNvSpPr>
            <p:nvPr/>
          </p:nvSpPr>
          <p:spPr bwMode="auto">
            <a:xfrm>
              <a:off x="1429" y="210"/>
              <a:ext cx="45" cy="99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997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9"/>
          <p:cNvGrpSpPr/>
          <p:nvPr/>
        </p:nvGrpSpPr>
        <p:grpSpPr bwMode="auto">
          <a:xfrm rot="-336813">
            <a:off x="5582054" y="1667809"/>
            <a:ext cx="1753606" cy="1519409"/>
            <a:chOff x="975" y="210"/>
            <a:chExt cx="998" cy="998"/>
          </a:xfrm>
        </p:grpSpPr>
        <p:sp>
          <p:nvSpPr>
            <p:cNvPr id="17417" name="Oval 10"/>
            <p:cNvSpPr>
              <a:spLocks noChangeArrowheads="1"/>
            </p:cNvSpPr>
            <p:nvPr/>
          </p:nvSpPr>
          <p:spPr bwMode="auto">
            <a:xfrm>
              <a:off x="975" y="210"/>
              <a:ext cx="998" cy="9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7418" name="Freeform 11"/>
            <p:cNvSpPr>
              <a:spLocks noChangeArrowheads="1"/>
            </p:cNvSpPr>
            <p:nvPr/>
          </p:nvSpPr>
          <p:spPr bwMode="auto">
            <a:xfrm>
              <a:off x="1152" y="274"/>
              <a:ext cx="131" cy="81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19" y="430"/>
                </a:cxn>
                <a:cxn ang="0">
                  <a:pos x="0" y="814"/>
                </a:cxn>
              </a:cxnLst>
              <a:rect l="0" t="0" r="r" b="b"/>
              <a:pathLst>
                <a:path w="131" h="814">
                  <a:moveTo>
                    <a:pt x="73" y="0"/>
                  </a:moveTo>
                  <a:cubicBezTo>
                    <a:pt x="79" y="72"/>
                    <a:pt x="131" y="294"/>
                    <a:pt x="119" y="430"/>
                  </a:cubicBezTo>
                  <a:cubicBezTo>
                    <a:pt x="107" y="566"/>
                    <a:pt x="25" y="734"/>
                    <a:pt x="0" y="8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9" name="Freeform 12"/>
            <p:cNvSpPr>
              <a:spLocks noChangeArrowheads="1"/>
            </p:cNvSpPr>
            <p:nvPr/>
          </p:nvSpPr>
          <p:spPr bwMode="auto">
            <a:xfrm>
              <a:off x="1639" y="255"/>
              <a:ext cx="107" cy="86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" y="449"/>
                </a:cxn>
                <a:cxn ang="0">
                  <a:pos x="107" y="862"/>
                </a:cxn>
              </a:cxnLst>
              <a:rect l="0" t="0" r="r" b="b"/>
              <a:pathLst>
                <a:path w="107" h="862">
                  <a:moveTo>
                    <a:pt x="62" y="0"/>
                  </a:moveTo>
                  <a:cubicBezTo>
                    <a:pt x="53" y="75"/>
                    <a:pt x="0" y="305"/>
                    <a:pt x="7" y="449"/>
                  </a:cubicBezTo>
                  <a:cubicBezTo>
                    <a:pt x="14" y="593"/>
                    <a:pt x="86" y="776"/>
                    <a:pt x="107" y="8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0" name="Freeform 13"/>
            <p:cNvSpPr>
              <a:spLocks noChangeArrowheads="1"/>
            </p:cNvSpPr>
            <p:nvPr/>
          </p:nvSpPr>
          <p:spPr bwMode="auto">
            <a:xfrm>
              <a:off x="975" y="618"/>
              <a:ext cx="998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136"/>
                </a:cxn>
                <a:cxn ang="0">
                  <a:pos x="998" y="91"/>
                </a:cxn>
              </a:cxnLst>
              <a:rect l="0" t="0" r="r" b="b"/>
              <a:pathLst>
                <a:path w="998" h="151">
                  <a:moveTo>
                    <a:pt x="0" y="0"/>
                  </a:moveTo>
                  <a:cubicBezTo>
                    <a:pt x="121" y="60"/>
                    <a:pt x="242" y="121"/>
                    <a:pt x="408" y="136"/>
                  </a:cubicBezTo>
                  <a:cubicBezTo>
                    <a:pt x="574" y="151"/>
                    <a:pt x="786" y="121"/>
                    <a:pt x="998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1" name="Freeform 14"/>
            <p:cNvSpPr>
              <a:spLocks noChangeArrowheads="1"/>
            </p:cNvSpPr>
            <p:nvPr/>
          </p:nvSpPr>
          <p:spPr bwMode="auto">
            <a:xfrm>
              <a:off x="1429" y="210"/>
              <a:ext cx="45" cy="99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997"/>
                </a:cxn>
              </a:cxnLst>
              <a:rect l="0" t="0" r="r" b="b"/>
              <a:pathLst>
                <a:path w="45" h="997">
                  <a:moveTo>
                    <a:pt x="45" y="0"/>
                  </a:moveTo>
                  <a:cubicBezTo>
                    <a:pt x="45" y="0"/>
                    <a:pt x="22" y="498"/>
                    <a:pt x="0" y="9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4223" name="AutoShape 15"/>
          <p:cNvSpPr>
            <a:spLocks noChangeArrowheads="1"/>
          </p:cNvSpPr>
          <p:nvPr/>
        </p:nvSpPr>
        <p:spPr bwMode="auto">
          <a:xfrm>
            <a:off x="5283201" y="3189510"/>
            <a:ext cx="920751" cy="1676400"/>
          </a:xfrm>
          <a:prstGeom prst="downArrow">
            <a:avLst>
              <a:gd name="adj1" fmla="val 50000"/>
              <a:gd name="adj2" fmla="val 60611"/>
            </a:avLst>
          </a:prstGeom>
          <a:noFill/>
          <a:ln w="9525">
            <a:noFill/>
            <a:miter lim="800000"/>
          </a:ln>
        </p:spPr>
        <p:txBody>
          <a:bodyPr vert="eaVert" wrap="none" anchor="ctr"/>
          <a:lstStyle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高度减小</a:t>
            </a:r>
          </a:p>
        </p:txBody>
      </p:sp>
      <p:sp>
        <p:nvSpPr>
          <p:cNvPr id="94224" name="AutoShape 16"/>
          <p:cNvSpPr>
            <a:spLocks noChangeArrowheads="1"/>
          </p:cNvSpPr>
          <p:nvPr/>
        </p:nvSpPr>
        <p:spPr bwMode="auto">
          <a:xfrm>
            <a:off x="6400800" y="3058884"/>
            <a:ext cx="1212851" cy="2133600"/>
          </a:xfrm>
          <a:prstGeom prst="downArrow">
            <a:avLst>
              <a:gd name="adj1" fmla="val 50000"/>
              <a:gd name="adj2" fmla="val 58563"/>
            </a:avLst>
          </a:prstGeom>
          <a:noFill/>
          <a:ln w="9525">
            <a:noFill/>
            <a:miter lim="800000"/>
          </a:ln>
        </p:spPr>
        <p:txBody>
          <a:bodyPr vert="eaVert" wrap="none" anchor="ctr"/>
          <a:lstStyle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速度增大</a:t>
            </a: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1429385" y="3731896"/>
            <a:ext cx="36576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重力势能减小</a:t>
            </a:r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8201660" y="3742056"/>
            <a:ext cx="28448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动能增大</a:t>
            </a:r>
          </a:p>
        </p:txBody>
      </p:sp>
      <p:sp>
        <p:nvSpPr>
          <p:cNvPr id="94227" name="AutoShape 19"/>
          <p:cNvSpPr>
            <a:spLocks noChangeArrowheads="1"/>
          </p:cNvSpPr>
          <p:nvPr/>
        </p:nvSpPr>
        <p:spPr bwMode="auto">
          <a:xfrm>
            <a:off x="4341284" y="3819525"/>
            <a:ext cx="8128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4228" name="AutoShape 20"/>
          <p:cNvSpPr>
            <a:spLocks noChangeArrowheads="1"/>
          </p:cNvSpPr>
          <p:nvPr/>
        </p:nvSpPr>
        <p:spPr bwMode="auto">
          <a:xfrm rot="10800000">
            <a:off x="7620000" y="3810000"/>
            <a:ext cx="8128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>
            <a:off x="3257550" y="4343400"/>
            <a:ext cx="635" cy="165227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4230" name="Line 22"/>
          <p:cNvSpPr>
            <a:spLocks noChangeShapeType="1"/>
          </p:cNvSpPr>
          <p:nvPr/>
        </p:nvSpPr>
        <p:spPr bwMode="auto">
          <a:xfrm flipV="1">
            <a:off x="3257551" y="5868988"/>
            <a:ext cx="6502400" cy="106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 flipV="1">
            <a:off x="9759950" y="4343400"/>
            <a:ext cx="635" cy="152590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5492751" y="5765801"/>
            <a:ext cx="1951567" cy="460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转  化</a:t>
            </a: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1335617" y="2170114"/>
            <a:ext cx="250902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）皮球下落：</a:t>
            </a:r>
          </a:p>
        </p:txBody>
      </p:sp>
      <p:sp>
        <p:nvSpPr>
          <p:cNvPr id="26" name="文本框 1"/>
          <p:cNvSpPr txBox="1">
            <a:spLocks noChangeArrowheads="1"/>
          </p:cNvSpPr>
          <p:nvPr/>
        </p:nvSpPr>
        <p:spPr bwMode="auto">
          <a:xfrm>
            <a:off x="1010422" y="570230"/>
            <a:ext cx="1063511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3.</a:t>
            </a:r>
            <a:r>
              <a:rPr lang="zh-CN" altLang="en-US" sz="40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重力势能、动能和弹性势能</a:t>
            </a:r>
            <a:r>
              <a:rPr lang="zh-CN" altLang="en-US" sz="4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是</a:t>
            </a:r>
            <a:r>
              <a:rPr lang="zh-CN" altLang="en-US" sz="40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如何变化</a:t>
            </a:r>
            <a:r>
              <a:rPr lang="zh-CN" altLang="en-US" sz="40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的？</a:t>
            </a:r>
            <a:endParaRPr lang="zh-CN" altLang="en-US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51445E-7 L -0.0052 0.4178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3" grpId="0" bldLvl="0" animBg="1"/>
      <p:bldP spid="94224" grpId="0" bldLvl="0" animBg="1"/>
      <p:bldP spid="94225" grpId="0" bldLvl="0" animBg="1"/>
      <p:bldP spid="94226" grpId="0" bldLvl="0" animBg="1"/>
      <p:bldP spid="94227" grpId="0" bldLvl="0" animBg="1"/>
      <p:bldP spid="94228" grpId="0" bldLvl="0" animBg="1"/>
      <p:bldP spid="94229" grpId="0" bldLvl="0" animBg="1"/>
      <p:bldP spid="94230" grpId="0" bldLvl="0" animBg="1"/>
      <p:bldP spid="94231" grpId="0" bldLvl="0" animBg="1"/>
      <p:bldP spid="94232" grpId="0" bldLvl="0" animBg="1"/>
      <p:bldP spid="942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1264</Words>
  <Application>Microsoft Office PowerPoint</Application>
  <PresentationFormat>自定义</PresentationFormat>
  <Paragraphs>142</Paragraphs>
  <Slides>31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1_Office 主题</vt:lpstr>
      <vt:lpstr>Office 主题</vt:lpstr>
      <vt:lpstr>Document</vt:lpstr>
      <vt:lpstr>文档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42</cp:revision>
  <dcterms:created xsi:type="dcterms:W3CDTF">2018-03-01T02:03:00Z</dcterms:created>
  <dcterms:modified xsi:type="dcterms:W3CDTF">2020-06-19T03:22:44Z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