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5" r:id="rId5"/>
    <p:sldId id="264" r:id="rId6"/>
    <p:sldId id="258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E6"/>
    <a:srgbClr val="E2943E"/>
    <a:srgbClr val="E9B071"/>
    <a:srgbClr val="E7A861"/>
    <a:srgbClr val="82BEEE"/>
    <a:srgbClr val="FF9077"/>
    <a:srgbClr val="19917D"/>
    <a:srgbClr val="FFC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8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8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10BB2-D1A6-4E75-AD98-B5B78A41419E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FEC56-11EF-476D-81E0-19E8D599BA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F77B-C1F2-4F2A-AE70-051404DCD5F9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DD524-83EE-4937-8528-41FFD1FBD6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淘知学堂3年级数学课件知识讲解模版首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淘知学堂3年级数学课件知识讲解模版中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285720" y="-38086"/>
            <a:ext cx="8572560" cy="142876"/>
          </a:xfrm>
          <a:prstGeom prst="roundRect">
            <a:avLst/>
          </a:prstGeom>
          <a:solidFill>
            <a:srgbClr val="FF9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 userDrawn="1"/>
        </p:nvSpPr>
        <p:spPr>
          <a:xfrm>
            <a:off x="285720" y="5045384"/>
            <a:ext cx="8572560" cy="142876"/>
          </a:xfrm>
          <a:prstGeom prst="roundRect">
            <a:avLst/>
          </a:prstGeom>
          <a:solidFill>
            <a:srgbClr val="82B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淘知学堂3年级数学课件知识讲解模版尾图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8FDF-7DB1-4F6D-9166-AC280B64739B}" type="datetimeFigureOut">
              <a:rPr lang="zh-CN" altLang="en-US" smtClean="0"/>
              <a:pPr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1D77-0CC9-4F5F-B35D-5658FE7402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小男孩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857370"/>
            <a:ext cx="1023612" cy="1145835"/>
          </a:xfrm>
          <a:prstGeom prst="rect">
            <a:avLst/>
          </a:prstGeom>
        </p:spPr>
      </p:pic>
      <p:pic>
        <p:nvPicPr>
          <p:cNvPr id="10" name="图片 9" descr="小女孩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571618"/>
            <a:ext cx="893751" cy="1100002"/>
          </a:xfrm>
          <a:prstGeom prst="rect">
            <a:avLst/>
          </a:prstGeom>
        </p:spPr>
      </p:pic>
      <p:pic>
        <p:nvPicPr>
          <p:cNvPr id="5" name="图片 4" descr="黑板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285998"/>
            <a:ext cx="2500330" cy="2532303"/>
          </a:xfrm>
          <a:prstGeom prst="rect">
            <a:avLst/>
          </a:prstGeom>
        </p:spPr>
      </p:pic>
      <p:pic>
        <p:nvPicPr>
          <p:cNvPr id="6" name="图片 5" descr="铅笔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071948"/>
            <a:ext cx="1397919" cy="954863"/>
          </a:xfrm>
          <a:prstGeom prst="rect">
            <a:avLst/>
          </a:prstGeom>
        </p:spPr>
      </p:pic>
      <p:pic>
        <p:nvPicPr>
          <p:cNvPr id="7" name="图片 6" descr="三角尺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1934" y="3214692"/>
            <a:ext cx="2357454" cy="1313888"/>
          </a:xfrm>
          <a:prstGeom prst="rect">
            <a:avLst/>
          </a:prstGeom>
        </p:spPr>
      </p:pic>
      <p:pic>
        <p:nvPicPr>
          <p:cNvPr id="8" name="图片 7" descr="橡皮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3751" y="2857502"/>
            <a:ext cx="834510" cy="771529"/>
          </a:xfrm>
          <a:prstGeom prst="rect">
            <a:avLst/>
          </a:prstGeom>
        </p:spPr>
      </p:pic>
      <p:pic>
        <p:nvPicPr>
          <p:cNvPr id="11" name="图片 10" descr="圆规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9520" y="2285998"/>
            <a:ext cx="1077084" cy="2390974"/>
          </a:xfrm>
          <a:prstGeom prst="rect">
            <a:avLst/>
          </a:prstGeom>
        </p:spPr>
      </p:pic>
      <p:pic>
        <p:nvPicPr>
          <p:cNvPr id="12" name="图片 11" descr="主讲人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43174" y="2000246"/>
            <a:ext cx="3811809" cy="977779"/>
          </a:xfrm>
          <a:prstGeom prst="rect">
            <a:avLst/>
          </a:prstGeom>
        </p:spPr>
      </p:pic>
      <p:pic>
        <p:nvPicPr>
          <p:cNvPr id="4" name="图片 3" descr="标题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35193" y="285734"/>
            <a:ext cx="5931001" cy="163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istrator\Desktop\大图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0661" y="1100523"/>
            <a:ext cx="3520785" cy="2114169"/>
          </a:xfrm>
          <a:prstGeom prst="rect">
            <a:avLst/>
          </a:prstGeom>
          <a:noFill/>
        </p:spPr>
      </p:pic>
      <p:sp>
        <p:nvSpPr>
          <p:cNvPr id="94" name="圆角矩形标注 93"/>
          <p:cNvSpPr/>
          <p:nvPr/>
        </p:nvSpPr>
        <p:spPr>
          <a:xfrm>
            <a:off x="2013713" y="1357304"/>
            <a:ext cx="1415279" cy="571504"/>
          </a:xfrm>
          <a:prstGeom prst="wedgeRoundRectCallout">
            <a:avLst>
              <a:gd name="adj1" fmla="val 69818"/>
              <a:gd name="adj2" fmla="val 11042"/>
              <a:gd name="adj3" fmla="val 16667"/>
            </a:avLst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男生一共折了</a:t>
            </a:r>
            <a:r>
              <a:rPr lang="en-US" altLang="zh-CN" dirty="0" smtClean="0">
                <a:latin typeface="Dotum" pitchFamily="34" charset="-127"/>
                <a:ea typeface="Dotum" pitchFamily="34" charset="-127"/>
              </a:rPr>
              <a:t>38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只。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5" name="圆角矩形标注 94"/>
          <p:cNvSpPr/>
          <p:nvPr/>
        </p:nvSpPr>
        <p:spPr>
          <a:xfrm>
            <a:off x="6000760" y="1000114"/>
            <a:ext cx="1394572" cy="571504"/>
          </a:xfrm>
          <a:prstGeom prst="wedgeRoundRectCallout">
            <a:avLst>
              <a:gd name="adj1" fmla="val -65880"/>
              <a:gd name="adj2" fmla="val 45328"/>
              <a:gd name="adj3" fmla="val 16667"/>
            </a:avLst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女生一共折了</a:t>
            </a:r>
            <a:r>
              <a:rPr lang="en-US" altLang="zh-CN" dirty="0" smtClean="0">
                <a:latin typeface="Dotum" pitchFamily="34" charset="-127"/>
                <a:ea typeface="Dotum" pitchFamily="34" charset="-127"/>
              </a:rPr>
              <a:t>42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只。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714612" y="385690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送给幼儿园</a:t>
            </a:r>
            <a:r>
              <a:rPr lang="en-US" altLang="zh-CN" sz="2000" dirty="0" smtClean="0">
                <a:latin typeface="Dotum" pitchFamily="34" charset="-127"/>
                <a:ea typeface="Dotum" pitchFamily="34" charset="-127"/>
              </a:rPr>
              <a:t>33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只，还剩多少只？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2071670" y="3500444"/>
            <a:ext cx="5583120" cy="369332"/>
            <a:chOff x="2071670" y="3714758"/>
            <a:chExt cx="5583120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2071670" y="3714758"/>
              <a:ext cx="1357322" cy="369332"/>
            </a:xfrm>
            <a:prstGeom prst="rect">
              <a:avLst/>
            </a:prstGeom>
            <a:noFill/>
            <a:ln w="12700" cap="rnd">
              <a:solidFill>
                <a:srgbClr val="00AAE6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纸船的总数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857620" y="3714758"/>
              <a:ext cx="2024278" cy="369332"/>
            </a:xfrm>
            <a:prstGeom prst="rect">
              <a:avLst/>
            </a:prstGeom>
            <a:noFill/>
            <a:ln w="12700" cap="rnd">
              <a:solidFill>
                <a:srgbClr val="00AAE6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送给幼儿园的只数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313016" y="3714758"/>
              <a:ext cx="1341774" cy="369332"/>
            </a:xfrm>
            <a:prstGeom prst="rect">
              <a:avLst/>
            </a:prstGeom>
            <a:noFill/>
            <a:ln w="12700" cap="rnd">
              <a:solidFill>
                <a:srgbClr val="00AAE6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还剩的只数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428992" y="3714758"/>
              <a:ext cx="42862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－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89566" y="3714758"/>
              <a:ext cx="42862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＝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928662" y="4274120"/>
            <a:ext cx="3643338" cy="369332"/>
            <a:chOff x="928662" y="4488434"/>
            <a:chExt cx="3643338" cy="369332"/>
          </a:xfrm>
        </p:grpSpPr>
        <p:sp>
          <p:nvSpPr>
            <p:cNvPr id="100" name="TextBox 99"/>
            <p:cNvSpPr txBox="1"/>
            <p:nvPr/>
          </p:nvSpPr>
          <p:spPr>
            <a:xfrm>
              <a:off x="928662" y="4488434"/>
              <a:ext cx="1571636" cy="369332"/>
            </a:xfrm>
            <a:prstGeom prst="rect">
              <a:avLst/>
            </a:prstGeom>
            <a:noFill/>
            <a:ln w="12700" cap="rnd">
              <a:solidFill>
                <a:srgbClr val="00AAE6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男生折的只数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000364" y="4488434"/>
              <a:ext cx="1571636" cy="369332"/>
            </a:xfrm>
            <a:prstGeom prst="rect">
              <a:avLst/>
            </a:prstGeom>
            <a:noFill/>
            <a:ln w="12700" cap="rnd">
              <a:solidFill>
                <a:srgbClr val="00AAE6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女生折的只数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1980" y="4488434"/>
              <a:ext cx="42862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黑体" pitchFamily="49" charset="-122"/>
                  <a:ea typeface="黑体" pitchFamily="49" charset="-122"/>
                </a:rPr>
                <a:t>＋</a:t>
              </a:r>
              <a:endParaRPr lang="zh-CN" altLang="en-US" dirty="0"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214546" y="4000510"/>
            <a:ext cx="1143007" cy="214314"/>
            <a:chOff x="2214546" y="4214824"/>
            <a:chExt cx="1143007" cy="214314"/>
          </a:xfrm>
        </p:grpSpPr>
        <p:cxnSp>
          <p:nvCxnSpPr>
            <p:cNvPr id="108" name="直接连接符 107"/>
            <p:cNvCxnSpPr/>
            <p:nvPr/>
          </p:nvCxnSpPr>
          <p:spPr>
            <a:xfrm rot="5400000">
              <a:off x="2214546" y="4214824"/>
              <a:ext cx="214314" cy="21431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rot="16200000" flipH="1">
              <a:off x="3143239" y="4214824"/>
              <a:ext cx="214314" cy="21431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35717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otum" pitchFamily="34" charset="-127"/>
                <a:ea typeface="Dotum" pitchFamily="34" charset="-127"/>
              </a:rPr>
              <a:t>38+42-33=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64507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81431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3 8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18340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4 2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1268095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＋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714480" y="1643482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96843" y="311223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265182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3 3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2293283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714480" y="3117176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2749432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－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050" name="Picture 2" descr="C:\Users\Administrator\Desktop\片头片尾\PPT课件制作素材包2015.11.16\全解连接箭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03726" y="1342973"/>
            <a:ext cx="209547" cy="295244"/>
          </a:xfrm>
          <a:prstGeom prst="rect">
            <a:avLst/>
          </a:prstGeom>
          <a:noFill/>
        </p:spPr>
      </p:pic>
      <p:pic>
        <p:nvPicPr>
          <p:cNvPr id="20" name="Picture 2" descr="C:\Users\Administrator\Desktop\片头片尾\PPT课件制作素材包2015.11.16\全解连接箭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03726" y="2771733"/>
            <a:ext cx="209547" cy="29524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286116" y="2577001"/>
            <a:ext cx="2354065" cy="707886"/>
          </a:xfrm>
          <a:prstGeom prst="rect">
            <a:avLst/>
          </a:prstGeom>
          <a:noFill/>
          <a:ln w="12700" cap="rnd">
            <a:solidFill>
              <a:srgbClr val="00AAE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求的是给幼儿园</a:t>
            </a:r>
            <a:r>
              <a:rPr lang="en-US" altLang="zh-CN" sz="2000" dirty="0" smtClean="0">
                <a:latin typeface="Dotum" pitchFamily="34" charset="-127"/>
                <a:ea typeface="Dotum" pitchFamily="34" charset="-127"/>
              </a:rPr>
              <a:t>33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只后剩下的只数。</a:t>
            </a:r>
            <a:endParaRPr lang="zh-CN" altLang="en-US" sz="20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89505" y="1294506"/>
            <a:ext cx="2496941" cy="400110"/>
          </a:xfrm>
          <a:prstGeom prst="rect">
            <a:avLst/>
          </a:prstGeom>
          <a:noFill/>
          <a:ln w="12700" cap="rnd">
            <a:solidFill>
              <a:srgbClr val="00AAE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求的是一共折的只数。</a:t>
            </a:r>
            <a:endParaRPr lang="zh-CN" altLang="en-US" sz="20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76378" y="81431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简便写法：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68941" y="117150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3 8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68941" y="154059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4 2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68941" y="236080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3 3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65552" y="282120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4 7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11751" y="1625285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＋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6783189" y="2000672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68941" y="200226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8 0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6783189" y="2826153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11751" y="2458409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－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04998" y="350044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答：还剩</a:t>
            </a:r>
            <a:r>
              <a:rPr lang="en-US" altLang="zh-CN" sz="2000" dirty="0" smtClean="0">
                <a:latin typeface="Dotum" pitchFamily="34" charset="-127"/>
                <a:ea typeface="Dotum" pitchFamily="34" charset="-127"/>
              </a:rPr>
              <a:t>47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只。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32696" y="379064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47</a:t>
            </a:r>
            <a:r>
              <a:rPr lang="en-US" altLang="zh-CN" sz="24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4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只</a:t>
            </a:r>
            <a:r>
              <a:rPr lang="en-US" altLang="zh-CN" sz="24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)</a:t>
            </a:r>
            <a:endParaRPr lang="zh-CN" altLang="en-US" sz="2000" dirty="0"/>
          </a:p>
        </p:txBody>
      </p:sp>
      <p:grpSp>
        <p:nvGrpSpPr>
          <p:cNvPr id="37" name="组合 36"/>
          <p:cNvGrpSpPr/>
          <p:nvPr/>
        </p:nvGrpSpPr>
        <p:grpSpPr>
          <a:xfrm>
            <a:off x="1215625" y="3914238"/>
            <a:ext cx="7071151" cy="1015663"/>
            <a:chOff x="1072749" y="3914238"/>
            <a:chExt cx="7071151" cy="1015663"/>
          </a:xfrm>
        </p:grpSpPr>
        <p:sp>
          <p:nvSpPr>
            <p:cNvPr id="39" name="TextBox 38"/>
            <p:cNvSpPr txBox="1"/>
            <p:nvPr/>
          </p:nvSpPr>
          <p:spPr>
            <a:xfrm>
              <a:off x="1357290" y="3914238"/>
              <a:ext cx="67866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000" dirty="0" smtClean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两位数的加减混合运算与一位数的加减混合运算的运算顺</a:t>
              </a:r>
              <a:endParaRPr lang="en-US" altLang="zh-CN" sz="200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zh-CN" sz="2000" dirty="0" smtClean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</a:rPr>
                <a:t>序相同，都按照从左往右的顺序计算。</a:t>
              </a:r>
              <a:endPara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72749" y="40005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altLang="zh-CN" sz="2400" dirty="0" smtClean="0">
                  <a:solidFill>
                    <a:srgbClr val="C00000"/>
                  </a:solidFill>
                </a:rPr>
                <a:t> 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8" grpId="0"/>
      <p:bldP spid="7" grpId="0"/>
      <p:bldP spid="6" grpId="0"/>
      <p:bldP spid="15" grpId="0"/>
      <p:bldP spid="18" grpId="0"/>
      <p:bldP spid="21" grpId="0" animBg="1"/>
      <p:bldP spid="22" grpId="0" animBg="1"/>
      <p:bldP spid="23" grpId="0"/>
      <p:bldP spid="24" grpId="0"/>
      <p:bldP spid="25" grpId="0"/>
      <p:bldP spid="27" grpId="0"/>
      <p:bldP spid="28" grpId="0"/>
      <p:bldP spid="29" grpId="0"/>
      <p:bldP spid="31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679311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otum" pitchFamily="34" charset="-127"/>
                <a:ea typeface="Dotum" pitchFamily="34" charset="-127"/>
              </a:rPr>
              <a:t>60-38+40=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85737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2 2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222645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268812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6 2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2311147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＋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214546" y="2686534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2976" y="222244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3 8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587" y="268285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2976" y="1863903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6 0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857224" y="2687796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5786" y="2320052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－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050" name="Picture 2" descr="C:\Users\Administrator\Desktop\片头片尾\PPT课件制作素材包2015.11.16\全解连接箭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403792" y="2386025"/>
            <a:ext cx="209547" cy="295244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789571" y="2194457"/>
            <a:ext cx="2211189" cy="707886"/>
          </a:xfrm>
          <a:prstGeom prst="rect">
            <a:avLst/>
          </a:prstGeom>
          <a:noFill/>
          <a:ln w="12700" cap="rnd">
            <a:solidFill>
              <a:srgbClr val="00AAE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US" sz="2000" dirty="0" smtClean="0">
                <a:latin typeface="Dotum" pitchFamily="34" charset="-127"/>
                <a:ea typeface="Dotum" pitchFamily="34" charset="-127"/>
              </a:rPr>
              <a:t>22+40=62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能口算，可以不写竖式。</a:t>
            </a:r>
            <a:endParaRPr lang="zh-CN" altLang="en-US" sz="20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72198" y="15001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简便写法：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64761" y="185737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6 0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4761" y="222645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3 8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64761" y="304666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4 0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1372" y="350707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6 2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07571" y="2311147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－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6979009" y="2686534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64761" y="268812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Dotum" pitchFamily="34" charset="-127"/>
                <a:ea typeface="Dotum" pitchFamily="34" charset="-127"/>
              </a:rPr>
              <a:t>2 2</a:t>
            </a:r>
            <a:endParaRPr lang="zh-CN" altLang="en-US" sz="2400" dirty="0">
              <a:latin typeface="Dotum" pitchFamily="34" charset="-127"/>
              <a:ea typeface="Dotum" pitchFamily="34" charset="-127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6979009" y="3512015"/>
            <a:ext cx="85725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07571" y="3144271"/>
            <a:ext cx="4286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＋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32696" y="70120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  <a:latin typeface="Dotum" pitchFamily="34" charset="-127"/>
                <a:ea typeface="Dotum" pitchFamily="34" charset="-127"/>
              </a:rPr>
              <a:t>62</a:t>
            </a:r>
            <a:endParaRPr lang="zh-CN" altLang="en-US" sz="2000" dirty="0"/>
          </a:p>
        </p:txBody>
      </p:sp>
      <p:sp>
        <p:nvSpPr>
          <p:cNvPr id="34" name="矩形 33"/>
          <p:cNvSpPr/>
          <p:nvPr/>
        </p:nvSpPr>
        <p:spPr>
          <a:xfrm>
            <a:off x="2149734" y="1908930"/>
            <a:ext cx="1000132" cy="1214446"/>
          </a:xfrm>
          <a:prstGeom prst="rect">
            <a:avLst/>
          </a:prstGeom>
          <a:noFill/>
          <a:ln w="12700">
            <a:solidFill>
              <a:srgbClr val="00AAE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6" grpId="0"/>
      <p:bldP spid="7" grpId="0"/>
      <p:bldP spid="15" grpId="0"/>
      <p:bldP spid="18" grpId="0"/>
      <p:bldP spid="22" grpId="0" animBg="1"/>
      <p:bldP spid="23" grpId="0"/>
      <p:bldP spid="24" grpId="0"/>
      <p:bldP spid="25" grpId="0"/>
      <p:bldP spid="27" grpId="0"/>
      <p:bldP spid="28" grpId="0"/>
      <p:bldP spid="29" grpId="0"/>
      <p:bldP spid="31" grpId="0"/>
      <p:bldP spid="33" grpId="0"/>
      <p:bldP spid="35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14348" y="571486"/>
            <a:ext cx="1303200" cy="63587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9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56242" y="609662"/>
            <a:ext cx="428628" cy="4104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754394" y="577771"/>
            <a:ext cx="1210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200" smtClean="0">
                <a:solidFill>
                  <a:prstClr val="white"/>
                </a:solidFill>
                <a:latin typeface="黑体" pitchFamily="49" charset="-122"/>
                <a:ea typeface="黑体" pitchFamily="49" charset="-122"/>
              </a:rPr>
              <a:t>总 结</a:t>
            </a:r>
            <a:endParaRPr lang="zh-CN" altLang="en-US" sz="3200">
              <a:solidFill>
                <a:prstClr val="white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643188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按照从左往右的顺序进行计算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38" y="1643056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加减混合运算</a:t>
            </a:r>
            <a:r>
              <a:rPr lang="zh-CN" altLang="en-US" sz="2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的计算方法：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0100" y="3643320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zh-CN" sz="2800" dirty="0" smtClean="0">
                <a:solidFill>
                  <a:prstClr val="black"/>
                </a:solidFill>
                <a:latin typeface="楷体" pitchFamily="49" charset="-122"/>
                <a:ea typeface="楷体" pitchFamily="49" charset="-122"/>
              </a:rPr>
              <a:t>计算过程中可以口算的，则不必列竖式计算。</a:t>
            </a:r>
            <a:endParaRPr lang="zh-CN" altLang="en-US" sz="2800" dirty="0">
              <a:solidFill>
                <a:prstClr val="black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Administrator\Desktop\圆规-尾图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859550"/>
            <a:ext cx="395392" cy="926514"/>
          </a:xfrm>
          <a:prstGeom prst="rect">
            <a:avLst/>
          </a:prstGeom>
          <a:noFill/>
        </p:spPr>
      </p:pic>
      <p:pic>
        <p:nvPicPr>
          <p:cNvPr id="5" name="图片 4" descr="谢谢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1857370"/>
            <a:ext cx="3649273" cy="993250"/>
          </a:xfrm>
          <a:prstGeom prst="rect">
            <a:avLst/>
          </a:prstGeom>
        </p:spPr>
      </p:pic>
      <p:pic>
        <p:nvPicPr>
          <p:cNvPr id="6" name="图片 5" descr="格尺-尾图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1928808"/>
            <a:ext cx="428628" cy="888315"/>
          </a:xfrm>
          <a:prstGeom prst="rect">
            <a:avLst/>
          </a:prstGeom>
        </p:spPr>
      </p:pic>
      <p:pic>
        <p:nvPicPr>
          <p:cNvPr id="8" name="图片 7" descr="三角板-尾图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3702" y="2428874"/>
            <a:ext cx="714380" cy="534116"/>
          </a:xfrm>
          <a:prstGeom prst="rect">
            <a:avLst/>
          </a:prstGeom>
        </p:spPr>
      </p:pic>
      <p:pic>
        <p:nvPicPr>
          <p:cNvPr id="7" name="图片 6" descr="铅笔-尾图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8794" y="2285998"/>
            <a:ext cx="640495" cy="426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221</Words>
  <Application>Microsoft Office PowerPoint</Application>
  <PresentationFormat>全屏显示(16:9)</PresentationFormat>
  <Paragraphs>58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QBPC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xb21cn</dc:creator>
  <cp:lastModifiedBy>USER</cp:lastModifiedBy>
  <cp:revision>52</cp:revision>
  <dcterms:created xsi:type="dcterms:W3CDTF">2015-07-27T07:08:19Z</dcterms:created>
  <dcterms:modified xsi:type="dcterms:W3CDTF">2015-11-24T02:19:57Z</dcterms:modified>
</cp:coreProperties>
</file>