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5"/>
  </p:notesMasterIdLst>
  <p:sldIdLst>
    <p:sldId id="256" r:id="rId3"/>
    <p:sldId id="289" r:id="rId4"/>
    <p:sldId id="315" r:id="rId5"/>
    <p:sldId id="257" r:id="rId6"/>
    <p:sldId id="592" r:id="rId7"/>
    <p:sldId id="658" r:id="rId8"/>
    <p:sldId id="660" r:id="rId9"/>
    <p:sldId id="659" r:id="rId10"/>
    <p:sldId id="661" r:id="rId11"/>
    <p:sldId id="682" r:id="rId12"/>
    <p:sldId id="663" r:id="rId13"/>
    <p:sldId id="664" r:id="rId14"/>
    <p:sldId id="665" r:id="rId15"/>
    <p:sldId id="666" r:id="rId16"/>
    <p:sldId id="667" r:id="rId17"/>
    <p:sldId id="668" r:id="rId18"/>
    <p:sldId id="669" r:id="rId19"/>
    <p:sldId id="670" r:id="rId20"/>
    <p:sldId id="671" r:id="rId21"/>
    <p:sldId id="672" r:id="rId22"/>
    <p:sldId id="673" r:id="rId23"/>
    <p:sldId id="674" r:id="rId24"/>
    <p:sldId id="675" r:id="rId25"/>
    <p:sldId id="676" r:id="rId26"/>
    <p:sldId id="678" r:id="rId27"/>
    <p:sldId id="679" r:id="rId28"/>
    <p:sldId id="680" r:id="rId29"/>
    <p:sldId id="681" r:id="rId30"/>
    <p:sldId id="451" r:id="rId31"/>
    <p:sldId id="279" r:id="rId32"/>
    <p:sldId id="281" r:id="rId33"/>
    <p:sldId id="290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B"/>
    <a:srgbClr val="0E98D6"/>
    <a:srgbClr val="0000FF"/>
    <a:srgbClr val="000000"/>
    <a:srgbClr val="D86163"/>
    <a:srgbClr val="DF5963"/>
    <a:srgbClr val="0066FF"/>
    <a:srgbClr val="3333FF"/>
    <a:srgbClr val="5B9BD5"/>
    <a:srgbClr val="009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>
        <p:scale>
          <a:sx n="90" d="100"/>
          <a:sy n="90" d="100"/>
        </p:scale>
        <p:origin x="-234" y="-12"/>
      </p:cViewPr>
      <p:guideLst>
        <p:guide orient="horz" pos="2159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-26035" y="6542405"/>
            <a:ext cx="12241530" cy="17907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2020/7/11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-26035" y="6536055"/>
            <a:ext cx="12241530" cy="24638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393541" y="1618326"/>
            <a:ext cx="542167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400" b="1" dirty="0" smtClean="0">
                <a:latin typeface="+mn-ea"/>
              </a:rPr>
              <a:t>  </a:t>
            </a:r>
            <a:r>
              <a:rPr lang="en-US" altLang="zh-CN" sz="3200" b="1" dirty="0" smtClean="0">
                <a:solidFill>
                  <a:srgbClr val="0000FF"/>
                </a:solidFill>
                <a:latin typeface="+mj-lt"/>
              </a:rPr>
              <a:t>Unit 3    Language in use</a:t>
            </a:r>
            <a:endParaRPr lang="en-US" altLang="zh-CN" sz="32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275117" y="532130"/>
            <a:ext cx="36813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 dirty="0" smtClean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Module 11    Way of life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文本框 25"/>
          <p:cNvSpPr txBox="1"/>
          <p:nvPr/>
        </p:nvSpPr>
        <p:spPr>
          <a:xfrm>
            <a:off x="273488" y="532130"/>
            <a:ext cx="1131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500" dirty="0" smtClean="0">
                <a:solidFill>
                  <a:srgbClr val="00B0F0"/>
                </a:solidFill>
              </a:rPr>
              <a:t>---------------------------                               -</a:t>
            </a:r>
            <a:r>
              <a:rPr lang="en-US" altLang="zh-CN" spc="500" dirty="0" smtClean="0">
                <a:solidFill>
                  <a:srgbClr val="00B0F0"/>
                </a:solidFill>
                <a:uFillTx/>
              </a:rPr>
              <a:t>----</a:t>
            </a:r>
            <a:r>
              <a:rPr lang="en-US" altLang="zh-CN" spc="500" dirty="0" smtClean="0">
                <a:solidFill>
                  <a:srgbClr val="00B0F0"/>
                </a:solidFill>
                <a:uFillTx/>
                <a:sym typeface="+mn-ea"/>
              </a:rPr>
              <a:t>----</a:t>
            </a:r>
            <a:r>
              <a:rPr lang="en-US" altLang="zh-CN" spc="500" dirty="0" smtClean="0">
                <a:solidFill>
                  <a:srgbClr val="00B0F0"/>
                </a:solidFill>
                <a:uFillTx/>
              </a:rPr>
              <a:t>---------------</a:t>
            </a:r>
            <a:endParaRPr lang="en-US" altLang="zh-CN" spc="500" dirty="0">
              <a:solidFill>
                <a:srgbClr val="00B0F0"/>
              </a:solidFill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267" y="748136"/>
            <a:ext cx="1073529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200" b="1" dirty="0" smtClean="0">
                <a:ea typeface="宋体" pitchFamily="2" charset="-122"/>
              </a:rPr>
              <a:t>四、</a:t>
            </a:r>
            <a:r>
              <a:rPr lang="en-US" altLang="zh-CN" sz="2200" b="1" dirty="0" smtClean="0">
                <a:ea typeface="宋体" pitchFamily="2" charset="-122"/>
              </a:rPr>
              <a:t>must</a:t>
            </a:r>
            <a:r>
              <a:rPr lang="zh-CN" altLang="en-US" sz="2200" b="1" dirty="0" smtClean="0">
                <a:ea typeface="宋体" pitchFamily="2" charset="-122"/>
              </a:rPr>
              <a:t>与</a:t>
            </a:r>
            <a:r>
              <a:rPr lang="en-US" altLang="zh-CN" sz="2200" b="1" dirty="0" smtClean="0">
                <a:ea typeface="宋体" pitchFamily="2" charset="-122"/>
              </a:rPr>
              <a:t>have to</a:t>
            </a:r>
            <a:r>
              <a:rPr lang="zh-CN" altLang="en-US" sz="2200" b="1" dirty="0" smtClean="0">
                <a:ea typeface="宋体" pitchFamily="2" charset="-122"/>
              </a:rPr>
              <a:t>的区别</a:t>
            </a:r>
            <a:endParaRPr lang="en-US" altLang="zh-CN" sz="2200" b="1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200" dirty="0" smtClean="0">
                <a:ea typeface="宋体" pitchFamily="2" charset="-122"/>
              </a:rPr>
              <a:t>　　</a:t>
            </a:r>
            <a:r>
              <a:rPr lang="en-US" altLang="zh-CN" sz="2200" dirty="0" smtClean="0">
                <a:ea typeface="宋体" pitchFamily="2" charset="-122"/>
              </a:rPr>
              <a:t>(1) must</a:t>
            </a:r>
            <a:r>
              <a:rPr lang="zh-CN" altLang="en-US" sz="2200" dirty="0" smtClean="0">
                <a:ea typeface="宋体" pitchFamily="2" charset="-122"/>
              </a:rPr>
              <a:t>侧重于说话者主观看法，认为有必要或有义务去做某事；</a:t>
            </a:r>
            <a:r>
              <a:rPr lang="en-US" altLang="zh-CN" sz="2200" dirty="0" smtClean="0">
                <a:ea typeface="宋体" pitchFamily="2" charset="-122"/>
              </a:rPr>
              <a:t>must</a:t>
            </a:r>
            <a:r>
              <a:rPr lang="zh-CN" altLang="en-US" sz="2200" dirty="0" smtClean="0">
                <a:ea typeface="宋体" pitchFamily="2" charset="-122"/>
              </a:rPr>
              <a:t>侧重于客观需要，含有“不得不”之意。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We must work hard.</a:t>
            </a:r>
            <a:r>
              <a:rPr lang="zh-CN" altLang="en-US" sz="2200" dirty="0" smtClean="0">
                <a:ea typeface="宋体" pitchFamily="2" charset="-122"/>
              </a:rPr>
              <a:t>我们一定要努力学习。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My bike was broken, so I had to go to school on foot.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我的自行车坏了，所以我不得不步行去上学。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(2) mustn’t </a:t>
            </a:r>
            <a:r>
              <a:rPr lang="zh-CN" altLang="en-US" sz="2200" dirty="0" smtClean="0">
                <a:ea typeface="宋体" pitchFamily="2" charset="-122"/>
              </a:rPr>
              <a:t>意为“一定不要”；</a:t>
            </a:r>
            <a:r>
              <a:rPr lang="en-US" altLang="zh-CN" sz="2200" dirty="0" smtClean="0">
                <a:ea typeface="宋体" pitchFamily="2" charset="-122"/>
              </a:rPr>
              <a:t>don’t have to</a:t>
            </a:r>
            <a:r>
              <a:rPr lang="zh-CN" altLang="en-US" sz="2200" dirty="0" smtClean="0">
                <a:ea typeface="宋体" pitchFamily="2" charset="-122"/>
              </a:rPr>
              <a:t>意为“没有必要”。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You mustn’t be late for school.</a:t>
            </a:r>
            <a:r>
              <a:rPr lang="zh-CN" altLang="en-US" sz="2200" dirty="0" smtClean="0">
                <a:ea typeface="宋体" pitchFamily="2" charset="-122"/>
              </a:rPr>
              <a:t>你们一定不要上学迟到。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They don’t have to go early.</a:t>
            </a:r>
            <a:r>
              <a:rPr lang="zh-CN" altLang="en-US" sz="2200" dirty="0" smtClean="0">
                <a:ea typeface="宋体" pitchFamily="2" charset="-122"/>
              </a:rPr>
              <a:t>他们不必早去。</a:t>
            </a:r>
            <a:r>
              <a:rPr lang="en-US" altLang="zh-CN" sz="2200" dirty="0" smtClean="0">
                <a:ea typeface="宋体" pitchFamily="2" charset="-122"/>
              </a:rPr>
              <a:t>        </a:t>
            </a:r>
            <a:endParaRPr lang="zh-CN" altLang="en-US" sz="2200" dirty="0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841857" y="1053399"/>
            <a:ext cx="113305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8510" tIns="59255" rIns="118510" bIns="59255"/>
          <a:lstStyle/>
          <a:p>
            <a:pPr marL="442913" indent="-442913"/>
            <a:r>
              <a:rPr lang="en-US" altLang="zh-CN" sz="2800" b="1" dirty="0" smtClean="0">
                <a:solidFill>
                  <a:srgbClr val="0000FF"/>
                </a:solidFill>
              </a:rPr>
              <a:t>1  </a:t>
            </a:r>
            <a:r>
              <a:rPr lang="en-US" altLang="zh-CN" sz="2800" b="1" dirty="0">
                <a:solidFill>
                  <a:srgbClr val="0000FF"/>
                </a:solidFill>
              </a:rPr>
              <a:t>Complete the conversations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with </a:t>
            </a:r>
            <a:r>
              <a:rPr lang="en-US" altLang="zh-CN" sz="2800" b="1" i="1" dirty="0" smtClean="0">
                <a:solidFill>
                  <a:srgbClr val="0000FF"/>
                </a:solidFill>
              </a:rPr>
              <a:t>can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</a:rPr>
              <a:t>or </a:t>
            </a:r>
            <a:r>
              <a:rPr lang="en-US" altLang="zh-CN" sz="2800" b="1" i="1" dirty="0">
                <a:solidFill>
                  <a:srgbClr val="0000FF"/>
                </a:solidFill>
              </a:rPr>
              <a:t>can’t</a:t>
            </a:r>
            <a:r>
              <a:rPr lang="en-US" altLang="zh-CN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287319" y="1701099"/>
            <a:ext cx="10101117" cy="46468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8510" tIns="59255" rIns="118510" bIns="59255">
            <a:spAutoFit/>
          </a:bodyPr>
          <a:lstStyle/>
          <a:p>
            <a:pPr marL="443230" indent="-44323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2600" dirty="0" smtClean="0">
                <a:solidFill>
                  <a:schemeClr val="accent6">
                    <a:lumMod val="5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A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 Can you drive a car at the age of seventeen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in England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?</a:t>
            </a:r>
          </a:p>
          <a:p>
            <a:pPr marL="443230" indent="-44323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CN" altLang="en-US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 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 Yes, we </a:t>
            </a:r>
            <a:r>
              <a:rPr lang="en-US" altLang="zh-CN" sz="2600" u="sng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How about in China?</a:t>
            </a:r>
          </a:p>
          <a:p>
            <a:pPr marL="443230" indent="-44323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CN" altLang="en-US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 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 No,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we </a:t>
            </a:r>
            <a:r>
              <a:rPr lang="en-US" altLang="zh-CN" sz="2600" u="sng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.</a:t>
            </a:r>
          </a:p>
          <a:p>
            <a:pPr marL="443230" indent="-44323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2600" dirty="0" smtClean="0">
                <a:solidFill>
                  <a:schemeClr val="accent6">
                    <a:lumMod val="5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A: Can you open a gift immediately after you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receive 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it in England?</a:t>
            </a:r>
          </a:p>
          <a:p>
            <a:pPr marL="443230" indent="-44323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CN" altLang="en-US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 </a:t>
            </a:r>
            <a:r>
              <a:rPr lang="zh-CN" altLang="en-US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600" u="sng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.What about in China?</a:t>
            </a:r>
          </a:p>
          <a:p>
            <a:pPr marL="443230" indent="-443230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A: No, we usually don’t.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684323" y="2484614"/>
            <a:ext cx="805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can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286717" y="3144901"/>
            <a:ext cx="1024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can’t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168268" y="5158320"/>
            <a:ext cx="2202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Yes, we can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71178" y="917783"/>
            <a:ext cx="10122256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A: Can you push your way onto a bus 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in England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800" u="sng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.How about in China?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 No, we</a:t>
            </a:r>
            <a:r>
              <a:rPr lang="en-US" altLang="zh-CN" sz="2800" u="sng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either.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A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 Can you drive on the right-hand side of 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road 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in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England?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800" u="sng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.What about in China?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 </a:t>
            </a:r>
            <a:r>
              <a:rPr lang="zh-CN" altLang="en-US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 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A: Yes, we must.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zh-CN" sz="2800" dirty="0"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39743" y="1666914"/>
            <a:ext cx="2380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No, we can’t 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70070" y="2350051"/>
            <a:ext cx="1024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can’t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242127" y="4254737"/>
            <a:ext cx="2380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No, we can’t 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7"/>
          <p:cNvSpPr txBox="1">
            <a:spLocks noChangeArrowheads="1"/>
          </p:cNvSpPr>
          <p:nvPr/>
        </p:nvSpPr>
        <p:spPr bwMode="auto">
          <a:xfrm>
            <a:off x="669568" y="634335"/>
            <a:ext cx="1161838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8510" tIns="59255" rIns="118510" bIns="59255"/>
          <a:lstStyle/>
          <a:p>
            <a:pPr marL="442913" indent="-442913"/>
            <a:r>
              <a:rPr lang="en-US" altLang="zh-CN" sz="2800" b="1" dirty="0" smtClean="0">
                <a:solidFill>
                  <a:srgbClr val="0000FF"/>
                </a:solidFill>
              </a:rPr>
              <a:t>2  Complete </a:t>
            </a:r>
            <a:r>
              <a:rPr lang="en-US" altLang="zh-CN" sz="2800" b="1" dirty="0">
                <a:solidFill>
                  <a:srgbClr val="0000FF"/>
                </a:solidFill>
              </a:rPr>
              <a:t>the sentences with </a:t>
            </a:r>
            <a:r>
              <a:rPr lang="en-US" altLang="zh-CN" sz="2800" b="1" i="1" dirty="0">
                <a:solidFill>
                  <a:srgbClr val="0000FF"/>
                </a:solidFill>
              </a:rPr>
              <a:t>must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  or </a:t>
            </a:r>
            <a:r>
              <a:rPr lang="en-US" altLang="zh-CN" sz="2800" b="1" i="1" dirty="0">
                <a:solidFill>
                  <a:srgbClr val="0000FF"/>
                </a:solidFill>
              </a:rPr>
              <a:t>must not</a:t>
            </a:r>
            <a:r>
              <a:rPr lang="en-US" altLang="zh-CN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5327155" y="1571358"/>
            <a:ext cx="5954404" cy="3981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u="sng" dirty="0">
                <a:solidFill>
                  <a:srgbClr val="000000"/>
                </a:solidFill>
              </a:rPr>
              <a:t>School rules</a:t>
            </a: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>
                <a:solidFill>
                  <a:srgbClr val="000000"/>
                </a:solidFill>
              </a:rPr>
              <a:t>You</a:t>
            </a:r>
            <a:r>
              <a:rPr lang="zh-CN" altLang="en-US" sz="2800" u="sng" dirty="0">
                <a:solidFill>
                  <a:srgbClr val="000000"/>
                </a:solidFill>
              </a:rPr>
              <a:t>                  </a:t>
            </a:r>
            <a:r>
              <a:rPr lang="zh-CN" altLang="en-US" sz="2800" dirty="0">
                <a:solidFill>
                  <a:srgbClr val="000000"/>
                </a:solidFill>
              </a:rPr>
              <a:t>be late for school.</a:t>
            </a: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>
                <a:solidFill>
                  <a:srgbClr val="000000"/>
                </a:solidFill>
              </a:rPr>
              <a:t>You</a:t>
            </a:r>
            <a:r>
              <a:rPr lang="zh-CN" altLang="en-US" sz="2800" u="sng" dirty="0">
                <a:solidFill>
                  <a:srgbClr val="000000"/>
                </a:solidFill>
              </a:rPr>
              <a:t>           </a:t>
            </a:r>
            <a:r>
              <a:rPr lang="en-US" altLang="zh-CN" sz="2800" u="sng" dirty="0">
                <a:solidFill>
                  <a:srgbClr val="000000"/>
                </a:solidFill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</a:rPr>
              <a:t>eat in the library.</a:t>
            </a: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</a:rPr>
              <a:t>You</a:t>
            </a:r>
            <a:r>
              <a:rPr lang="zh-CN" altLang="en-US" sz="2800" u="sng" dirty="0">
                <a:solidFill>
                  <a:srgbClr val="000000"/>
                </a:solidFill>
              </a:rPr>
              <a:t>          </a:t>
            </a:r>
            <a:r>
              <a:rPr lang="en-US" altLang="zh-CN" sz="2800" u="sng" dirty="0">
                <a:solidFill>
                  <a:srgbClr val="000000"/>
                </a:solidFill>
              </a:rPr>
              <a:t>       </a:t>
            </a:r>
            <a:r>
              <a:rPr lang="zh-CN" altLang="en-US" sz="2800" u="sng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>
                <a:solidFill>
                  <a:srgbClr val="000000"/>
                </a:solidFill>
              </a:rPr>
              <a:t>ride your bike in 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</a:rPr>
              <a:t>     the playground.</a:t>
            </a: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>
                <a:solidFill>
                  <a:srgbClr val="000000"/>
                </a:solidFill>
              </a:rPr>
              <a:t>You</a:t>
            </a:r>
            <a:r>
              <a:rPr lang="zh-CN" altLang="en-US" sz="2800" u="sng" dirty="0">
                <a:solidFill>
                  <a:srgbClr val="000000"/>
                </a:solidFill>
              </a:rPr>
              <a:t>          </a:t>
            </a:r>
            <a:r>
              <a:rPr lang="en-US" altLang="zh-CN" sz="2800" u="sng" dirty="0">
                <a:solidFill>
                  <a:srgbClr val="000000"/>
                </a:solidFill>
              </a:rPr>
              <a:t>   </a:t>
            </a:r>
            <a:r>
              <a:rPr lang="zh-CN" altLang="en-US" sz="2800" u="sng" dirty="0">
                <a:solidFill>
                  <a:srgbClr val="000000"/>
                </a:solidFill>
              </a:rPr>
              <a:t> </a:t>
            </a:r>
            <a:r>
              <a:rPr lang="zh-CN" altLang="en-US" sz="2800" dirty="0">
                <a:solidFill>
                  <a:srgbClr val="000000"/>
                </a:solidFill>
              </a:rPr>
              <a:t>do your homework.</a:t>
            </a: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>
                <a:solidFill>
                  <a:srgbClr val="000000"/>
                </a:solidFill>
              </a:rPr>
              <a:t>You</a:t>
            </a:r>
            <a:r>
              <a:rPr lang="zh-CN" altLang="en-US" sz="2800" u="sng" dirty="0">
                <a:solidFill>
                  <a:srgbClr val="000000"/>
                </a:solidFill>
              </a:rPr>
              <a:t>         </a:t>
            </a:r>
            <a:r>
              <a:rPr lang="en-US" altLang="zh-CN" sz="2800" u="sng" dirty="0">
                <a:solidFill>
                  <a:srgbClr val="000000"/>
                </a:solidFill>
              </a:rPr>
              <a:t>   </a:t>
            </a:r>
            <a:r>
              <a:rPr lang="zh-CN" altLang="en-US" sz="2800" u="sng" dirty="0">
                <a:solidFill>
                  <a:srgbClr val="000000"/>
                </a:solidFill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</a:rPr>
              <a:t>listen to the teacher.</a:t>
            </a:r>
            <a:endParaRPr lang="zh-CN" alt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507836" y="2420939"/>
            <a:ext cx="46166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933267" y="27257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pic>
        <p:nvPicPr>
          <p:cNvPr id="10246" name="Picture 6" descr="Unit 3-3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2273" t="3290" r="1768" b="3436"/>
          <a:stretch>
            <a:fillRect/>
          </a:stretch>
        </p:blipFill>
        <p:spPr bwMode="auto">
          <a:xfrm>
            <a:off x="748145" y="1579418"/>
            <a:ext cx="4566994" cy="399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383515" y="2195307"/>
            <a:ext cx="1802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must not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416776" y="2795321"/>
            <a:ext cx="1802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must not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478760" y="3312207"/>
            <a:ext cx="1702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must not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538139" y="4427330"/>
            <a:ext cx="1043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must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525998" y="4967975"/>
            <a:ext cx="1043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must</a:t>
            </a:r>
            <a:endParaRPr lang="zh-CN" alt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33152" y="1632601"/>
            <a:ext cx="10438411" cy="4619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ea typeface="宋体" pitchFamily="2" charset="-122"/>
              </a:rPr>
              <a:t>     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It is important to know what you must and must not do when you meet people from a different country.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  You (1)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may / must not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ask Westerners “How old are you?” because it is not polite. You (2)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might / can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know someone well, but </a:t>
            </a:r>
            <a:r>
              <a:rPr lang="zh-CN" altLang="en-US" sz="2800" dirty="0" smtClean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you (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3) </a:t>
            </a:r>
            <a:r>
              <a:rPr lang="zh-CN" altLang="en-US" sz="2800" dirty="0" smtClean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must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/ </a:t>
            </a:r>
            <a:r>
              <a:rPr lang="en-US" altLang="zh-CN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need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not ask “How much money do you make?” He (4)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may / can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never speak to you again!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ea typeface="宋体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dirty="0">
                <a:ea typeface="宋体" pitchFamily="2" charset="-122"/>
              </a:rPr>
              <a:t> </a:t>
            </a:r>
            <a:endParaRPr lang="zh-CN" altLang="en-US" sz="2800" dirty="0"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52603" y="3111335"/>
            <a:ext cx="1484415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863600" y="798276"/>
            <a:ext cx="11328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510" tIns="59255" rIns="118510" bIns="59255"/>
          <a:lstStyle/>
          <a:p>
            <a:pPr marL="442913" indent="-442913" eaLnBrk="0" hangingPunct="0">
              <a:lnSpc>
                <a:spcPts val="4400"/>
              </a:lnSpc>
            </a:pPr>
            <a:r>
              <a:rPr lang="en-US" altLang="zh-CN" sz="2800" b="1" dirty="0" smtClean="0">
                <a:solidFill>
                  <a:srgbClr val="0000FF"/>
                </a:solidFill>
              </a:rPr>
              <a:t>3  </a:t>
            </a:r>
            <a:r>
              <a:rPr lang="en-US" altLang="zh-CN" sz="2800" b="1" dirty="0">
                <a:solidFill>
                  <a:srgbClr val="0000FF"/>
                </a:solidFill>
              </a:rPr>
              <a:t>Underline the correct words.</a:t>
            </a:r>
          </a:p>
        </p:txBody>
      </p:sp>
      <p:sp>
        <p:nvSpPr>
          <p:cNvPr id="16" name="矩形 15"/>
          <p:cNvSpPr/>
          <p:nvPr/>
        </p:nvSpPr>
        <p:spPr>
          <a:xfrm>
            <a:off x="6008915" y="3752603"/>
            <a:ext cx="961901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897580" y="4417621"/>
            <a:ext cx="866898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657601" y="5047013"/>
            <a:ext cx="783770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850545" y="834654"/>
            <a:ext cx="10490390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zh-CN" sz="2800" dirty="0">
                <a:ea typeface="宋体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In public places, you (5)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must / can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ask people before you take photos of them, and you (6)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must not / might not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eat or drink in shops or museums.</a:t>
            </a:r>
          </a:p>
          <a:p>
            <a:pPr algn="just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</a:rPr>
              <a:t>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In some countries you (7)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cannot / can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go into someone</a:t>
            </a:r>
            <a:r>
              <a:rPr lang="en-US" altLang="zh-CN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’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s house with your shoes on. You (8)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need not / must not 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take them off. But in some other countries you (9) </a:t>
            </a:r>
            <a:r>
              <a:rPr lang="zh-CN" altLang="en-US" sz="2800" dirty="0">
                <a:solidFill>
                  <a:srgbClr val="D86163"/>
                </a:solidFill>
                <a:ea typeface="宋体" pitchFamily="2" charset="-122"/>
                <a:cs typeface="Times New Roman" panose="02020603050405020304" pitchFamily="18" charset="0"/>
              </a:rPr>
              <a:t>might / must not</a:t>
            </a:r>
            <a:r>
              <a:rPr lang="zh-CN" altLang="en-US" sz="2800" dirty="0">
                <a:solidFill>
                  <a:schemeClr val="accent5">
                    <a:lumMod val="1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 wear shoes in the house.</a:t>
            </a:r>
          </a:p>
        </p:txBody>
      </p:sp>
      <p:sp>
        <p:nvSpPr>
          <p:cNvPr id="9" name="矩形 8"/>
          <p:cNvSpPr/>
          <p:nvPr/>
        </p:nvSpPr>
        <p:spPr>
          <a:xfrm>
            <a:off x="5011389" y="1056904"/>
            <a:ext cx="938150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17032" y="1698171"/>
            <a:ext cx="143691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363669" y="2947515"/>
            <a:ext cx="712518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53301" y="3574472"/>
            <a:ext cx="1508164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831239" y="4263241"/>
            <a:ext cx="1472538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 noRot="1" noChangeArrowheads="1"/>
          </p:cNvSpPr>
          <p:nvPr>
            <p:ph idx="4294967295"/>
          </p:nvPr>
        </p:nvSpPr>
        <p:spPr>
          <a:xfrm>
            <a:off x="1200841" y="835419"/>
            <a:ext cx="9665633" cy="13356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0000FF"/>
                </a:solidFill>
              </a:rPr>
              <a:t>4  Listen to a teenager talking about his life. Check(√) the things he must or mustn’t do.</a:t>
            </a:r>
            <a:endParaRPr lang="zh-CN" altLang="en-US" sz="2800" dirty="0" smtClean="0"/>
          </a:p>
        </p:txBody>
      </p:sp>
      <p:pic>
        <p:nvPicPr>
          <p:cNvPr id="13315" name="图片 2" descr="图片1.jpg"/>
          <p:cNvPicPr>
            <a:picLocks noChangeAspect="1" noChangeArrowheads="1"/>
          </p:cNvPicPr>
          <p:nvPr/>
        </p:nvPicPr>
        <p:blipFill>
          <a:blip r:embed="rId4" cstate="print"/>
          <a:srcRect l="5992" t="1357" r="12787" b="2171"/>
          <a:stretch>
            <a:fillRect/>
          </a:stretch>
        </p:blipFill>
        <p:spPr bwMode="auto">
          <a:xfrm rot="16200000">
            <a:off x="3714156" y="817295"/>
            <a:ext cx="4129972" cy="68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Unit 3-activity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82716" y="14867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4872494"/>
              </p:ext>
            </p:extLst>
          </p:nvPr>
        </p:nvGraphicFramePr>
        <p:xfrm>
          <a:off x="645978" y="964669"/>
          <a:ext cx="9570077" cy="513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5112"/>
                <a:gridCol w="2080158"/>
                <a:gridCol w="2964807"/>
              </a:tblGrid>
              <a:tr h="69776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must 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mustn’t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97760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zh-CN" sz="2400" dirty="0" smtClean="0"/>
                        <a:t> clean</a:t>
                      </a:r>
                      <a:r>
                        <a:rPr lang="en-US" altLang="zh-CN" sz="2400" baseline="0" dirty="0" smtClean="0"/>
                        <a:t> up bedroom once a week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</a:tr>
              <a:tr h="697760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altLang="zh-CN" sz="2400" dirty="0" smtClean="0"/>
                        <a:t> wash up after dinner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</a:tr>
              <a:tr h="697760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altLang="zh-CN" sz="2400" dirty="0" smtClean="0"/>
                        <a:t> stay out after 9 pm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</a:tr>
              <a:tr h="697760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en-US" altLang="zh-CN" sz="2400" dirty="0" smtClean="0"/>
                        <a:t> do homework</a:t>
                      </a:r>
                      <a:r>
                        <a:rPr lang="en-US" altLang="zh-CN" sz="2400" baseline="0" dirty="0" smtClean="0"/>
                        <a:t> before going out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</a:tr>
              <a:tr h="697760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altLang="zh-CN" sz="2400" dirty="0" smtClean="0"/>
                        <a:t> wash</a:t>
                      </a:r>
                      <a:r>
                        <a:rPr lang="en-US" altLang="zh-CN" sz="2400" baseline="0" dirty="0" smtClean="0"/>
                        <a:t> hands before dinner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20" marR="121920" anchor="ctr"/>
                </a:tc>
              </a:tr>
              <a:tr h="697760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en-US" altLang="zh-CN" sz="2400" dirty="0" smtClean="0"/>
                        <a:t> play music loudly after 10 pm</a:t>
                      </a:r>
                      <a:endParaRPr lang="zh-CN" altLang="en-US" sz="24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32647" y="1750688"/>
            <a:ext cx="12382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32647" y="2561199"/>
            <a:ext cx="12382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78610" y="3218005"/>
            <a:ext cx="123824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35188" y="3968822"/>
            <a:ext cx="123824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32647" y="4768226"/>
            <a:ext cx="123824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78608" y="5541800"/>
            <a:ext cx="12382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17212" y="3693239"/>
            <a:ext cx="9162466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GB" altLang="zh-CN" sz="2800" b="1" dirty="0" smtClean="0">
                <a:solidFill>
                  <a:srgbClr val="C00000"/>
                </a:solidFill>
              </a:rPr>
              <a:t>He </a:t>
            </a:r>
            <a:r>
              <a:rPr lang="en-GB" altLang="zh-CN" sz="2800" b="1" dirty="0">
                <a:solidFill>
                  <a:srgbClr val="C00000"/>
                </a:solidFill>
              </a:rPr>
              <a:t>can play music loudly before 10 o’clock at </a:t>
            </a:r>
            <a:r>
              <a:rPr lang="en-GB" altLang="zh-CN" sz="3600" b="1" dirty="0">
                <a:solidFill>
                  <a:srgbClr val="C00000"/>
                </a:solidFill>
                <a:latin typeface="Times New Roman" pitchFamily="18" charset="0"/>
              </a:rPr>
              <a:t>night.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413164" y="1712893"/>
            <a:ext cx="88390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5  </a:t>
            </a:r>
            <a:r>
              <a:rPr lang="en-US" altLang="zh-CN" sz="2800" b="1" dirty="0">
                <a:solidFill>
                  <a:srgbClr val="0000FF"/>
                </a:solidFill>
              </a:rPr>
              <a:t>Listen again. What two things does he say he can do?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164" y="2755075"/>
            <a:ext cx="9814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altLang="zh-CN" sz="2800" dirty="0" smtClean="0"/>
              <a:t>   _____________________________________________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2   </a:t>
            </a:r>
            <a:r>
              <a:rPr lang="en-US" altLang="zh-CN" sz="2800" dirty="0" smtClean="0"/>
              <a:t>_____________________________________________</a:t>
            </a:r>
            <a:endParaRPr lang="zh-CN" altLang="en-US" sz="28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45961" y="2850078"/>
            <a:ext cx="10464800" cy="7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GB" altLang="zh-CN" sz="2800" b="1" dirty="0" smtClean="0">
                <a:solidFill>
                  <a:srgbClr val="C00000"/>
                </a:solidFill>
              </a:rPr>
              <a:t>He </a:t>
            </a:r>
            <a:r>
              <a:rPr lang="en-GB" altLang="zh-CN" sz="2800" b="1" dirty="0">
                <a:solidFill>
                  <a:srgbClr val="C00000"/>
                </a:solidFill>
              </a:rPr>
              <a:t>can go out with his friends at weekends</a:t>
            </a:r>
            <a:r>
              <a:rPr lang="en-GB" altLang="zh-CN" sz="2800" b="1" dirty="0" smtClean="0">
                <a:solidFill>
                  <a:srgbClr val="C00000"/>
                </a:solidFill>
              </a:rPr>
              <a:t>.</a:t>
            </a:r>
            <a:r>
              <a:rPr lang="en-GB" altLang="zh-CN" sz="36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" name="Unit 3-activity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2244" y="171289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21447880">
            <a:off x="588485" y="1129698"/>
            <a:ext cx="10490350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err="1" smtClean="0">
                <a:solidFill>
                  <a:srgbClr val="6600CC"/>
                </a:solidFill>
                <a:latin typeface="Comic Sans MS" panose="030F0702030302020204" pitchFamily="66" charset="0"/>
              </a:rPr>
              <a:t>Tapescript</a:t>
            </a:r>
            <a:r>
              <a:rPr lang="en-US" altLang="zh-CN" sz="2800" b="1" dirty="0" smtClean="0">
                <a:solidFill>
                  <a:srgbClr val="6600CC"/>
                </a:solidFill>
                <a:latin typeface="Comic Sans MS" panose="030F0702030302020204" pitchFamily="66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</a:rPr>
              <a:t>      Well, my parents are quite strict. I must clean up my bedroom once a week and I must always wash up after dinner. My parents are very strict about that. I mustn’t stay out after nine o’clock at night, but I can go out with my friends at weekends. I must do my homework before I go out and I must wash my hands before dinner. I can play music, but I mustn't play it loudly after ten o’clock at night.</a:t>
            </a:r>
          </a:p>
        </p:txBody>
      </p:sp>
      <p:pic>
        <p:nvPicPr>
          <p:cNvPr id="7" name="图片 6" descr="20078152101491_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0989" y="1094186"/>
            <a:ext cx="605562" cy="503828"/>
          </a:xfrm>
          <a:prstGeom prst="rect">
            <a:avLst/>
          </a:prstGeom>
        </p:spPr>
      </p:pic>
      <p:pic>
        <p:nvPicPr>
          <p:cNvPr id="2" name="Unit 3-activity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3544" y="56781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37235" y="611505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447800" y="1766570"/>
            <a:ext cx="9384030" cy="612775"/>
            <a:chOff x="2280" y="2590"/>
            <a:chExt cx="14778" cy="965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30" y="2590"/>
              <a:ext cx="14028" cy="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30000"/>
                </a:lnSpc>
              </a:pPr>
              <a:r>
                <a:rPr lang="zh-CN" altLang="en-US" sz="2600" b="1" dirty="0" smtClean="0">
                  <a:solidFill>
                    <a:schemeClr val="tx1"/>
                  </a:solidFill>
                  <a:ea typeface="宋体" panose="02010600030101010101" pitchFamily="2" charset="-122"/>
                  <a:cs typeface="方正兰亭黑_GB18030" panose="02000000000000000000" charset="-122"/>
                </a:rPr>
                <a:t> 总结情态动词</a:t>
              </a:r>
              <a:r>
                <a:rPr lang="en-US" altLang="zh-CN" sz="2600" b="1" dirty="0" smtClean="0">
                  <a:solidFill>
                    <a:schemeClr val="tx1"/>
                  </a:solidFill>
                  <a:ea typeface="宋体" panose="02010600030101010101" pitchFamily="2" charset="-122"/>
                  <a:cs typeface="方正兰亭黑_GB18030" panose="02000000000000000000" charset="-122"/>
                </a:rPr>
                <a:t>must, can, need</a:t>
              </a:r>
              <a:r>
                <a:rPr lang="zh-CN" altLang="en-US" sz="2600" b="1" dirty="0" smtClean="0">
                  <a:solidFill>
                    <a:schemeClr val="tx1"/>
                  </a:solidFill>
                  <a:ea typeface="宋体" panose="02010600030101010101" pitchFamily="2" charset="-122"/>
                  <a:cs typeface="方正兰亭黑_GB18030" panose="02000000000000000000" charset="-122"/>
                </a:rPr>
                <a:t>等</a:t>
              </a:r>
              <a:r>
                <a:rPr lang="zh-CN" altLang="en-US" sz="2600" b="1" dirty="0" smtClean="0">
                  <a:ea typeface="宋体" panose="02010600030101010101" pitchFamily="2" charset="-122"/>
                  <a:cs typeface="方正兰亭黑_GB18030" panose="02000000000000000000" charset="-122"/>
                </a:rPr>
                <a:t>的用法</a:t>
              </a:r>
              <a:r>
                <a:rPr lang="zh-CN" altLang="en-US" sz="2600" b="1" dirty="0" smtClean="0">
                  <a:solidFill>
                    <a:schemeClr val="tx1"/>
                  </a:solidFill>
                  <a:ea typeface="宋体" panose="02010600030101010101" pitchFamily="2" charset="-122"/>
                  <a:cs typeface="方正兰亭黑_GB18030" panose="02000000000000000000" charset="-122"/>
                </a:rPr>
                <a:t>；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1926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31925" y="3968115"/>
            <a:ext cx="9419590" cy="581025"/>
            <a:chOff x="2323" y="6505"/>
            <a:chExt cx="14834" cy="915"/>
          </a:xfrm>
        </p:grpSpPr>
        <p:sp>
          <p:nvSpPr>
            <p:cNvPr id="21" name="矩形 20"/>
            <p:cNvSpPr/>
            <p:nvPr/>
          </p:nvSpPr>
          <p:spPr>
            <a:xfrm>
              <a:off x="2323" y="6651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48" y="6646"/>
              <a:ext cx="1926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29" y="6505"/>
              <a:ext cx="14028" cy="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30000"/>
                </a:lnSpc>
              </a:pPr>
              <a:r>
                <a:rPr lang="zh-CN" altLang="en-US" sz="26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复习巩固本模块的词汇和句型。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33679" y="2838556"/>
            <a:ext cx="9378950" cy="651510"/>
            <a:chOff x="2169" y="5089"/>
            <a:chExt cx="14770" cy="1026"/>
          </a:xfrm>
        </p:grpSpPr>
        <p:grpSp>
          <p:nvGrpSpPr>
            <p:cNvPr id="9" name="组合 8"/>
            <p:cNvGrpSpPr/>
            <p:nvPr/>
          </p:nvGrpSpPr>
          <p:grpSpPr>
            <a:xfrm>
              <a:off x="2169" y="5089"/>
              <a:ext cx="14770" cy="969"/>
              <a:chOff x="2237" y="5075"/>
              <a:chExt cx="14770" cy="96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37" y="5358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979" y="5075"/>
                <a:ext cx="14028" cy="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600" b="1" dirty="0" smtClean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完成课本习题；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16" y="5341"/>
              <a:ext cx="1926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44254" y="1061546"/>
            <a:ext cx="10753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6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</a:rPr>
              <a:t>Write some things you can,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must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a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nd </a:t>
            </a:r>
            <a:r>
              <a:rPr lang="en-US" altLang="zh-CN" sz="2800" b="1" dirty="0">
                <a:solidFill>
                  <a:srgbClr val="0000FF"/>
                </a:solidFill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</a:rPr>
              <a:t>ust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</a:rPr>
              <a:t>not do at home.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366653" y="2122571"/>
            <a:ext cx="2544286" cy="289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latin typeface="Times New Roman" pitchFamily="18" charset="0"/>
              </a:rPr>
              <a:t>I can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3200" b="1" dirty="0">
                <a:latin typeface="Times New Roman" pitchFamily="18" charset="0"/>
              </a:rPr>
              <a:t>     </a:t>
            </a:r>
            <a:endParaRPr lang="en-US" altLang="zh-CN" sz="3200" b="1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Times New Roman" pitchFamily="18" charset="0"/>
              </a:rPr>
              <a:t>I </a:t>
            </a:r>
            <a:r>
              <a:rPr lang="zh-CN" altLang="en-US" sz="3200" b="1" dirty="0">
                <a:latin typeface="Times New Roman" pitchFamily="18" charset="0"/>
              </a:rPr>
              <a:t>must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3200" b="1" dirty="0">
                <a:latin typeface="Times New Roman" pitchFamily="18" charset="0"/>
              </a:rPr>
              <a:t>        </a:t>
            </a:r>
            <a:endParaRPr lang="en-US" altLang="zh-CN" sz="3200" b="1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Times New Roman" pitchFamily="18" charset="0"/>
              </a:rPr>
              <a:t>I </a:t>
            </a:r>
            <a:r>
              <a:rPr lang="zh-CN" altLang="en-US" sz="3200" b="1" dirty="0">
                <a:latin typeface="Times New Roman" pitchFamily="18" charset="0"/>
              </a:rPr>
              <a:t>must not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495" y="1910823"/>
            <a:ext cx="5713272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play computer games at weekends.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wash my hands before dinner.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do my homework carefully.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watch TV on weekdays.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read English in the morning.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play football on Saturdays.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</a:rPr>
              <a:t>go out at night.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189" y="1102960"/>
            <a:ext cx="1056450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Now work in pairs. Tell each other three things you must do at home and three things you mustn</a:t>
            </a:r>
            <a:r>
              <a:rPr lang="en-US" altLang="zh-CN" sz="2800" b="1" dirty="0">
                <a:solidFill>
                  <a:srgbClr val="0000FF"/>
                </a:solidFill>
              </a:rPr>
              <a:t>’</a:t>
            </a:r>
            <a:r>
              <a:rPr lang="zh-CN" altLang="en-US" sz="2800" b="1" dirty="0">
                <a:solidFill>
                  <a:srgbClr val="0000FF"/>
                </a:solidFill>
              </a:rPr>
              <a:t>t do. Are you</a:t>
            </a:r>
            <a:r>
              <a:rPr lang="en-US" altLang="zh-CN" sz="2800" b="1" dirty="0">
                <a:solidFill>
                  <a:srgbClr val="0000FF"/>
                </a:solidFill>
              </a:rPr>
              <a:t>r home rules different or the same?  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/>
              <a:t> </a:t>
            </a:r>
            <a:r>
              <a:rPr lang="zh-CN" altLang="en-US" sz="2800" b="1" dirty="0" smtClean="0"/>
              <a:t>—</a:t>
            </a:r>
            <a:r>
              <a:rPr lang="zh-CN" altLang="en-US" sz="2800" b="1" i="1" dirty="0"/>
              <a:t>I must visit my grandparents once a week.</a:t>
            </a:r>
            <a:r>
              <a:rPr lang="zh-CN" altLang="en-US" sz="2800" b="1" dirty="0"/>
              <a:t> </a:t>
            </a:r>
            <a:r>
              <a:rPr lang="zh-CN" altLang="en-US" sz="2800" b="1" i="1" dirty="0" smtClean="0"/>
              <a:t>I</a:t>
            </a:r>
            <a:r>
              <a:rPr lang="en-US" altLang="zh-CN" sz="2800" b="1" i="1" dirty="0" smtClean="0"/>
              <a:t> </a:t>
            </a:r>
            <a:r>
              <a:rPr lang="zh-CN" altLang="en-US" sz="2800" b="1" i="1" dirty="0"/>
              <a:t>mustn</a:t>
            </a:r>
            <a:r>
              <a:rPr lang="en-US" altLang="zh-CN" sz="2800" b="1" i="1" dirty="0"/>
              <a:t>’</a:t>
            </a:r>
            <a:r>
              <a:rPr lang="zh-CN" altLang="en-US" sz="2800" b="1" i="1" dirty="0"/>
              <a:t>t stay up late in the evening.</a:t>
            </a:r>
          </a:p>
          <a:p>
            <a:pPr algn="just">
              <a:lnSpc>
                <a:spcPct val="150000"/>
              </a:lnSpc>
            </a:pPr>
            <a:r>
              <a:rPr lang="zh-CN" altLang="en-US" sz="2800" b="1" dirty="0" smtClean="0"/>
              <a:t> </a:t>
            </a:r>
            <a:r>
              <a:rPr lang="zh-CN" altLang="en-US" sz="2800" b="1" dirty="0"/>
              <a:t>— ...</a:t>
            </a:r>
            <a:endParaRPr lang="zh-CN" altLang="en-US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90551" y="7366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32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72631" y="779268"/>
            <a:ext cx="102559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7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Complete the sentences with 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the words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or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expressions in the box.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936873" y="1957856"/>
            <a:ext cx="1019174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001D2E"/>
                </a:solidFill>
              </a:rPr>
              <a:t>baseball cap    </a:t>
            </a:r>
            <a:r>
              <a:rPr lang="en-US" altLang="zh-CN" sz="2800" dirty="0" smtClean="0">
                <a:solidFill>
                  <a:srgbClr val="001D2E"/>
                </a:solidFill>
              </a:rPr>
              <a:t>chess </a:t>
            </a:r>
            <a:r>
              <a:rPr lang="en-US" altLang="zh-CN" sz="2800" dirty="0">
                <a:solidFill>
                  <a:srgbClr val="001D2E"/>
                </a:solidFill>
              </a:rPr>
              <a:t>set   </a:t>
            </a:r>
            <a:r>
              <a:rPr lang="en-US" altLang="zh-CN" sz="2800" dirty="0" smtClean="0">
                <a:solidFill>
                  <a:srgbClr val="001D2E"/>
                </a:solidFill>
              </a:rPr>
              <a:t>chopsticks   dictionary   presents</a:t>
            </a:r>
            <a:endParaRPr lang="en-US" altLang="zh-CN" sz="2800" dirty="0">
              <a:solidFill>
                <a:srgbClr val="001D2E"/>
              </a:solidFill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75218" y="2580596"/>
            <a:ext cx="1028447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</a:rPr>
              <a:t> Use </a:t>
            </a:r>
            <a:r>
              <a:rPr lang="zh-CN" altLang="en-US" sz="2400" dirty="0">
                <a:solidFill>
                  <a:srgbClr val="000000"/>
                </a:solidFill>
              </a:rPr>
              <a:t>your</a:t>
            </a:r>
            <a:r>
              <a:rPr lang="zh-CN" altLang="en-US" sz="2400" u="sng" dirty="0">
                <a:solidFill>
                  <a:srgbClr val="000000"/>
                </a:solidFill>
              </a:rPr>
              <a:t>      </a:t>
            </a:r>
            <a:r>
              <a:rPr lang="en-US" altLang="zh-CN" sz="2400" u="sng" dirty="0">
                <a:solidFill>
                  <a:srgbClr val="000000"/>
                </a:solidFill>
              </a:rPr>
              <a:t>                 </a:t>
            </a:r>
            <a:r>
              <a:rPr lang="zh-CN" altLang="en-US" sz="2400" dirty="0">
                <a:solidFill>
                  <a:srgbClr val="000000"/>
                </a:solidFill>
              </a:rPr>
              <a:t>to look up any </a:t>
            </a:r>
            <a:r>
              <a:rPr lang="zh-CN" altLang="en-US" sz="2400" dirty="0" smtClean="0">
                <a:solidFill>
                  <a:srgbClr val="000000"/>
                </a:solidFill>
              </a:rPr>
              <a:t>words you </a:t>
            </a:r>
            <a:r>
              <a:rPr lang="zh-CN" altLang="en-US" sz="2400" dirty="0">
                <a:solidFill>
                  <a:srgbClr val="000000"/>
                </a:solidFill>
              </a:rPr>
              <a:t>do not understand.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</a:rPr>
              <a:t> Most </a:t>
            </a:r>
            <a:r>
              <a:rPr lang="zh-CN" altLang="en-US" sz="2400" dirty="0">
                <a:solidFill>
                  <a:srgbClr val="000000"/>
                </a:solidFill>
              </a:rPr>
              <a:t>Chinese people eat noodles with</a:t>
            </a:r>
            <a:r>
              <a:rPr lang="en-US" altLang="zh-CN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_____________.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400" dirty="0" smtClean="0">
                <a:solidFill>
                  <a:schemeClr val="accent6">
                    <a:lumMod val="5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  Jenny could not wait to open her birthday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  __________.</a:t>
            </a:r>
            <a:r>
              <a:rPr lang="zh-CN" altLang="en-US" sz="2400" u="sng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endParaRPr lang="zh-CN" altLang="en-US" sz="2400" dirty="0" smtClean="0">
              <a:solidFill>
                <a:srgbClr val="000000"/>
              </a:solidFill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400" dirty="0" smtClean="0">
                <a:solidFill>
                  <a:schemeClr val="accent6">
                    <a:lumMod val="5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  He thinks it is cool to wear his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 _____________  </a:t>
            </a: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back-to-front.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2400" dirty="0" smtClean="0">
                <a:solidFill>
                  <a:schemeClr val="accent6">
                    <a:lumMod val="50000"/>
                  </a:schemeClr>
                </a:solidFill>
                <a:ea typeface="宋体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  Where is my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? Let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’</a:t>
            </a: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  <a:cs typeface="Times New Roman" panose="02020603050405020304" pitchFamily="18" charset="0"/>
              </a:rPr>
              <a:t>s play a game.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885320" y="2633167"/>
            <a:ext cx="1903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dictionary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34806" y="3203183"/>
            <a:ext cx="2064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chopsticks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79192" y="3713822"/>
            <a:ext cx="1685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presents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652275" y="4260086"/>
            <a:ext cx="2383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baseball cap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24711" y="4841975"/>
            <a:ext cx="1885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chess set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it 3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83" y="4167962"/>
            <a:ext cx="4144394" cy="208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08955" y="604056"/>
            <a:ext cx="951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8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Play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game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. Choose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a word or 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an expression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from the box and 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describe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it to the class. The class 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guesses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what it is.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08956" y="2271455"/>
            <a:ext cx="920228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 smtClean="0">
                <a:solidFill>
                  <a:srgbClr val="000000"/>
                </a:solidFill>
              </a:rPr>
              <a:t> baseball </a:t>
            </a:r>
            <a:r>
              <a:rPr lang="en-US" altLang="zh-CN" sz="2400" dirty="0">
                <a:solidFill>
                  <a:srgbClr val="000000"/>
                </a:solidFill>
              </a:rPr>
              <a:t>cap     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bike    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chess set   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chocolate     </a:t>
            </a:r>
            <a:r>
              <a:rPr lang="en-US" altLang="zh-CN" sz="2400" dirty="0" smtClean="0">
                <a:solidFill>
                  <a:srgbClr val="000000"/>
                </a:solidFill>
              </a:rPr>
              <a:t>  chopsticks           dictionary      </a:t>
            </a:r>
            <a:r>
              <a:rPr lang="en-US" altLang="zh-CN" sz="2400" dirty="0">
                <a:solidFill>
                  <a:srgbClr val="000000"/>
                </a:solidFill>
              </a:rPr>
              <a:t>fish and chips    </a:t>
            </a: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</a:rPr>
              <a:t>litter     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photo   </a:t>
            </a:r>
            <a:r>
              <a:rPr lang="en-US" altLang="zh-CN" sz="2400" dirty="0" smtClean="0">
                <a:solidFill>
                  <a:srgbClr val="000000"/>
                </a:solidFill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</a:rPr>
              <a:t>video game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38964" y="3480393"/>
            <a:ext cx="575733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400" dirty="0">
                <a:solidFill>
                  <a:srgbClr val="001D2E"/>
                </a:solidFill>
              </a:rPr>
              <a:t>A: </a:t>
            </a:r>
            <a:r>
              <a:rPr lang="zh-CN" altLang="en-US" sz="2400" i="1" dirty="0">
                <a:solidFill>
                  <a:srgbClr val="001D2E"/>
                </a:solidFill>
              </a:rPr>
              <a:t>Many people have </a:t>
            </a:r>
            <a:r>
              <a:rPr lang="zh-CN" altLang="en-US" sz="2400" i="1" dirty="0" smtClean="0">
                <a:solidFill>
                  <a:srgbClr val="001D2E"/>
                </a:solidFill>
              </a:rPr>
              <a:t>one</a:t>
            </a:r>
            <a:r>
              <a:rPr lang="zh-CN" altLang="en-US" sz="2400" i="1" dirty="0">
                <a:solidFill>
                  <a:srgbClr val="001D2E"/>
                </a:solidFill>
              </a:rPr>
              <a:t>.</a:t>
            </a:r>
          </a:p>
          <a:p>
            <a:pPr>
              <a:lnSpc>
                <a:spcPct val="145000"/>
              </a:lnSpc>
            </a:pPr>
            <a:r>
              <a:rPr lang="zh-CN" altLang="en-US" sz="2400" dirty="0">
                <a:solidFill>
                  <a:srgbClr val="001D2E"/>
                </a:solidFill>
              </a:rPr>
              <a:t>B: </a:t>
            </a:r>
            <a:r>
              <a:rPr lang="zh-CN" altLang="en-US" sz="2400" i="1" dirty="0">
                <a:solidFill>
                  <a:srgbClr val="001D2E"/>
                </a:solidFill>
              </a:rPr>
              <a:t>Is it a chess set?</a:t>
            </a:r>
          </a:p>
          <a:p>
            <a:pPr>
              <a:lnSpc>
                <a:spcPct val="145000"/>
              </a:lnSpc>
            </a:pPr>
            <a:r>
              <a:rPr lang="zh-CN" altLang="en-US" sz="2400" dirty="0">
                <a:solidFill>
                  <a:srgbClr val="001D2E"/>
                </a:solidFill>
              </a:rPr>
              <a:t>A: </a:t>
            </a:r>
            <a:r>
              <a:rPr lang="zh-CN" altLang="en-US" sz="2400" i="1" dirty="0">
                <a:solidFill>
                  <a:srgbClr val="001D2E"/>
                </a:solidFill>
              </a:rPr>
              <a:t>No, You use it to </a:t>
            </a:r>
            <a:r>
              <a:rPr lang="zh-CN" altLang="en-US" sz="2400" i="1" dirty="0" smtClean="0">
                <a:solidFill>
                  <a:srgbClr val="001D2E"/>
                </a:solidFill>
              </a:rPr>
              <a:t>get to places.</a:t>
            </a:r>
          </a:p>
          <a:p>
            <a:pPr>
              <a:lnSpc>
                <a:spcPct val="145000"/>
              </a:lnSpc>
            </a:pPr>
            <a:r>
              <a:rPr lang="zh-CN" altLang="en-US" sz="2400" dirty="0" smtClean="0">
                <a:solidFill>
                  <a:srgbClr val="001D2E"/>
                </a:solidFill>
              </a:rPr>
              <a:t>C</a:t>
            </a:r>
            <a:r>
              <a:rPr lang="zh-CN" altLang="en-US" sz="2400" dirty="0">
                <a:solidFill>
                  <a:srgbClr val="001D2E"/>
                </a:solidFill>
              </a:rPr>
              <a:t>: </a:t>
            </a:r>
            <a:r>
              <a:rPr lang="zh-CN" altLang="en-US" sz="2400" i="1" dirty="0">
                <a:solidFill>
                  <a:srgbClr val="001D2E"/>
                </a:solidFill>
              </a:rPr>
              <a:t>Is it a bike?</a:t>
            </a:r>
          </a:p>
          <a:p>
            <a:pPr>
              <a:lnSpc>
                <a:spcPct val="145000"/>
              </a:lnSpc>
            </a:pPr>
            <a:r>
              <a:rPr lang="zh-CN" altLang="en-US" sz="2400" dirty="0">
                <a:solidFill>
                  <a:srgbClr val="001D2E"/>
                </a:solidFill>
              </a:rPr>
              <a:t>A: </a:t>
            </a:r>
            <a:r>
              <a:rPr lang="zh-CN" altLang="en-US" sz="2400" i="1" dirty="0">
                <a:solidFill>
                  <a:srgbClr val="001D2E"/>
                </a:solidFill>
              </a:rPr>
              <a:t>Yes.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19666" y="1275013"/>
            <a:ext cx="7818277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</a:rPr>
              <a:t>Traditional </a:t>
            </a:r>
            <a:r>
              <a:rPr lang="zh-CN" altLang="en-US" sz="2800" b="1" dirty="0">
                <a:solidFill>
                  <a:srgbClr val="C00000"/>
                </a:solidFill>
              </a:rPr>
              <a:t>presents</a:t>
            </a:r>
          </a:p>
          <a:p>
            <a:pPr algn="just">
              <a:lnSpc>
                <a:spcPct val="135000"/>
              </a:lnSpc>
            </a:pPr>
            <a:r>
              <a:rPr lang="zh-CN" altLang="en-US" sz="2400" dirty="0">
                <a:solidFill>
                  <a:srgbClr val="000000"/>
                </a:solidFill>
              </a:rPr>
              <a:t>      In</a:t>
            </a:r>
            <a:r>
              <a:rPr lang="en-US" altLang="zh-CN" sz="2400" dirty="0">
                <a:solidFill>
                  <a:srgbClr val="000000"/>
                </a:solidFill>
              </a:rPr>
              <a:t> </a:t>
            </a:r>
            <a:r>
              <a:rPr lang="zh-CN" altLang="en-US" sz="2400" dirty="0">
                <a:solidFill>
                  <a:srgbClr val="000000"/>
                </a:solidFill>
              </a:rPr>
              <a:t>the West, people often take flowers when they visit someone. </a:t>
            </a:r>
            <a:r>
              <a:rPr lang="en-US" altLang="zh-CN" sz="2400" dirty="0">
                <a:solidFill>
                  <a:srgbClr val="000000"/>
                </a:solidFill>
              </a:rPr>
              <a:t>Different flowers have different meanings. For example, people often give red roses to someone </a:t>
            </a:r>
            <a:r>
              <a:rPr lang="en-US" altLang="zh-CN" sz="2400" u="sng" dirty="0">
                <a:solidFill>
                  <a:srgbClr val="000000"/>
                </a:solidFill>
              </a:rPr>
              <a:t>they love</a:t>
            </a:r>
            <a:r>
              <a:rPr lang="en-US" altLang="zh-CN" sz="2400" dirty="0">
                <a:solidFill>
                  <a:srgbClr val="000000"/>
                </a:solidFill>
              </a:rPr>
              <a:t>. In Greece, you must not give white flowers because that means that someone is dead</a:t>
            </a:r>
            <a:r>
              <a:rPr lang="en-US" altLang="zh-CN" sz="2400" dirty="0" smtClean="0">
                <a:solidFill>
                  <a:srgbClr val="000000"/>
                </a:solidFill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en-US" altLang="zh-CN" sz="2400" dirty="0" smtClean="0">
              <a:solidFill>
                <a:srgbClr val="000000"/>
              </a:solidFill>
              <a:ea typeface="宋体" pitchFamily="2" charset="-122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2400" dirty="0" smtClean="0">
                <a:solidFill>
                  <a:srgbClr val="000000"/>
                </a:solidFill>
                <a:ea typeface="宋体" pitchFamily="2" charset="-122"/>
              </a:rPr>
              <a:t>      When you go to a foreign country, it is always best to check what people usually do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, so you do not make mistakes.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4" name="文本框 26625"/>
          <p:cNvSpPr txBox="1">
            <a:spLocks noChangeArrowheads="1"/>
          </p:cNvSpPr>
          <p:nvPr/>
        </p:nvSpPr>
        <p:spPr bwMode="auto">
          <a:xfrm>
            <a:off x="611965" y="603006"/>
            <a:ext cx="4328169" cy="64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70485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彩云" pitchFamily="2" charset="-122"/>
                <a:cs typeface="Times New Roman" pitchFamily="18" charset="0"/>
                <a:sym typeface="Arial" pitchFamily="34" charset="0"/>
              </a:rPr>
              <a:t>Around the world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438" y="2264735"/>
            <a:ext cx="2355625" cy="26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标注 5"/>
          <p:cNvSpPr/>
          <p:nvPr/>
        </p:nvSpPr>
        <p:spPr>
          <a:xfrm>
            <a:off x="2740628" y="5527963"/>
            <a:ext cx="1888176" cy="605642"/>
          </a:xfrm>
          <a:prstGeom prst="wedgeRoundRectCallout">
            <a:avLst>
              <a:gd name="adj1" fmla="val -86871"/>
              <a:gd name="adj2" fmla="val -3453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作定语，修饰前面的</a:t>
            </a:r>
            <a:r>
              <a:rPr lang="en-US" altLang="zh-CN" dirty="0" smtClean="0"/>
              <a:t>someone</a:t>
            </a:r>
            <a:endParaRPr lang="zh-CN" altLang="en-US" dirty="0"/>
          </a:p>
        </p:txBody>
      </p:sp>
      <p:sp>
        <p:nvSpPr>
          <p:cNvPr id="3" name="云形标注 2"/>
          <p:cNvSpPr/>
          <p:nvPr/>
        </p:nvSpPr>
        <p:spPr>
          <a:xfrm>
            <a:off x="3684717" y="829340"/>
            <a:ext cx="5236000" cy="2381693"/>
          </a:xfrm>
          <a:prstGeom prst="cloudCallout">
            <a:avLst>
              <a:gd name="adj1" fmla="val -71937"/>
              <a:gd name="adj2" fmla="val 343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</a:rPr>
              <a:t>When you go to a foreign country, it is always best to check what people usually do</a:t>
            </a:r>
            <a:r>
              <a:rPr lang="en-US" altLang="zh-CN" sz="20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</a:rPr>
              <a:t>, so you do not make mistakes</a:t>
            </a:r>
            <a:r>
              <a:rPr lang="en-US" altLang="zh-CN" sz="2000" b="1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</a:rPr>
              <a:t>.</a:t>
            </a:r>
            <a:endParaRPr lang="en-US" altLang="zh-CN" sz="2000" b="1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40134" y="4231758"/>
            <a:ext cx="65577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  <a:defRPr/>
            </a:pPr>
            <a:r>
              <a:rPr lang="zh-CN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</a:rPr>
              <a:t>     </a:t>
            </a:r>
            <a:endParaRPr lang="en-US" altLang="zh-CN" sz="3200" b="1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74935" y="1776678"/>
            <a:ext cx="10434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 smtClean="0">
                <a:solidFill>
                  <a:srgbClr val="0000FF"/>
                </a:solidFill>
              </a:rPr>
              <a:t>9  </a:t>
            </a:r>
            <a:r>
              <a:rPr lang="en-US" altLang="zh-CN" sz="2800" b="1" dirty="0">
                <a:solidFill>
                  <a:srgbClr val="0000FF"/>
                </a:solidFill>
              </a:rPr>
              <a:t>Write some advice for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foreign visitors </a:t>
            </a:r>
            <a:r>
              <a:rPr lang="en-US" altLang="zh-CN" sz="2800" b="1" dirty="0">
                <a:solidFill>
                  <a:srgbClr val="0000FF"/>
                </a:solidFill>
              </a:rPr>
              <a:t>to a Chinese family. </a:t>
            </a:r>
          </a:p>
          <a:p>
            <a:pPr algn="just"/>
            <a:r>
              <a:rPr lang="en-US" altLang="zh-CN" sz="2800" b="1" dirty="0">
                <a:solidFill>
                  <a:srgbClr val="0000FF"/>
                </a:solidFill>
              </a:rPr>
              <a:t>    Think about: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90910" y="2730785"/>
            <a:ext cx="8947149" cy="36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</a:rPr>
              <a:t>● What </a:t>
            </a:r>
            <a:r>
              <a:rPr lang="en-US" altLang="zh-CN" sz="2600" dirty="0">
                <a:solidFill>
                  <a:srgbClr val="000000"/>
                </a:solidFill>
              </a:rPr>
              <a:t>must they wear?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</a:rPr>
              <a:t>● What </a:t>
            </a:r>
            <a:r>
              <a:rPr lang="en-US" altLang="zh-CN" sz="2600" dirty="0">
                <a:solidFill>
                  <a:srgbClr val="000000"/>
                </a:solidFill>
              </a:rPr>
              <a:t>mustn’t they talk about?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</a:rPr>
              <a:t>● What </a:t>
            </a:r>
            <a:r>
              <a:rPr lang="en-US" altLang="zh-CN" sz="2600" dirty="0">
                <a:solidFill>
                  <a:srgbClr val="000000"/>
                </a:solidFill>
              </a:rPr>
              <a:t>can’t they do?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</a:rPr>
              <a:t>● What </a:t>
            </a:r>
            <a:r>
              <a:rPr lang="en-US" altLang="zh-CN" sz="2600" dirty="0">
                <a:solidFill>
                  <a:srgbClr val="000000"/>
                </a:solidFill>
              </a:rPr>
              <a:t>presents can they bring?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00"/>
                </a:solidFill>
              </a:rPr>
              <a:t>● When </a:t>
            </a:r>
            <a:r>
              <a:rPr lang="en-US" altLang="zh-CN" sz="2600" dirty="0">
                <a:solidFill>
                  <a:srgbClr val="000000"/>
                </a:solidFill>
              </a:rPr>
              <a:t>must they arrive?</a:t>
            </a: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000000"/>
                </a:solidFill>
              </a:rPr>
              <a:t> …</a:t>
            </a:r>
          </a:p>
        </p:txBody>
      </p:sp>
      <p:sp>
        <p:nvSpPr>
          <p:cNvPr id="5" name="文本框 26625"/>
          <p:cNvSpPr txBox="1">
            <a:spLocks noChangeArrowheads="1"/>
          </p:cNvSpPr>
          <p:nvPr/>
        </p:nvSpPr>
        <p:spPr bwMode="auto">
          <a:xfrm>
            <a:off x="748150" y="609902"/>
            <a:ext cx="10949049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70485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ea typeface="黑体" pitchFamily="49" charset="-122"/>
                <a:sym typeface="Arial" pitchFamily="34" charset="0"/>
              </a:rPr>
              <a:t>Module </a:t>
            </a:r>
            <a:r>
              <a:rPr lang="en-US" altLang="zh-CN" sz="2800" b="1" dirty="0" smtClean="0">
                <a:solidFill>
                  <a:srgbClr val="C00000"/>
                </a:solidFill>
                <a:ea typeface="黑体" pitchFamily="49" charset="-122"/>
                <a:sym typeface="Arial" pitchFamily="34" charset="0"/>
              </a:rPr>
              <a:t>task: </a:t>
            </a: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  <a:ea typeface="黑体" pitchFamily="49" charset="-122"/>
                <a:sym typeface="Arial" pitchFamily="34" charset="0"/>
              </a:rPr>
              <a:t>Give advice to foreign guests who are visiting a Chinese family</a:t>
            </a:r>
            <a:endParaRPr lang="en-US" altLang="zh-CN" sz="2800" dirty="0">
              <a:solidFill>
                <a:srgbClr val="000000"/>
              </a:solidFill>
              <a:ea typeface="黑体" pitchFamily="49" charset="-122"/>
              <a:sym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39800" y="20986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24531" y="1783586"/>
            <a:ext cx="9664188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10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Work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in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groups. Show the advice 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you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wrote in Activity 9 to your 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group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members. Choose two best 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pieces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of advice.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19101" y="1697310"/>
            <a:ext cx="9761516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11 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Show the advice your group 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chose in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Activity 10 to the whole class.  </a:t>
            </a:r>
            <a:r>
              <a:rPr lang="zh-CN" altLang="en-US" sz="2800" b="1" dirty="0" smtClean="0">
                <a:solidFill>
                  <a:srgbClr val="0000FF"/>
                </a:solidFill>
                <a:latin typeface="+mj-lt"/>
              </a:rPr>
              <a:t>Put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the pieces of advice together to </a:t>
            </a:r>
            <a:r>
              <a:rPr lang="en-US" altLang="zh-CN" sz="2800" b="1" dirty="0" smtClean="0">
                <a:solidFill>
                  <a:srgbClr val="0000FF"/>
                </a:solidFill>
                <a:latin typeface="+mj-lt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</a:rPr>
              <a:t>form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the advice of the whole class.</a:t>
            </a:r>
            <a:endParaRPr lang="zh-CN" altLang="en-US" sz="28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106476" y="1792839"/>
            <a:ext cx="9611143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</a:rPr>
              <a:t>12 Then </a:t>
            </a:r>
            <a:r>
              <a:rPr lang="en-US" altLang="zh-CN" sz="2800" b="1" dirty="0">
                <a:solidFill>
                  <a:srgbClr val="0000FF"/>
                </a:solidFill>
              </a:rPr>
              <a:t>s</a:t>
            </a:r>
            <a:r>
              <a:rPr lang="zh-CN" altLang="en-US" sz="2800" b="1" dirty="0">
                <a:solidFill>
                  <a:srgbClr val="0000FF"/>
                </a:solidFill>
              </a:rPr>
              <a:t>end your advice to your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foreign </a:t>
            </a:r>
            <a:r>
              <a:rPr lang="zh-CN" altLang="en-US" sz="2800" b="1" dirty="0">
                <a:solidFill>
                  <a:srgbClr val="0000FF"/>
                </a:solidFill>
              </a:rPr>
              <a:t>friends or post it on your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class </a:t>
            </a:r>
            <a:r>
              <a:rPr lang="zh-CN" altLang="en-US" sz="2800" b="1" dirty="0">
                <a:solidFill>
                  <a:srgbClr val="0000FF"/>
                </a:solidFill>
              </a:rPr>
              <a:t>blog.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0021" y="1864428"/>
            <a:ext cx="108184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--- Mum, may I play computer games this evening?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 --- No 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way! 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______ finish your homework.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 A. can                  B. must                  C. may                     D. will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2. --- Lily, ______ you finish the letter in ten minutes?               --- Yes, I can.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 A. must                 B. should               C. need                    D. can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3. --- ______ I return the books this week?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--- No, you ______. You can do that next week.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 A. Must; can’t       B. May; needn’t     C. Need; mustn’t     D. Must; needn’t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4. Mo Yan won the 2012 Nobel Prize for Literature ______ the age of 57.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 A. at                       B. in                       C. on                        D. to</a:t>
            </a:r>
          </a:p>
        </p:txBody>
      </p:sp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664845" y="1377538"/>
            <a:ext cx="2312670" cy="570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j-ea"/>
              </a:rPr>
              <a:t>Ⅰ.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j-ea"/>
              </a:rPr>
              <a:t>单项填空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  <a:cs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2576" y="2291934"/>
            <a:ext cx="47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B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29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30" name="图片 29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61720" y="4034253"/>
            <a:ext cx="472928" cy="4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D                   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4648" y="3099453"/>
            <a:ext cx="472928" cy="4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8788" y="5286282"/>
            <a:ext cx="472928" cy="47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A                   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 rot="171564">
            <a:off x="2241593" y="2500623"/>
            <a:ext cx="8594447" cy="2903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118510" tIns="59255" rIns="118510" bIns="59255"/>
          <a:lstStyle/>
          <a:p>
            <a:pPr>
              <a:lnSpc>
                <a:spcPts val="4400"/>
              </a:lnSpc>
              <a:buSzPct val="100000"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You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must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say Mr or Mrs when you meet someone for the</a:t>
            </a:r>
            <a:endParaRPr lang="en-US" altLang="zh-CN" sz="2800" dirty="0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4400"/>
              </a:lnSpc>
              <a:buSzPct val="100000"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first time.</a:t>
            </a:r>
          </a:p>
          <a:p>
            <a:pPr>
              <a:lnSpc>
                <a:spcPts val="4400"/>
              </a:lnSpc>
              <a:buSzPct val="100000"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You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can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take it away.</a:t>
            </a:r>
          </a:p>
          <a:p>
            <a:pPr>
              <a:lnSpc>
                <a:spcPts val="4400"/>
              </a:lnSpc>
              <a:buSzPct val="100000"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You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mustn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’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 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break anything.</a:t>
            </a:r>
          </a:p>
          <a:p>
            <a:pPr>
              <a:lnSpc>
                <a:spcPts val="4400"/>
              </a:lnSpc>
              <a:buSzPct val="100000"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You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needn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’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 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wait!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组合 26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学 习</a:t>
              </a:r>
            </a:p>
          </p:txBody>
        </p:sp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763369" y="1390965"/>
            <a:ext cx="557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Language  practice</a:t>
            </a:r>
            <a:endParaRPr lang="zh-CN" altLang="en-US" sz="32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pic>
        <p:nvPicPr>
          <p:cNvPr id="10" name="图片 9" descr="2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3132" y="4314425"/>
            <a:ext cx="3556787" cy="1926058"/>
          </a:xfrm>
          <a:prstGeom prst="rect">
            <a:avLst/>
          </a:prstGeom>
        </p:spPr>
      </p:pic>
      <p:pic>
        <p:nvPicPr>
          <p:cNvPr id="9" name="图片 8" descr="20078152101491_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6663" y="2375062"/>
            <a:ext cx="518527" cy="431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16281" y="1258789"/>
            <a:ext cx="108184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1. 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不用担心，你可以用我的词典。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(can)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______________________________________________________________________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2. 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你最好不要晚睡。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(stay up late)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______________________________________________________________________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3. 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当交通信号灯是红色时，你必须停下。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(must)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______________________________________________________________________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4. 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他不得不考虑他的健康。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(have to)</a:t>
            </a:r>
          </a:p>
          <a:p>
            <a:pPr marL="457200" indent="-457200">
              <a:lnSpc>
                <a:spcPct val="150000"/>
              </a:lnSpc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　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______________________________________________________________________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5. 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我们不必再等了。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(need not)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2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______________________________________________________________________</a:t>
            </a:r>
          </a:p>
        </p:txBody>
      </p:sp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807348" y="688771"/>
            <a:ext cx="10212953" cy="570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j-ea"/>
              </a:rPr>
              <a:t>Ⅱ.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j-ea"/>
              </a:rPr>
              <a:t>用括号内所给的单词或短语，将下列句子翻译成英语</a:t>
            </a:r>
            <a:endParaRPr lang="zh-CN" altLang="en-US" sz="2800" b="1" dirty="0">
              <a:solidFill>
                <a:srgbClr val="0000FF"/>
              </a:solidFill>
              <a:latin typeface="宋体" pitchFamily="2" charset="-122"/>
              <a:ea typeface="宋体" pitchFamily="2" charset="-122"/>
              <a:cs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3589" y="1840683"/>
            <a:ext cx="972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Don’t worry. You can use my dictionary.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3589" y="2824412"/>
            <a:ext cx="972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You had better not stay up late.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3589" y="3823863"/>
            <a:ext cx="972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You must stop when the traffic lights are red.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6503" y="4857017"/>
            <a:ext cx="972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He had to think about his health.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0254" y="5830793"/>
            <a:ext cx="972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We need not wait any longer.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1" y="3313368"/>
            <a:ext cx="1607475" cy="2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194497" y="1947486"/>
            <a:ext cx="8795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Go over what you’ve learnt in Unit 3.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Preview the new words and expressions  in Module 12.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2951" y="860462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54985" y="2062480"/>
            <a:ext cx="641604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/>
                <a:latin typeface="Brush Script Std" panose="03060802040607070404" pitchFamily="66" charset="0"/>
              </a:rPr>
              <a:t>Thank you !</a:t>
            </a:r>
          </a:p>
        </p:txBody>
      </p:sp>
      <p:sp>
        <p:nvSpPr>
          <p:cNvPr id="71" name="矩形 70"/>
          <p:cNvSpPr/>
          <p:nvPr/>
        </p:nvSpPr>
        <p:spPr>
          <a:xfrm>
            <a:off x="-30480" y="6526530"/>
            <a:ext cx="12245340" cy="18161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81368" y="826033"/>
            <a:ext cx="52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情态动词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must, can, need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00" y="1550558"/>
            <a:ext cx="10519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ea typeface="宋体" pitchFamily="2" charset="-122"/>
              </a:rPr>
              <a:t>一、</a:t>
            </a:r>
            <a:r>
              <a:rPr lang="en-US" altLang="zh-CN" sz="2200" b="1" dirty="0" smtClean="0">
                <a:ea typeface="宋体" pitchFamily="2" charset="-122"/>
              </a:rPr>
              <a:t>must</a:t>
            </a:r>
            <a:r>
              <a:rPr lang="zh-CN" altLang="en-US" sz="2200" b="1" dirty="0" smtClean="0">
                <a:ea typeface="宋体" pitchFamily="2" charset="-122"/>
              </a:rPr>
              <a:t>的用法</a:t>
            </a:r>
            <a:endParaRPr lang="en-US" altLang="zh-CN" sz="2200" b="1" dirty="0" smtClean="0"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ea typeface="宋体" pitchFamily="2" charset="-122"/>
              </a:rPr>
              <a:t>　　</a:t>
            </a:r>
            <a:r>
              <a:rPr lang="en-US" altLang="zh-CN" sz="2200" dirty="0" smtClean="0">
                <a:ea typeface="宋体" pitchFamily="2" charset="-122"/>
              </a:rPr>
              <a:t>must</a:t>
            </a:r>
            <a:r>
              <a:rPr lang="zh-CN" altLang="en-US" sz="2200" dirty="0" smtClean="0">
                <a:ea typeface="宋体" pitchFamily="2" charset="-122"/>
              </a:rPr>
              <a:t>表示“必须；一定”，可用于肯定句、否定句和疑问句。</a:t>
            </a:r>
            <a:r>
              <a:rPr lang="en-US" altLang="zh-CN" sz="2200" dirty="0" smtClean="0">
                <a:ea typeface="宋体" pitchFamily="2" charset="-122"/>
              </a:rPr>
              <a:t>must</a:t>
            </a:r>
            <a:r>
              <a:rPr lang="zh-CN" altLang="en-US" sz="2200" dirty="0" smtClean="0">
                <a:ea typeface="宋体" pitchFamily="2" charset="-122"/>
              </a:rPr>
              <a:t>的否定形式是</a:t>
            </a:r>
            <a:r>
              <a:rPr lang="en-US" altLang="zh-CN" sz="2200" dirty="0" smtClean="0">
                <a:ea typeface="宋体" pitchFamily="2" charset="-122"/>
              </a:rPr>
              <a:t>must not</a:t>
            </a:r>
            <a:r>
              <a:rPr lang="zh-CN" altLang="en-US" sz="2200" dirty="0" smtClean="0">
                <a:ea typeface="宋体" pitchFamily="2" charset="-122"/>
              </a:rPr>
              <a:t>，可缩略为</a:t>
            </a:r>
            <a:r>
              <a:rPr lang="en-US" altLang="zh-CN" sz="2200" dirty="0" smtClean="0">
                <a:ea typeface="宋体" pitchFamily="2" charset="-122"/>
              </a:rPr>
              <a:t>mustn’t</a:t>
            </a:r>
            <a:r>
              <a:rPr lang="zh-CN" altLang="en-US" sz="2200" dirty="0" smtClean="0">
                <a:ea typeface="宋体" pitchFamily="2" charset="-122"/>
              </a:rPr>
              <a:t>，表示“不能；禁止”。</a:t>
            </a:r>
            <a:endParaRPr lang="en-US" altLang="zh-CN" sz="2200" dirty="0" smtClean="0"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We must clean our classroom every day.</a:t>
            </a: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我们必须每天清扫教室。</a:t>
            </a:r>
            <a:endParaRPr lang="en-US" altLang="zh-CN" sz="2200" dirty="0" smtClean="0"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You mustn’t do any cleaning on the first day of the Spring Festival.</a:t>
            </a: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大年初一你一定不能打扫卫生。</a:t>
            </a:r>
            <a:endParaRPr lang="en-US" altLang="zh-CN" sz="2200" dirty="0" smtClean="0"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 Must we wait for them here? </a:t>
            </a:r>
            <a:r>
              <a:rPr lang="zh-CN" altLang="en-US" sz="2200" dirty="0" smtClean="0">
                <a:ea typeface="宋体" pitchFamily="2" charset="-122"/>
              </a:rPr>
              <a:t>我们必须要在这儿等他们吗？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7658" y="1698171"/>
            <a:ext cx="102395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200" b="1" dirty="0" smtClean="0">
                <a:ea typeface="宋体" pitchFamily="2" charset="-122"/>
              </a:rPr>
              <a:t>        [</a:t>
            </a:r>
            <a:r>
              <a:rPr lang="zh-CN" altLang="en-US" sz="2200" b="1" dirty="0" smtClean="0">
                <a:ea typeface="宋体" pitchFamily="2" charset="-122"/>
              </a:rPr>
              <a:t>注意</a:t>
            </a:r>
            <a:r>
              <a:rPr lang="en-US" altLang="zh-CN" sz="2200" b="1" dirty="0" smtClean="0">
                <a:ea typeface="宋体" pitchFamily="2" charset="-122"/>
              </a:rPr>
              <a:t>]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以</a:t>
            </a:r>
            <a:r>
              <a:rPr lang="en-US" altLang="zh-CN" sz="2200" dirty="0" smtClean="0">
                <a:ea typeface="宋体" pitchFamily="2" charset="-122"/>
              </a:rPr>
              <a:t>must</a:t>
            </a:r>
            <a:r>
              <a:rPr lang="zh-CN" altLang="en-US" sz="2200" dirty="0" smtClean="0">
                <a:ea typeface="宋体" pitchFamily="2" charset="-122"/>
              </a:rPr>
              <a:t>开头的一般疑问句，肯定回答通常用</a:t>
            </a:r>
            <a:r>
              <a:rPr lang="en-US" altLang="zh-CN" sz="2200" dirty="0" smtClean="0">
                <a:ea typeface="宋体" pitchFamily="2" charset="-122"/>
              </a:rPr>
              <a:t>must</a:t>
            </a:r>
            <a:r>
              <a:rPr lang="zh-CN" altLang="en-US" sz="2200" dirty="0" smtClean="0">
                <a:ea typeface="宋体" pitchFamily="2" charset="-122"/>
              </a:rPr>
              <a:t>，否定回答通常用</a:t>
            </a:r>
            <a:r>
              <a:rPr lang="en-US" altLang="zh-CN" sz="2200" dirty="0" smtClean="0">
                <a:ea typeface="宋体" pitchFamily="2" charset="-122"/>
              </a:rPr>
              <a:t>needn’t</a:t>
            </a:r>
            <a:r>
              <a:rPr lang="zh-CN" altLang="en-US" sz="2200" dirty="0" smtClean="0">
                <a:ea typeface="宋体" pitchFamily="2" charset="-122"/>
              </a:rPr>
              <a:t>或</a:t>
            </a:r>
            <a:r>
              <a:rPr lang="en-US" altLang="zh-CN" sz="2200" dirty="0" smtClean="0">
                <a:ea typeface="宋体" pitchFamily="2" charset="-122"/>
              </a:rPr>
              <a:t>don’t have to</a:t>
            </a:r>
            <a:r>
              <a:rPr lang="zh-CN" altLang="en-US" sz="2200" dirty="0" smtClean="0">
                <a:ea typeface="宋体" pitchFamily="2" charset="-122"/>
              </a:rPr>
              <a:t>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--- Must I finish my homework before I go out to play?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    </a:t>
            </a:r>
            <a:r>
              <a:rPr lang="zh-CN" altLang="en-US" sz="2200" dirty="0" smtClean="0">
                <a:ea typeface="宋体" pitchFamily="2" charset="-122"/>
              </a:rPr>
              <a:t>我在外出玩耍前必须要完成作业吗？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--- Yes, you must.  / No, you needn’t.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    </a:t>
            </a:r>
            <a:r>
              <a:rPr lang="zh-CN" altLang="en-US" sz="2200" dirty="0" smtClean="0">
                <a:ea typeface="宋体" pitchFamily="2" charset="-122"/>
              </a:rPr>
              <a:t>是的，你必须（完成）。</a:t>
            </a:r>
            <a:r>
              <a:rPr lang="en-US" altLang="zh-CN" sz="2200" dirty="0" smtClean="0">
                <a:ea typeface="宋体" pitchFamily="2" charset="-122"/>
              </a:rPr>
              <a:t>/ </a:t>
            </a:r>
            <a:r>
              <a:rPr lang="zh-CN" altLang="en-US" sz="2200" dirty="0" smtClean="0">
                <a:ea typeface="宋体" pitchFamily="2" charset="-122"/>
              </a:rPr>
              <a:t>不，你不必（完成）。</a:t>
            </a:r>
            <a:r>
              <a:rPr lang="en-US" altLang="zh-CN" sz="2200" dirty="0" smtClean="0">
                <a:ea typeface="宋体" pitchFamily="2" charset="-122"/>
              </a:rPr>
              <a:t>      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839" y="812219"/>
            <a:ext cx="1073529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200" b="1" dirty="0" smtClean="0">
                <a:ea typeface="宋体" pitchFamily="2" charset="-122"/>
              </a:rPr>
              <a:t>二、</a:t>
            </a:r>
            <a:r>
              <a:rPr lang="en-US" altLang="zh-CN" sz="2200" b="1" dirty="0" smtClean="0">
                <a:ea typeface="宋体" pitchFamily="2" charset="-122"/>
              </a:rPr>
              <a:t>can</a:t>
            </a:r>
            <a:r>
              <a:rPr lang="zh-CN" altLang="en-US" sz="2200" b="1" dirty="0" smtClean="0">
                <a:ea typeface="宋体" pitchFamily="2" charset="-122"/>
              </a:rPr>
              <a:t>的用法</a:t>
            </a:r>
            <a:endParaRPr lang="en-US" altLang="zh-CN" sz="2200" b="1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200" dirty="0" smtClean="0">
                <a:ea typeface="宋体" pitchFamily="2" charset="-122"/>
              </a:rPr>
              <a:t>　　</a:t>
            </a:r>
            <a:r>
              <a:rPr lang="en-US" altLang="zh-CN" sz="2200" dirty="0" smtClean="0">
                <a:ea typeface="宋体" pitchFamily="2" charset="-122"/>
              </a:rPr>
              <a:t>can</a:t>
            </a:r>
            <a:r>
              <a:rPr lang="zh-CN" altLang="en-US" sz="2200" dirty="0" smtClean="0">
                <a:ea typeface="宋体" pitchFamily="2" charset="-122"/>
              </a:rPr>
              <a:t>表示“许可；可以”，可用于肯定句，否定句和疑问句。</a:t>
            </a:r>
            <a:r>
              <a:rPr lang="en-US" altLang="zh-CN" sz="2200" dirty="0" smtClean="0">
                <a:ea typeface="宋体" pitchFamily="2" charset="-122"/>
              </a:rPr>
              <a:t>can</a:t>
            </a:r>
            <a:r>
              <a:rPr lang="zh-CN" altLang="en-US" sz="2200" dirty="0" smtClean="0">
                <a:ea typeface="宋体" pitchFamily="2" charset="-122"/>
              </a:rPr>
              <a:t>的否定形式是</a:t>
            </a:r>
            <a:r>
              <a:rPr lang="en-US" altLang="zh-CN" sz="2200" dirty="0" smtClean="0">
                <a:ea typeface="宋体" pitchFamily="2" charset="-122"/>
              </a:rPr>
              <a:t>can not</a:t>
            </a:r>
            <a:r>
              <a:rPr lang="zh-CN" altLang="en-US" sz="2200" dirty="0" smtClean="0">
                <a:ea typeface="宋体" pitchFamily="2" charset="-122"/>
              </a:rPr>
              <a:t>或</a:t>
            </a:r>
            <a:r>
              <a:rPr lang="en-US" altLang="zh-CN" sz="2200" dirty="0" smtClean="0">
                <a:ea typeface="宋体" pitchFamily="2" charset="-122"/>
              </a:rPr>
              <a:t>cannot</a:t>
            </a:r>
            <a:r>
              <a:rPr lang="zh-CN" altLang="en-US" sz="2200" dirty="0" smtClean="0">
                <a:ea typeface="宋体" pitchFamily="2" charset="-122"/>
              </a:rPr>
              <a:t>，可缩略为</a:t>
            </a:r>
            <a:r>
              <a:rPr lang="en-US" altLang="zh-CN" sz="2200" dirty="0" smtClean="0">
                <a:ea typeface="宋体" pitchFamily="2" charset="-122"/>
              </a:rPr>
              <a:t>can’t</a:t>
            </a:r>
            <a:r>
              <a:rPr lang="zh-CN" altLang="en-US" sz="2200" dirty="0" smtClean="0">
                <a:ea typeface="宋体" pitchFamily="2" charset="-122"/>
              </a:rPr>
              <a:t>，表示“不能；不可以”，在语气上弱于</a:t>
            </a:r>
            <a:r>
              <a:rPr lang="en-US" altLang="zh-CN" sz="2200" dirty="0" smtClean="0">
                <a:ea typeface="宋体" pitchFamily="2" charset="-122"/>
              </a:rPr>
              <a:t>mustn’t</a:t>
            </a:r>
            <a:r>
              <a:rPr lang="zh-CN" altLang="en-US" sz="2200" dirty="0" smtClean="0">
                <a:ea typeface="宋体" pitchFamily="2" charset="-122"/>
              </a:rPr>
              <a:t>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You can take the book out of the library. </a:t>
            </a:r>
            <a:r>
              <a:rPr lang="zh-CN" altLang="en-US" sz="2200" dirty="0" smtClean="0">
                <a:ea typeface="宋体" pitchFamily="2" charset="-122"/>
              </a:rPr>
              <a:t>你可以把这本书带出图书馆。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You can’t write your name here. </a:t>
            </a:r>
            <a:r>
              <a:rPr lang="zh-CN" altLang="en-US" sz="2200" dirty="0" smtClean="0">
                <a:ea typeface="宋体" pitchFamily="2" charset="-122"/>
              </a:rPr>
              <a:t>你不能把你的名字写在这儿。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Can I have a look at your new camera? </a:t>
            </a:r>
            <a:r>
              <a:rPr lang="zh-CN" altLang="en-US" sz="2200" dirty="0" smtClean="0">
                <a:ea typeface="宋体" pitchFamily="2" charset="-122"/>
              </a:rPr>
              <a:t>我可以看一看你的新照相机吗？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</a:t>
            </a:r>
            <a:r>
              <a:rPr lang="en-US" altLang="zh-CN" sz="2200" b="1" dirty="0" smtClean="0">
                <a:ea typeface="宋体" pitchFamily="2" charset="-122"/>
              </a:rPr>
              <a:t> [</a:t>
            </a:r>
            <a:r>
              <a:rPr lang="zh-CN" altLang="en-US" sz="2200" b="1" dirty="0" smtClean="0">
                <a:ea typeface="宋体" pitchFamily="2" charset="-122"/>
              </a:rPr>
              <a:t>拓展</a:t>
            </a:r>
            <a:r>
              <a:rPr lang="en-US" altLang="zh-CN" sz="2200" b="1" dirty="0" smtClean="0">
                <a:ea typeface="宋体" pitchFamily="2" charset="-122"/>
              </a:rPr>
              <a:t>]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can</a:t>
            </a:r>
            <a:r>
              <a:rPr lang="zh-CN" altLang="en-US" sz="2200" dirty="0" smtClean="0">
                <a:ea typeface="宋体" pitchFamily="2" charset="-122"/>
              </a:rPr>
              <a:t>除了表示许可或请求许可之后，还常用来表示能力。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I can’t speak Japanese.</a:t>
            </a:r>
            <a:r>
              <a:rPr lang="zh-CN" altLang="en-US" sz="2200" dirty="0" smtClean="0">
                <a:ea typeface="宋体" pitchFamily="2" charset="-122"/>
              </a:rPr>
              <a:t>我不会讲日语。</a:t>
            </a:r>
            <a:endParaRPr lang="zh-CN" altLang="en-US" sz="2200" dirty="0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3983" y="1698171"/>
            <a:ext cx="10735294" cy="307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200" b="1" dirty="0" smtClean="0">
                <a:ea typeface="宋体" pitchFamily="2" charset="-122"/>
              </a:rPr>
              <a:t>        [</a:t>
            </a:r>
            <a:r>
              <a:rPr lang="zh-CN" altLang="en-US" sz="2200" b="1" dirty="0" smtClean="0">
                <a:ea typeface="宋体" pitchFamily="2" charset="-122"/>
              </a:rPr>
              <a:t>注意</a:t>
            </a:r>
            <a:r>
              <a:rPr lang="en-US" altLang="zh-CN" sz="2200" b="1" dirty="0" smtClean="0">
                <a:ea typeface="宋体" pitchFamily="2" charset="-122"/>
              </a:rPr>
              <a:t>]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以</a:t>
            </a:r>
            <a:r>
              <a:rPr lang="en-US" altLang="zh-CN" sz="2200" dirty="0" smtClean="0">
                <a:ea typeface="宋体" pitchFamily="2" charset="-122"/>
              </a:rPr>
              <a:t>can</a:t>
            </a:r>
            <a:r>
              <a:rPr lang="zh-CN" altLang="en-US" sz="2200" dirty="0" smtClean="0">
                <a:ea typeface="宋体" pitchFamily="2" charset="-122"/>
              </a:rPr>
              <a:t>开头的一般疑问句，肯定回答用</a:t>
            </a:r>
            <a:r>
              <a:rPr lang="en-US" altLang="zh-CN" sz="2200" dirty="0" smtClean="0">
                <a:ea typeface="宋体" pitchFamily="2" charset="-122"/>
              </a:rPr>
              <a:t>can</a:t>
            </a:r>
            <a:r>
              <a:rPr lang="zh-CN" altLang="en-US" sz="2200" dirty="0" smtClean="0">
                <a:ea typeface="宋体" pitchFamily="2" charset="-122"/>
              </a:rPr>
              <a:t>，否定回答用</a:t>
            </a:r>
            <a:r>
              <a:rPr lang="en-US" altLang="zh-CN" sz="2200" dirty="0" smtClean="0">
                <a:ea typeface="宋体" pitchFamily="2" charset="-122"/>
              </a:rPr>
              <a:t>can’t</a:t>
            </a:r>
            <a:r>
              <a:rPr lang="zh-CN" altLang="en-US" sz="2200" dirty="0" smtClean="0">
                <a:ea typeface="宋体" pitchFamily="2" charset="-122"/>
              </a:rPr>
              <a:t>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--- Can we go home now? 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    </a:t>
            </a:r>
            <a:r>
              <a:rPr lang="zh-CN" altLang="en-US" sz="2200" dirty="0" smtClean="0">
                <a:ea typeface="宋体" pitchFamily="2" charset="-122"/>
              </a:rPr>
              <a:t> 我们现在能回家吗？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--- Yes, you can. / No, you can’t.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    </a:t>
            </a:r>
            <a:r>
              <a:rPr lang="zh-CN" altLang="en-US" sz="2200" dirty="0" smtClean="0">
                <a:ea typeface="宋体" pitchFamily="2" charset="-122"/>
              </a:rPr>
              <a:t>是的，可以。</a:t>
            </a:r>
            <a:r>
              <a:rPr lang="en-US" altLang="zh-CN" sz="2200" dirty="0" smtClean="0">
                <a:ea typeface="宋体" pitchFamily="2" charset="-122"/>
              </a:rPr>
              <a:t>/ </a:t>
            </a:r>
            <a:r>
              <a:rPr lang="zh-CN" altLang="en-US" sz="2200" dirty="0" smtClean="0">
                <a:ea typeface="宋体" pitchFamily="2" charset="-122"/>
              </a:rPr>
              <a:t>不，不行。</a:t>
            </a:r>
            <a:endParaRPr lang="en-US" altLang="zh-CN" sz="2200" dirty="0" smtClean="0">
              <a:ea typeface="宋体" pitchFamily="2" charset="-122"/>
            </a:endParaRPr>
          </a:p>
        </p:txBody>
      </p:sp>
      <p:pic>
        <p:nvPicPr>
          <p:cNvPr id="1026" name="Picture 2" descr="C:\Users\Administrator\AppData\Local\Temp\企业微信截图_159443658048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70" y="4146698"/>
            <a:ext cx="2096393" cy="20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267" y="1021261"/>
            <a:ext cx="10735294" cy="510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200" b="1" dirty="0" smtClean="0">
                <a:ea typeface="宋体" pitchFamily="2" charset="-122"/>
              </a:rPr>
              <a:t>三、</a:t>
            </a:r>
            <a:r>
              <a:rPr lang="en-US" altLang="zh-CN" sz="2200" b="1" dirty="0" smtClean="0">
                <a:ea typeface="宋体" pitchFamily="2" charset="-122"/>
              </a:rPr>
              <a:t>need</a:t>
            </a:r>
            <a:r>
              <a:rPr lang="zh-CN" altLang="en-US" sz="2200" b="1" dirty="0" smtClean="0">
                <a:ea typeface="宋体" pitchFamily="2" charset="-122"/>
              </a:rPr>
              <a:t>的用法</a:t>
            </a:r>
            <a:endParaRPr lang="en-US" altLang="zh-CN" sz="2200" b="1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200" dirty="0" smtClean="0">
                <a:ea typeface="宋体" pitchFamily="2" charset="-122"/>
              </a:rPr>
              <a:t>　　</a:t>
            </a:r>
            <a:r>
              <a:rPr lang="en-US" altLang="zh-CN" sz="2200" dirty="0" smtClean="0">
                <a:ea typeface="宋体" pitchFamily="2" charset="-122"/>
              </a:rPr>
              <a:t>need</a:t>
            </a:r>
            <a:r>
              <a:rPr lang="zh-CN" altLang="en-US" sz="2200" dirty="0" smtClean="0">
                <a:ea typeface="宋体" pitchFamily="2" charset="-122"/>
              </a:rPr>
              <a:t>作情态动词，意为“需要”，可用于肯定句，否定句和疑问句。</a:t>
            </a:r>
            <a:r>
              <a:rPr lang="en-US" altLang="zh-CN" sz="2200" dirty="0" smtClean="0">
                <a:ea typeface="宋体" pitchFamily="2" charset="-122"/>
              </a:rPr>
              <a:t>need</a:t>
            </a:r>
            <a:r>
              <a:rPr lang="zh-CN" altLang="en-US" sz="2200" dirty="0" smtClean="0">
                <a:ea typeface="宋体" pitchFamily="2" charset="-122"/>
              </a:rPr>
              <a:t>的否定形式为</a:t>
            </a:r>
            <a:r>
              <a:rPr lang="en-US" altLang="zh-CN" sz="2200" dirty="0" smtClean="0">
                <a:ea typeface="宋体" pitchFamily="2" charset="-122"/>
              </a:rPr>
              <a:t>need not</a:t>
            </a:r>
            <a:r>
              <a:rPr lang="zh-CN" altLang="en-US" sz="2200" dirty="0" smtClean="0">
                <a:ea typeface="宋体" pitchFamily="2" charset="-122"/>
              </a:rPr>
              <a:t>，可缩略为</a:t>
            </a:r>
            <a:r>
              <a:rPr lang="en-US" altLang="zh-CN" sz="2200" dirty="0" smtClean="0">
                <a:ea typeface="宋体" pitchFamily="2" charset="-122"/>
              </a:rPr>
              <a:t>needn’t</a:t>
            </a:r>
            <a:r>
              <a:rPr lang="zh-CN" altLang="en-US" sz="2200" dirty="0" smtClean="0">
                <a:ea typeface="宋体" pitchFamily="2" charset="-122"/>
              </a:rPr>
              <a:t>，意为“不需要；不必要”。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If you want to look up the words, you need to buy a dictionary.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如果你想查这些单词，你需要买一本词典。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You needn’t worry about your health.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你不必担心你的健康。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Need we ask the policeman for help?</a:t>
            </a: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r>
              <a:rPr lang="zh-CN" altLang="en-US" sz="2200" dirty="0" smtClean="0">
                <a:ea typeface="宋体" pitchFamily="2" charset="-122"/>
              </a:rPr>
              <a:t> 我们需要求助那位警察吗？</a:t>
            </a:r>
            <a:endParaRPr lang="en-US" altLang="zh-CN" sz="22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200" dirty="0" smtClean="0">
                <a:ea typeface="宋体" pitchFamily="2" charset="-122"/>
              </a:rPr>
              <a:t>        </a:t>
            </a:r>
            <a:endParaRPr lang="zh-CN" altLang="en-US" sz="2200" dirty="0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267" y="759055"/>
            <a:ext cx="101089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 smtClean="0">
                <a:ea typeface="宋体" pitchFamily="2" charset="-122"/>
              </a:rPr>
              <a:t>        [</a:t>
            </a:r>
            <a:r>
              <a:rPr lang="zh-CN" altLang="en-US" sz="2000" b="1" dirty="0" smtClean="0">
                <a:ea typeface="宋体" pitchFamily="2" charset="-122"/>
              </a:rPr>
              <a:t>拓展</a:t>
            </a:r>
            <a:r>
              <a:rPr lang="en-US" altLang="zh-CN" sz="2000" b="1" dirty="0" smtClean="0">
                <a:ea typeface="宋体" pitchFamily="2" charset="-122"/>
              </a:rPr>
              <a:t>]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  need</a:t>
            </a:r>
            <a:r>
              <a:rPr lang="zh-CN" altLang="en-US" sz="2000" dirty="0" smtClean="0">
                <a:ea typeface="宋体" pitchFamily="2" charset="-122"/>
              </a:rPr>
              <a:t>还可用作实义动词，意为“需要”。</a:t>
            </a:r>
            <a:r>
              <a:rPr lang="en-US" altLang="zh-CN" sz="2000" dirty="0" smtClean="0">
                <a:ea typeface="宋体" pitchFamily="2" charset="-122"/>
              </a:rPr>
              <a:t>need </a:t>
            </a:r>
            <a:r>
              <a:rPr lang="en-US" altLang="zh-CN" sz="2000" dirty="0" err="1" smtClean="0">
                <a:ea typeface="宋体" pitchFamily="2" charset="-122"/>
              </a:rPr>
              <a:t>sth</a:t>
            </a:r>
            <a:r>
              <a:rPr lang="en-US" altLang="zh-CN" sz="2000" dirty="0" smtClean="0">
                <a:ea typeface="宋体" pitchFamily="2" charset="-122"/>
              </a:rPr>
              <a:t>.</a:t>
            </a:r>
            <a:r>
              <a:rPr lang="zh-CN" altLang="en-US" sz="2000" dirty="0" smtClean="0">
                <a:ea typeface="宋体" pitchFamily="2" charset="-122"/>
              </a:rPr>
              <a:t>意为“需要某物”；</a:t>
            </a:r>
            <a:r>
              <a:rPr lang="en-US" altLang="zh-CN" sz="2000" dirty="0" smtClean="0">
                <a:ea typeface="宋体" pitchFamily="2" charset="-122"/>
              </a:rPr>
              <a:t>need to do </a:t>
            </a:r>
            <a:r>
              <a:rPr lang="en-US" altLang="zh-CN" sz="2000" dirty="0" err="1" smtClean="0">
                <a:ea typeface="宋体" pitchFamily="2" charset="-122"/>
              </a:rPr>
              <a:t>sth</a:t>
            </a:r>
            <a:r>
              <a:rPr lang="en-US" altLang="zh-CN" sz="2000" dirty="0" smtClean="0">
                <a:ea typeface="宋体" pitchFamily="2" charset="-122"/>
              </a:rPr>
              <a:t>.</a:t>
            </a:r>
            <a:r>
              <a:rPr lang="zh-CN" altLang="en-US" sz="2000" dirty="0" smtClean="0">
                <a:ea typeface="宋体" pitchFamily="2" charset="-122"/>
              </a:rPr>
              <a:t>意为“需要做某事”。</a:t>
            </a:r>
            <a:endParaRPr lang="en-US" altLang="zh-CN" sz="20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  I need your help.</a:t>
            </a:r>
            <a:r>
              <a:rPr lang="zh-CN" altLang="en-US" sz="2000" dirty="0" smtClean="0">
                <a:ea typeface="宋体" pitchFamily="2" charset="-122"/>
              </a:rPr>
              <a:t>我需要你的帮助。</a:t>
            </a:r>
            <a:endParaRPr lang="en-US" altLang="zh-CN" sz="20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  We need to buy some more food and drink. </a:t>
            </a:r>
            <a:r>
              <a:rPr lang="zh-CN" altLang="en-US" sz="2000" dirty="0" smtClean="0">
                <a:ea typeface="宋体" pitchFamily="2" charset="-122"/>
              </a:rPr>
              <a:t>我们还需要再买一些食物和饮料。</a:t>
            </a:r>
            <a:endParaRPr lang="en-US" altLang="zh-CN" sz="20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  </a:t>
            </a:r>
            <a:r>
              <a:rPr lang="en-US" altLang="zh-CN" sz="2000" b="1" dirty="0" smtClean="0">
                <a:ea typeface="宋体" pitchFamily="2" charset="-122"/>
              </a:rPr>
              <a:t>[</a:t>
            </a:r>
            <a:r>
              <a:rPr lang="zh-CN" altLang="en-US" sz="2000" b="1" dirty="0" smtClean="0">
                <a:ea typeface="宋体" pitchFamily="2" charset="-122"/>
              </a:rPr>
              <a:t>注意</a:t>
            </a:r>
            <a:r>
              <a:rPr lang="en-US" altLang="zh-CN" sz="2000" b="1" dirty="0" smtClean="0">
                <a:ea typeface="宋体" pitchFamily="2" charset="-122"/>
              </a:rPr>
              <a:t>]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  </a:t>
            </a:r>
            <a:r>
              <a:rPr lang="zh-CN" altLang="en-US" sz="2000" dirty="0" smtClean="0">
                <a:ea typeface="宋体" pitchFamily="2" charset="-122"/>
              </a:rPr>
              <a:t>以</a:t>
            </a:r>
            <a:r>
              <a:rPr lang="en-US" altLang="zh-CN" sz="2000" dirty="0" smtClean="0">
                <a:ea typeface="宋体" pitchFamily="2" charset="-122"/>
              </a:rPr>
              <a:t>need</a:t>
            </a:r>
            <a:r>
              <a:rPr lang="zh-CN" altLang="en-US" sz="2000" dirty="0" smtClean="0">
                <a:ea typeface="宋体" pitchFamily="2" charset="-122"/>
              </a:rPr>
              <a:t>开头的问句，肯定回答通常用</a:t>
            </a:r>
            <a:r>
              <a:rPr lang="en-US" altLang="zh-CN" sz="2000" dirty="0" smtClean="0">
                <a:ea typeface="宋体" pitchFamily="2" charset="-122"/>
              </a:rPr>
              <a:t>must</a:t>
            </a:r>
            <a:r>
              <a:rPr lang="zh-CN" altLang="en-US" sz="2000" dirty="0" smtClean="0">
                <a:ea typeface="宋体" pitchFamily="2" charset="-122"/>
              </a:rPr>
              <a:t>，否定回答通常用</a:t>
            </a:r>
            <a:r>
              <a:rPr lang="en-US" altLang="zh-CN" sz="2000" dirty="0" smtClean="0">
                <a:ea typeface="宋体" pitchFamily="2" charset="-122"/>
              </a:rPr>
              <a:t>needn’t</a:t>
            </a:r>
            <a:r>
              <a:rPr lang="zh-CN" altLang="en-US" sz="2000" dirty="0" smtClean="0">
                <a:ea typeface="宋体" pitchFamily="2" charset="-122"/>
              </a:rPr>
              <a:t>。</a:t>
            </a:r>
            <a:endParaRPr lang="en-US" altLang="zh-CN" sz="20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  --- Need I tell </a:t>
            </a:r>
            <a:r>
              <a:rPr lang="en-US" altLang="zh-CN" sz="2000" dirty="0" err="1" smtClean="0">
                <a:ea typeface="宋体" pitchFamily="2" charset="-122"/>
              </a:rPr>
              <a:t>Daming</a:t>
            </a:r>
            <a:r>
              <a:rPr lang="en-US" altLang="zh-CN" sz="2000" dirty="0" smtClean="0">
                <a:ea typeface="宋体" pitchFamily="2" charset="-122"/>
              </a:rPr>
              <a:t> about it</a:t>
            </a:r>
            <a:r>
              <a:rPr lang="zh-CN" altLang="en-US" sz="2000" dirty="0">
                <a:ea typeface="宋体" pitchFamily="2" charset="-122"/>
              </a:rPr>
              <a:t>？</a:t>
            </a:r>
            <a:r>
              <a:rPr lang="zh-CN" altLang="en-US" sz="2000" dirty="0" smtClean="0">
                <a:ea typeface="宋体" pitchFamily="2" charset="-122"/>
              </a:rPr>
              <a:t>我需要把这件事告诉大明吗？</a:t>
            </a:r>
            <a:endParaRPr lang="en-US" altLang="zh-CN" sz="20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  --- Yes, you must. / No, you needn’t. </a:t>
            </a:r>
            <a:r>
              <a:rPr lang="zh-CN" altLang="en-US" sz="2000" dirty="0" smtClean="0">
                <a:ea typeface="宋体" pitchFamily="2" charset="-122"/>
              </a:rPr>
              <a:t>是的，你必须告诉他。</a:t>
            </a:r>
            <a:r>
              <a:rPr lang="en-US" altLang="zh-CN" sz="2000" dirty="0" smtClean="0">
                <a:ea typeface="宋体" pitchFamily="2" charset="-122"/>
              </a:rPr>
              <a:t>/ </a:t>
            </a:r>
            <a:r>
              <a:rPr lang="zh-CN" altLang="en-US" sz="2000" dirty="0" smtClean="0">
                <a:ea typeface="宋体" pitchFamily="2" charset="-122"/>
              </a:rPr>
              <a:t>不，你没有必要告诉他。</a:t>
            </a:r>
            <a:endParaRPr lang="en-US" altLang="zh-CN" sz="2000" dirty="0" smtClean="0">
              <a:ea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ea typeface="宋体" pitchFamily="2" charset="-122"/>
              </a:rPr>
              <a:t>      </a:t>
            </a:r>
            <a:endParaRPr lang="zh-CN" altLang="en-US" sz="2000" dirty="0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Office PowerPoint</Application>
  <PresentationFormat>自定义</PresentationFormat>
  <Paragraphs>231</Paragraphs>
  <Slides>32</Slides>
  <Notes>11</Notes>
  <HiddenSlides>0</HiddenSlides>
  <MMClips>3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48</cp:revision>
  <dcterms:created xsi:type="dcterms:W3CDTF">2018-03-01T02:03:00Z</dcterms:created>
  <dcterms:modified xsi:type="dcterms:W3CDTF">2020-07-11T03:39:43Z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  <property fmtid="{D5CDD505-2E9C-101B-9397-08002B2CF9AE}" pid="3" name="KSORubyTemplateID">
    <vt:lpwstr>13</vt:lpwstr>
  </property>
</Properties>
</file>