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9" r:id="rId2"/>
  </p:sldMasterIdLst>
  <p:notesMasterIdLst>
    <p:notesMasterId r:id="rId25"/>
  </p:notesMasterIdLst>
  <p:sldIdLst>
    <p:sldId id="256" r:id="rId3"/>
    <p:sldId id="289" r:id="rId4"/>
    <p:sldId id="257" r:id="rId5"/>
    <p:sldId id="328" r:id="rId6"/>
    <p:sldId id="337" r:id="rId7"/>
    <p:sldId id="334" r:id="rId8"/>
    <p:sldId id="331" r:id="rId9"/>
    <p:sldId id="335" r:id="rId10"/>
    <p:sldId id="336" r:id="rId11"/>
    <p:sldId id="338" r:id="rId12"/>
    <p:sldId id="330" r:id="rId13"/>
    <p:sldId id="329" r:id="rId14"/>
    <p:sldId id="315" r:id="rId15"/>
    <p:sldId id="298" r:id="rId16"/>
    <p:sldId id="339" r:id="rId17"/>
    <p:sldId id="340" r:id="rId18"/>
    <p:sldId id="344" r:id="rId19"/>
    <p:sldId id="299" r:id="rId20"/>
    <p:sldId id="316" r:id="rId21"/>
    <p:sldId id="341" r:id="rId22"/>
    <p:sldId id="342" r:id="rId23"/>
    <p:sldId id="290" r:id="rId24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00B8"/>
    <a:srgbClr val="CC00FF"/>
    <a:srgbClr val="00FF00"/>
    <a:srgbClr val="009FB9"/>
    <a:srgbClr val="FFFF00"/>
    <a:srgbClr val="0E98D6"/>
    <a:srgbClr val="FF9900"/>
    <a:srgbClr val="0070C0"/>
    <a:srgbClr val="EAF5FB"/>
    <a:srgbClr val="DF59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>
        <p:scale>
          <a:sx n="87" d="100"/>
          <a:sy n="87" d="100"/>
        </p:scale>
        <p:origin x="-384" y="-72"/>
      </p:cViewPr>
      <p:guideLst>
        <p:guide orient="horz" pos="219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C352EEE-2952-444A-84BA-BDCE25B5D001}" type="datetimeFigureOut">
              <a:rPr lang="zh-CN" altLang="en-US"/>
              <a:t>2020/8/18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ADA2A41-FC2C-4B29-B202-D6C7B9D0FAD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5917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0A945A2D-8830-4149-BBFE-CA109792ED39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1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A1F2E921-3E8D-40D8-9381-B7FD9E283F0F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2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45B1385-51DE-486A-88F7-494AB8EE159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3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03A3B656-9604-45D3-8A6A-DF63BFD2498C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14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03A3B656-9604-45D3-8A6A-DF63BFD2498C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16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C0F5CD7B-7F00-44F9-8210-44F6E4FBC12B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18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BC184745-54D4-4ECD-912C-CF7FB4E86483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22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8E5CF-8294-426F-8341-FAE25678CB38}" type="datetimeFigureOut">
              <a:rPr lang="zh-CN" altLang="en-US"/>
              <a:t>2020/8/18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24A3D-9835-4747-9F24-8251F957C54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29BE3-B416-4AA9-9532-A6020A15995D}" type="datetimeFigureOut">
              <a:rPr lang="zh-CN" altLang="en-US"/>
              <a:t>2020/8/18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D1392-DE17-4D7C-AE3D-A0A19D15BDA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44E9B-228B-47E9-A180-5EE596A89F5E}" type="datetimeFigureOut">
              <a:rPr lang="zh-CN" altLang="en-US"/>
              <a:t>2020/8/18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AEE01-B5B1-4682-9C74-BA625FED2AB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FE650-5AB6-4A5F-817B-E14F098E4DD7}" type="datetimeFigureOut">
              <a:rPr lang="zh-CN" altLang="en-US"/>
              <a:t>2020/8/18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1B0CA-6716-49B6-A056-A101F4C1569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1C22B-E92E-40E3-A43A-5B61E18E475B}" type="datetimeFigureOut">
              <a:rPr lang="zh-CN" altLang="en-US"/>
              <a:t>2020/8/18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D295E-0F42-4441-8076-6CC4C13CCBC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EE652-C300-4272-8BC8-8D9660182D69}" type="datetimeFigureOut">
              <a:rPr lang="zh-CN" altLang="en-US"/>
              <a:t>2020/8/18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538A9-D437-43A1-AE3C-6CF419A9A57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0FE30-BC97-4A3C-9241-18D92EF6E43E}" type="datetimeFigureOut">
              <a:rPr lang="zh-CN" altLang="en-US"/>
              <a:t>2020/8/18</a:t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6B79F-EDCD-4B3B-B9E5-9443FF9155D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0" y="2159000"/>
            <a:ext cx="5715000" cy="1382450"/>
          </a:xfrm>
        </p:spPr>
        <p:txBody>
          <a:bodyPr anchor="b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5A25B-2189-45AD-A07C-0AA6556DC505}" type="datetimeFigureOut">
              <a:rPr lang="zh-CN" altLang="en-US"/>
              <a:t>2020/8/18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B87E3-1F2F-45E4-B98B-7DC08C03752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8FC18-D127-47CC-B99F-23896DB3603C}" type="datetimeFigureOut">
              <a:rPr lang="zh-CN" altLang="en-US"/>
              <a:t>2020/8/18</a:t>
            </a:fld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8BB55-EC65-404C-BB73-867EAEE5F65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13673"/>
            <a:ext cx="4681654" cy="1428161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4F836-8A2D-43B4-AE43-E2CC0286DE44}" type="datetimeFigureOut">
              <a:rPr lang="zh-CN" altLang="en-US"/>
              <a:t>2020/8/18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961FB-7740-4D55-AE7D-7195C294DE2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9BA2C-FFDC-4149-AAE4-91E250F5EEE8}" type="datetimeFigureOut">
              <a:rPr lang="zh-CN" altLang="en-US"/>
              <a:t>2020/8/18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BAA2A-847D-4F79-BF8C-64B41967F6B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24E07-DD49-4DF7-AB7E-FCCEAA8A6C53}" type="datetimeFigureOut">
              <a:rPr lang="zh-CN" altLang="en-US"/>
              <a:t>2020/8/18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D2244-B14E-4853-B296-970DCA8A815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1377E-0155-4018-A6F4-C4473BE747E5}" type="datetimeFigureOut">
              <a:rPr lang="zh-CN" altLang="en-US"/>
              <a:t>2020/8/18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F5BD0-08FC-4FF9-9AF4-FD051DDACE7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0890D-D7D1-4E6A-B409-8B9B9AAE9D38}" type="datetimeFigureOut">
              <a:rPr lang="zh-CN" altLang="en-US"/>
              <a:t>2020/8/18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7DEAE-FBD3-4D07-89BF-1E1A0026512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341EA-6FC3-4F17-A18B-0DDA5220344D}" type="datetimeFigureOut">
              <a:rPr lang="zh-CN" altLang="en-US"/>
              <a:t>2020/8/18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5CF28-8C65-44EE-B71F-22AC15DB31D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1F4D4-20EB-4F61-8251-467B52CFBE57}" type="datetimeFigureOut">
              <a:rPr lang="zh-CN" altLang="en-US"/>
              <a:t>2020/8/18</a:t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BF904-A80E-49DC-A25A-8FA6CD7F95C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0" y="2159000"/>
            <a:ext cx="5715000" cy="1382450"/>
          </a:xfrm>
        </p:spPr>
        <p:txBody>
          <a:bodyPr anchor="b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D3A15-E4D2-4BD8-91D4-2C0F60C19670}" type="datetimeFigureOut">
              <a:rPr lang="zh-CN" altLang="en-US"/>
              <a:t>2020/8/18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C67E9-B623-455F-A3E4-5A7192F13FC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FD792-008A-4768-B393-7BA97837A4E7}" type="datetimeFigureOut">
              <a:rPr lang="zh-CN" altLang="en-US"/>
              <a:t>2020/8/18</a:t>
            </a:fld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8F85B-7D9B-4984-A0E5-E3A69AD3AA8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13673"/>
            <a:ext cx="4681654" cy="1428161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64F66-C6D2-43C2-8E32-E06733B6A546}" type="datetimeFigureOut">
              <a:rPr lang="zh-CN" altLang="en-US"/>
              <a:t>2020/8/18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2C482-9A5B-4A6A-9A5D-291FCE850C4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2E0C1-89DE-4DC8-B958-3D694846A5CD}" type="datetimeFigureOut">
              <a:rPr lang="zh-CN" altLang="en-US"/>
              <a:t>2020/8/18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13582-586D-4AC6-8956-2556CEF0C95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ags" Target="../tags/tag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CB3AFCE4-C247-4C13-8D11-349AECCE4227}" type="datetimeFigureOut">
              <a:rPr lang="zh-CN" altLang="en-US"/>
              <a:t>2020/8/18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ctr" eaLnBrk="1" hangingPunct="1">
              <a:defRPr sz="1200">
                <a:solidFill>
                  <a:srgbClr val="7F7F7F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F09CF6E0-3CA6-485C-979E-092A08BD5B18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5400" y="0"/>
            <a:ext cx="12244388" cy="68580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-30163" y="6302375"/>
            <a:ext cx="12245976" cy="552450"/>
          </a:xfrm>
          <a:prstGeom prst="rect">
            <a:avLst/>
          </a:prstGeom>
          <a:solidFill>
            <a:srgbClr val="009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34" name="图片 3" descr="LOGO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200" y="161925"/>
            <a:ext cx="14065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图片 4" descr="书本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213" y="4908550"/>
            <a:ext cx="2852737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图片 11" descr="线条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6303963"/>
            <a:ext cx="12244388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11B2CE4E-2932-4524-BAB9-7E117355464F}" type="datetimeFigureOut">
              <a:rPr lang="zh-CN" altLang="en-US"/>
              <a:t>2020/8/18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ctr" eaLnBrk="1" hangingPunct="1">
              <a:defRPr sz="1200">
                <a:solidFill>
                  <a:srgbClr val="7F7F7F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051D9BD1-CF5C-48A4-8709-949BC0643759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5400" y="0"/>
            <a:ext cx="12244388" cy="68580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-30163" y="6302375"/>
            <a:ext cx="12245976" cy="552450"/>
          </a:xfrm>
          <a:prstGeom prst="rect">
            <a:avLst/>
          </a:prstGeom>
          <a:solidFill>
            <a:srgbClr val="009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058" name="图片 3" descr="LOGO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200" y="161925"/>
            <a:ext cx="14065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图片 4" descr="书本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213" y="4908550"/>
            <a:ext cx="2852737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图片 11" descr="线条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6303963"/>
            <a:ext cx="12244388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Relationship Id="rId5" Type="http://schemas.openxmlformats.org/officeDocument/2006/relationships/image" Target="../media/image4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3lian.com/sucai2/img5/133/28.jpg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2.xml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7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26.jpeg"/><Relationship Id="rId5" Type="http://schemas.openxmlformats.org/officeDocument/2006/relationships/image" Target="../media/image2.pn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583537" y="2217836"/>
            <a:ext cx="5631180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4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4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节     探究欧姆定律</a:t>
            </a:r>
            <a:endParaRPr lang="zh-CN" altLang="en-US" sz="4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4" name="图片 23" descr="书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8825" y="4932363"/>
            <a:ext cx="2851150" cy="1768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00" name="文本框 4"/>
          <p:cNvSpPr txBox="1">
            <a:spLocks noChangeArrowheads="1"/>
          </p:cNvSpPr>
          <p:nvPr/>
        </p:nvSpPr>
        <p:spPr bwMode="auto">
          <a:xfrm>
            <a:off x="4657725" y="484188"/>
            <a:ext cx="287655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rgbClr val="009F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 </a:t>
            </a:r>
            <a:r>
              <a:rPr lang="zh-CN" altLang="en-US" sz="1600" dirty="0" smtClean="0">
                <a:solidFill>
                  <a:srgbClr val="009F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十四章  探究欧姆定律</a:t>
            </a:r>
            <a:endParaRPr lang="zh-CN" altLang="en-US" sz="1600" dirty="0">
              <a:solidFill>
                <a:srgbClr val="009F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01" name="组合 28"/>
          <p:cNvGrpSpPr/>
          <p:nvPr/>
        </p:nvGrpSpPr>
        <p:grpSpPr bwMode="auto">
          <a:xfrm>
            <a:off x="7535863" y="614363"/>
            <a:ext cx="2517775" cy="76200"/>
            <a:chOff x="11867" y="1528"/>
            <a:chExt cx="3966" cy="120"/>
          </a:xfrm>
        </p:grpSpPr>
        <p:cxnSp>
          <p:nvCxnSpPr>
            <p:cNvPr id="10" name="直接连接符 9"/>
            <p:cNvCxnSpPr/>
            <p:nvPr/>
          </p:nvCxnSpPr>
          <p:spPr>
            <a:xfrm flipH="1" flipV="1">
              <a:off x="11867" y="1585"/>
              <a:ext cx="3966" cy="3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1217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269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31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354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398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44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495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533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78565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81867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84613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87280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90074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92868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96234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98647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4110" name="组合 50"/>
          <p:cNvGrpSpPr/>
          <p:nvPr/>
        </p:nvGrpSpPr>
        <p:grpSpPr bwMode="auto">
          <a:xfrm>
            <a:off x="2138363" y="614363"/>
            <a:ext cx="2517775" cy="76200"/>
            <a:chOff x="11867" y="1528"/>
            <a:chExt cx="3966" cy="120"/>
          </a:xfrm>
        </p:grpSpPr>
        <p:cxnSp>
          <p:nvCxnSpPr>
            <p:cNvPr id="52" name="直接连接符 51"/>
            <p:cNvCxnSpPr/>
            <p:nvPr/>
          </p:nvCxnSpPr>
          <p:spPr>
            <a:xfrm flipH="1" flipV="1">
              <a:off x="11867" y="1585"/>
              <a:ext cx="3966" cy="3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52"/>
            <p:cNvSpPr/>
            <p:nvPr/>
          </p:nvSpPr>
          <p:spPr>
            <a:xfrm>
              <a:off x="1217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1269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131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1354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1398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144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1495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1533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1" name="矩形 60"/>
          <p:cNvSpPr/>
          <p:nvPr/>
        </p:nvSpPr>
        <p:spPr>
          <a:xfrm>
            <a:off x="25098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28400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31146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33813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36607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39401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42767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45180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3" name="图片 42" descr="87（齿轮转动）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8801" y="2815827"/>
            <a:ext cx="4547796" cy="45477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5179502" y="3708308"/>
            <a:ext cx="21595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>
                <a:solidFill>
                  <a:srgbClr val="E7E6E6">
                    <a:lumMod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4400" b="1" dirty="0">
                <a:solidFill>
                  <a:srgbClr val="E7E6E6">
                    <a:lumMod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4400" b="1" dirty="0">
                <a:solidFill>
                  <a:srgbClr val="E7E6E6">
                    <a:lumMod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课时</a:t>
            </a:r>
            <a:endParaRPr lang="zh-CN" altLang="en-US" sz="4400" b="1" dirty="0">
              <a:solidFill>
                <a:srgbClr val="E7E6E6">
                  <a:lumMod val="25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竖卷形 174081"/>
          <p:cNvSpPr>
            <a:spLocks noChangeArrowheads="1"/>
          </p:cNvSpPr>
          <p:nvPr/>
        </p:nvSpPr>
        <p:spPr bwMode="auto">
          <a:xfrm>
            <a:off x="424249" y="989449"/>
            <a:ext cx="1081088" cy="5256212"/>
          </a:xfrm>
          <a:prstGeom prst="verticalScrol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>
                <a:solidFill>
                  <a:srgbClr val="EAEF11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探</a:t>
            </a:r>
          </a:p>
          <a:p>
            <a:endParaRPr lang="zh-CN" altLang="en-US" sz="4000">
              <a:solidFill>
                <a:srgbClr val="EAEF11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r>
              <a:rPr lang="zh-CN" altLang="en-US" sz="4000">
                <a:solidFill>
                  <a:srgbClr val="EAEF11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究</a:t>
            </a:r>
          </a:p>
          <a:p>
            <a:endParaRPr lang="zh-CN" altLang="en-US" sz="4000">
              <a:solidFill>
                <a:srgbClr val="EAEF11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r>
              <a:rPr lang="zh-CN" altLang="en-US" sz="4000">
                <a:solidFill>
                  <a:srgbClr val="EAEF11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过</a:t>
            </a:r>
          </a:p>
          <a:p>
            <a:endParaRPr lang="zh-CN" altLang="en-US" sz="4000">
              <a:solidFill>
                <a:srgbClr val="EAEF11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r>
              <a:rPr lang="zh-CN" altLang="en-US" sz="4000">
                <a:solidFill>
                  <a:srgbClr val="EAEF11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程</a:t>
            </a:r>
          </a:p>
        </p:txBody>
      </p:sp>
      <p:grpSp>
        <p:nvGrpSpPr>
          <p:cNvPr id="8" name="Group 1063"/>
          <p:cNvGrpSpPr/>
          <p:nvPr/>
        </p:nvGrpSpPr>
        <p:grpSpPr bwMode="auto">
          <a:xfrm>
            <a:off x="1655379" y="922909"/>
            <a:ext cx="9144000" cy="2438400"/>
            <a:chOff x="0" y="2160"/>
            <a:chExt cx="5760" cy="1536"/>
          </a:xfrm>
        </p:grpSpPr>
        <p:sp>
          <p:nvSpPr>
            <p:cNvPr id="9" name="Rectangle 1062"/>
            <p:cNvSpPr>
              <a:spLocks noChangeArrowheads="1"/>
            </p:cNvSpPr>
            <p:nvPr/>
          </p:nvSpPr>
          <p:spPr bwMode="auto">
            <a:xfrm>
              <a:off x="0" y="2160"/>
              <a:ext cx="5760" cy="153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600" b="1">
                  <a:solidFill>
                    <a:srgbClr val="66FF33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3600" b="1">
                  <a:solidFill>
                    <a:srgbClr val="66FF33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3600" b="1">
                  <a:solidFill>
                    <a:srgbClr val="66FF33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3600" b="1">
                  <a:solidFill>
                    <a:srgbClr val="66FF33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3600" b="1">
                  <a:solidFill>
                    <a:srgbClr val="66FF33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rgbClr val="66FF33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rgbClr val="66FF33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rgbClr val="66FF33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rgbClr val="66FF33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10" name="Group 1033"/>
            <p:cNvGrpSpPr/>
            <p:nvPr/>
          </p:nvGrpSpPr>
          <p:grpSpPr bwMode="auto">
            <a:xfrm>
              <a:off x="240" y="2256"/>
              <a:ext cx="4992" cy="542"/>
              <a:chOff x="384" y="1152"/>
              <a:chExt cx="4800" cy="542"/>
            </a:xfrm>
          </p:grpSpPr>
          <p:pic>
            <p:nvPicPr>
              <p:cNvPr id="11" name="Picture 1034" descr="28">
                <a:hlinkClick r:id="rId2"/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1200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Text Box 1035"/>
              <p:cNvSpPr txBox="1">
                <a:spLocks noChangeArrowheads="1"/>
              </p:cNvSpPr>
              <p:nvPr/>
            </p:nvSpPr>
            <p:spPr bwMode="auto">
              <a:xfrm>
                <a:off x="672" y="1152"/>
                <a:ext cx="4512" cy="5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 b="1">
                    <a:solidFill>
                      <a:srgbClr val="66FF33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>
                  <a:defRPr sz="3600" b="1">
                    <a:solidFill>
                      <a:srgbClr val="66FF33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>
                  <a:defRPr sz="3600" b="1">
                    <a:solidFill>
                      <a:srgbClr val="66FF33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>
                  <a:defRPr sz="3600" b="1">
                    <a:solidFill>
                      <a:srgbClr val="66FF33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>
                  <a:defRPr sz="3600" b="1">
                    <a:solidFill>
                      <a:srgbClr val="66FF33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3600" b="1">
                    <a:solidFill>
                      <a:srgbClr val="66FF33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3600" b="1">
                    <a:solidFill>
                      <a:srgbClr val="66FF33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3600" b="1">
                    <a:solidFill>
                      <a:srgbClr val="66FF33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3600" b="1">
                    <a:solidFill>
                      <a:srgbClr val="66FF33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70000"/>
                  </a:lnSpc>
                </a:pPr>
                <a:r>
                  <a:rPr lang="en-US" altLang="zh-CN" dirty="0" smtClean="0">
                    <a:solidFill>
                      <a:srgbClr val="0000FF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1</a:t>
                </a:r>
                <a:r>
                  <a:rPr lang="zh-CN" altLang="en-US" dirty="0" smtClean="0">
                    <a:solidFill>
                      <a:srgbClr val="0000FF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．保</a:t>
                </a:r>
                <a:r>
                  <a:rPr lang="zh-CN" altLang="en-US" dirty="0">
                    <a:solidFill>
                      <a:srgbClr val="0000FF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持</a:t>
                </a:r>
                <a:r>
                  <a:rPr lang="zh-CN" altLang="en-US" u="sng" dirty="0">
                    <a:solidFill>
                      <a:srgbClr val="0000FF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　　　</a:t>
                </a:r>
                <a:r>
                  <a:rPr lang="zh-CN" altLang="en-US" dirty="0">
                    <a:solidFill>
                      <a:srgbClr val="0000FF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不变，改变</a:t>
                </a:r>
                <a:r>
                  <a:rPr lang="zh-CN" altLang="en-US" u="sng" dirty="0">
                    <a:solidFill>
                      <a:srgbClr val="0000FF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　　　</a:t>
                </a:r>
                <a:r>
                  <a:rPr lang="zh-CN" altLang="en-US" dirty="0">
                    <a:solidFill>
                      <a:srgbClr val="0000FF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，</a:t>
                </a:r>
              </a:p>
              <a:p>
                <a:pPr>
                  <a:lnSpc>
                    <a:spcPct val="70000"/>
                  </a:lnSpc>
                </a:pPr>
                <a:r>
                  <a:rPr lang="zh-CN" altLang="en-US" dirty="0">
                    <a:solidFill>
                      <a:srgbClr val="0000FF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   研究</a:t>
                </a:r>
                <a:r>
                  <a:rPr lang="zh-CN" altLang="en-US" dirty="0">
                    <a:solidFill>
                      <a:srgbClr val="FF0000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电流与电压</a:t>
                </a:r>
                <a:r>
                  <a:rPr lang="zh-CN" altLang="en-US" dirty="0">
                    <a:solidFill>
                      <a:srgbClr val="0000FF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之间的关系；</a:t>
                </a:r>
              </a:p>
            </p:txBody>
          </p:sp>
        </p:grpSp>
      </p:grpSp>
      <p:sp>
        <p:nvSpPr>
          <p:cNvPr id="13" name="AutoShape 1067"/>
          <p:cNvSpPr>
            <a:spLocks noChangeArrowheads="1"/>
          </p:cNvSpPr>
          <p:nvPr/>
        </p:nvSpPr>
        <p:spPr bwMode="auto">
          <a:xfrm>
            <a:off x="9535511" y="2157875"/>
            <a:ext cx="1143000" cy="762000"/>
          </a:xfrm>
          <a:prstGeom prst="wedgeRectCallout">
            <a:avLst>
              <a:gd name="adj1" fmla="val -101528"/>
              <a:gd name="adj2" fmla="val -21667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zh-CN" altLang="en-US" sz="2800">
                <a:solidFill>
                  <a:srgbClr val="66FF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怎么改变</a:t>
            </a:r>
            <a:r>
              <a:rPr lang="en-US" altLang="zh-CN" sz="2800">
                <a:solidFill>
                  <a:srgbClr val="66FF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?</a:t>
            </a:r>
          </a:p>
        </p:txBody>
      </p:sp>
      <p:sp>
        <p:nvSpPr>
          <p:cNvPr id="14" name="Text Box 1030"/>
          <p:cNvSpPr txBox="1">
            <a:spLocks noChangeArrowheads="1"/>
          </p:cNvSpPr>
          <p:nvPr/>
        </p:nvSpPr>
        <p:spPr bwMode="auto">
          <a:xfrm>
            <a:off x="4277711" y="2005475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电压</a:t>
            </a:r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7935311" y="2005475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电阻</a:t>
            </a:r>
          </a:p>
        </p:txBody>
      </p:sp>
      <p:grpSp>
        <p:nvGrpSpPr>
          <p:cNvPr id="16" name="Group 1036"/>
          <p:cNvGrpSpPr/>
          <p:nvPr/>
        </p:nvGrpSpPr>
        <p:grpSpPr bwMode="auto">
          <a:xfrm>
            <a:off x="2210113" y="2181163"/>
            <a:ext cx="7994650" cy="860425"/>
            <a:chOff x="384" y="2016"/>
            <a:chExt cx="4656" cy="542"/>
          </a:xfrm>
        </p:grpSpPr>
        <p:pic>
          <p:nvPicPr>
            <p:cNvPr id="17" name="Picture 1037" descr="28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112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1038"/>
            <p:cNvSpPr txBox="1">
              <a:spLocks noChangeArrowheads="1"/>
            </p:cNvSpPr>
            <p:nvPr/>
          </p:nvSpPr>
          <p:spPr bwMode="auto">
            <a:xfrm>
              <a:off x="624" y="2016"/>
              <a:ext cx="4416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66FF33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3600" b="1">
                  <a:solidFill>
                    <a:srgbClr val="66FF33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3600" b="1">
                  <a:solidFill>
                    <a:srgbClr val="66FF33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3600" b="1">
                  <a:solidFill>
                    <a:srgbClr val="66FF33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3600" b="1">
                  <a:solidFill>
                    <a:srgbClr val="66FF33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rgbClr val="66FF33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rgbClr val="66FF33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rgbClr val="66FF33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rgbClr val="66FF33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70000"/>
                </a:lnSpc>
              </a:pPr>
              <a:r>
                <a:rPr lang="en-US" altLang="zh-CN" dirty="0" smtClean="0">
                  <a:solidFill>
                    <a:srgbClr val="0000FF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2</a:t>
              </a:r>
              <a:r>
                <a:rPr lang="zh-CN" altLang="en-US" dirty="0" smtClean="0">
                  <a:solidFill>
                    <a:srgbClr val="0000FF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．保</a:t>
              </a:r>
              <a:r>
                <a:rPr lang="zh-CN" altLang="en-US" dirty="0">
                  <a:solidFill>
                    <a:srgbClr val="0000FF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持</a:t>
              </a:r>
              <a:r>
                <a:rPr lang="zh-CN" altLang="en-US" u="sng" dirty="0">
                  <a:solidFill>
                    <a:srgbClr val="0000FF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　　　</a:t>
              </a:r>
              <a:r>
                <a:rPr lang="zh-CN" altLang="en-US" dirty="0">
                  <a:solidFill>
                    <a:srgbClr val="0000FF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不变，改变</a:t>
              </a:r>
              <a:r>
                <a:rPr lang="zh-CN" altLang="en-US" u="sng" dirty="0">
                  <a:solidFill>
                    <a:srgbClr val="0000FF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　　　</a:t>
              </a:r>
              <a:r>
                <a:rPr lang="zh-CN" altLang="en-US" dirty="0">
                  <a:solidFill>
                    <a:srgbClr val="0000FF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，</a:t>
              </a:r>
            </a:p>
            <a:p>
              <a:pPr>
                <a:lnSpc>
                  <a:spcPct val="70000"/>
                </a:lnSpc>
              </a:pPr>
              <a:r>
                <a:rPr lang="zh-CN" altLang="en-US" dirty="0">
                  <a:solidFill>
                    <a:srgbClr val="0000FF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   研究</a:t>
              </a:r>
              <a:r>
                <a:rPr lang="zh-CN" altLang="en-US" dirty="0">
                  <a:solidFill>
                    <a:srgbClr val="FF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电流与电阻</a:t>
              </a:r>
              <a:r>
                <a:rPr lang="zh-CN" altLang="en-US" dirty="0">
                  <a:solidFill>
                    <a:srgbClr val="0000FF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之间的关系。</a:t>
              </a:r>
            </a:p>
          </p:txBody>
        </p:sp>
      </p:grpSp>
      <p:sp>
        <p:nvSpPr>
          <p:cNvPr id="19" name="AutoShape 1064"/>
          <p:cNvSpPr>
            <a:spLocks noChangeArrowheads="1"/>
          </p:cNvSpPr>
          <p:nvPr/>
        </p:nvSpPr>
        <p:spPr bwMode="auto">
          <a:xfrm>
            <a:off x="9535511" y="938675"/>
            <a:ext cx="1143000" cy="762000"/>
          </a:xfrm>
          <a:prstGeom prst="wedgeRectCallout">
            <a:avLst>
              <a:gd name="adj1" fmla="val -103889"/>
              <a:gd name="adj2" fmla="val -16458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zh-CN" altLang="en-US" sz="2800">
                <a:solidFill>
                  <a:srgbClr val="66FF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怎么改变</a:t>
            </a:r>
            <a:r>
              <a:rPr lang="en-US" altLang="zh-CN" sz="2800">
                <a:solidFill>
                  <a:srgbClr val="66FF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?</a:t>
            </a:r>
          </a:p>
        </p:txBody>
      </p:sp>
      <p:sp>
        <p:nvSpPr>
          <p:cNvPr id="20" name="AutoShape 1066"/>
          <p:cNvSpPr>
            <a:spLocks noChangeArrowheads="1"/>
          </p:cNvSpPr>
          <p:nvPr/>
        </p:nvSpPr>
        <p:spPr bwMode="auto">
          <a:xfrm>
            <a:off x="9467195" y="2096813"/>
            <a:ext cx="1295400" cy="1066800"/>
          </a:xfrm>
          <a:prstGeom prst="wedgeRectCallout">
            <a:avLst>
              <a:gd name="adj1" fmla="val -93505"/>
              <a:gd name="adj2" fmla="val -24852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zh-CN" altLang="en-US" sz="2800">
                <a:solidFill>
                  <a:srgbClr val="FFFF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更换不同阻值的电</a:t>
            </a:r>
            <a:r>
              <a:rPr lang="zh-CN" altLang="en-US" sz="2800">
                <a:solidFill>
                  <a:srgbClr val="FFFF00"/>
                </a:solidFill>
                <a:ea typeface="隶书" panose="02010509060101010101" pitchFamily="49" charset="-122"/>
              </a:rPr>
              <a:t>阻</a:t>
            </a:r>
            <a:endParaRPr lang="zh-CN" altLang="en-US" sz="2800">
              <a:solidFill>
                <a:srgbClr val="FFFF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1" name="AutoShape 1070"/>
          <p:cNvSpPr>
            <a:spLocks noChangeArrowheads="1"/>
          </p:cNvSpPr>
          <p:nvPr/>
        </p:nvSpPr>
        <p:spPr bwMode="auto">
          <a:xfrm>
            <a:off x="1915511" y="1091075"/>
            <a:ext cx="1143000" cy="990600"/>
          </a:xfrm>
          <a:prstGeom prst="wedgeRectCallout">
            <a:avLst>
              <a:gd name="adj1" fmla="val 179444"/>
              <a:gd name="adj2" fmla="val 62981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zh-CN" altLang="en-US" sz="2800">
                <a:solidFill>
                  <a:srgbClr val="66FF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怎么保持不变</a:t>
            </a:r>
            <a:r>
              <a:rPr lang="en-US" altLang="zh-CN" sz="2800">
                <a:solidFill>
                  <a:srgbClr val="66FF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?</a:t>
            </a:r>
          </a:p>
        </p:txBody>
      </p:sp>
      <p:sp>
        <p:nvSpPr>
          <p:cNvPr id="22" name="AutoShape 1071"/>
          <p:cNvSpPr>
            <a:spLocks noChangeArrowheads="1"/>
          </p:cNvSpPr>
          <p:nvPr/>
        </p:nvSpPr>
        <p:spPr bwMode="auto">
          <a:xfrm>
            <a:off x="1856075" y="1083457"/>
            <a:ext cx="1295400" cy="990600"/>
          </a:xfrm>
          <a:prstGeom prst="wedgeRectCallout">
            <a:avLst>
              <a:gd name="adj1" fmla="val 142403"/>
              <a:gd name="adj2" fmla="val 56412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zh-CN" altLang="en-US" sz="2800">
                <a:solidFill>
                  <a:srgbClr val="FFFF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用</a:t>
            </a:r>
            <a:r>
              <a:rPr lang="zh-CN" altLang="en-US" sz="2800">
                <a:solidFill>
                  <a:srgbClr val="FFFF00"/>
                </a:solidFill>
                <a:ea typeface="隶书" panose="02010509060101010101" pitchFamily="49" charset="-122"/>
              </a:rPr>
              <a:t>滑动变阻器</a:t>
            </a:r>
            <a:r>
              <a:rPr lang="zh-CN" altLang="en-US" sz="2800">
                <a:solidFill>
                  <a:srgbClr val="FFFF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来调节</a:t>
            </a:r>
          </a:p>
        </p:txBody>
      </p:sp>
      <p:sp>
        <p:nvSpPr>
          <p:cNvPr id="23" name="Text Box 1028"/>
          <p:cNvSpPr txBox="1">
            <a:spLocks noChangeArrowheads="1"/>
          </p:cNvSpPr>
          <p:nvPr/>
        </p:nvSpPr>
        <p:spPr bwMode="auto">
          <a:xfrm>
            <a:off x="4217279" y="877659"/>
            <a:ext cx="121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电阻</a:t>
            </a:r>
          </a:p>
        </p:txBody>
      </p:sp>
      <p:sp>
        <p:nvSpPr>
          <p:cNvPr id="24" name="Text Box 1029"/>
          <p:cNvSpPr txBox="1">
            <a:spLocks noChangeArrowheads="1"/>
          </p:cNvSpPr>
          <p:nvPr/>
        </p:nvSpPr>
        <p:spPr bwMode="auto">
          <a:xfrm>
            <a:off x="7874879" y="877659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电压</a:t>
            </a:r>
          </a:p>
        </p:txBody>
      </p:sp>
      <p:sp>
        <p:nvSpPr>
          <p:cNvPr id="25" name="AutoShape 1065"/>
          <p:cNvSpPr>
            <a:spLocks noChangeArrowheads="1"/>
          </p:cNvSpPr>
          <p:nvPr/>
        </p:nvSpPr>
        <p:spPr bwMode="auto">
          <a:xfrm>
            <a:off x="9535511" y="861412"/>
            <a:ext cx="1295400" cy="990600"/>
          </a:xfrm>
          <a:prstGeom prst="wedgeRectCallout">
            <a:avLst>
              <a:gd name="adj1" fmla="val -94486"/>
              <a:gd name="adj2" fmla="val -18269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zh-CN" altLang="en-US" sz="2800">
                <a:solidFill>
                  <a:srgbClr val="FFFF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用</a:t>
            </a:r>
            <a:r>
              <a:rPr lang="zh-CN" altLang="en-US" sz="2800">
                <a:solidFill>
                  <a:srgbClr val="FFFF00"/>
                </a:solidFill>
                <a:ea typeface="隶书" panose="02010509060101010101" pitchFamily="49" charset="-122"/>
              </a:rPr>
              <a:t>滑动变阻器</a:t>
            </a:r>
            <a:r>
              <a:rPr lang="zh-CN" altLang="en-US" sz="2800">
                <a:solidFill>
                  <a:srgbClr val="FFFF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来改变</a:t>
            </a:r>
          </a:p>
        </p:txBody>
      </p:sp>
      <p:sp>
        <p:nvSpPr>
          <p:cNvPr id="27" name="TextBox 2"/>
          <p:cNvSpPr txBox="1">
            <a:spLocks noChangeArrowheads="1"/>
          </p:cNvSpPr>
          <p:nvPr/>
        </p:nvSpPr>
        <p:spPr bwMode="auto">
          <a:xfrm>
            <a:off x="907925" y="118046"/>
            <a:ext cx="215058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设计实</a:t>
            </a:r>
            <a:r>
              <a:rPr lang="zh-CN" altLang="en-US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验</a:t>
            </a:r>
            <a:endParaRPr lang="zh-CN" altLang="en-US" sz="36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061397" y="3388606"/>
            <a:ext cx="3614709" cy="2500934"/>
            <a:chOff x="2061397" y="3388606"/>
            <a:chExt cx="3614709" cy="2500934"/>
          </a:xfrm>
        </p:grpSpPr>
        <p:grpSp>
          <p:nvGrpSpPr>
            <p:cNvPr id="29" name="组合 28"/>
            <p:cNvGrpSpPr/>
            <p:nvPr/>
          </p:nvGrpSpPr>
          <p:grpSpPr>
            <a:xfrm>
              <a:off x="2061397" y="3388606"/>
              <a:ext cx="3614709" cy="2500934"/>
              <a:chOff x="1160107" y="2062259"/>
              <a:chExt cx="5612305" cy="3883025"/>
            </a:xfrm>
          </p:grpSpPr>
          <p:pic>
            <p:nvPicPr>
              <p:cNvPr id="30" name="图片 22016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0107" y="2062259"/>
                <a:ext cx="5612305" cy="388302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文本框 30"/>
              <p:cNvSpPr txBox="1"/>
              <p:nvPr/>
            </p:nvSpPr>
            <p:spPr>
              <a:xfrm>
                <a:off x="2933636" y="4552294"/>
                <a:ext cx="643725" cy="4778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zh-CN" altLang="en-US" sz="1400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4956475" y="4478858"/>
                <a:ext cx="762577" cy="7167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zh-CN" altLang="en-US" sz="2400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3203671" y="4913529"/>
              <a:ext cx="4146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endParaRPr lang="zh-CN" altLang="en-US" sz="24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514972" y="4908449"/>
              <a:ext cx="491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U'</a:t>
              </a:r>
              <a:endParaRPr lang="zh-CN" altLang="en-US" sz="24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圆角矩形标注 36"/>
          <p:cNvSpPr/>
          <p:nvPr/>
        </p:nvSpPr>
        <p:spPr>
          <a:xfrm>
            <a:off x="6572804" y="3735741"/>
            <a:ext cx="3896866" cy="1410506"/>
          </a:xfrm>
          <a:prstGeom prst="wedgeRoundRectCallout">
            <a:avLst>
              <a:gd name="adj1" fmla="val -88305"/>
              <a:gd name="adj2" fmla="val 26878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r>
              <a:rPr lang="zh-CN" altLang="en-US" sz="280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ea typeface="黑体" panose="02010609060101010101" pitchFamily="49" charset="-122"/>
                <a:sym typeface="+mn-ea"/>
              </a:rPr>
              <a:t>滑动变阻器作用：</a:t>
            </a:r>
            <a:r>
              <a:rPr lang="zh-CN" altLang="en-US" sz="2800" noProof="1">
                <a:ea typeface="黑体" panose="02010609060101010101" pitchFamily="49" charset="-122"/>
                <a:sym typeface="+mn-ea"/>
              </a:rPr>
              <a:t>改变电路中的电流和定值电阻两端电压。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879044" y="152857"/>
            <a:ext cx="215956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实</a:t>
            </a:r>
            <a:r>
              <a:rPr lang="zh-CN" altLang="en-US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验表格</a:t>
            </a:r>
            <a:endParaRPr lang="zh-CN" altLang="en-US" sz="36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aphicFrame>
        <p:nvGraphicFramePr>
          <p:cNvPr id="25" name="表格 7172"/>
          <p:cNvGraphicFramePr/>
          <p:nvPr/>
        </p:nvGraphicFramePr>
        <p:xfrm>
          <a:off x="1958826" y="1354483"/>
          <a:ext cx="7137400" cy="1907777"/>
        </p:xfrm>
        <a:graphic>
          <a:graphicData uri="http://schemas.openxmlformats.org/drawingml/2006/table">
            <a:tbl>
              <a:tblPr/>
              <a:tblGrid>
                <a:gridCol w="1782763"/>
                <a:gridCol w="1425575"/>
                <a:gridCol w="1489075"/>
                <a:gridCol w="2439987"/>
              </a:tblGrid>
              <a:tr h="51831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dirty="0">
                          <a:solidFill>
                            <a:srgbClr val="00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实验次数</a:t>
                      </a:r>
                    </a:p>
                  </a:txBody>
                  <a:tcPr marT="45733" marB="45733">
                    <a:lnL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dirty="0">
                          <a:solidFill>
                            <a:srgbClr val="00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电压</a:t>
                      </a:r>
                      <a:r>
                        <a:rPr lang="en-US" altLang="zh-CN" sz="2800" dirty="0">
                          <a:solidFill>
                            <a:srgbClr val="00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/V </a:t>
                      </a:r>
                    </a:p>
                  </a:txBody>
                  <a:tcPr marT="45733" marB="45733">
                    <a:lnL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dirty="0">
                          <a:solidFill>
                            <a:srgbClr val="00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电流</a:t>
                      </a:r>
                      <a:r>
                        <a:rPr lang="en-US" altLang="zh-CN" sz="2800" dirty="0">
                          <a:solidFill>
                            <a:srgbClr val="00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/A</a:t>
                      </a:r>
                    </a:p>
                  </a:txBody>
                  <a:tcPr marT="45733" marB="45733">
                    <a:lnL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dirty="0">
                          <a:solidFill>
                            <a:srgbClr val="00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电阻</a:t>
                      </a:r>
                      <a:r>
                        <a:rPr lang="en-US" altLang="zh-CN" sz="2800" dirty="0">
                          <a:solidFill>
                            <a:srgbClr val="00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/Ω</a:t>
                      </a:r>
                    </a:p>
                  </a:txBody>
                  <a:tcPr marT="45733" marB="45733">
                    <a:lnL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33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400" dirty="0">
                          <a:solidFill>
                            <a:srgbClr val="00FF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33" marB="45733">
                    <a:lnL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400" dirty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</a:p>
                  </a:txBody>
                  <a:tcPr marT="45733" marB="45733">
                    <a:lnL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lang="zh-CN" altLang="zh-CN" sz="2400" dirty="0">
                        <a:solidFill>
                          <a:srgbClr val="0000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3" marB="45733">
                    <a:lnL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33" marB="45733">
                    <a:lnL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801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400" dirty="0">
                          <a:solidFill>
                            <a:srgbClr val="00FF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33" marB="45733">
                    <a:lnL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400" dirty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</a:p>
                  </a:txBody>
                  <a:tcPr marT="45733" marB="45733">
                    <a:lnL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lang="zh-CN" altLang="zh-CN" sz="2400" dirty="0">
                        <a:solidFill>
                          <a:srgbClr val="0000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3" marB="45733">
                    <a:lnL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33" marB="45733">
                    <a:lnL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33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400" dirty="0">
                          <a:solidFill>
                            <a:srgbClr val="00FF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33" marB="45733">
                    <a:lnL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400" dirty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marT="45733" marB="45733">
                    <a:lnL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lang="zh-CN" altLang="zh-CN" sz="2400" dirty="0">
                        <a:solidFill>
                          <a:srgbClr val="0000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3" marB="45733">
                    <a:lnL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33" marB="45733">
                    <a:lnL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" name="表格 7172"/>
          <p:cNvGraphicFramePr/>
          <p:nvPr/>
        </p:nvGraphicFramePr>
        <p:xfrm>
          <a:off x="1958826" y="3825606"/>
          <a:ext cx="7137400" cy="1890309"/>
        </p:xfrm>
        <a:graphic>
          <a:graphicData uri="http://schemas.openxmlformats.org/drawingml/2006/table">
            <a:tbl>
              <a:tblPr/>
              <a:tblGrid>
                <a:gridCol w="1782763"/>
                <a:gridCol w="1425575"/>
                <a:gridCol w="1489075"/>
                <a:gridCol w="2439987"/>
              </a:tblGrid>
              <a:tr h="51831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dirty="0">
                          <a:solidFill>
                            <a:srgbClr val="00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实验次数</a:t>
                      </a:r>
                    </a:p>
                  </a:txBody>
                  <a:tcPr marT="45733" marB="45733">
                    <a:lnL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dirty="0">
                          <a:solidFill>
                            <a:srgbClr val="00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电压</a:t>
                      </a:r>
                      <a:r>
                        <a:rPr lang="en-US" altLang="zh-CN" sz="2800" dirty="0">
                          <a:solidFill>
                            <a:srgbClr val="00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/V </a:t>
                      </a:r>
                    </a:p>
                  </a:txBody>
                  <a:tcPr marT="45733" marB="45733">
                    <a:lnL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dirty="0">
                          <a:solidFill>
                            <a:srgbClr val="00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电流</a:t>
                      </a:r>
                      <a:r>
                        <a:rPr lang="en-US" altLang="zh-CN" sz="2800" dirty="0">
                          <a:solidFill>
                            <a:srgbClr val="00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/A</a:t>
                      </a:r>
                    </a:p>
                  </a:txBody>
                  <a:tcPr marT="45733" marB="45733">
                    <a:lnL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dirty="0">
                          <a:solidFill>
                            <a:srgbClr val="00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电阻</a:t>
                      </a:r>
                      <a:r>
                        <a:rPr lang="en-US" altLang="zh-CN" sz="2800" dirty="0">
                          <a:solidFill>
                            <a:srgbClr val="00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/Ω</a:t>
                      </a:r>
                    </a:p>
                  </a:txBody>
                  <a:tcPr marT="45733" marB="45733">
                    <a:lnL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33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400" smtClean="0">
                          <a:solidFill>
                            <a:srgbClr val="00FF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１</a:t>
                      </a:r>
                      <a:endParaRPr lang="en-US" altLang="zh-CN" sz="2400" dirty="0">
                        <a:solidFill>
                          <a:srgbClr val="00FF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3" marB="45733">
                    <a:lnL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400" smtClean="0">
                          <a:solidFill>
                            <a:srgbClr val="0000FF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2 .0</a:t>
                      </a:r>
                      <a:endParaRPr lang="en-US" altLang="zh-CN" sz="2400" dirty="0">
                        <a:solidFill>
                          <a:srgbClr val="0000FF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3" marB="4573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lang="zh-CN" altLang="zh-CN" sz="2400" dirty="0">
                        <a:solidFill>
                          <a:srgbClr val="0000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3" marB="4573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400" dirty="0">
                          <a:solidFill>
                            <a:srgbClr val="3000B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33" marB="4573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33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400" smtClean="0">
                          <a:solidFill>
                            <a:srgbClr val="00FF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２</a:t>
                      </a:r>
                      <a:endParaRPr lang="en-US" altLang="zh-CN" sz="2400" dirty="0">
                        <a:solidFill>
                          <a:srgbClr val="00FF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3" marB="45733">
                    <a:lnL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400" dirty="0">
                          <a:solidFill>
                            <a:srgbClr val="0000FF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2 .0</a:t>
                      </a:r>
                    </a:p>
                  </a:txBody>
                  <a:tcPr marT="45733" marB="4573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lang="zh-CN" altLang="zh-CN" sz="2400" dirty="0">
                        <a:solidFill>
                          <a:srgbClr val="0000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3" marB="4573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400" dirty="0">
                          <a:solidFill>
                            <a:srgbClr val="3000B8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T="45733" marB="4573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33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400" smtClean="0">
                          <a:solidFill>
                            <a:srgbClr val="00FF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３</a:t>
                      </a:r>
                      <a:endParaRPr lang="en-US" altLang="zh-CN" sz="2400" dirty="0">
                        <a:solidFill>
                          <a:srgbClr val="00FF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3" marB="45733">
                    <a:lnL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400" dirty="0">
                          <a:solidFill>
                            <a:srgbClr val="0000FF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2 .0</a:t>
                      </a:r>
                    </a:p>
                  </a:txBody>
                  <a:tcPr marT="45733" marB="45733">
                    <a:lnL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lang="zh-CN" altLang="zh-CN" sz="2400" dirty="0">
                        <a:solidFill>
                          <a:srgbClr val="0000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3" marB="45733">
                    <a:lnL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1" i="0" u="none" kern="1200" baseline="0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400" dirty="0">
                          <a:solidFill>
                            <a:srgbClr val="3000B8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T="45733" marB="45733">
                    <a:lnL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"/>
          <p:cNvSpPr txBox="1">
            <a:spLocks noChangeArrowheads="1"/>
          </p:cNvSpPr>
          <p:nvPr/>
        </p:nvSpPr>
        <p:spPr bwMode="auto">
          <a:xfrm>
            <a:off x="862918" y="112792"/>
            <a:ext cx="201437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进行</a:t>
            </a:r>
            <a:r>
              <a:rPr lang="zh-CN" altLang="en-US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实验</a:t>
            </a:r>
            <a:endParaRPr lang="zh-CN" altLang="en-US" sz="36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4" name="Picture 12" descr="H:\2\人教教参资源\九\图\电阻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309" y="3092444"/>
            <a:ext cx="1084262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 descr="无标题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309" y="3003544"/>
            <a:ext cx="1843087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 descr="H:\2\人教教参资源\九\图\铡刀开关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596" y="1382706"/>
            <a:ext cx="11430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6" descr="H:\2\人教教参资源\九\图\电流表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684" y="2552694"/>
            <a:ext cx="10636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7" descr="H:\2\人教教参资源\九\图\电压表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556" y="3984997"/>
            <a:ext cx="1281113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4" descr="H:\2\人教教参资源\九\图\蓄电池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559" y="1092194"/>
            <a:ext cx="15621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未知"/>
          <p:cNvSpPr/>
          <p:nvPr/>
        </p:nvSpPr>
        <p:spPr bwMode="auto">
          <a:xfrm>
            <a:off x="7531771" y="1306506"/>
            <a:ext cx="1085850" cy="730250"/>
          </a:xfrm>
          <a:custGeom>
            <a:avLst/>
            <a:gdLst>
              <a:gd name="T0" fmla="*/ 0 w 684"/>
              <a:gd name="T1" fmla="*/ 2147483647 h 460"/>
              <a:gd name="T2" fmla="*/ 2147483647 w 684"/>
              <a:gd name="T3" fmla="*/ 2147483647 h 460"/>
              <a:gd name="T4" fmla="*/ 2147483647 w 684"/>
              <a:gd name="T5" fmla="*/ 2147483647 h 460"/>
              <a:gd name="T6" fmla="*/ 2147483647 w 684"/>
              <a:gd name="T7" fmla="*/ 2147483647 h 460"/>
              <a:gd name="T8" fmla="*/ 2147483647 w 684"/>
              <a:gd name="T9" fmla="*/ 2147483647 h 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4"/>
              <a:gd name="T16" fmla="*/ 0 h 460"/>
              <a:gd name="T17" fmla="*/ 684 w 684"/>
              <a:gd name="T18" fmla="*/ 460 h 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4" h="460">
                <a:moveTo>
                  <a:pt x="0" y="52"/>
                </a:moveTo>
                <a:cubicBezTo>
                  <a:pt x="39" y="49"/>
                  <a:pt x="173" y="0"/>
                  <a:pt x="240" y="34"/>
                </a:cubicBezTo>
                <a:cubicBezTo>
                  <a:pt x="308" y="68"/>
                  <a:pt x="345" y="184"/>
                  <a:pt x="404" y="253"/>
                </a:cubicBezTo>
                <a:cubicBezTo>
                  <a:pt x="463" y="321"/>
                  <a:pt x="548" y="430"/>
                  <a:pt x="595" y="445"/>
                </a:cubicBezTo>
                <a:cubicBezTo>
                  <a:pt x="642" y="460"/>
                  <a:pt x="666" y="366"/>
                  <a:pt x="684" y="345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1" name="未知"/>
          <p:cNvSpPr/>
          <p:nvPr/>
        </p:nvSpPr>
        <p:spPr bwMode="auto">
          <a:xfrm>
            <a:off x="9165309" y="1806569"/>
            <a:ext cx="928687" cy="1428750"/>
          </a:xfrm>
          <a:custGeom>
            <a:avLst/>
            <a:gdLst>
              <a:gd name="T0" fmla="*/ 0 w 529"/>
              <a:gd name="T1" fmla="*/ 2147483647 h 860"/>
              <a:gd name="T2" fmla="*/ 2147483647 w 529"/>
              <a:gd name="T3" fmla="*/ 2147483647 h 860"/>
              <a:gd name="T4" fmla="*/ 2147483647 w 529"/>
              <a:gd name="T5" fmla="*/ 2147483647 h 860"/>
              <a:gd name="T6" fmla="*/ 2147483647 w 529"/>
              <a:gd name="T7" fmla="*/ 2147483647 h 860"/>
              <a:gd name="T8" fmla="*/ 0 60000 65536"/>
              <a:gd name="T9" fmla="*/ 0 60000 65536"/>
              <a:gd name="T10" fmla="*/ 0 60000 65536"/>
              <a:gd name="T11" fmla="*/ 0 60000 65536"/>
              <a:gd name="T12" fmla="*/ 0 w 529"/>
              <a:gd name="T13" fmla="*/ 0 h 860"/>
              <a:gd name="T14" fmla="*/ 529 w 529"/>
              <a:gd name="T15" fmla="*/ 860 h 8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9" h="860">
                <a:moveTo>
                  <a:pt x="0" y="26"/>
                </a:moveTo>
                <a:cubicBezTo>
                  <a:pt x="42" y="33"/>
                  <a:pt x="162" y="0"/>
                  <a:pt x="243" y="71"/>
                </a:cubicBezTo>
                <a:cubicBezTo>
                  <a:pt x="324" y="142"/>
                  <a:pt x="445" y="323"/>
                  <a:pt x="487" y="454"/>
                </a:cubicBezTo>
                <a:cubicBezTo>
                  <a:pt x="529" y="585"/>
                  <a:pt x="494" y="776"/>
                  <a:pt x="496" y="860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2" name="未知"/>
          <p:cNvSpPr/>
          <p:nvPr/>
        </p:nvSpPr>
        <p:spPr bwMode="auto">
          <a:xfrm>
            <a:off x="7807996" y="3306756"/>
            <a:ext cx="941388" cy="711200"/>
          </a:xfrm>
          <a:custGeom>
            <a:avLst/>
            <a:gdLst>
              <a:gd name="T0" fmla="*/ 0 w 593"/>
              <a:gd name="T1" fmla="*/ 0 h 403"/>
              <a:gd name="T2" fmla="*/ 2147483647 w 593"/>
              <a:gd name="T3" fmla="*/ 2147483647 h 403"/>
              <a:gd name="T4" fmla="*/ 2147483647 w 593"/>
              <a:gd name="T5" fmla="*/ 2147483647 h 403"/>
              <a:gd name="T6" fmla="*/ 2147483647 w 593"/>
              <a:gd name="T7" fmla="*/ 2147483647 h 403"/>
              <a:gd name="T8" fmla="*/ 2147483647 w 593"/>
              <a:gd name="T9" fmla="*/ 2147483647 h 4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3"/>
              <a:gd name="T16" fmla="*/ 0 h 403"/>
              <a:gd name="T17" fmla="*/ 593 w 593"/>
              <a:gd name="T18" fmla="*/ 403 h 4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3" h="403">
                <a:moveTo>
                  <a:pt x="0" y="0"/>
                </a:moveTo>
                <a:cubicBezTo>
                  <a:pt x="33" y="45"/>
                  <a:pt x="144" y="205"/>
                  <a:pt x="200" y="264"/>
                </a:cubicBezTo>
                <a:cubicBezTo>
                  <a:pt x="256" y="323"/>
                  <a:pt x="275" y="339"/>
                  <a:pt x="334" y="354"/>
                </a:cubicBezTo>
                <a:cubicBezTo>
                  <a:pt x="394" y="368"/>
                  <a:pt x="524" y="403"/>
                  <a:pt x="558" y="354"/>
                </a:cubicBezTo>
                <a:cubicBezTo>
                  <a:pt x="593" y="305"/>
                  <a:pt x="548" y="120"/>
                  <a:pt x="545" y="58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3" name="未知"/>
          <p:cNvSpPr/>
          <p:nvPr/>
        </p:nvSpPr>
        <p:spPr bwMode="auto">
          <a:xfrm>
            <a:off x="7593684" y="3306756"/>
            <a:ext cx="641350" cy="1627188"/>
          </a:xfrm>
          <a:custGeom>
            <a:avLst/>
            <a:gdLst>
              <a:gd name="T0" fmla="*/ 0 w 355"/>
              <a:gd name="T1" fmla="*/ 2147483647 h 1010"/>
              <a:gd name="T2" fmla="*/ 2147483647 w 355"/>
              <a:gd name="T3" fmla="*/ 2147483647 h 1010"/>
              <a:gd name="T4" fmla="*/ 2147483647 w 355"/>
              <a:gd name="T5" fmla="*/ 2147483647 h 1010"/>
              <a:gd name="T6" fmla="*/ 2147483647 w 355"/>
              <a:gd name="T7" fmla="*/ 2147483647 h 1010"/>
              <a:gd name="T8" fmla="*/ 2147483647 w 355"/>
              <a:gd name="T9" fmla="*/ 0 h 10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5"/>
              <a:gd name="T16" fmla="*/ 0 h 1010"/>
              <a:gd name="T17" fmla="*/ 355 w 355"/>
              <a:gd name="T18" fmla="*/ 1010 h 10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5" h="1010">
                <a:moveTo>
                  <a:pt x="0" y="1010"/>
                </a:moveTo>
                <a:cubicBezTo>
                  <a:pt x="35" y="1004"/>
                  <a:pt x="160" y="1006"/>
                  <a:pt x="213" y="967"/>
                </a:cubicBezTo>
                <a:cubicBezTo>
                  <a:pt x="266" y="928"/>
                  <a:pt x="297" y="869"/>
                  <a:pt x="315" y="777"/>
                </a:cubicBezTo>
                <a:cubicBezTo>
                  <a:pt x="334" y="684"/>
                  <a:pt x="355" y="542"/>
                  <a:pt x="322" y="412"/>
                </a:cubicBezTo>
                <a:cubicBezTo>
                  <a:pt x="289" y="283"/>
                  <a:pt x="160" y="86"/>
                  <a:pt x="118" y="0"/>
                </a:cubicBezTo>
              </a:path>
            </a:pathLst>
          </a:custGeom>
          <a:noFill/>
          <a:ln w="28575">
            <a:solidFill>
              <a:srgbClr val="0000CC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4" name="未知"/>
          <p:cNvSpPr/>
          <p:nvPr/>
        </p:nvSpPr>
        <p:spPr bwMode="auto">
          <a:xfrm>
            <a:off x="6722146" y="3376606"/>
            <a:ext cx="434975" cy="1631950"/>
          </a:xfrm>
          <a:custGeom>
            <a:avLst/>
            <a:gdLst>
              <a:gd name="T0" fmla="*/ 2147483647 w 274"/>
              <a:gd name="T1" fmla="*/ 0 h 1028"/>
              <a:gd name="T2" fmla="*/ 2147483647 w 274"/>
              <a:gd name="T3" fmla="*/ 2147483647 h 1028"/>
              <a:gd name="T4" fmla="*/ 2147483647 w 274"/>
              <a:gd name="T5" fmla="*/ 2147483647 h 1028"/>
              <a:gd name="T6" fmla="*/ 2147483647 w 274"/>
              <a:gd name="T7" fmla="*/ 2147483647 h 1028"/>
              <a:gd name="T8" fmla="*/ 2147483647 w 274"/>
              <a:gd name="T9" fmla="*/ 2147483647 h 10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4"/>
              <a:gd name="T16" fmla="*/ 0 h 1028"/>
              <a:gd name="T17" fmla="*/ 274 w 274"/>
              <a:gd name="T18" fmla="*/ 1028 h 10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4" h="1028">
                <a:moveTo>
                  <a:pt x="198" y="0"/>
                </a:moveTo>
                <a:cubicBezTo>
                  <a:pt x="175" y="84"/>
                  <a:pt x="90" y="376"/>
                  <a:pt x="58" y="504"/>
                </a:cubicBezTo>
                <a:cubicBezTo>
                  <a:pt x="26" y="632"/>
                  <a:pt x="0" y="688"/>
                  <a:pt x="4" y="770"/>
                </a:cubicBezTo>
                <a:cubicBezTo>
                  <a:pt x="8" y="852"/>
                  <a:pt x="35" y="960"/>
                  <a:pt x="80" y="994"/>
                </a:cubicBezTo>
                <a:cubicBezTo>
                  <a:pt x="125" y="1028"/>
                  <a:pt x="234" y="978"/>
                  <a:pt x="274" y="974"/>
                </a:cubicBezTo>
              </a:path>
            </a:pathLst>
          </a:custGeom>
          <a:noFill/>
          <a:ln w="28575">
            <a:solidFill>
              <a:srgbClr val="0000CC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5" name="未知"/>
          <p:cNvSpPr/>
          <p:nvPr/>
        </p:nvSpPr>
        <p:spPr bwMode="auto">
          <a:xfrm>
            <a:off x="5879184" y="3357556"/>
            <a:ext cx="1173162" cy="411163"/>
          </a:xfrm>
          <a:custGeom>
            <a:avLst/>
            <a:gdLst>
              <a:gd name="T0" fmla="*/ 0 w 718"/>
              <a:gd name="T1" fmla="*/ 2147483647 h 259"/>
              <a:gd name="T2" fmla="*/ 2147483647 w 718"/>
              <a:gd name="T3" fmla="*/ 2147483647 h 259"/>
              <a:gd name="T4" fmla="*/ 2147483647 w 718"/>
              <a:gd name="T5" fmla="*/ 2147483647 h 259"/>
              <a:gd name="T6" fmla="*/ 2147483647 w 718"/>
              <a:gd name="T7" fmla="*/ 2147483647 h 259"/>
              <a:gd name="T8" fmla="*/ 2147483647 w 718"/>
              <a:gd name="T9" fmla="*/ 0 h 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8"/>
              <a:gd name="T16" fmla="*/ 0 h 259"/>
              <a:gd name="T17" fmla="*/ 718 w 718"/>
              <a:gd name="T18" fmla="*/ 259 h 2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8" h="259">
                <a:moveTo>
                  <a:pt x="0" y="76"/>
                </a:moveTo>
                <a:cubicBezTo>
                  <a:pt x="19" y="102"/>
                  <a:pt x="58" y="201"/>
                  <a:pt x="109" y="229"/>
                </a:cubicBezTo>
                <a:cubicBezTo>
                  <a:pt x="160" y="257"/>
                  <a:pt x="247" y="259"/>
                  <a:pt x="307" y="245"/>
                </a:cubicBezTo>
                <a:cubicBezTo>
                  <a:pt x="367" y="232"/>
                  <a:pt x="399" y="187"/>
                  <a:pt x="467" y="146"/>
                </a:cubicBezTo>
                <a:cubicBezTo>
                  <a:pt x="535" y="105"/>
                  <a:pt x="666" y="30"/>
                  <a:pt x="718" y="0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6" name="未知"/>
          <p:cNvSpPr/>
          <p:nvPr/>
        </p:nvSpPr>
        <p:spPr bwMode="auto">
          <a:xfrm>
            <a:off x="5236246" y="1395406"/>
            <a:ext cx="1577975" cy="2132013"/>
          </a:xfrm>
          <a:custGeom>
            <a:avLst/>
            <a:gdLst>
              <a:gd name="T0" fmla="*/ 2147483647 w 1030"/>
              <a:gd name="T1" fmla="*/ 2147483647 h 1394"/>
              <a:gd name="T2" fmla="*/ 2147483647 w 1030"/>
              <a:gd name="T3" fmla="*/ 2147483647 h 1394"/>
              <a:gd name="T4" fmla="*/ 2147483647 w 1030"/>
              <a:gd name="T5" fmla="*/ 2147483647 h 1394"/>
              <a:gd name="T6" fmla="*/ 2147483647 w 1030"/>
              <a:gd name="T7" fmla="*/ 2147483647 h 1394"/>
              <a:gd name="T8" fmla="*/ 2147483647 w 1030"/>
              <a:gd name="T9" fmla="*/ 2147483647 h 1394"/>
              <a:gd name="T10" fmla="*/ 2147483647 w 1030"/>
              <a:gd name="T11" fmla="*/ 2147483647 h 13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30"/>
              <a:gd name="T19" fmla="*/ 0 h 1394"/>
              <a:gd name="T20" fmla="*/ 1030 w 1030"/>
              <a:gd name="T21" fmla="*/ 1394 h 13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30" h="1394">
                <a:moveTo>
                  <a:pt x="1030" y="33"/>
                </a:moveTo>
                <a:cubicBezTo>
                  <a:pt x="1007" y="34"/>
                  <a:pt x="991" y="0"/>
                  <a:pt x="891" y="39"/>
                </a:cubicBezTo>
                <a:cubicBezTo>
                  <a:pt x="791" y="78"/>
                  <a:pt x="567" y="156"/>
                  <a:pt x="428" y="265"/>
                </a:cubicBezTo>
                <a:cubicBezTo>
                  <a:pt x="289" y="374"/>
                  <a:pt x="114" y="525"/>
                  <a:pt x="57" y="695"/>
                </a:cubicBezTo>
                <a:cubicBezTo>
                  <a:pt x="0" y="865"/>
                  <a:pt x="46" y="1170"/>
                  <a:pt x="85" y="1282"/>
                </a:cubicBezTo>
                <a:cubicBezTo>
                  <a:pt x="124" y="1394"/>
                  <a:pt x="247" y="1347"/>
                  <a:pt x="289" y="1364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47" name="Group 3"/>
          <p:cNvGrpSpPr/>
          <p:nvPr/>
        </p:nvGrpSpPr>
        <p:grpSpPr bwMode="auto">
          <a:xfrm>
            <a:off x="1023525" y="1187229"/>
            <a:ext cx="3195384" cy="2599987"/>
            <a:chOff x="27" y="-7"/>
            <a:chExt cx="1930" cy="1725"/>
          </a:xfrm>
        </p:grpSpPr>
        <p:sp>
          <p:nvSpPr>
            <p:cNvPr id="48" name="Rectangle 4"/>
            <p:cNvSpPr>
              <a:spLocks noChangeArrowheads="1"/>
            </p:cNvSpPr>
            <p:nvPr/>
          </p:nvSpPr>
          <p:spPr bwMode="auto">
            <a:xfrm>
              <a:off x="160" y="161"/>
              <a:ext cx="1658" cy="85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6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6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6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6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6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49" name="Group 5"/>
            <p:cNvGrpSpPr/>
            <p:nvPr/>
          </p:nvGrpSpPr>
          <p:grpSpPr bwMode="auto">
            <a:xfrm>
              <a:off x="700" y="-7"/>
              <a:ext cx="95" cy="321"/>
              <a:chOff x="-11" y="-6"/>
              <a:chExt cx="102" cy="340"/>
            </a:xfrm>
          </p:grpSpPr>
          <p:sp>
            <p:nvSpPr>
              <p:cNvPr id="73" name="Rectangle 19"/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800"/>
              </a:p>
            </p:txBody>
          </p:sp>
          <p:sp>
            <p:nvSpPr>
              <p:cNvPr id="74" name="Line 20"/>
              <p:cNvSpPr>
                <a:spLocks noChangeShapeType="1"/>
              </p:cNvSpPr>
              <p:nvPr/>
            </p:nvSpPr>
            <p:spPr bwMode="auto">
              <a:xfrm>
                <a:off x="91" y="-6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" name="Line 21"/>
              <p:cNvSpPr>
                <a:spLocks noChangeShapeType="1"/>
              </p:cNvSpPr>
              <p:nvPr/>
            </p:nvSpPr>
            <p:spPr bwMode="auto">
              <a:xfrm>
                <a:off x="-11" y="79"/>
                <a:ext cx="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0" name="Group 9"/>
            <p:cNvGrpSpPr/>
            <p:nvPr/>
          </p:nvGrpSpPr>
          <p:grpSpPr bwMode="auto">
            <a:xfrm>
              <a:off x="1316" y="80"/>
              <a:ext cx="263" cy="161"/>
              <a:chOff x="0" y="0"/>
              <a:chExt cx="256" cy="142"/>
            </a:xfrm>
          </p:grpSpPr>
          <p:sp>
            <p:nvSpPr>
              <p:cNvPr id="70" name="Rectangle 15"/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800"/>
              </a:p>
            </p:txBody>
          </p:sp>
          <p:sp>
            <p:nvSpPr>
              <p:cNvPr id="71" name="Line 16"/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" name="Oval 17"/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800"/>
              </a:p>
            </p:txBody>
          </p:sp>
        </p:grpSp>
        <p:sp>
          <p:nvSpPr>
            <p:cNvPr id="51" name="Rectangle 178"/>
            <p:cNvSpPr>
              <a:spLocks noChangeArrowheads="1"/>
            </p:cNvSpPr>
            <p:nvPr/>
          </p:nvSpPr>
          <p:spPr bwMode="auto">
            <a:xfrm>
              <a:off x="482" y="964"/>
              <a:ext cx="366" cy="11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6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6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6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6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6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00"/>
            </a:p>
          </p:txBody>
        </p:sp>
        <p:grpSp>
          <p:nvGrpSpPr>
            <p:cNvPr id="52" name="Group 14"/>
            <p:cNvGrpSpPr/>
            <p:nvPr/>
          </p:nvGrpSpPr>
          <p:grpSpPr bwMode="auto">
            <a:xfrm>
              <a:off x="1361" y="766"/>
              <a:ext cx="596" cy="312"/>
              <a:chOff x="0" y="0"/>
              <a:chExt cx="726" cy="363"/>
            </a:xfrm>
          </p:grpSpPr>
          <p:sp>
            <p:nvSpPr>
              <p:cNvPr id="66" name="Rectangle 18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26" cy="3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800"/>
              </a:p>
            </p:txBody>
          </p:sp>
          <p:sp>
            <p:nvSpPr>
              <p:cNvPr id="67" name="Line 182"/>
              <p:cNvSpPr>
                <a:spLocks noChangeShapeType="1"/>
              </p:cNvSpPr>
              <p:nvPr/>
            </p:nvSpPr>
            <p:spPr bwMode="auto">
              <a:xfrm>
                <a:off x="215" y="0"/>
                <a:ext cx="35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" name="Line 183"/>
              <p:cNvSpPr>
                <a:spLocks noChangeShapeType="1"/>
              </p:cNvSpPr>
              <p:nvPr/>
            </p:nvSpPr>
            <p:spPr bwMode="auto">
              <a:xfrm>
                <a:off x="227" y="0"/>
                <a:ext cx="0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" name="Rectangle 184"/>
              <p:cNvSpPr>
                <a:spLocks noChangeArrowheads="1"/>
              </p:cNvSpPr>
              <p:nvPr/>
            </p:nvSpPr>
            <p:spPr bwMode="auto">
              <a:xfrm>
                <a:off x="0" y="227"/>
                <a:ext cx="453" cy="136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800"/>
              </a:p>
            </p:txBody>
          </p:sp>
        </p:grpSp>
        <p:grpSp>
          <p:nvGrpSpPr>
            <p:cNvPr id="53" name="Group 19"/>
            <p:cNvGrpSpPr/>
            <p:nvPr/>
          </p:nvGrpSpPr>
          <p:grpSpPr bwMode="auto">
            <a:xfrm>
              <a:off x="27" y="312"/>
              <a:ext cx="263" cy="344"/>
              <a:chOff x="27" y="0"/>
              <a:chExt cx="263" cy="344"/>
            </a:xfrm>
          </p:grpSpPr>
          <p:sp>
            <p:nvSpPr>
              <p:cNvPr id="64" name="Oval 197"/>
              <p:cNvSpPr>
                <a:spLocks noChangeArrowheads="1"/>
              </p:cNvSpPr>
              <p:nvPr/>
            </p:nvSpPr>
            <p:spPr bwMode="auto">
              <a:xfrm>
                <a:off x="27" y="57"/>
                <a:ext cx="257" cy="283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800"/>
              </a:p>
            </p:txBody>
          </p:sp>
          <p:sp>
            <p:nvSpPr>
              <p:cNvPr id="65" name="Text Box 198"/>
              <p:cNvSpPr txBox="1">
                <a:spLocks noChangeArrowheads="1"/>
              </p:cNvSpPr>
              <p:nvPr/>
            </p:nvSpPr>
            <p:spPr bwMode="auto">
              <a:xfrm>
                <a:off x="30" y="0"/>
                <a:ext cx="260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 b="1"/>
                  <a:t>A</a:t>
                </a:r>
              </a:p>
            </p:txBody>
          </p:sp>
        </p:grpSp>
        <p:grpSp>
          <p:nvGrpSpPr>
            <p:cNvPr id="54" name="Group 22"/>
            <p:cNvGrpSpPr/>
            <p:nvPr/>
          </p:nvGrpSpPr>
          <p:grpSpPr bwMode="auto">
            <a:xfrm flipV="1">
              <a:off x="158" y="1018"/>
              <a:ext cx="974" cy="508"/>
              <a:chOff x="0" y="0"/>
              <a:chExt cx="1049" cy="538"/>
            </a:xfrm>
          </p:grpSpPr>
          <p:sp>
            <p:nvSpPr>
              <p:cNvPr id="61" name="Line 7"/>
              <p:cNvSpPr>
                <a:spLocks noChangeShapeType="1"/>
              </p:cNvSpPr>
              <p:nvPr/>
            </p:nvSpPr>
            <p:spPr bwMode="auto">
              <a:xfrm>
                <a:off x="0" y="0"/>
                <a:ext cx="104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" name="Line 8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5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" name="Line 9"/>
              <p:cNvSpPr>
                <a:spLocks noChangeShapeType="1"/>
              </p:cNvSpPr>
              <p:nvPr/>
            </p:nvSpPr>
            <p:spPr bwMode="auto">
              <a:xfrm>
                <a:off x="1049" y="0"/>
                <a:ext cx="0" cy="5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5" name="Group 26"/>
            <p:cNvGrpSpPr/>
            <p:nvPr/>
          </p:nvGrpSpPr>
          <p:grpSpPr bwMode="auto">
            <a:xfrm>
              <a:off x="510" y="1374"/>
              <a:ext cx="284" cy="344"/>
              <a:chOff x="0" y="0"/>
              <a:chExt cx="284" cy="344"/>
            </a:xfrm>
          </p:grpSpPr>
          <p:sp>
            <p:nvSpPr>
              <p:cNvPr id="59" name="Oval 190"/>
              <p:cNvSpPr>
                <a:spLocks noChangeArrowheads="1"/>
              </p:cNvSpPr>
              <p:nvPr/>
            </p:nvSpPr>
            <p:spPr bwMode="auto">
              <a:xfrm>
                <a:off x="0" y="16"/>
                <a:ext cx="284" cy="283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800"/>
              </a:p>
            </p:txBody>
          </p:sp>
          <p:sp>
            <p:nvSpPr>
              <p:cNvPr id="60" name="Text Box 191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60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 b="1"/>
                  <a:t>V</a:t>
                </a:r>
              </a:p>
            </p:txBody>
          </p:sp>
        </p:grpSp>
        <p:sp>
          <p:nvSpPr>
            <p:cNvPr id="56" name="Text Box 4"/>
            <p:cNvSpPr txBox="1">
              <a:spLocks noChangeArrowheads="1"/>
            </p:cNvSpPr>
            <p:nvPr/>
          </p:nvSpPr>
          <p:spPr bwMode="auto">
            <a:xfrm>
              <a:off x="510" y="681"/>
              <a:ext cx="342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6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6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6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6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6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 i="1" dirty="0"/>
                <a:t>R</a:t>
              </a:r>
            </a:p>
          </p:txBody>
        </p:sp>
        <p:sp>
          <p:nvSpPr>
            <p:cNvPr id="57" name="Text Box 4"/>
            <p:cNvSpPr txBox="1">
              <a:spLocks noChangeArrowheads="1"/>
            </p:cNvSpPr>
            <p:nvPr/>
          </p:nvSpPr>
          <p:spPr bwMode="auto">
            <a:xfrm>
              <a:off x="1396" y="1152"/>
              <a:ext cx="505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6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6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6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6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6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 i="1"/>
                <a:t>R'</a:t>
              </a:r>
            </a:p>
          </p:txBody>
        </p:sp>
        <p:sp>
          <p:nvSpPr>
            <p:cNvPr id="58" name="Text Box 116"/>
            <p:cNvSpPr txBox="1">
              <a:spLocks noChangeArrowheads="1"/>
            </p:cNvSpPr>
            <p:nvPr/>
          </p:nvSpPr>
          <p:spPr bwMode="auto">
            <a:xfrm>
              <a:off x="1361" y="199"/>
              <a:ext cx="226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6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6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6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6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6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/>
                <a:t>S</a:t>
              </a:r>
              <a:endParaRPr lang="en-US" altLang="zh-CN" sz="2800" b="1" baseline="-25000"/>
            </a:p>
          </p:txBody>
        </p:sp>
      </p:grpSp>
      <p:sp>
        <p:nvSpPr>
          <p:cNvPr id="81" name="Text Box 5"/>
          <p:cNvSpPr txBox="1">
            <a:spLocks noChangeArrowheads="1"/>
          </p:cNvSpPr>
          <p:nvPr/>
        </p:nvSpPr>
        <p:spPr bwMode="auto">
          <a:xfrm>
            <a:off x="481121" y="3984997"/>
            <a:ext cx="492907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/>
            <a:r>
              <a:rPr lang="zh-CN" altLang="en-US" sz="2400" b="1" u="none" dirty="0" smtClean="0">
                <a:latin typeface="楷体_GB2312" pitchFamily="49" charset="-122"/>
              </a:rPr>
              <a:t>（</a:t>
            </a:r>
            <a:r>
              <a:rPr lang="en-US" altLang="zh-CN" sz="2400" b="1" u="none" dirty="0" smtClean="0">
                <a:latin typeface="楷体_GB2312" pitchFamily="49" charset="-122"/>
              </a:rPr>
              <a:t>1</a:t>
            </a:r>
            <a:r>
              <a:rPr lang="zh-CN" altLang="en-US" sz="2400" b="1" u="none" dirty="0" smtClean="0">
                <a:latin typeface="楷体_GB2312" pitchFamily="49" charset="-122"/>
              </a:rPr>
              <a:t>）连</a:t>
            </a:r>
            <a:r>
              <a:rPr lang="zh-CN" altLang="en-US" sz="2400" b="1" u="none" dirty="0">
                <a:latin typeface="楷体_GB2312" pitchFamily="49" charset="-122"/>
              </a:rPr>
              <a:t>接电路时，开关应处</a:t>
            </a:r>
            <a:r>
              <a:rPr lang="zh-CN" altLang="en-US" sz="2400" b="1" u="none" dirty="0" smtClean="0">
                <a:latin typeface="楷体_GB2312" pitchFamily="49" charset="-122"/>
              </a:rPr>
              <a:t>于＿＿＿＿状</a:t>
            </a:r>
            <a:r>
              <a:rPr lang="zh-CN" altLang="en-US" sz="2400" b="1" u="none" dirty="0">
                <a:latin typeface="楷体_GB2312" pitchFamily="49" charset="-122"/>
              </a:rPr>
              <a:t>态；滑动变阻器的滑片应置</a:t>
            </a:r>
            <a:r>
              <a:rPr lang="zh-CN" altLang="en-US" sz="2400" b="1" u="none" dirty="0" smtClean="0">
                <a:latin typeface="楷体_GB2312" pitchFamily="49" charset="-122"/>
              </a:rPr>
              <a:t>于＿＿＿＿＿位置处。</a:t>
            </a:r>
            <a:endParaRPr lang="zh-CN" altLang="en-US" sz="2400" b="1" u="none" dirty="0">
              <a:latin typeface="楷体_GB2312" pitchFamily="49" charset="-122"/>
            </a:endParaRPr>
          </a:p>
        </p:txBody>
      </p:sp>
      <p:sp>
        <p:nvSpPr>
          <p:cNvPr id="82" name="Text Box 6"/>
          <p:cNvSpPr txBox="1">
            <a:spLocks noChangeArrowheads="1"/>
          </p:cNvSpPr>
          <p:nvPr/>
        </p:nvSpPr>
        <p:spPr bwMode="auto">
          <a:xfrm>
            <a:off x="481121" y="5130704"/>
            <a:ext cx="48408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/>
            <a:r>
              <a:rPr lang="zh-CN" altLang="en-US" sz="2400" b="1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）电</a:t>
            </a:r>
            <a:r>
              <a:rPr lang="zh-CN" altLang="en-US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流表和电压表的使用方法要正确，采</a:t>
            </a:r>
            <a:r>
              <a:rPr lang="zh-CN" altLang="en-US" sz="2400" b="1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用</a:t>
            </a:r>
            <a:r>
              <a:rPr lang="zh-CN" alt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zh-CN" altLang="en-US" sz="2400" b="1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选</a:t>
            </a:r>
            <a:r>
              <a:rPr lang="zh-CN" altLang="en-US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择合适的量程</a:t>
            </a:r>
            <a:r>
              <a:rPr lang="zh-CN" altLang="en-US" sz="2400" b="1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400" u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 Box 1046"/>
          <p:cNvSpPr txBox="1">
            <a:spLocks noChangeArrowheads="1"/>
          </p:cNvSpPr>
          <p:nvPr/>
        </p:nvSpPr>
        <p:spPr bwMode="auto">
          <a:xfrm>
            <a:off x="550311" y="4249459"/>
            <a:ext cx="1511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断开 </a:t>
            </a:r>
          </a:p>
        </p:txBody>
      </p:sp>
      <p:sp>
        <p:nvSpPr>
          <p:cNvPr id="84" name="Text Box 1047"/>
          <p:cNvSpPr txBox="1">
            <a:spLocks noChangeArrowheads="1"/>
          </p:cNvSpPr>
          <p:nvPr/>
        </p:nvSpPr>
        <p:spPr bwMode="auto">
          <a:xfrm>
            <a:off x="1260656" y="4639204"/>
            <a:ext cx="19267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zh-CN" altLang="en-US" sz="2800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阻值最</a:t>
            </a:r>
            <a:r>
              <a:rPr lang="zh-CN" altLang="en-US" sz="28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大   </a:t>
            </a:r>
          </a:p>
        </p:txBody>
      </p:sp>
      <p:sp>
        <p:nvSpPr>
          <p:cNvPr id="76" name="Text Box 1046"/>
          <p:cNvSpPr txBox="1">
            <a:spLocks noChangeArrowheads="1"/>
          </p:cNvSpPr>
          <p:nvPr/>
        </p:nvSpPr>
        <p:spPr bwMode="auto">
          <a:xfrm>
            <a:off x="2521189" y="5393058"/>
            <a:ext cx="1511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zh-CN" altLang="en-US" sz="2800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试触法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83" grpId="0"/>
      <p:bldP spid="84" grpId="0"/>
      <p:bldP spid="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 bwMode="auto">
          <a:xfrm>
            <a:off x="736656" y="-331178"/>
            <a:ext cx="3013019" cy="0"/>
          </a:xfrm>
          <a:prstGeom prst="line">
            <a:avLst/>
          </a:prstGeom>
          <a:ln>
            <a:solidFill>
              <a:srgbClr val="009FB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"/>
          <p:cNvSpPr txBox="1"/>
          <p:nvPr/>
        </p:nvSpPr>
        <p:spPr bwMode="auto">
          <a:xfrm>
            <a:off x="1206499" y="182344"/>
            <a:ext cx="22764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评估分析</a:t>
            </a:r>
            <a:endParaRPr lang="zh-CN" altLang="en-US" sz="36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0" name="AutoShape 26"/>
          <p:cNvSpPr>
            <a:spLocks noChangeArrowheads="1"/>
          </p:cNvSpPr>
          <p:nvPr/>
        </p:nvSpPr>
        <p:spPr bwMode="auto">
          <a:xfrm>
            <a:off x="2344719" y="2930086"/>
            <a:ext cx="4283075" cy="25542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/>
          </a:p>
        </p:txBody>
      </p:sp>
      <p:sp>
        <p:nvSpPr>
          <p:cNvPr id="27" name="Rectangle 38"/>
          <p:cNvSpPr>
            <a:spLocks noChangeArrowheads="1"/>
          </p:cNvSpPr>
          <p:nvPr/>
        </p:nvSpPr>
        <p:spPr bwMode="auto">
          <a:xfrm>
            <a:off x="1170305" y="1065530"/>
            <a:ext cx="9395460" cy="215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eaLnBrk="1" hangingPunct="1">
              <a:lnSpc>
                <a:spcPct val="120000"/>
              </a:lnSpc>
            </a:pPr>
            <a:r>
              <a:rPr lang="zh-CN" altLang="en-US" sz="2800" b="1" dirty="0"/>
              <a:t>请同</a:t>
            </a:r>
            <a:r>
              <a:rPr lang="zh-CN" altLang="en-US" sz="2800" b="1" dirty="0" smtClean="0"/>
              <a:t>学们</a:t>
            </a:r>
            <a:r>
              <a:rPr lang="zh-CN" altLang="en-US" sz="2800" b="1" dirty="0"/>
              <a:t>根</a:t>
            </a:r>
            <a:r>
              <a:rPr lang="zh-CN" altLang="en-US" sz="2800" b="1" dirty="0" smtClean="0"/>
              <a:t>据实验数</a:t>
            </a:r>
            <a:r>
              <a:rPr lang="zh-CN" altLang="en-US" sz="2800" b="1" dirty="0"/>
              <a:t>据，在</a:t>
            </a:r>
            <a:r>
              <a:rPr lang="zh-CN" altLang="en-US" sz="2800" b="1" dirty="0" smtClean="0"/>
              <a:t>图中</a:t>
            </a:r>
            <a:r>
              <a:rPr lang="zh-CN" altLang="en-US" sz="2800" b="1" dirty="0"/>
              <a:t>画出各组数据</a:t>
            </a:r>
            <a:r>
              <a:rPr lang="zh-CN" altLang="en-US" sz="2800" b="1" dirty="0" smtClean="0"/>
              <a:t>对应</a:t>
            </a:r>
            <a:r>
              <a:rPr lang="zh-CN" altLang="en-US" sz="2800" b="1" dirty="0"/>
              <a:t>的点，然后将各点平滑地连接起来，看看电阻</a:t>
            </a:r>
            <a:r>
              <a:rPr lang="zh-CN" altLang="en-US" sz="2800" b="1" dirty="0" smtClean="0"/>
              <a:t>一定</a:t>
            </a:r>
            <a:r>
              <a:rPr lang="zh-CN" altLang="en-US" sz="2800" b="1" dirty="0"/>
              <a:t>时，电流与电压存在怎样的关系</a:t>
            </a:r>
            <a:r>
              <a:rPr lang="zh-CN" altLang="en-US" sz="2800" b="1" dirty="0" smtClean="0"/>
              <a:t>。</a:t>
            </a:r>
            <a:endParaRPr lang="en-US" altLang="zh-CN" sz="2800" b="1" dirty="0" smtClean="0"/>
          </a:p>
          <a:p>
            <a:pPr indent="457200" eaLnBrk="1" hangingPunct="1">
              <a:lnSpc>
                <a:spcPct val="120000"/>
              </a:lnSpc>
            </a:pPr>
            <a:endParaRPr lang="zh-CN" altLang="en-US" sz="2800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594" y="2430671"/>
            <a:ext cx="3200400" cy="2938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1173790" y="140653"/>
            <a:ext cx="267113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归纳结论</a:t>
            </a:r>
          </a:p>
        </p:txBody>
      </p:sp>
      <p:sp>
        <p:nvSpPr>
          <p:cNvPr id="43" name="TextBox 5"/>
          <p:cNvSpPr>
            <a:spLocks noChangeArrowheads="1"/>
          </p:cNvSpPr>
          <p:nvPr/>
        </p:nvSpPr>
        <p:spPr bwMode="auto">
          <a:xfrm>
            <a:off x="1105535" y="944245"/>
            <a:ext cx="9392920" cy="1533371"/>
          </a:xfrm>
          <a:prstGeom prst="roundRect">
            <a:avLst>
              <a:gd name="adj" fmla="val 16667"/>
            </a:avLst>
          </a:prstGeom>
          <a:noFill/>
          <a:ln w="28575">
            <a:noFill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latinLnBrk="0" hangingPunct="1">
              <a:lnSpc>
                <a:spcPct val="150000"/>
              </a:lnSpc>
            </a:pPr>
            <a:r>
              <a:rPr lang="zh-CN" altLang="en-US" sz="2800" b="1">
                <a:cs typeface="Times New Roman" panose="02020603050405020304" pitchFamily="18" charset="0"/>
              </a:rPr>
              <a:t>　　当导体的电阻一定时，通过导体的</a:t>
            </a:r>
            <a:r>
              <a:rPr lang="zh-CN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电流</a:t>
            </a:r>
            <a:r>
              <a:rPr lang="zh-CN" altLang="en-US" sz="2800" b="1">
                <a:cs typeface="Times New Roman" panose="02020603050405020304" pitchFamily="18" charset="0"/>
              </a:rPr>
              <a:t>跟导体两端的</a:t>
            </a:r>
            <a:r>
              <a:rPr lang="zh-CN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电压</a:t>
            </a:r>
            <a:r>
              <a:rPr lang="zh-CN" altLang="en-US" sz="2800" b="1">
                <a:cs typeface="Times New Roman" panose="02020603050405020304" pitchFamily="18" charset="0"/>
              </a:rPr>
              <a:t>成</a:t>
            </a:r>
            <a:r>
              <a:rPr lang="zh-CN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正比</a:t>
            </a:r>
            <a:r>
              <a:rPr lang="zh-CN" altLang="en-US" sz="2800" b="1">
                <a:cs typeface="Times New Roman" panose="02020603050405020304" pitchFamily="18" charset="0"/>
              </a:rPr>
              <a:t>。</a:t>
            </a:r>
            <a:endParaRPr lang="zh-CN" altLang="en-US" sz="2800" b="1">
              <a:solidFill>
                <a:srgbClr val="CC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9" name="TextBox 4"/>
          <p:cNvSpPr txBox="1">
            <a:spLocks noChangeArrowheads="1"/>
          </p:cNvSpPr>
          <p:nvPr/>
        </p:nvSpPr>
        <p:spPr bwMode="auto">
          <a:xfrm>
            <a:off x="1216025" y="3428364"/>
            <a:ext cx="2000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ea typeface="华文行楷" panose="02010800040101010101" pitchFamily="2" charset="-122"/>
                <a:cs typeface="Times New Roman" panose="02020603050405020304" pitchFamily="18" charset="0"/>
              </a:rPr>
              <a:t>反思：</a:t>
            </a:r>
          </a:p>
        </p:txBody>
      </p:sp>
      <p:sp>
        <p:nvSpPr>
          <p:cNvPr id="52" name="TextBox 6"/>
          <p:cNvSpPr txBox="1"/>
          <p:nvPr/>
        </p:nvSpPr>
        <p:spPr>
          <a:xfrm>
            <a:off x="812800" y="4099002"/>
            <a:ext cx="8779835" cy="1966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20000"/>
              </a:lnSpc>
              <a:defRPr/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电流与电压两个物理量，是谁随谁变化？</a:t>
            </a:r>
            <a:endParaRPr lang="en-US" altLang="zh-C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120000"/>
              </a:lnSpc>
              <a:defRPr/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这个结论的前提是保持哪个物理量不变？</a:t>
            </a:r>
            <a:endParaRPr lang="en-US" altLang="zh-C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120000"/>
              </a:lnSpc>
              <a:defRPr/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有人说，这个结论可叙述为“在电阻不变时，导体两端的电压与通过导体的电流成正比这种说法对吗？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354195" y="2477841"/>
            <a:ext cx="3282950" cy="997285"/>
            <a:chOff x="1308100" y="2517846"/>
            <a:chExt cx="3282950" cy="997285"/>
          </a:xfrm>
        </p:grpSpPr>
        <p:sp>
          <p:nvSpPr>
            <p:cNvPr id="47" name="Text Box 36"/>
            <p:cNvSpPr txBox="1">
              <a:spLocks noChangeArrowheads="1"/>
            </p:cNvSpPr>
            <p:nvPr/>
          </p:nvSpPr>
          <p:spPr bwMode="auto">
            <a:xfrm>
              <a:off x="1308100" y="2754552"/>
              <a:ext cx="3282950" cy="5238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正比例</a:t>
              </a:r>
              <a:r>
                <a:rPr lang="zh-CN" altLang="en-US" sz="2800" b="1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式</a:t>
              </a:r>
              <a:r>
                <a:rPr lang="en-US" altLang="zh-CN" sz="2800" b="1" smtClean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</a:t>
              </a:r>
              <a:endParaRPr lang="en-US" altLang="zh-CN" sz="28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" name="对象 1"/>
            <p:cNvGraphicFramePr>
              <a:graphicFrameLocks noChangeAspect="1"/>
            </p:cNvGraphicFramePr>
            <p:nvPr/>
          </p:nvGraphicFramePr>
          <p:xfrm>
            <a:off x="3155950" y="2517846"/>
            <a:ext cx="1184276" cy="997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9" name="Equation" r:id="rId5" imgW="11582400" imgH="9753600" progId="Equation.DSMT4">
                    <p:embed/>
                  </p:oleObj>
                </mc:Choice>
                <mc:Fallback>
                  <p:oleObj name="Equation" r:id="rId5" imgW="11582400" imgH="9753600" progId="Equation.DSMT4">
                    <p:embed/>
                    <p:pic>
                      <p:nvPicPr>
                        <p:cNvPr id="0" name="图片 3093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155950" y="2517846"/>
                          <a:ext cx="1184276" cy="99728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9" grpId="0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 bwMode="auto">
          <a:xfrm>
            <a:off x="736656" y="-331178"/>
            <a:ext cx="3013019" cy="0"/>
          </a:xfrm>
          <a:prstGeom prst="line">
            <a:avLst/>
          </a:prstGeom>
          <a:ln>
            <a:solidFill>
              <a:srgbClr val="009FB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"/>
          <p:cNvSpPr txBox="1"/>
          <p:nvPr/>
        </p:nvSpPr>
        <p:spPr bwMode="auto">
          <a:xfrm>
            <a:off x="1206499" y="182344"/>
            <a:ext cx="22764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评估分析</a:t>
            </a:r>
            <a:endParaRPr lang="zh-CN" altLang="en-US" sz="36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0" name="AutoShape 26"/>
          <p:cNvSpPr>
            <a:spLocks noChangeArrowheads="1"/>
          </p:cNvSpPr>
          <p:nvPr/>
        </p:nvSpPr>
        <p:spPr bwMode="auto">
          <a:xfrm>
            <a:off x="2344719" y="2930086"/>
            <a:ext cx="4283075" cy="25542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/>
          </a:p>
        </p:txBody>
      </p:sp>
      <p:sp>
        <p:nvSpPr>
          <p:cNvPr id="27" name="Rectangle 38"/>
          <p:cNvSpPr>
            <a:spLocks noChangeArrowheads="1"/>
          </p:cNvSpPr>
          <p:nvPr/>
        </p:nvSpPr>
        <p:spPr bwMode="auto">
          <a:xfrm>
            <a:off x="946150" y="1114425"/>
            <a:ext cx="9501505" cy="215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eaLnBrk="1" hangingPunct="1">
              <a:lnSpc>
                <a:spcPct val="120000"/>
              </a:lnSpc>
            </a:pPr>
            <a:r>
              <a:rPr lang="zh-CN" altLang="en-US" sz="2800" b="1"/>
              <a:t>请同</a:t>
            </a:r>
            <a:r>
              <a:rPr lang="zh-CN" altLang="en-US" sz="2800" b="1" smtClean="0"/>
              <a:t>学们</a:t>
            </a:r>
            <a:r>
              <a:rPr lang="zh-CN" altLang="en-US" sz="2800" b="1"/>
              <a:t>根</a:t>
            </a:r>
            <a:r>
              <a:rPr lang="zh-CN" altLang="en-US" sz="2800" b="1" smtClean="0"/>
              <a:t>据实验数</a:t>
            </a:r>
            <a:r>
              <a:rPr lang="zh-CN" altLang="en-US" sz="2800" b="1"/>
              <a:t>据，在</a:t>
            </a:r>
            <a:r>
              <a:rPr lang="zh-CN" altLang="en-US" sz="2800" b="1" smtClean="0"/>
              <a:t>图中</a:t>
            </a:r>
            <a:r>
              <a:rPr lang="zh-CN" altLang="en-US" sz="2800" b="1"/>
              <a:t>画出各组数据</a:t>
            </a:r>
            <a:r>
              <a:rPr lang="zh-CN" altLang="en-US" sz="2800" b="1" smtClean="0"/>
              <a:t>对应</a:t>
            </a:r>
            <a:r>
              <a:rPr lang="zh-CN" altLang="en-US" sz="2800" b="1"/>
              <a:t>的点，然后将各点平滑地连接起来，看看</a:t>
            </a:r>
            <a:r>
              <a:rPr lang="zh-CN" altLang="en-US" sz="2800" b="1" smtClean="0"/>
              <a:t>电压一定</a:t>
            </a:r>
            <a:r>
              <a:rPr lang="zh-CN" altLang="en-US" sz="2800" b="1"/>
              <a:t>时，电流与</a:t>
            </a:r>
            <a:r>
              <a:rPr lang="zh-CN" altLang="en-US" sz="2800" b="1" smtClean="0"/>
              <a:t>电阻存</a:t>
            </a:r>
            <a:r>
              <a:rPr lang="zh-CN" altLang="en-US" sz="2800" b="1"/>
              <a:t>在怎样的关系</a:t>
            </a:r>
            <a:r>
              <a:rPr lang="zh-CN" altLang="en-US" sz="2800" b="1" smtClean="0"/>
              <a:t>。</a:t>
            </a:r>
            <a:endParaRPr lang="en-US" altLang="zh-CN" sz="2800" b="1" smtClean="0"/>
          </a:p>
          <a:p>
            <a:pPr indent="457200" eaLnBrk="1" hangingPunct="1">
              <a:lnSpc>
                <a:spcPct val="120000"/>
              </a:lnSpc>
            </a:pPr>
            <a:endParaRPr lang="zh-CN" altLang="en-US" sz="2800" b="1"/>
          </a:p>
        </p:txBody>
      </p:sp>
      <p:grpSp>
        <p:nvGrpSpPr>
          <p:cNvPr id="7" name="组合 6"/>
          <p:cNvGrpSpPr/>
          <p:nvPr/>
        </p:nvGrpSpPr>
        <p:grpSpPr>
          <a:xfrm>
            <a:off x="4192569" y="2681943"/>
            <a:ext cx="3200400" cy="3010425"/>
            <a:chOff x="3427394" y="2546053"/>
            <a:chExt cx="3200400" cy="3010425"/>
          </a:xfrm>
        </p:grpSpPr>
        <p:grpSp>
          <p:nvGrpSpPr>
            <p:cNvPr id="5" name="组合 4"/>
            <p:cNvGrpSpPr/>
            <p:nvPr/>
          </p:nvGrpSpPr>
          <p:grpSpPr>
            <a:xfrm>
              <a:off x="3427394" y="2546053"/>
              <a:ext cx="3200400" cy="2964259"/>
              <a:chOff x="3427394" y="2546053"/>
              <a:chExt cx="3200400" cy="2964259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427394" y="2546053"/>
                <a:ext cx="3200400" cy="2938321"/>
              </a:xfrm>
              <a:prstGeom prst="rect">
                <a:avLst/>
              </a:prstGeom>
            </p:spPr>
          </p:pic>
          <p:sp>
            <p:nvSpPr>
              <p:cNvPr id="4" name="文本框 3"/>
              <p:cNvSpPr txBox="1"/>
              <p:nvPr/>
            </p:nvSpPr>
            <p:spPr>
              <a:xfrm>
                <a:off x="3427394" y="2606733"/>
                <a:ext cx="267503" cy="375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zh-CN" altLang="en-US" sz="2400" i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6018194" y="5264091"/>
                <a:ext cx="401656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zh-CN" altLang="en-US" sz="1000" i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3749675" y="2576492"/>
              <a:ext cx="7620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R/</a:t>
              </a:r>
              <a:r>
                <a:rPr lang="el-GR" altLang="zh-CN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endPara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865794" y="5187146"/>
              <a:ext cx="7620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I/</a:t>
              </a:r>
              <a:r>
                <a:rPr lang="en-US" altLang="zh-CN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1173790" y="140653"/>
            <a:ext cx="267113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归纳结论</a:t>
            </a:r>
          </a:p>
        </p:txBody>
      </p:sp>
      <p:sp>
        <p:nvSpPr>
          <p:cNvPr id="49" name="TextBox 4"/>
          <p:cNvSpPr txBox="1">
            <a:spLocks noChangeArrowheads="1"/>
          </p:cNvSpPr>
          <p:nvPr/>
        </p:nvSpPr>
        <p:spPr bwMode="auto">
          <a:xfrm>
            <a:off x="1216025" y="3428364"/>
            <a:ext cx="2000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ea typeface="华文行楷" panose="02010800040101010101" pitchFamily="2" charset="-122"/>
                <a:cs typeface="Times New Roman" panose="02020603050405020304" pitchFamily="18" charset="0"/>
              </a:rPr>
              <a:t>反思：</a:t>
            </a:r>
          </a:p>
        </p:txBody>
      </p:sp>
      <p:sp>
        <p:nvSpPr>
          <p:cNvPr id="52" name="TextBox 6"/>
          <p:cNvSpPr txBox="1"/>
          <p:nvPr/>
        </p:nvSpPr>
        <p:spPr>
          <a:xfrm>
            <a:off x="1308100" y="4012642"/>
            <a:ext cx="8779835" cy="1966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20000"/>
              </a:lnSpc>
              <a:defRPr/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电流与电阻两个物理量，是谁随谁变化？</a:t>
            </a:r>
          </a:p>
          <a:p>
            <a:pPr indent="457200">
              <a:lnSpc>
                <a:spcPct val="120000"/>
              </a:lnSpc>
              <a:defRPr/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这个结论的前提是保持哪个物理量不变？</a:t>
            </a:r>
          </a:p>
          <a:p>
            <a:pPr indent="457200">
              <a:lnSpc>
                <a:spcPct val="120000"/>
              </a:lnSpc>
              <a:defRPr/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有人说，这个结论可叙述为“在电压不变时，导体的电阻与通过导体的电流成反比这种说法对吗？</a:t>
            </a:r>
            <a:endParaRPr lang="zh-CN" alt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069590" y="2517775"/>
            <a:ext cx="3282950" cy="996950"/>
            <a:chOff x="1308100" y="2517775"/>
            <a:chExt cx="3282950" cy="996950"/>
          </a:xfrm>
        </p:grpSpPr>
        <p:sp>
          <p:nvSpPr>
            <p:cNvPr id="47" name="Text Box 36"/>
            <p:cNvSpPr txBox="1">
              <a:spLocks noChangeArrowheads="1"/>
            </p:cNvSpPr>
            <p:nvPr/>
          </p:nvSpPr>
          <p:spPr bwMode="auto">
            <a:xfrm>
              <a:off x="1308100" y="2754552"/>
              <a:ext cx="3282950" cy="5238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 smtClean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反比</a:t>
              </a:r>
              <a:r>
                <a:rPr lang="zh-CN" altLang="en-US" sz="28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例式</a:t>
              </a:r>
              <a:r>
                <a:rPr lang="en-US" altLang="zh-CN" sz="2800" b="1" dirty="0" smtClean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</a:t>
              </a:r>
              <a:endParaRPr lang="en-US" altLang="zh-CN" sz="28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" name="对象 1"/>
            <p:cNvGraphicFramePr>
              <a:graphicFrameLocks noChangeAspect="1"/>
            </p:cNvGraphicFramePr>
            <p:nvPr/>
          </p:nvGraphicFramePr>
          <p:xfrm>
            <a:off x="3171825" y="2517775"/>
            <a:ext cx="1152525" cy="996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5" name="Equation" r:id="rId5" imgW="11277600" imgH="9753600" progId="Equation.DSMT4">
                    <p:embed/>
                  </p:oleObj>
                </mc:Choice>
                <mc:Fallback>
                  <p:oleObj name="Equation" r:id="rId5" imgW="11277600" imgH="9753600" progId="Equation.DSMT4">
                    <p:embed/>
                    <p:pic>
                      <p:nvPicPr>
                        <p:cNvPr id="0" name="图片 411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171825" y="2517775"/>
                          <a:ext cx="1152525" cy="9969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TextBox 5"/>
          <p:cNvSpPr>
            <a:spLocks noChangeArrowheads="1"/>
          </p:cNvSpPr>
          <p:nvPr/>
        </p:nvSpPr>
        <p:spPr bwMode="auto">
          <a:xfrm>
            <a:off x="946150" y="988695"/>
            <a:ext cx="9291320" cy="1528823"/>
          </a:xfrm>
          <a:prstGeom prst="roundRect">
            <a:avLst>
              <a:gd name="adj" fmla="val 16667"/>
            </a:avLst>
          </a:prstGeom>
          <a:noFill/>
          <a:ln w="28575">
            <a:noFill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latinLnBrk="0" hangingPunct="1">
              <a:lnSpc>
                <a:spcPct val="150000"/>
              </a:lnSpc>
            </a:pPr>
            <a:r>
              <a:rPr lang="zh-CN" altLang="en-US" sz="2800" b="1"/>
              <a:t>　　当导体的电压一定时，通过导体的</a:t>
            </a:r>
            <a:r>
              <a:rPr lang="zh-CN" altLang="en-US" sz="2800" b="1">
                <a:solidFill>
                  <a:srgbClr val="FF0000"/>
                </a:solidFill>
              </a:rPr>
              <a:t>电流</a:t>
            </a:r>
            <a:r>
              <a:rPr lang="zh-CN" altLang="en-US" sz="2800" b="1"/>
              <a:t>跟导体的</a:t>
            </a:r>
            <a:r>
              <a:rPr lang="zh-CN" altLang="en-US" sz="2800" b="1">
                <a:solidFill>
                  <a:srgbClr val="FF0000"/>
                </a:solidFill>
              </a:rPr>
              <a:t>电阻</a:t>
            </a:r>
            <a:r>
              <a:rPr lang="zh-CN" altLang="en-US" sz="2800" b="1"/>
              <a:t>成</a:t>
            </a:r>
            <a:r>
              <a:rPr lang="zh-CN" altLang="en-US" sz="2800" b="1">
                <a:solidFill>
                  <a:srgbClr val="FF0000"/>
                </a:solidFill>
              </a:rPr>
              <a:t>反比</a:t>
            </a:r>
            <a:r>
              <a:rPr lang="zh-CN" altLang="en-US" sz="2800" b="1"/>
              <a:t>。</a:t>
            </a:r>
            <a:endParaRPr lang="zh-CN" altLang="en-US" sz="2800" b="1">
              <a:solidFill>
                <a:srgbClr val="CC0000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2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233473"/>
          <p:cNvSpPr>
            <a:spLocks noGrp="1" noChangeArrowheads="1"/>
          </p:cNvSpPr>
          <p:nvPr>
            <p:ph type="title"/>
          </p:nvPr>
        </p:nvSpPr>
        <p:spPr>
          <a:xfrm>
            <a:off x="1876424" y="1239644"/>
            <a:ext cx="6000750" cy="843393"/>
          </a:xfrm>
        </p:spPr>
        <p:txBody>
          <a:bodyPr/>
          <a:lstStyle/>
          <a:p>
            <a:r>
              <a:rPr lang="zh-CN" altLang="en-US" sz="3200" b="1" smtClean="0">
                <a:solidFill>
                  <a:srgbClr val="FF0000"/>
                </a:solidFill>
                <a:ea typeface="黑体" panose="02010609060101010101" pitchFamily="49" charset="-122"/>
              </a:rPr>
              <a:t>电流与电压和电阻的关系是：</a:t>
            </a:r>
          </a:p>
        </p:txBody>
      </p:sp>
      <p:sp>
        <p:nvSpPr>
          <p:cNvPr id="14" name="文本占位符 233474"/>
          <p:cNvSpPr txBox="1">
            <a:spLocks noChangeArrowheads="1"/>
          </p:cNvSpPr>
          <p:nvPr/>
        </p:nvSpPr>
        <p:spPr bwMode="auto">
          <a:xfrm>
            <a:off x="1233170" y="1905000"/>
            <a:ext cx="897382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67995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zh-CN" sz="3200" b="1" smtClean="0">
                <a:latin typeface="宋体" panose="02010600030101010101" pitchFamily="2" charset="-122"/>
                <a:ea typeface="宋体" panose="02010600030101010101" pitchFamily="2" charset="-122"/>
              </a:rPr>
              <a:t>1. </a:t>
            </a:r>
            <a:r>
              <a:rPr lang="zh-CN" altLang="en-US" sz="3200" b="1" smtClean="0">
                <a:latin typeface="宋体" panose="02010600030101010101" pitchFamily="2" charset="-122"/>
                <a:ea typeface="宋体" panose="02010600030101010101" pitchFamily="2" charset="-122"/>
              </a:rPr>
              <a:t>电阻一定时，导体中的电流跟导体两端的电压成＿＿＿关系。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2867025" y="2742686"/>
            <a:ext cx="160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zh-CN" altLang="en-US" sz="3200">
                <a:solidFill>
                  <a:srgbClr val="FF0000"/>
                </a:solidFill>
              </a:rPr>
              <a:t>正比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445260" y="3327400"/>
            <a:ext cx="8589010" cy="167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467995" algn="l">
              <a:lnSpc>
                <a:spcPct val="15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电压一定时</a:t>
            </a:r>
            <a:r>
              <a:rPr lang="zh-CN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，导体中的电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流</a:t>
            </a:r>
            <a:r>
              <a:rPr lang="zh-CN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跟导体电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阻成＿＿＿关系。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1639569" y="4189730"/>
            <a:ext cx="160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zh-CN" altLang="en-US" sz="3200">
                <a:solidFill>
                  <a:srgbClr val="FF0000"/>
                </a:solidFill>
              </a:rPr>
              <a:t>反比</a:t>
            </a:r>
          </a:p>
        </p:txBody>
      </p:sp>
      <p:sp>
        <p:nvSpPr>
          <p:cNvPr id="18" name="直接连接符 17"/>
          <p:cNvSpPr>
            <a:spLocks noChangeShapeType="1"/>
          </p:cNvSpPr>
          <p:nvPr/>
        </p:nvSpPr>
        <p:spPr bwMode="auto">
          <a:xfrm>
            <a:off x="2590800" y="2638425"/>
            <a:ext cx="2152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3200"/>
          </a:p>
        </p:txBody>
      </p:sp>
      <p:sp>
        <p:nvSpPr>
          <p:cNvPr id="19" name="直接连接符 18"/>
          <p:cNvSpPr>
            <a:spLocks noChangeShapeType="1"/>
          </p:cNvSpPr>
          <p:nvPr/>
        </p:nvSpPr>
        <p:spPr bwMode="auto">
          <a:xfrm>
            <a:off x="2438399" y="4057650"/>
            <a:ext cx="2133601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3200"/>
          </a:p>
        </p:txBody>
      </p:sp>
      <p:sp>
        <p:nvSpPr>
          <p:cNvPr id="20" name="椭圆 19"/>
          <p:cNvSpPr>
            <a:spLocks noChangeArrowheads="1"/>
          </p:cNvSpPr>
          <p:nvPr/>
        </p:nvSpPr>
        <p:spPr bwMode="auto">
          <a:xfrm>
            <a:off x="6562725" y="3479026"/>
            <a:ext cx="933450" cy="623360"/>
          </a:xfrm>
          <a:prstGeom prst="ellipse">
            <a:avLst/>
          </a:prstGeom>
          <a:solidFill>
            <a:schemeClr val="bg1">
              <a:alpha val="0"/>
            </a:schemeClr>
          </a:solidFill>
          <a:ln w="57150">
            <a:solidFill>
              <a:srgbClr val="FF0000"/>
            </a:solidFill>
            <a:round/>
          </a:ln>
        </p:spPr>
        <p:txBody>
          <a:bodyPr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3200"/>
          </a:p>
        </p:txBody>
      </p:sp>
      <p:sp>
        <p:nvSpPr>
          <p:cNvPr id="21" name="椭圆 20"/>
          <p:cNvSpPr>
            <a:spLocks noChangeArrowheads="1"/>
          </p:cNvSpPr>
          <p:nvPr/>
        </p:nvSpPr>
        <p:spPr bwMode="auto">
          <a:xfrm>
            <a:off x="6696075" y="2038349"/>
            <a:ext cx="876300" cy="600076"/>
          </a:xfrm>
          <a:prstGeom prst="ellipse">
            <a:avLst/>
          </a:prstGeom>
          <a:solidFill>
            <a:schemeClr val="bg1">
              <a:alpha val="0"/>
            </a:schemeClr>
          </a:solidFill>
          <a:ln w="57150">
            <a:solidFill>
              <a:srgbClr val="FF0000"/>
            </a:solidFill>
            <a:round/>
          </a:ln>
        </p:spPr>
        <p:txBody>
          <a:bodyPr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3200"/>
          </a:p>
        </p:txBody>
      </p:sp>
      <p:grpSp>
        <p:nvGrpSpPr>
          <p:cNvPr id="29" name="组合 26"/>
          <p:cNvGrpSpPr/>
          <p:nvPr/>
        </p:nvGrpSpPr>
        <p:grpSpPr bwMode="auto">
          <a:xfrm>
            <a:off x="455284" y="139927"/>
            <a:ext cx="3305175" cy="1003300"/>
            <a:chOff x="700" y="622"/>
            <a:chExt cx="5204" cy="1580"/>
          </a:xfrm>
        </p:grpSpPr>
        <p:sp>
          <p:nvSpPr>
            <p:cNvPr id="30" name="TextBox 2"/>
            <p:cNvSpPr txBox="1"/>
            <p:nvPr/>
          </p:nvSpPr>
          <p:spPr>
            <a:xfrm>
              <a:off x="1900" y="962"/>
              <a:ext cx="3849" cy="10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课 堂 小 结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pic>
          <p:nvPicPr>
            <p:cNvPr id="31" name="图片 14" descr="标题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" y="622"/>
              <a:ext cx="1580" cy="1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2" name="直接连接符 31"/>
            <p:cNvCxnSpPr/>
            <p:nvPr/>
          </p:nvCxnSpPr>
          <p:spPr>
            <a:xfrm>
              <a:off x="1160" y="1879"/>
              <a:ext cx="4744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 Box 3"/>
          <p:cNvSpPr txBox="1">
            <a:spLocks noChangeArrowheads="1"/>
          </p:cNvSpPr>
          <p:nvPr/>
        </p:nvSpPr>
        <p:spPr bwMode="auto">
          <a:xfrm>
            <a:off x="821055" y="1014095"/>
            <a:ext cx="9620250" cy="1641475"/>
          </a:xfrm>
          <a:prstGeom prst="rect">
            <a:avLst/>
          </a:prstGeom>
          <a:noFill/>
          <a:ln w="2857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indent="457200">
              <a:lnSpc>
                <a:spcPct val="120000"/>
              </a:lnSpc>
              <a:spcBef>
                <a:spcPts val="0"/>
              </a:spcBef>
              <a:defRPr/>
            </a:pPr>
            <a:r>
              <a:rPr lang="zh-CN" altLang="en-US" sz="28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１</a:t>
            </a:r>
            <a:r>
              <a:rPr lang="en-US" altLang="zh-CN" sz="28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在一电路中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当电流为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0.2A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该电路的电阻为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20Ω;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而另一个电路也接在同样的电源上时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若通过的电流为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0.4A,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则电阻为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____Ω.</a:t>
            </a:r>
          </a:p>
        </p:txBody>
      </p:sp>
      <p:sp>
        <p:nvSpPr>
          <p:cNvPr id="265" name="Text Box 11"/>
          <p:cNvSpPr txBox="1">
            <a:spLocks noChangeArrowheads="1"/>
          </p:cNvSpPr>
          <p:nvPr/>
        </p:nvSpPr>
        <p:spPr bwMode="auto">
          <a:xfrm>
            <a:off x="1217017" y="1936722"/>
            <a:ext cx="1223565" cy="63171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indent="457200">
              <a:lnSpc>
                <a:spcPct val="120000"/>
              </a:lnSpc>
              <a:spcBef>
                <a:spcPts val="0"/>
              </a:spcBef>
              <a:defRPr/>
            </a:pPr>
            <a:r>
              <a:rPr kumimoji="1"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66" name="矩形 265"/>
          <p:cNvSpPr/>
          <p:nvPr/>
        </p:nvSpPr>
        <p:spPr>
          <a:xfrm>
            <a:off x="831215" y="2695575"/>
            <a:ext cx="9610725" cy="1124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20000"/>
              </a:lnSpc>
              <a:spcBef>
                <a:spcPts val="0"/>
              </a:spcBef>
              <a:defRPr/>
            </a:pP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２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某导体两端的电压为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2V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时，通过导体的电流为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500mA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，若此导体两端的电压变为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4V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时，通过的电流是</a:t>
            </a:r>
            <a:r>
              <a:rPr lang="zh-CN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7" name="Text Box 10"/>
          <p:cNvSpPr txBox="1">
            <a:spLocks noChangeArrowheads="1"/>
          </p:cNvSpPr>
          <p:nvPr/>
        </p:nvSpPr>
        <p:spPr bwMode="auto">
          <a:xfrm>
            <a:off x="8230766" y="3113234"/>
            <a:ext cx="744570" cy="63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indent="457200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altLang="zh-CN" sz="3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endParaRPr lang="en-US" altLang="zh-CN" sz="3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69" name="Text Box 3"/>
          <p:cNvSpPr txBox="1">
            <a:spLocks noChangeArrowheads="1"/>
          </p:cNvSpPr>
          <p:nvPr/>
        </p:nvSpPr>
        <p:spPr bwMode="auto">
          <a:xfrm>
            <a:off x="587375" y="4155440"/>
            <a:ext cx="9624060" cy="1641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３．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已知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，分别把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接到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的电源上，通过它们的电流比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∶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等于（      ）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1∶3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3∶1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2∶1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4∶1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0" name="Rectangle 5"/>
          <p:cNvSpPr>
            <a:spLocks noChangeArrowheads="1"/>
          </p:cNvSpPr>
          <p:nvPr/>
        </p:nvSpPr>
        <p:spPr bwMode="auto">
          <a:xfrm>
            <a:off x="5132221" y="4634115"/>
            <a:ext cx="1296367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17" name="组合 26"/>
          <p:cNvGrpSpPr/>
          <p:nvPr/>
        </p:nvGrpSpPr>
        <p:grpSpPr bwMode="auto">
          <a:xfrm>
            <a:off x="455284" y="139927"/>
            <a:ext cx="3305175" cy="1003300"/>
            <a:chOff x="700" y="622"/>
            <a:chExt cx="5204" cy="1580"/>
          </a:xfrm>
        </p:grpSpPr>
        <p:sp>
          <p:nvSpPr>
            <p:cNvPr id="18" name="TextBox 2"/>
            <p:cNvSpPr txBox="1"/>
            <p:nvPr/>
          </p:nvSpPr>
          <p:spPr>
            <a:xfrm>
              <a:off x="1900" y="962"/>
              <a:ext cx="3849" cy="10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当 堂 检 测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pic>
          <p:nvPicPr>
            <p:cNvPr id="19" name="图片 14" descr="标题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" y="622"/>
              <a:ext cx="1580" cy="1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" name="直接连接符 19"/>
            <p:cNvCxnSpPr/>
            <p:nvPr/>
          </p:nvCxnSpPr>
          <p:spPr>
            <a:xfrm>
              <a:off x="1160" y="1879"/>
              <a:ext cx="4744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 autoUpdateAnimBg="0"/>
      <p:bldP spid="27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 Box 4"/>
          <p:cNvSpPr txBox="1">
            <a:spLocks noChangeArrowheads="1"/>
          </p:cNvSpPr>
          <p:nvPr/>
        </p:nvSpPr>
        <p:spPr bwMode="auto">
          <a:xfrm>
            <a:off x="932180" y="935990"/>
            <a:ext cx="9497695" cy="39693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４．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一导体接到电路中 ，如果把它两端的电压增大到原来的三倍，下列说法中正确的是（      ）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．它的电阻是原来的三倍               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．它的电流保持不变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．它的电流是原来的三分之一           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．它的电流是原来的三倍 </a:t>
            </a:r>
          </a:p>
        </p:txBody>
      </p:sp>
      <p:sp>
        <p:nvSpPr>
          <p:cNvPr id="232" name="Rectangle 6"/>
          <p:cNvSpPr>
            <a:spLocks noChangeArrowheads="1"/>
          </p:cNvSpPr>
          <p:nvPr/>
        </p:nvSpPr>
        <p:spPr bwMode="auto">
          <a:xfrm>
            <a:off x="6626800" y="1792190"/>
            <a:ext cx="1008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cs typeface="Times New Roman" panose="02020603050405020304" pitchFamily="18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0" bldLvl="0" animBg="1" autoUpdateAnimBg="0"/>
      <p:bldP spid="23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904875" y="1444625"/>
            <a:ext cx="9827260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．通</a:t>
            </a:r>
            <a:r>
              <a:rPr lang="zh-CN" altLang="en-US" sz="28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过实验探究电阻上的电流跟导体的电阻、两端电压的关</a:t>
            </a:r>
            <a:r>
              <a:rPr lang="zh-CN" altLang="en-US" sz="2800" b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系．</a:t>
            </a:r>
            <a:endParaRPr lang="en-US" altLang="zh-CN" sz="2800" b="1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方正兰亭黑_GB18030" panose="02000000000000000000" charset="-122"/>
              <a:cs typeface="Times New Roman" panose="02020603050405020304" pitchFamily="18" charset="0"/>
            </a:endParaRPr>
          </a:p>
          <a:p>
            <a:pPr indent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．会</a:t>
            </a:r>
            <a:r>
              <a:rPr lang="zh-CN" altLang="en-US" sz="28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同时使用电压表和电流表测量一段导体</a:t>
            </a:r>
            <a:r>
              <a:rPr lang="zh-CN" altLang="en-US" sz="2800" b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两端</a:t>
            </a:r>
            <a:r>
              <a:rPr lang="zh-CN" altLang="en-US" sz="28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的电压和其中的电</a:t>
            </a:r>
            <a:r>
              <a:rPr lang="zh-CN" altLang="en-US" sz="2800" b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流．</a:t>
            </a:r>
            <a:endParaRPr lang="zh-CN" altLang="en-US" sz="2800" b="1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方正兰亭黑_GB18030" panose="02000000000000000000" charset="-122"/>
              <a:cs typeface="Times New Roman" panose="02020603050405020304" pitchFamily="18" charset="0"/>
            </a:endParaRPr>
          </a:p>
          <a:p>
            <a:pPr indent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．会</a:t>
            </a:r>
            <a:r>
              <a:rPr lang="zh-CN" altLang="en-US" sz="28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用滑动变阻器改变部分电路两端的电</a:t>
            </a:r>
            <a:r>
              <a:rPr lang="zh-CN" altLang="en-US" sz="2800" b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压．</a:t>
            </a:r>
            <a:endParaRPr lang="zh-CN" altLang="en-US" sz="2800" b="1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方正兰亭黑_GB18030" panose="02000000000000000000" charset="-122"/>
              <a:cs typeface="Times New Roman" panose="02020603050405020304" pitchFamily="18" charset="0"/>
            </a:endParaRPr>
          </a:p>
          <a:p>
            <a:pPr indent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4</a:t>
            </a:r>
            <a:r>
              <a:rPr lang="zh-CN" altLang="en-US" sz="2800" b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．能</a:t>
            </a:r>
            <a:r>
              <a:rPr lang="zh-CN" altLang="en-US" sz="28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简单利用电流、电压和电阻关系解决实际问</a:t>
            </a:r>
            <a:r>
              <a:rPr lang="zh-CN" altLang="en-US" sz="2800" b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题．</a:t>
            </a:r>
            <a:endParaRPr lang="zh-CN" altLang="en-US" sz="2800" b="1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方正兰亭黑_GB18030" panose="02000000000000000000" charset="-122"/>
              <a:cs typeface="Times New Roman" panose="02020603050405020304" pitchFamily="18" charset="0"/>
            </a:endParaRPr>
          </a:p>
        </p:txBody>
      </p:sp>
      <p:pic>
        <p:nvPicPr>
          <p:cNvPr id="6147" name="图片 14" descr="标题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6350"/>
            <a:ext cx="10033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8" name="组合 16"/>
          <p:cNvGrpSpPr/>
          <p:nvPr/>
        </p:nvGrpSpPr>
        <p:grpSpPr bwMode="auto">
          <a:xfrm>
            <a:off x="736600" y="222250"/>
            <a:ext cx="3113088" cy="646113"/>
            <a:chOff x="1161" y="963"/>
            <a:chExt cx="4902" cy="1016"/>
          </a:xfrm>
        </p:grpSpPr>
        <p:sp>
          <p:nvSpPr>
            <p:cNvPr id="6152" name="TextBox 2"/>
            <p:cNvSpPr txBox="1">
              <a:spLocks noChangeArrowheads="1"/>
            </p:cNvSpPr>
            <p:nvPr/>
          </p:nvSpPr>
          <p:spPr bwMode="auto">
            <a:xfrm>
              <a:off x="1900" y="963"/>
              <a:ext cx="3768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>
                  <a:solidFill>
                    <a:srgbClr val="009FB9"/>
                  </a:solidFill>
                </a:rPr>
                <a:t>学 习 目 标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161" y="1879"/>
              <a:ext cx="4902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015365" y="969645"/>
            <a:ext cx="9783445" cy="40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indent="457200" eaLnBrk="1" hangingPunct="1"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５．关</a:t>
            </a:r>
            <a:r>
              <a:rPr lang="zh-CN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于导体中通过的电流与导体两端的电压关系</a:t>
            </a:r>
            <a:r>
              <a:rPr lang="en-US" altLang="zh-CN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下列叙述中正确的是</a:t>
            </a:r>
            <a:r>
              <a:rPr lang="en-US" altLang="zh-CN" sz="2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zh-CN" altLang="en-US" sz="2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　</a:t>
            </a:r>
            <a:r>
              <a:rPr lang="en-US" altLang="zh-CN" sz="2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   </a:t>
            </a:r>
            <a:r>
              <a:rPr lang="en-US" altLang="zh-CN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</a:p>
          <a:p>
            <a:pPr indent="457200" eaLnBrk="1" hangingPunct="1">
              <a:lnSpc>
                <a:spcPct val="130000"/>
              </a:lnSpc>
            </a:pPr>
            <a:r>
              <a:rPr lang="en-US" altLang="zh-CN" sz="2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zh-CN" altLang="en-US" sz="2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．导</a:t>
            </a:r>
            <a:r>
              <a:rPr lang="zh-CN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体中通过的电流越大</a:t>
            </a:r>
            <a:r>
              <a:rPr lang="en-US" altLang="zh-CN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其两端的电压越</a:t>
            </a:r>
            <a:r>
              <a:rPr lang="zh-CN" altLang="en-US" sz="2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高</a:t>
            </a:r>
            <a:endParaRPr lang="en-US" altLang="zh-CN" sz="28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indent="457200" eaLnBrk="1" hangingPunct="1">
              <a:lnSpc>
                <a:spcPct val="130000"/>
              </a:lnSpc>
            </a:pPr>
            <a:r>
              <a:rPr lang="en-US" altLang="zh-CN" sz="2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zh-CN" altLang="en-US" sz="2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．导</a:t>
            </a:r>
            <a:r>
              <a:rPr lang="zh-CN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体中通过的电流越小</a:t>
            </a:r>
            <a:r>
              <a:rPr lang="en-US" altLang="zh-CN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其两端的电压越</a:t>
            </a:r>
            <a:r>
              <a:rPr lang="zh-CN" altLang="en-US" sz="2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低</a:t>
            </a:r>
            <a:endParaRPr lang="en-US" altLang="zh-CN" sz="28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indent="457200" eaLnBrk="1" hangingPunct="1">
              <a:lnSpc>
                <a:spcPct val="130000"/>
              </a:lnSpc>
            </a:pPr>
            <a:r>
              <a:rPr lang="en-US" altLang="zh-CN" sz="2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C</a:t>
            </a:r>
            <a:r>
              <a:rPr lang="zh-CN" altLang="en-US" sz="2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．在</a:t>
            </a:r>
            <a:r>
              <a:rPr lang="zh-CN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导体电阻不变的情况下</a:t>
            </a:r>
            <a:r>
              <a:rPr lang="en-US" altLang="zh-CN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导体中通过的电流与导体两端的电压成正</a:t>
            </a:r>
            <a:r>
              <a:rPr lang="zh-CN" altLang="en-US" sz="2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比</a:t>
            </a:r>
            <a:endParaRPr lang="en-US" altLang="zh-CN" sz="2800" b="1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indent="457200" eaLnBrk="1" hangingPunct="1">
              <a:lnSpc>
                <a:spcPct val="130000"/>
              </a:lnSpc>
            </a:pPr>
            <a:r>
              <a:rPr lang="en-US" altLang="zh-CN" sz="2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D</a:t>
            </a:r>
            <a:r>
              <a:rPr lang="zh-CN" altLang="en-US" sz="2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．在</a:t>
            </a:r>
            <a:r>
              <a:rPr lang="zh-CN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导体电阻一定时</a:t>
            </a:r>
            <a:r>
              <a:rPr lang="en-US" altLang="zh-CN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其两端的电压与通过的电流成正</a:t>
            </a:r>
            <a:r>
              <a:rPr lang="zh-CN" altLang="en-US" sz="2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比</a:t>
            </a:r>
            <a:endParaRPr lang="en-US" altLang="zh-CN" sz="28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389114" y="1613522"/>
            <a:ext cx="1080120" cy="584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3200" b="1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"/>
          <p:cNvGrpSpPr/>
          <p:nvPr/>
        </p:nvGrpSpPr>
        <p:grpSpPr bwMode="auto">
          <a:xfrm>
            <a:off x="568960" y="1107440"/>
            <a:ext cx="10327640" cy="4888230"/>
            <a:chOff x="14" y="-43"/>
            <a:chExt cx="5488" cy="3079"/>
          </a:xfrm>
        </p:grpSpPr>
        <p:sp>
          <p:nvSpPr>
            <p:cNvPr id="14" name="Text Box 3"/>
            <p:cNvSpPr txBox="1">
              <a:spLocks noChangeArrowheads="1"/>
            </p:cNvSpPr>
            <p:nvPr/>
          </p:nvSpPr>
          <p:spPr bwMode="auto">
            <a:xfrm>
              <a:off x="14" y="-43"/>
              <a:ext cx="5488" cy="307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indent="457200">
                <a:lnSpc>
                  <a:spcPct val="130000"/>
                </a:lnSpc>
                <a:defRPr/>
              </a:pPr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zh-CN" altLang="en-US" sz="24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６</a:t>
              </a:r>
              <a:r>
                <a:rPr lang="en-US" altLang="zh-CN" sz="24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在探究“电流与电压的关系”时，应保持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______</a:t>
              </a: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不变；如图为“研究电流与电阻关系”的实验电路</a:t>
              </a:r>
              <a:r>
                <a:rPr lang="zh-CN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图</a:t>
              </a:r>
              <a:r>
                <a:rPr lang="en-US" altLang="zh-CN" sz="24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indent="457200">
                <a:lnSpc>
                  <a:spcPct val="130000"/>
                </a:lnSpc>
                <a:defRPr/>
              </a:pPr>
              <a:r>
                <a:rPr lang="zh-CN" altLang="en-US" sz="24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（１）为</a:t>
              </a: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了达到研究的目的，实验过程中必须</a:t>
              </a:r>
              <a:r>
                <a:rPr lang="zh-CN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保</a:t>
              </a:r>
              <a:r>
                <a:rPr lang="zh-CN" altLang="en-US" sz="24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持＿＿＿＿＿＿＿＿＿＿＿不</a:t>
              </a: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变；</a:t>
              </a:r>
            </a:p>
            <a:p>
              <a:pPr indent="457200">
                <a:lnSpc>
                  <a:spcPct val="130000"/>
                </a:lnSpc>
                <a:defRPr/>
              </a:pPr>
              <a:r>
                <a:rPr lang="zh-CN" altLang="en-US" sz="24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（２）当</a:t>
              </a: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开关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闭合后，电压</a:t>
              </a:r>
              <a:r>
                <a:rPr lang="zh-CN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表</a:t>
              </a:r>
              <a:r>
                <a:rPr lang="zh-CN" altLang="en-US" sz="24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的读</a:t>
              </a:r>
              <a:endParaRPr lang="en-US" altLang="zh-CN" sz="24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30000"/>
                </a:lnSpc>
                <a:defRPr/>
              </a:pPr>
              <a:r>
                <a:rPr lang="zh-CN" altLang="en-US" sz="24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数</a:t>
              </a: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是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2.5 V</a:t>
              </a: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，电流表的</a:t>
              </a:r>
              <a:r>
                <a:rPr lang="zh-CN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读</a:t>
              </a:r>
              <a:r>
                <a:rPr lang="zh-CN" altLang="en-US" sz="24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数是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0.5A</a:t>
              </a: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lang="zh-CN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现</a:t>
              </a:r>
              <a:r>
                <a:rPr lang="zh-CN" altLang="en-US" sz="24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在</a:t>
              </a:r>
              <a:endParaRPr lang="en-US" altLang="zh-CN" sz="24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30000"/>
                </a:lnSpc>
                <a:defRPr/>
              </a:pPr>
              <a:r>
                <a:rPr lang="zh-CN" altLang="en-US" sz="24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将</a:t>
              </a: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阻值为</a:t>
              </a:r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5Ω</a:t>
              </a:r>
              <a:r>
                <a:rPr lang="zh-CN" altLang="en-US" sz="24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的电</a:t>
              </a: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阻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换成阻值为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 </a:t>
              </a:r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zh-CN" altLang="en-US" sz="24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的</a:t>
              </a:r>
              <a:endParaRPr lang="en-US" altLang="zh-CN" sz="24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30000"/>
                </a:lnSpc>
                <a:defRPr/>
              </a:pPr>
              <a:r>
                <a:rPr lang="zh-CN" altLang="en-US" sz="24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电阻接</a:t>
              </a: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入电路来进行研究，则</a:t>
              </a:r>
              <a:r>
                <a:rPr lang="zh-CN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下</a:t>
              </a:r>
              <a:r>
                <a:rPr lang="zh-CN" altLang="en-US" sz="24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一步应</a:t>
              </a:r>
              <a:endParaRPr lang="en-US" altLang="zh-CN" sz="24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30000"/>
                </a:lnSpc>
                <a:defRPr/>
              </a:pPr>
              <a:r>
                <a:rPr lang="zh-CN" altLang="en-US" sz="24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进行的操作是：</a:t>
              </a:r>
              <a:r>
                <a:rPr lang="en-US" altLang="zh-CN" sz="24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_________________</a:t>
              </a:r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____</a:t>
              </a:r>
              <a:r>
                <a:rPr lang="en-US" altLang="zh-CN" sz="24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____________________</a:t>
              </a:r>
            </a:p>
            <a:p>
              <a:pPr>
                <a:lnSpc>
                  <a:spcPct val="130000"/>
                </a:lnSpc>
                <a:defRPr/>
              </a:pPr>
              <a:r>
                <a:rPr lang="en-US" altLang="zh-CN" sz="24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______________.</a:t>
              </a:r>
              <a:endPara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4" descr="w44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2" y="1139"/>
              <a:ext cx="1648" cy="11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8026191" y="2060853"/>
            <a:ext cx="2528570" cy="460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定值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阻</a:t>
            </a:r>
            <a:r>
              <a:rPr lang="en-US" altLang="zh-CN" sz="2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两端的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767925" y="4924224"/>
            <a:ext cx="6680875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调节滑动变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阻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器的滑片，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使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压表的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示数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持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7092315" y="1107226"/>
            <a:ext cx="1122363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电阻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568960" y="2521066"/>
            <a:ext cx="795020" cy="460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电压 </a:t>
            </a:r>
          </a:p>
        </p:txBody>
      </p:sp>
      <p:sp>
        <p:nvSpPr>
          <p:cNvPr id="20" name="Text Box 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61325" y="5385889"/>
            <a:ext cx="1923138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2.5V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不变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7" grpId="0"/>
      <p:bldP spid="19" grpId="0" bldLvl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22" descr="图片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11113"/>
            <a:ext cx="12244388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3" descr="书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8825" y="4932363"/>
            <a:ext cx="2851150" cy="1768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941" name="Picture 2" descr="6-4-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8794750" cy="631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 descr="01-01-003-0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3373">
            <a:off x="3621088" y="3465513"/>
            <a:ext cx="1041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WordArt 5"/>
          <p:cNvSpPr>
            <a:spLocks noChangeArrowheads="1" noChangeShapeType="1" noTextEdit="1"/>
          </p:cNvSpPr>
          <p:nvPr/>
        </p:nvSpPr>
        <p:spPr bwMode="auto">
          <a:xfrm rot="6733373">
            <a:off x="486570" y="2701131"/>
            <a:ext cx="4824412" cy="1800225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t"/>
            </a:scene3d>
            <a:sp3d extrusionH="430200" prstMaterial="legacyPlastic">
              <a:extrusionClr>
                <a:srgbClr val="FF9966"/>
              </a:extrusionClr>
              <a:contourClr>
                <a:srgbClr val="CC0000"/>
              </a:contourClr>
            </a:sp3d>
          </a:bodyPr>
          <a:lstStyle/>
          <a:p>
            <a:pPr algn="ctr" fontAlgn="auto"/>
            <a:r>
              <a:rPr lang="zh-CN" altLang="en-US" sz="6600" kern="10">
                <a:ln w="9525">
                  <a:round/>
                </a:ln>
                <a:solidFill>
                  <a:srgbClr val="CC0000">
                    <a:alpha val="89803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再见</a:t>
            </a:r>
          </a:p>
        </p:txBody>
      </p:sp>
      <p:pic>
        <p:nvPicPr>
          <p:cNvPr id="11" name="图片 10" descr="image1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328150" y="1028700"/>
            <a:ext cx="2606675" cy="406876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5" b="5050"/>
          <a:stretch>
            <a:fillRect/>
          </a:stretch>
        </p:blipFill>
        <p:spPr>
          <a:xfrm>
            <a:off x="444500" y="1065530"/>
            <a:ext cx="5428615" cy="4459605"/>
          </a:xfrm>
          <a:prstGeom prst="rect">
            <a:avLst/>
          </a:prstGeom>
        </p:spPr>
      </p:pic>
      <p:grpSp>
        <p:nvGrpSpPr>
          <p:cNvPr id="8194" name="组合 26"/>
          <p:cNvGrpSpPr/>
          <p:nvPr/>
        </p:nvGrpSpPr>
        <p:grpSpPr bwMode="auto">
          <a:xfrm>
            <a:off x="444500" y="61913"/>
            <a:ext cx="3305175" cy="1003300"/>
            <a:chOff x="700" y="622"/>
            <a:chExt cx="5204" cy="1580"/>
          </a:xfrm>
        </p:grpSpPr>
        <p:sp>
          <p:nvSpPr>
            <p:cNvPr id="13" name="TextBox 2"/>
            <p:cNvSpPr txBox="1"/>
            <p:nvPr/>
          </p:nvSpPr>
          <p:spPr>
            <a:xfrm>
              <a:off x="1900" y="962"/>
              <a:ext cx="3199" cy="10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>
                  <a:solidFill>
                    <a:srgbClr val="009FB9"/>
                  </a:solidFill>
                  <a:latin typeface="+mj-ea"/>
                  <a:ea typeface="+mj-ea"/>
                </a:rPr>
                <a:t>新课引入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pic>
          <p:nvPicPr>
            <p:cNvPr id="8201" name="图片 14" descr="标题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" y="622"/>
              <a:ext cx="1580" cy="1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" name="直接连接符 15"/>
            <p:cNvCxnSpPr/>
            <p:nvPr/>
          </p:nvCxnSpPr>
          <p:spPr>
            <a:xfrm>
              <a:off x="1160" y="1879"/>
              <a:ext cx="4744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6168390" y="740410"/>
            <a:ext cx="5371465" cy="526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eaLnBrk="1" hangingPunct="1">
              <a:lnSpc>
                <a:spcPct val="150000"/>
              </a:lnSpc>
            </a:pPr>
            <a:r>
              <a:rPr lang="zh-CN" altLang="en-US" sz="2800" b="1">
                <a:solidFill>
                  <a:schemeClr val="tx1"/>
                </a:solidFill>
              </a:rPr>
              <a:t>夜幕下，彩灯勾画出古镇建筑的轮廓。</a:t>
            </a:r>
            <a:r>
              <a:rPr lang="zh-CN" altLang="en-US" sz="2800" b="1" smtClean="0">
                <a:solidFill>
                  <a:schemeClr val="tx1"/>
                </a:solidFill>
              </a:rPr>
              <a:t>电灯</a:t>
            </a:r>
            <a:r>
              <a:rPr lang="zh-CN" altLang="en-US" sz="2800" b="1">
                <a:solidFill>
                  <a:schemeClr val="tx1"/>
                </a:solidFill>
              </a:rPr>
              <a:t>发光时，电流在电路中静静地“流淌”。</a:t>
            </a:r>
            <a:r>
              <a:rPr lang="zh-CN" altLang="en-US" sz="2800" b="1" smtClean="0">
                <a:solidFill>
                  <a:schemeClr val="tx1"/>
                </a:solidFill>
              </a:rPr>
              <a:t>你是</a:t>
            </a:r>
            <a:r>
              <a:rPr lang="zh-CN" altLang="en-US" sz="2800" b="1">
                <a:solidFill>
                  <a:schemeClr val="tx1"/>
                </a:solidFill>
              </a:rPr>
              <a:t>否想过，电流的流动遵循怎样的规律？电流</a:t>
            </a:r>
            <a:r>
              <a:rPr lang="zh-CN" altLang="en-US" sz="2800" b="1" smtClean="0">
                <a:solidFill>
                  <a:schemeClr val="tx1"/>
                </a:solidFill>
              </a:rPr>
              <a:t>、电</a:t>
            </a:r>
            <a:r>
              <a:rPr lang="zh-CN" altLang="en-US" sz="2800" b="1">
                <a:solidFill>
                  <a:schemeClr val="tx1"/>
                </a:solidFill>
              </a:rPr>
              <a:t>压、电阻各自扮演着什么角色？它们之间</a:t>
            </a:r>
            <a:r>
              <a:rPr lang="zh-CN" altLang="en-US" sz="2800" b="1" smtClean="0">
                <a:solidFill>
                  <a:schemeClr val="tx1"/>
                </a:solidFill>
              </a:rPr>
              <a:t>的关</a:t>
            </a:r>
            <a:r>
              <a:rPr lang="zh-CN" altLang="en-US" sz="2800" b="1">
                <a:solidFill>
                  <a:schemeClr val="tx1"/>
                </a:solidFill>
              </a:rPr>
              <a:t>系又如何呢？现在就让我们来探究其中的</a:t>
            </a:r>
            <a:r>
              <a:rPr lang="zh-CN" altLang="en-US" sz="2800" b="1" smtClean="0">
                <a:solidFill>
                  <a:schemeClr val="tx1"/>
                </a:solidFill>
              </a:rPr>
              <a:t>奥秘！</a:t>
            </a:r>
            <a:endParaRPr lang="en-US" altLang="zh-CN" sz="2800" b="1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256894" y="3743325"/>
            <a:ext cx="234211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提出问题</a:t>
            </a:r>
            <a:endParaRPr lang="zh-CN" altLang="en-US" sz="36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4" name="文本框 165896"/>
          <p:cNvSpPr txBox="1">
            <a:spLocks noChangeArrowheads="1"/>
          </p:cNvSpPr>
          <p:nvPr/>
        </p:nvSpPr>
        <p:spPr bwMode="auto">
          <a:xfrm>
            <a:off x="2043456" y="2783578"/>
            <a:ext cx="68059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阻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表示导体对</a:t>
            </a:r>
            <a:r>
              <a:rPr lang="en-US" altLang="zh-CN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的阻碍作用。</a:t>
            </a:r>
            <a:endParaRPr lang="zh-CN" alt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1256665" y="4389755"/>
            <a:ext cx="890841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latinLnBrk="0">
              <a:lnSpc>
                <a:spcPct val="150000"/>
              </a:lnSpc>
              <a:spcBef>
                <a:spcPts val="0"/>
              </a:spcBef>
            </a:pPr>
            <a:r>
              <a:rPr lang="en-US" altLang="zh-CN" sz="32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那么通过某一导体的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电流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与导体两端的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电压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、导体的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电阻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之间是不是存在着某种关系呢？</a:t>
            </a:r>
          </a:p>
        </p:txBody>
      </p:sp>
      <p:sp>
        <p:nvSpPr>
          <p:cNvPr id="16" name="文本框 165898"/>
          <p:cNvSpPr txBox="1">
            <a:spLocks noChangeArrowheads="1"/>
          </p:cNvSpPr>
          <p:nvPr/>
        </p:nvSpPr>
        <p:spPr bwMode="auto">
          <a:xfrm>
            <a:off x="1829650" y="804655"/>
            <a:ext cx="4248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zh-CN" altLang="en-US" sz="4000" b="0" dirty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你一定还记得：</a:t>
            </a:r>
          </a:p>
        </p:txBody>
      </p:sp>
      <p:sp>
        <p:nvSpPr>
          <p:cNvPr id="17" name="文本框 165899"/>
          <p:cNvSpPr txBox="1">
            <a:spLocks noChangeArrowheads="1"/>
          </p:cNvSpPr>
          <p:nvPr/>
        </p:nvSpPr>
        <p:spPr bwMode="auto">
          <a:xfrm>
            <a:off x="2043456" y="1713921"/>
            <a:ext cx="55451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压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是形成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的原因。</a:t>
            </a:r>
          </a:p>
        </p:txBody>
      </p:sp>
      <p:sp>
        <p:nvSpPr>
          <p:cNvPr id="19" name="文本框 165902"/>
          <p:cNvSpPr txBox="1">
            <a:spLocks noChangeArrowheads="1"/>
          </p:cNvSpPr>
          <p:nvPr/>
        </p:nvSpPr>
        <p:spPr bwMode="auto">
          <a:xfrm>
            <a:off x="4610761" y="1458968"/>
            <a:ext cx="12239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电流</a:t>
            </a:r>
          </a:p>
        </p:txBody>
      </p:sp>
      <p:sp>
        <p:nvSpPr>
          <p:cNvPr id="20" name="文本框 165903"/>
          <p:cNvSpPr txBox="1">
            <a:spLocks noChangeArrowheads="1"/>
          </p:cNvSpPr>
          <p:nvPr/>
        </p:nvSpPr>
        <p:spPr bwMode="auto">
          <a:xfrm>
            <a:off x="5279099" y="2645466"/>
            <a:ext cx="1223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电流</a:t>
            </a:r>
          </a:p>
        </p:txBody>
      </p:sp>
      <p:pic>
        <p:nvPicPr>
          <p:cNvPr id="22" name="图片 14" descr="标题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6350"/>
            <a:ext cx="10033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组合 16"/>
          <p:cNvGrpSpPr/>
          <p:nvPr/>
        </p:nvGrpSpPr>
        <p:grpSpPr bwMode="auto">
          <a:xfrm>
            <a:off x="736600" y="222250"/>
            <a:ext cx="3113088" cy="645477"/>
            <a:chOff x="1161" y="963"/>
            <a:chExt cx="4902" cy="1015"/>
          </a:xfrm>
        </p:grpSpPr>
        <p:sp>
          <p:nvSpPr>
            <p:cNvPr id="24" name="TextBox 2"/>
            <p:cNvSpPr txBox="1">
              <a:spLocks noChangeArrowheads="1"/>
            </p:cNvSpPr>
            <p:nvPr/>
          </p:nvSpPr>
          <p:spPr bwMode="auto">
            <a:xfrm>
              <a:off x="1900" y="963"/>
              <a:ext cx="3768" cy="1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rgbClr val="009FB9"/>
                  </a:solidFill>
                </a:rPr>
                <a:t>新 课 讲 解</a:t>
              </a: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1161" y="1879"/>
              <a:ext cx="4902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1"/>
          <p:cNvSpPr>
            <a:spLocks noChangeArrowheads="1"/>
          </p:cNvSpPr>
          <p:nvPr/>
        </p:nvSpPr>
        <p:spPr bwMode="auto">
          <a:xfrm>
            <a:off x="3509733" y="1089408"/>
            <a:ext cx="6659026" cy="121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0045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1" lang="zh-CN" altLang="en-US" sz="2800" b="1" smtClean="0">
                <a:solidFill>
                  <a:srgbClr val="3000B8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（</a:t>
            </a:r>
            <a:r>
              <a:rPr kumimoji="1" lang="en-US" altLang="zh-CN" sz="2800" b="1" smtClean="0">
                <a:solidFill>
                  <a:srgbClr val="3000B8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1</a:t>
            </a:r>
            <a:r>
              <a:rPr kumimoji="1" lang="zh-CN" altLang="en-US" sz="2800" b="1">
                <a:solidFill>
                  <a:srgbClr val="3000B8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）在如图所示的电路</a:t>
            </a:r>
            <a:r>
              <a:rPr kumimoji="1" lang="zh-CN" altLang="en-US" sz="2800" b="1" smtClean="0">
                <a:solidFill>
                  <a:srgbClr val="3000B8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中接</a:t>
            </a:r>
            <a:r>
              <a:rPr kumimoji="1" lang="zh-CN" altLang="en-US" sz="2800" b="1">
                <a:solidFill>
                  <a:srgbClr val="3000B8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入一</a:t>
            </a:r>
            <a:r>
              <a:rPr kumimoji="1" lang="zh-CN" altLang="en-US" sz="2800" b="1" smtClean="0">
                <a:solidFill>
                  <a:srgbClr val="3000B8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节电池时，闭合开关，观察实验现象。</a:t>
            </a:r>
            <a:endParaRPr kumimoji="1" lang="zh-CN" altLang="en-US" sz="2800" b="1">
              <a:solidFill>
                <a:srgbClr val="3000B8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643310" y="1006866"/>
            <a:ext cx="10029940" cy="4034766"/>
          </a:xfrm>
          <a:prstGeom prst="roundRect">
            <a:avLst>
              <a:gd name="adj" fmla="val 7315"/>
            </a:avLst>
          </a:prstGeom>
          <a:noFill/>
          <a:ln w="22225" cap="rnd">
            <a:solidFill>
              <a:srgbClr val="1C1C1C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521488" y="1006782"/>
            <a:ext cx="0" cy="393067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642159" y="144589"/>
            <a:ext cx="2507251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观察并思考</a:t>
            </a:r>
            <a:endParaRPr lang="zh-CN" altLang="en-US" sz="36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2" name="Rectangle 71"/>
          <p:cNvSpPr>
            <a:spLocks noChangeArrowheads="1"/>
          </p:cNvSpPr>
          <p:nvPr/>
        </p:nvSpPr>
        <p:spPr bwMode="auto">
          <a:xfrm>
            <a:off x="3473637" y="2887004"/>
            <a:ext cx="6695122" cy="121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0045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1" lang="zh-CN" altLang="en-US" sz="2800" b="1" smtClean="0">
                <a:solidFill>
                  <a:srgbClr val="3000B8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（</a:t>
            </a:r>
            <a:r>
              <a:rPr kumimoji="1" lang="en-US" altLang="zh-CN" sz="2800" b="1" smtClean="0">
                <a:solidFill>
                  <a:srgbClr val="3000B8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2</a:t>
            </a:r>
            <a:r>
              <a:rPr kumimoji="1" lang="zh-CN" altLang="en-US" sz="2800" b="1">
                <a:solidFill>
                  <a:srgbClr val="3000B8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）在如图所示的电路中接</a:t>
            </a:r>
            <a:r>
              <a:rPr kumimoji="1" lang="zh-CN" altLang="en-US" sz="2800" b="1" smtClean="0">
                <a:solidFill>
                  <a:srgbClr val="3000B8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入两节</a:t>
            </a:r>
            <a:r>
              <a:rPr kumimoji="1" lang="zh-CN" altLang="en-US" sz="2800" b="1">
                <a:solidFill>
                  <a:srgbClr val="3000B8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电池时，闭</a:t>
            </a:r>
            <a:r>
              <a:rPr kumimoji="1" lang="zh-CN" altLang="en-US" sz="2800" b="1" smtClean="0">
                <a:solidFill>
                  <a:srgbClr val="3000B8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合开关，观察实验现象。</a:t>
            </a:r>
            <a:endParaRPr kumimoji="1" lang="zh-CN" altLang="en-US" sz="2800" b="1">
              <a:solidFill>
                <a:srgbClr val="3000B8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Rectangle 71"/>
          <p:cNvSpPr>
            <a:spLocks noChangeArrowheads="1"/>
          </p:cNvSpPr>
          <p:nvPr/>
        </p:nvSpPr>
        <p:spPr bwMode="auto">
          <a:xfrm>
            <a:off x="4041904" y="2234897"/>
            <a:ext cx="6475739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1" lang="zh-CN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现象：灯泡发光较暗，电路中电流较小。</a:t>
            </a:r>
            <a:endParaRPr kumimoji="1"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Rectangle 71"/>
          <p:cNvSpPr>
            <a:spLocks noChangeArrowheads="1"/>
          </p:cNvSpPr>
          <p:nvPr/>
        </p:nvSpPr>
        <p:spPr bwMode="auto">
          <a:xfrm>
            <a:off x="3974247" y="4145107"/>
            <a:ext cx="6482050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1" lang="zh-CN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现象</a:t>
            </a:r>
            <a:r>
              <a:rPr kumimoji="1"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：灯泡发光</a:t>
            </a:r>
            <a:r>
              <a:rPr kumimoji="1" lang="zh-CN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较亮，</a:t>
            </a:r>
            <a:r>
              <a:rPr kumimoji="1"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电路中电流</a:t>
            </a:r>
            <a:r>
              <a:rPr kumimoji="1" lang="zh-CN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较大。</a:t>
            </a:r>
            <a:endParaRPr kumimoji="1"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922528" y="3037834"/>
            <a:ext cx="248150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0" t="36244" r="42455"/>
          <a:stretch>
            <a:fillRect/>
          </a:stretch>
        </p:blipFill>
        <p:spPr>
          <a:xfrm>
            <a:off x="941373" y="1135111"/>
            <a:ext cx="2376657" cy="181684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2" t="36244"/>
          <a:stretch>
            <a:fillRect/>
          </a:stretch>
        </p:blipFill>
        <p:spPr>
          <a:xfrm>
            <a:off x="958871" y="3170525"/>
            <a:ext cx="2288387" cy="1820133"/>
          </a:xfrm>
          <a:prstGeom prst="rect">
            <a:avLst/>
          </a:prstGeom>
        </p:spPr>
      </p:pic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1232972" y="5181622"/>
            <a:ext cx="8935479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altLang="zh-CN" sz="2800">
                <a:latin typeface="Times New Roman" panose="02020603050405020304" pitchFamily="18" charset="0"/>
              </a:rPr>
              <a:t>        </a:t>
            </a:r>
            <a:r>
              <a:rPr lang="zh-CN" altLang="en-US" sz="2800">
                <a:latin typeface="Times New Roman" panose="02020603050405020304" pitchFamily="18" charset="0"/>
              </a:rPr>
              <a:t>电流与</a:t>
            </a:r>
            <a:r>
              <a:rPr lang="zh-CN" altLang="en-US" sz="2800" smtClean="0">
                <a:latin typeface="Times New Roman" panose="02020603050405020304" pitchFamily="18" charset="0"/>
              </a:rPr>
              <a:t>电</a:t>
            </a:r>
            <a:r>
              <a:rPr lang="zh-CN" altLang="en-US" sz="2800">
                <a:latin typeface="Times New Roman" panose="02020603050405020304" pitchFamily="18" charset="0"/>
              </a:rPr>
              <a:t>压</a:t>
            </a:r>
            <a:r>
              <a:rPr lang="zh-CN" altLang="en-US" sz="2800" smtClean="0">
                <a:latin typeface="Times New Roman" panose="02020603050405020304" pitchFamily="18" charset="0"/>
              </a:rPr>
              <a:t>有</a:t>
            </a:r>
            <a:r>
              <a:rPr lang="zh-CN" altLang="en-US" sz="2800">
                <a:latin typeface="Times New Roman" panose="02020603050405020304" pitchFamily="18" charset="0"/>
              </a:rPr>
              <a:t>关。电</a:t>
            </a:r>
            <a:r>
              <a:rPr lang="zh-CN" altLang="en-US" sz="2800" smtClean="0">
                <a:latin typeface="Times New Roman" panose="02020603050405020304" pitchFamily="18" charset="0"/>
              </a:rPr>
              <a:t>路两端的电压增</a:t>
            </a:r>
            <a:r>
              <a:rPr lang="zh-CN" altLang="en-US" sz="2800">
                <a:latin typeface="Times New Roman" panose="02020603050405020304" pitchFamily="18" charset="0"/>
              </a:rPr>
              <a:t>大，电路中的电</a:t>
            </a:r>
            <a:r>
              <a:rPr lang="zh-CN" altLang="en-US" sz="2800" smtClean="0">
                <a:latin typeface="Times New Roman" panose="02020603050405020304" pitchFamily="18" charset="0"/>
              </a:rPr>
              <a:t>流将</a:t>
            </a:r>
            <a:r>
              <a:rPr lang="en-US" altLang="zh-CN" sz="2800" smtClean="0">
                <a:latin typeface="Times New Roman" panose="02020603050405020304" pitchFamily="18" charset="0"/>
              </a:rPr>
              <a:t>_______</a:t>
            </a:r>
            <a:r>
              <a:rPr lang="zh-CN" altLang="en-US" sz="2800"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2370874" y="5604869"/>
            <a:ext cx="1150937" cy="59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zh-CN" altLang="en-US" sz="2800" smtClean="0">
                <a:solidFill>
                  <a:srgbClr val="FF0000"/>
                </a:solidFill>
              </a:rPr>
              <a:t>增大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6" grpId="0"/>
      <p:bldP spid="28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1"/>
          <p:cNvSpPr>
            <a:spLocks noChangeArrowheads="1"/>
          </p:cNvSpPr>
          <p:nvPr/>
        </p:nvSpPr>
        <p:spPr bwMode="auto">
          <a:xfrm>
            <a:off x="3509733" y="730170"/>
            <a:ext cx="6659026" cy="121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0045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1" lang="zh-CN" altLang="en-US" sz="2800" b="1" smtClean="0">
                <a:solidFill>
                  <a:srgbClr val="3000B8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（</a:t>
            </a:r>
            <a:r>
              <a:rPr kumimoji="1" lang="en-US" altLang="zh-CN" sz="2800" b="1" smtClean="0">
                <a:solidFill>
                  <a:srgbClr val="3000B8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1</a:t>
            </a:r>
            <a:r>
              <a:rPr kumimoji="1" lang="zh-CN" altLang="en-US" sz="2800" b="1" smtClean="0">
                <a:solidFill>
                  <a:srgbClr val="3000B8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）按照如图所示的电路图连接电路，闭合开关，观察实验现象。</a:t>
            </a:r>
            <a:endParaRPr kumimoji="1" lang="zh-CN" altLang="en-US" sz="2800" b="1">
              <a:solidFill>
                <a:srgbClr val="3000B8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643310" y="647628"/>
            <a:ext cx="10029940" cy="4034766"/>
          </a:xfrm>
          <a:prstGeom prst="roundRect">
            <a:avLst>
              <a:gd name="adj" fmla="val 7315"/>
            </a:avLst>
          </a:prstGeom>
          <a:noFill/>
          <a:ln w="22225" cap="rnd">
            <a:solidFill>
              <a:srgbClr val="1C1C1C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521488" y="647544"/>
            <a:ext cx="0" cy="393067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71"/>
          <p:cNvSpPr>
            <a:spLocks noChangeArrowheads="1"/>
          </p:cNvSpPr>
          <p:nvPr/>
        </p:nvSpPr>
        <p:spPr bwMode="auto">
          <a:xfrm>
            <a:off x="3473637" y="2527766"/>
            <a:ext cx="6695122" cy="121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0045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1" lang="zh-CN" altLang="en-US" sz="2800" b="1" dirty="0" smtClean="0">
                <a:solidFill>
                  <a:srgbClr val="3000B8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（</a:t>
            </a:r>
            <a:r>
              <a:rPr kumimoji="1" lang="en-US" altLang="zh-CN" sz="2800" b="1" dirty="0" smtClean="0">
                <a:solidFill>
                  <a:srgbClr val="3000B8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2</a:t>
            </a:r>
            <a:r>
              <a:rPr kumimoji="1" lang="zh-CN" altLang="en-US" sz="2800" b="1" dirty="0" smtClean="0">
                <a:solidFill>
                  <a:srgbClr val="3000B8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）给小灯泡串联一个定值电阻，闭合开关，观察实验现象。</a:t>
            </a:r>
            <a:endParaRPr kumimoji="1" lang="zh-CN" altLang="en-US" sz="2800" b="1" dirty="0">
              <a:solidFill>
                <a:srgbClr val="3000B8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Rectangle 71"/>
          <p:cNvSpPr>
            <a:spLocks noChangeArrowheads="1"/>
          </p:cNvSpPr>
          <p:nvPr/>
        </p:nvSpPr>
        <p:spPr bwMode="auto">
          <a:xfrm>
            <a:off x="3884612" y="3740406"/>
            <a:ext cx="6475739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1"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现象：灯泡发光较暗，电路中电流较小。</a:t>
            </a:r>
            <a:endParaRPr kumimoji="1"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Rectangle 71"/>
          <p:cNvSpPr>
            <a:spLocks noChangeArrowheads="1"/>
          </p:cNvSpPr>
          <p:nvPr/>
        </p:nvSpPr>
        <p:spPr bwMode="auto">
          <a:xfrm>
            <a:off x="4009788" y="1855320"/>
            <a:ext cx="6482050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1"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现象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：灯泡发光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较亮，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电路中电流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较大。</a:t>
            </a:r>
            <a:endParaRPr kumimoji="1"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1" t="40580"/>
          <a:stretch>
            <a:fillRect/>
          </a:stretch>
        </p:blipFill>
        <p:spPr>
          <a:xfrm>
            <a:off x="890740" y="2739545"/>
            <a:ext cx="2536638" cy="182152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1" t="39010"/>
          <a:stretch>
            <a:fillRect/>
          </a:stretch>
        </p:blipFill>
        <p:spPr>
          <a:xfrm>
            <a:off x="892331" y="685506"/>
            <a:ext cx="2536638" cy="1869647"/>
          </a:xfrm>
          <a:prstGeom prst="rect">
            <a:avLst/>
          </a:prstGeom>
        </p:spPr>
      </p:pic>
      <p:cxnSp>
        <p:nvCxnSpPr>
          <p:cNvPr id="29" name="直接连接符 28"/>
          <p:cNvCxnSpPr/>
          <p:nvPr/>
        </p:nvCxnSpPr>
        <p:spPr>
          <a:xfrm>
            <a:off x="922528" y="2647064"/>
            <a:ext cx="248150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1036857" y="4749740"/>
            <a:ext cx="8208962" cy="107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altLang="zh-CN" sz="2800">
                <a:latin typeface="Times New Roman" panose="02020603050405020304" pitchFamily="18" charset="0"/>
              </a:rPr>
              <a:t>        </a:t>
            </a:r>
            <a:r>
              <a:rPr lang="zh-CN" altLang="en-US" sz="2800">
                <a:latin typeface="Times New Roman" panose="02020603050405020304" pitchFamily="18" charset="0"/>
              </a:rPr>
              <a:t>电流与电阻有关。电路中电阻增大，电路中的电流反而</a:t>
            </a:r>
            <a:r>
              <a:rPr lang="en-US" altLang="zh-CN" sz="2800">
                <a:latin typeface="Times New Roman" panose="02020603050405020304" pitchFamily="18" charset="0"/>
              </a:rPr>
              <a:t>_______</a:t>
            </a:r>
            <a:r>
              <a:rPr lang="zh-CN" altLang="en-US" sz="2800"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39" name="文本框 38"/>
          <p:cNvSpPr txBox="1">
            <a:spLocks noChangeArrowheads="1"/>
          </p:cNvSpPr>
          <p:nvPr/>
        </p:nvSpPr>
        <p:spPr bwMode="auto">
          <a:xfrm>
            <a:off x="2615377" y="5227851"/>
            <a:ext cx="1150937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zh-CN" altLang="en-US" sz="2800">
                <a:solidFill>
                  <a:srgbClr val="FF0000"/>
                </a:solidFill>
              </a:rPr>
              <a:t>减小</a:t>
            </a: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643429" y="1079"/>
            <a:ext cx="2507251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观察并思考</a:t>
            </a:r>
            <a:endParaRPr lang="zh-CN" altLang="en-US" sz="36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6" grpId="0"/>
      <p:bldP spid="28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"/>
          <p:cNvSpPr txBox="1">
            <a:spLocks noChangeArrowheads="1"/>
          </p:cNvSpPr>
          <p:nvPr/>
        </p:nvSpPr>
        <p:spPr bwMode="auto">
          <a:xfrm>
            <a:off x="991139" y="267366"/>
            <a:ext cx="262612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分析比较</a:t>
            </a:r>
            <a:endParaRPr lang="zh-CN" altLang="en-US" sz="36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478472" y="5631049"/>
            <a:ext cx="81484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3000B8"/>
                </a:solidFill>
              </a:rPr>
              <a:t>下面就让</a:t>
            </a:r>
            <a:r>
              <a:rPr lang="zh-CN" altLang="en-US" sz="2800" smtClean="0">
                <a:solidFill>
                  <a:srgbClr val="3000B8"/>
                </a:solidFill>
              </a:rPr>
              <a:t>我</a:t>
            </a:r>
            <a:r>
              <a:rPr lang="zh-CN" altLang="en-US" sz="2800">
                <a:solidFill>
                  <a:srgbClr val="3000B8"/>
                </a:solidFill>
              </a:rPr>
              <a:t>们通过实验来探究这个关系。</a:t>
            </a:r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364951" y="3107381"/>
            <a:ext cx="96884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 sz="2800"/>
              <a:t>        </a:t>
            </a:r>
            <a:r>
              <a:rPr lang="zh-CN" altLang="en-US" sz="2800"/>
              <a:t>那么，它们之间究竟有着怎样的</a:t>
            </a:r>
            <a:r>
              <a:rPr lang="zh-CN" altLang="en-US" sz="2800">
                <a:solidFill>
                  <a:srgbClr val="FF0000"/>
                </a:solidFill>
              </a:rPr>
              <a:t>定量关系</a:t>
            </a:r>
            <a:r>
              <a:rPr lang="zh-CN" altLang="en-US" sz="2800"/>
              <a:t>呢？</a:t>
            </a:r>
          </a:p>
        </p:txBody>
      </p:sp>
      <p:sp>
        <p:nvSpPr>
          <p:cNvPr id="33" name="Text Box 5" descr="羊皮纸"/>
          <p:cNvSpPr txBox="1">
            <a:spLocks noChangeArrowheads="1"/>
          </p:cNvSpPr>
          <p:nvPr/>
        </p:nvSpPr>
        <p:spPr bwMode="auto">
          <a:xfrm>
            <a:off x="758094" y="3738588"/>
            <a:ext cx="8838667" cy="1625724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>
              <a:lnSpc>
                <a:spcPct val="12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zh-CN" altLang="en-US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猜想与假设</a:t>
            </a:r>
            <a:endParaRPr lang="zh-CN" altLang="en-US" sz="2800" b="1" smtClean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  <a:p>
            <a:pPr marL="0" indent="457200">
              <a:lnSpc>
                <a:spcPct val="12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US" altLang="zh-CN" sz="2800" b="1" smtClean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smtClean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．导体中的电流可能与导体两端的电压成正比；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US" altLang="zh-CN" sz="2800" b="1" smtClean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smtClean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．导体中的电流可能与导体的电阻成反比。</a:t>
            </a:r>
          </a:p>
        </p:txBody>
      </p:sp>
      <p:sp>
        <p:nvSpPr>
          <p:cNvPr id="34" name="圆角矩形 33"/>
          <p:cNvSpPr/>
          <p:nvPr/>
        </p:nvSpPr>
        <p:spPr>
          <a:xfrm>
            <a:off x="758094" y="1086868"/>
            <a:ext cx="9241614" cy="1841698"/>
          </a:xfrm>
          <a:prstGeom prst="roundRect">
            <a:avLst/>
          </a:prstGeom>
          <a:solidFill>
            <a:srgbClr val="FF3300">
              <a:alpha val="78038"/>
            </a:srgbClr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vert="horz" wrap="none"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lvl="0" indent="457200" algn="just" eaLnBrk="1" hangingPunct="1">
              <a:lnSpc>
                <a:spcPct val="120000"/>
              </a:lnSpc>
            </a:pPr>
            <a:r>
              <a:rPr lang="zh-CN" altLang="en-US" sz="3200" b="1" smtClean="0">
                <a:ea typeface="黑体" panose="02010609060101010101" pitchFamily="49" charset="-122"/>
              </a:rPr>
              <a:t>由以</a:t>
            </a:r>
            <a:r>
              <a:rPr lang="zh-CN" altLang="en-US" sz="3200" b="1">
                <a:ea typeface="黑体" panose="02010609060101010101" pitchFamily="49" charset="-122"/>
              </a:rPr>
              <a:t>上分</a:t>
            </a:r>
            <a:r>
              <a:rPr lang="zh-CN" altLang="en-US" sz="3200" b="1" smtClean="0">
                <a:ea typeface="黑体" panose="02010609060101010101" pitchFamily="49" charset="-122"/>
              </a:rPr>
              <a:t>析可得：电</a:t>
            </a:r>
            <a:r>
              <a:rPr lang="zh-CN" altLang="en-US" sz="3200" b="1">
                <a:ea typeface="黑体" panose="02010609060101010101" pitchFamily="49" charset="-122"/>
              </a:rPr>
              <a:t>路中的电流与电压和电阻</a:t>
            </a:r>
            <a:r>
              <a:rPr lang="zh-CN" altLang="en-US" sz="3200" b="1" smtClean="0">
                <a:ea typeface="黑体" panose="02010609060101010101" pitchFamily="49" charset="-122"/>
              </a:rPr>
              <a:t>有</a:t>
            </a:r>
            <a:endParaRPr lang="en-US" altLang="zh-CN" sz="3200" b="1" smtClean="0">
              <a:ea typeface="黑体" panose="02010609060101010101" pitchFamily="49" charset="-122"/>
            </a:endParaRPr>
          </a:p>
          <a:p>
            <a:pPr lvl="0" algn="just" eaLnBrk="1" hangingPunct="1"/>
            <a:r>
              <a:rPr lang="zh-CN" altLang="en-US" sz="3200" b="1" smtClean="0">
                <a:ea typeface="黑体" panose="02010609060101010101" pitchFamily="49" charset="-122"/>
              </a:rPr>
              <a:t>关</a:t>
            </a:r>
            <a:r>
              <a:rPr lang="zh-CN" altLang="en-US" sz="3200" b="1">
                <a:ea typeface="黑体" panose="02010609060101010101" pitchFamily="49" charset="-122"/>
              </a:rPr>
              <a:t>系。电路中的</a:t>
            </a:r>
            <a:r>
              <a:rPr lang="zh-CN" altLang="en-US" sz="3200" b="1" smtClean="0">
                <a:ea typeface="黑体" panose="02010609060101010101" pitchFamily="49" charset="-122"/>
              </a:rPr>
              <a:t>电流随</a:t>
            </a:r>
            <a:r>
              <a:rPr lang="zh-CN" altLang="en-US" sz="3200" b="1">
                <a:ea typeface="黑体" panose="02010609060101010101" pitchFamily="49" charset="-122"/>
              </a:rPr>
              <a:t>电压的增大而增大，随电</a:t>
            </a:r>
            <a:r>
              <a:rPr lang="zh-CN" altLang="en-US" sz="3200" b="1" smtClean="0">
                <a:ea typeface="黑体" panose="02010609060101010101" pitchFamily="49" charset="-122"/>
              </a:rPr>
              <a:t>阻</a:t>
            </a:r>
            <a:endParaRPr lang="en-US" altLang="zh-CN" sz="3200" b="1" smtClean="0">
              <a:ea typeface="黑体" panose="02010609060101010101" pitchFamily="49" charset="-122"/>
            </a:endParaRPr>
          </a:p>
          <a:p>
            <a:pPr lvl="0" algn="just" eaLnBrk="1" hangingPunct="1"/>
            <a:r>
              <a:rPr lang="zh-CN" altLang="en-US" sz="3200" b="1" smtClean="0">
                <a:ea typeface="黑体" panose="02010609060101010101" pitchFamily="49" charset="-122"/>
              </a:rPr>
              <a:t>的</a:t>
            </a:r>
            <a:r>
              <a:rPr lang="zh-CN" altLang="en-US" sz="3200" b="1">
                <a:ea typeface="黑体" panose="02010609060101010101" pitchFamily="49" charset="-122"/>
              </a:rPr>
              <a:t>增大而减小。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竖卷形 117765"/>
          <p:cNvSpPr>
            <a:spLocks noChangeArrowheads="1"/>
          </p:cNvSpPr>
          <p:nvPr/>
        </p:nvSpPr>
        <p:spPr bwMode="auto">
          <a:xfrm>
            <a:off x="395288" y="981075"/>
            <a:ext cx="1081087" cy="5256213"/>
          </a:xfrm>
          <a:prstGeom prst="verticalScrol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>
                <a:solidFill>
                  <a:srgbClr val="EAEF11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探</a:t>
            </a:r>
          </a:p>
          <a:p>
            <a:endParaRPr lang="zh-CN" altLang="en-US" sz="4000">
              <a:solidFill>
                <a:srgbClr val="EAEF11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r>
              <a:rPr lang="zh-CN" altLang="en-US" sz="4000">
                <a:solidFill>
                  <a:srgbClr val="EAEF11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究</a:t>
            </a:r>
          </a:p>
          <a:p>
            <a:endParaRPr lang="zh-CN" altLang="en-US" sz="4000">
              <a:solidFill>
                <a:srgbClr val="EAEF11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r>
              <a:rPr lang="zh-CN" altLang="en-US" sz="4000">
                <a:solidFill>
                  <a:srgbClr val="EAEF11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过</a:t>
            </a:r>
          </a:p>
          <a:p>
            <a:endParaRPr lang="zh-CN" altLang="en-US" sz="4000">
              <a:solidFill>
                <a:srgbClr val="EAEF11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r>
              <a:rPr lang="zh-CN" altLang="en-US" sz="4000">
                <a:solidFill>
                  <a:srgbClr val="EAEF11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程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642110" y="981075"/>
            <a:ext cx="895604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spcBef>
                <a:spcPts val="0"/>
              </a:spcBef>
            </a:pPr>
            <a:r>
              <a:rPr lang="en-US" altLang="zh-CN" sz="2800" b="1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sym typeface="+mn-ea"/>
              </a:rPr>
              <a:t>        </a:t>
            </a:r>
            <a:r>
              <a:rPr lang="zh-CN" altLang="en-US" sz="2800" b="1" noProof="1">
                <a:solidFill>
                  <a:schemeClr val="tx1"/>
                </a:solidFill>
                <a:effectLst/>
                <a:latin typeface="Times New Roman" panose="02020603050405020304" pitchFamily="18" charset="0"/>
                <a:sym typeface="+mn-ea"/>
              </a:rPr>
              <a:t>电流同时受电压、电阻两个因素的影响，我们该用什么方法来实验探究呢？</a:t>
            </a:r>
          </a:p>
        </p:txBody>
      </p:sp>
      <p:sp>
        <p:nvSpPr>
          <p:cNvPr id="73" name="文本框 72"/>
          <p:cNvSpPr txBox="1">
            <a:spLocks noChangeArrowheads="1"/>
          </p:cNvSpPr>
          <p:nvPr/>
        </p:nvSpPr>
        <p:spPr bwMode="auto">
          <a:xfrm>
            <a:off x="2124075" y="4068004"/>
            <a:ext cx="2663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具体做法</a:t>
            </a:r>
            <a:r>
              <a:rPr lang="zh-CN" altLang="en-US" sz="2800" b="0">
                <a:solidFill>
                  <a:srgbClr val="0000FF"/>
                </a:solidFill>
                <a:latin typeface="Times New Roman" panose="02020603050405020304" pitchFamily="18" charset="0"/>
              </a:rPr>
              <a:t>：</a:t>
            </a:r>
            <a:endParaRPr lang="zh-CN" altLang="en-US" sz="280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74" name="文本框 73"/>
          <p:cNvSpPr txBox="1">
            <a:spLocks noChangeArrowheads="1"/>
          </p:cNvSpPr>
          <p:nvPr/>
        </p:nvSpPr>
        <p:spPr bwMode="auto">
          <a:xfrm>
            <a:off x="1979613" y="5580891"/>
            <a:ext cx="698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 sz="2800">
                <a:latin typeface="Times New Roman" panose="02020603050405020304" pitchFamily="18" charset="0"/>
              </a:rPr>
              <a:t>2</a:t>
            </a:r>
            <a:r>
              <a:rPr lang="en-US" altLang="zh-CN" sz="2800" smtClean="0">
                <a:latin typeface="Times New Roman" panose="02020603050405020304" pitchFamily="18" charset="0"/>
              </a:rPr>
              <a:t>.</a:t>
            </a:r>
            <a:r>
              <a:rPr lang="zh-CN" altLang="en-US" sz="2800" smtClean="0">
                <a:latin typeface="Times New Roman" panose="02020603050405020304" pitchFamily="18" charset="0"/>
              </a:rPr>
              <a:t>保持</a:t>
            </a:r>
            <a:r>
              <a:rPr lang="zh-CN" altLang="en-US" sz="2800" smtClean="0">
                <a:solidFill>
                  <a:srgbClr val="FF0000"/>
                </a:solidFill>
                <a:latin typeface="Times New Roman" panose="02020603050405020304" pitchFamily="18" charset="0"/>
              </a:rPr>
              <a:t>电压一定</a:t>
            </a:r>
            <a:r>
              <a:rPr lang="zh-CN" altLang="en-US" sz="2800" smtClean="0">
                <a:latin typeface="Times New Roman" panose="02020603050405020304" pitchFamily="18" charset="0"/>
              </a:rPr>
              <a:t>，</a:t>
            </a:r>
            <a:r>
              <a:rPr lang="zh-CN" altLang="en-US" sz="2800">
                <a:latin typeface="Times New Roman" panose="02020603050405020304" pitchFamily="18" charset="0"/>
              </a:rPr>
              <a:t>探究电流与电阻的关系。</a:t>
            </a:r>
            <a:endParaRPr lang="zh-CN" altLang="en-US" sz="4000" b="0">
              <a:latin typeface="Times New Roman" panose="02020603050405020304" pitchFamily="18" charset="0"/>
            </a:endParaRPr>
          </a:p>
        </p:txBody>
      </p:sp>
      <p:sp>
        <p:nvSpPr>
          <p:cNvPr id="75" name="文本框 74"/>
          <p:cNvSpPr txBox="1">
            <a:spLocks noChangeArrowheads="1"/>
          </p:cNvSpPr>
          <p:nvPr/>
        </p:nvSpPr>
        <p:spPr bwMode="auto">
          <a:xfrm>
            <a:off x="1908175" y="4788729"/>
            <a:ext cx="7436854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 sz="2800" b="0"/>
              <a:t>1</a:t>
            </a:r>
            <a:r>
              <a:rPr lang="en-US" altLang="zh-CN" sz="2800" b="0" smtClean="0"/>
              <a:t>.</a:t>
            </a:r>
            <a:r>
              <a:rPr lang="zh-CN" altLang="en-US" sz="2800" smtClean="0"/>
              <a:t>保持</a:t>
            </a:r>
            <a:r>
              <a:rPr lang="zh-CN" altLang="en-US" sz="2800" smtClean="0">
                <a:solidFill>
                  <a:srgbClr val="FF0000"/>
                </a:solidFill>
              </a:rPr>
              <a:t>电阻不变</a:t>
            </a:r>
            <a:r>
              <a:rPr lang="zh-CN" altLang="en-US" sz="2800" smtClean="0"/>
              <a:t>，</a:t>
            </a:r>
            <a:r>
              <a:rPr lang="zh-CN" altLang="en-US" sz="2800"/>
              <a:t>探究电流与电压的关系。</a:t>
            </a:r>
            <a:endParaRPr lang="zh-CN" altLang="en-US" sz="280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pSp>
        <p:nvGrpSpPr>
          <p:cNvPr id="80" name="Group 1061"/>
          <p:cNvGrpSpPr/>
          <p:nvPr/>
        </p:nvGrpSpPr>
        <p:grpSpPr bwMode="auto">
          <a:xfrm>
            <a:off x="1641958" y="2317222"/>
            <a:ext cx="8816492" cy="1652588"/>
            <a:chOff x="192" y="1344"/>
            <a:chExt cx="5458" cy="1041"/>
          </a:xfrm>
        </p:grpSpPr>
        <p:sp>
          <p:nvSpPr>
            <p:cNvPr id="81" name="AutoShape 1060"/>
            <p:cNvSpPr>
              <a:spLocks noChangeArrowheads="1"/>
            </p:cNvSpPr>
            <p:nvPr/>
          </p:nvSpPr>
          <p:spPr bwMode="auto">
            <a:xfrm>
              <a:off x="192" y="1344"/>
              <a:ext cx="5328" cy="1041"/>
            </a:xfrm>
            <a:prstGeom prst="horizontalScroll">
              <a:avLst>
                <a:gd name="adj" fmla="val 12500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</a:ln>
          </p:spPr>
          <p:txBody>
            <a:bodyPr wrap="none" anchor="ctr"/>
            <a:lstStyle>
              <a:lvl1pPr>
                <a:defRPr sz="3600" b="1">
                  <a:solidFill>
                    <a:srgbClr val="66FF33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3600" b="1">
                  <a:solidFill>
                    <a:srgbClr val="66FF33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3600" b="1">
                  <a:solidFill>
                    <a:srgbClr val="66FF33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3600" b="1">
                  <a:solidFill>
                    <a:srgbClr val="66FF33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3600" b="1">
                  <a:solidFill>
                    <a:srgbClr val="66FF33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rgbClr val="66FF33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rgbClr val="66FF33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rgbClr val="66FF33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rgbClr val="66FF33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zh-CN" altLang="zh-CN">
                <a:solidFill>
                  <a:srgbClr val="000099"/>
                </a:solidFill>
              </a:endParaRPr>
            </a:p>
          </p:txBody>
        </p:sp>
        <p:sp>
          <p:nvSpPr>
            <p:cNvPr id="82" name="Text Box 1057"/>
            <p:cNvSpPr txBox="1">
              <a:spLocks noChangeArrowheads="1"/>
            </p:cNvSpPr>
            <p:nvPr/>
          </p:nvSpPr>
          <p:spPr bwMode="auto">
            <a:xfrm>
              <a:off x="288" y="1440"/>
              <a:ext cx="5362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 b="1">
                  <a:solidFill>
                    <a:srgbClr val="66FF33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3600" b="1">
                  <a:solidFill>
                    <a:srgbClr val="66FF33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3600" b="1">
                  <a:solidFill>
                    <a:srgbClr val="66FF33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3600" b="1">
                  <a:solidFill>
                    <a:srgbClr val="66FF33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3600" b="1">
                  <a:solidFill>
                    <a:srgbClr val="66FF33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rgbClr val="66FF33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rgbClr val="66FF33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rgbClr val="66FF33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rgbClr val="66FF33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3200" dirty="0">
                  <a:solidFill>
                    <a:srgbClr val="3000B8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使</a:t>
              </a:r>
              <a:r>
                <a:rPr lang="zh-CN" altLang="en-US" sz="3200" u="sng" dirty="0">
                  <a:solidFill>
                    <a:srgbClr val="3000B8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　　</a:t>
              </a:r>
              <a:r>
                <a:rPr lang="zh-CN" altLang="en-US" sz="3200" dirty="0">
                  <a:solidFill>
                    <a:srgbClr val="3000B8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个物</a:t>
              </a:r>
              <a:r>
                <a:rPr lang="zh-CN" altLang="en-US" sz="3200" dirty="0" smtClean="0">
                  <a:solidFill>
                    <a:srgbClr val="3000B8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理量保</a:t>
              </a:r>
              <a:r>
                <a:rPr lang="zh-CN" altLang="en-US" sz="3200" dirty="0">
                  <a:solidFill>
                    <a:srgbClr val="3000B8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持不变，研究另</a:t>
              </a:r>
              <a:r>
                <a:rPr lang="en-US" altLang="zh-CN" sz="3200" dirty="0">
                  <a:solidFill>
                    <a:srgbClr val="3000B8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___</a:t>
              </a:r>
              <a:r>
                <a:rPr lang="zh-CN" altLang="en-US" sz="3200" dirty="0">
                  <a:solidFill>
                    <a:srgbClr val="3000B8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个物理量之间的变化</a:t>
              </a:r>
              <a:r>
                <a:rPr lang="zh-CN" altLang="en-US" sz="3200" dirty="0" smtClean="0">
                  <a:solidFill>
                    <a:srgbClr val="3000B8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关系，这种</a:t>
              </a:r>
              <a:r>
                <a:rPr lang="zh-CN" altLang="en-US" sz="3200" dirty="0">
                  <a:solidFill>
                    <a:srgbClr val="3000B8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方法叫</a:t>
              </a:r>
              <a:r>
                <a:rPr lang="en-US" altLang="zh-CN" sz="3200" dirty="0">
                  <a:solidFill>
                    <a:srgbClr val="3000B8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_________</a:t>
              </a:r>
              <a:r>
                <a:rPr lang="zh-CN" altLang="en-US" sz="3200" dirty="0">
                  <a:solidFill>
                    <a:srgbClr val="3000B8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法。</a:t>
              </a:r>
            </a:p>
          </p:txBody>
        </p:sp>
      </p:grpSp>
      <p:sp>
        <p:nvSpPr>
          <p:cNvPr id="83" name="Rectangle 1050"/>
          <p:cNvSpPr>
            <a:spLocks noChangeArrowheads="1"/>
          </p:cNvSpPr>
          <p:nvPr/>
        </p:nvSpPr>
        <p:spPr bwMode="auto">
          <a:xfrm>
            <a:off x="7190798" y="3073947"/>
            <a:ext cx="1832553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控制变量</a:t>
            </a:r>
          </a:p>
        </p:txBody>
      </p:sp>
      <p:sp>
        <p:nvSpPr>
          <p:cNvPr id="84" name="Rectangle 1058"/>
          <p:cNvSpPr>
            <a:spLocks noChangeArrowheads="1"/>
          </p:cNvSpPr>
          <p:nvPr/>
        </p:nvSpPr>
        <p:spPr bwMode="auto">
          <a:xfrm>
            <a:off x="2436635" y="2469622"/>
            <a:ext cx="596638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320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</a:t>
            </a:r>
          </a:p>
        </p:txBody>
      </p:sp>
      <p:sp>
        <p:nvSpPr>
          <p:cNvPr id="85" name="Rectangle 1059"/>
          <p:cNvSpPr>
            <a:spLocks noChangeArrowheads="1"/>
          </p:cNvSpPr>
          <p:nvPr/>
        </p:nvSpPr>
        <p:spPr bwMode="auto">
          <a:xfrm>
            <a:off x="8048889" y="2419718"/>
            <a:ext cx="596638" cy="64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3200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两</a:t>
            </a:r>
            <a:endParaRPr lang="zh-CN" altLang="en-US" sz="3200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2" name="Group 5"/>
          <p:cNvGrpSpPr/>
          <p:nvPr/>
        </p:nvGrpSpPr>
        <p:grpSpPr bwMode="auto">
          <a:xfrm>
            <a:off x="1642110" y="366395"/>
            <a:ext cx="2834005" cy="786017"/>
            <a:chOff x="442" y="2500"/>
            <a:chExt cx="1389" cy="495"/>
          </a:xfrm>
        </p:grpSpPr>
        <p:pic>
          <p:nvPicPr>
            <p:cNvPr id="11" name="Rectangle 1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2" y="2500"/>
              <a:ext cx="1389" cy="495"/>
            </a:xfrm>
            <a:prstGeom prst="rect">
              <a:avLst/>
            </a:prstGeom>
            <a:noFill/>
          </p:spPr>
        </p:pic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545" y="2589"/>
              <a:ext cx="1270" cy="3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kumimoji="1" lang="zh-CN" altLang="en-US" sz="3200" b="1" dirty="0" smtClean="0">
                  <a:solidFill>
                    <a:schemeClr val="bg1"/>
                  </a:solidFill>
                  <a:latin typeface="宋体" panose="02010600030101010101" pitchFamily="2" charset="-122"/>
                </a:rPr>
                <a:t>  想 一 想</a:t>
              </a:r>
              <a:endParaRPr kumimoji="1" lang="en-US" sz="3200" b="1" dirty="0">
                <a:solidFill>
                  <a:schemeClr val="bg1"/>
                </a:solidFill>
                <a:latin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83" grpId="0"/>
      <p:bldP spid="84" grpId="0"/>
      <p:bldP spid="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 bwMode="auto">
          <a:xfrm>
            <a:off x="601444" y="-435191"/>
            <a:ext cx="2081028" cy="0"/>
          </a:xfrm>
          <a:prstGeom prst="line">
            <a:avLst/>
          </a:prstGeom>
          <a:ln>
            <a:solidFill>
              <a:srgbClr val="009FB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竖卷形 174081"/>
          <p:cNvSpPr>
            <a:spLocks noChangeArrowheads="1"/>
          </p:cNvSpPr>
          <p:nvPr/>
        </p:nvSpPr>
        <p:spPr bwMode="auto">
          <a:xfrm>
            <a:off x="424249" y="989449"/>
            <a:ext cx="1081088" cy="5256212"/>
          </a:xfrm>
          <a:prstGeom prst="verticalScrol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>
                <a:solidFill>
                  <a:srgbClr val="EAEF11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探</a:t>
            </a:r>
          </a:p>
          <a:p>
            <a:endParaRPr lang="zh-CN" altLang="en-US" sz="4000">
              <a:solidFill>
                <a:srgbClr val="EAEF11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r>
              <a:rPr lang="zh-CN" altLang="en-US" sz="4000">
                <a:solidFill>
                  <a:srgbClr val="EAEF11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究</a:t>
            </a:r>
          </a:p>
          <a:p>
            <a:endParaRPr lang="zh-CN" altLang="en-US" sz="4000">
              <a:solidFill>
                <a:srgbClr val="EAEF11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r>
              <a:rPr lang="zh-CN" altLang="en-US" sz="4000">
                <a:solidFill>
                  <a:srgbClr val="EAEF11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过</a:t>
            </a:r>
          </a:p>
          <a:p>
            <a:endParaRPr lang="zh-CN" altLang="en-US" sz="4000">
              <a:solidFill>
                <a:srgbClr val="EAEF11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r>
              <a:rPr lang="zh-CN" altLang="en-US" sz="4000">
                <a:solidFill>
                  <a:srgbClr val="EAEF11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程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1631303" y="1354185"/>
            <a:ext cx="730932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algn="l">
              <a:lnSpc>
                <a:spcPct val="150000"/>
              </a:lnSpc>
              <a:spcBef>
                <a:spcPts val="0"/>
              </a:spcBef>
            </a:pPr>
            <a:r>
              <a:rPr lang="zh-CN" altLang="en-US" sz="3200" smtClean="0"/>
              <a:t>要</a:t>
            </a:r>
            <a:r>
              <a:rPr lang="zh-CN" altLang="en-US" sz="3200"/>
              <a:t>探究当</a:t>
            </a:r>
            <a:r>
              <a:rPr lang="zh-CN" altLang="en-US" sz="3200">
                <a:solidFill>
                  <a:srgbClr val="FF0000"/>
                </a:solidFill>
              </a:rPr>
              <a:t>电阻一定</a:t>
            </a:r>
            <a:r>
              <a:rPr lang="zh-CN" altLang="en-US" sz="3200"/>
              <a:t>时，</a:t>
            </a:r>
            <a:r>
              <a:rPr lang="zh-CN" altLang="en-US" sz="3200">
                <a:solidFill>
                  <a:srgbClr val="FF0000"/>
                </a:solidFill>
              </a:rPr>
              <a:t>电流与电压</a:t>
            </a:r>
            <a:r>
              <a:rPr lang="zh-CN" altLang="en-US" sz="3200"/>
              <a:t>的关系，应</a:t>
            </a:r>
            <a:r>
              <a:rPr lang="zh-CN" altLang="en-US" sz="3200">
                <a:latin typeface="Times New Roman" panose="02020603050405020304" pitchFamily="18" charset="0"/>
              </a:rPr>
              <a:t>如何设计实验方案？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2155608" y="2965787"/>
            <a:ext cx="4681538" cy="58477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zh-CN" altLang="en-US" sz="3200"/>
              <a:t>你应该考虑以下几个问题</a:t>
            </a: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1668294" y="3617555"/>
            <a:ext cx="761759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3200">
                <a:solidFill>
                  <a:srgbClr val="0000FF"/>
                </a:solidFill>
              </a:rPr>
              <a:t>（</a:t>
            </a:r>
            <a:r>
              <a:rPr lang="en-US" altLang="zh-CN" sz="3200">
                <a:solidFill>
                  <a:srgbClr val="0000FF"/>
                </a:solidFill>
              </a:rPr>
              <a:t>1</a:t>
            </a:r>
            <a:r>
              <a:rPr lang="zh-CN" altLang="en-US" sz="3200">
                <a:solidFill>
                  <a:srgbClr val="0000FF"/>
                </a:solidFill>
              </a:rPr>
              <a:t>）如何测量电阻两端的电压和电流</a:t>
            </a:r>
          </a:p>
          <a:p>
            <a:pPr algn="l">
              <a:lnSpc>
                <a:spcPct val="150000"/>
              </a:lnSpc>
            </a:pPr>
            <a:r>
              <a:rPr lang="zh-CN" altLang="en-US" sz="3200">
                <a:solidFill>
                  <a:srgbClr val="0000FF"/>
                </a:solidFill>
              </a:rPr>
              <a:t>（</a:t>
            </a:r>
            <a:r>
              <a:rPr lang="en-US" altLang="zh-CN" sz="3200">
                <a:solidFill>
                  <a:srgbClr val="0000FF"/>
                </a:solidFill>
              </a:rPr>
              <a:t>2</a:t>
            </a:r>
            <a:r>
              <a:rPr lang="zh-CN" altLang="en-US" sz="3200">
                <a:solidFill>
                  <a:srgbClr val="0000FF"/>
                </a:solidFill>
              </a:rPr>
              <a:t>）如何改变定值电阻两端的电压</a:t>
            </a:r>
          </a:p>
          <a:p>
            <a:pPr algn="l">
              <a:lnSpc>
                <a:spcPct val="150000"/>
              </a:lnSpc>
            </a:pPr>
            <a:r>
              <a:rPr lang="zh-CN" altLang="en-US" sz="3200">
                <a:solidFill>
                  <a:srgbClr val="0000FF"/>
                </a:solidFill>
              </a:rPr>
              <a:t>（</a:t>
            </a:r>
            <a:r>
              <a:rPr lang="en-US" altLang="zh-CN" sz="3200">
                <a:solidFill>
                  <a:srgbClr val="0000FF"/>
                </a:solidFill>
              </a:rPr>
              <a:t>3</a:t>
            </a:r>
            <a:r>
              <a:rPr lang="zh-CN" altLang="en-US" sz="3200">
                <a:solidFill>
                  <a:srgbClr val="0000FF"/>
                </a:solidFill>
              </a:rPr>
              <a:t>）画出实验电路图</a:t>
            </a:r>
          </a:p>
        </p:txBody>
      </p:sp>
      <p:grpSp>
        <p:nvGrpSpPr>
          <p:cNvPr id="2" name="Group 5"/>
          <p:cNvGrpSpPr/>
          <p:nvPr/>
        </p:nvGrpSpPr>
        <p:grpSpPr bwMode="auto">
          <a:xfrm>
            <a:off x="1457960" y="628650"/>
            <a:ext cx="2834005" cy="786017"/>
            <a:chOff x="442" y="2500"/>
            <a:chExt cx="1389" cy="495"/>
          </a:xfrm>
        </p:grpSpPr>
        <p:pic>
          <p:nvPicPr>
            <p:cNvPr id="11" name="Rectangle 1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2" y="2500"/>
              <a:ext cx="1389" cy="495"/>
            </a:xfrm>
            <a:prstGeom prst="rect">
              <a:avLst/>
            </a:prstGeom>
            <a:noFill/>
          </p:spPr>
        </p:pic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545" y="2589"/>
              <a:ext cx="1270" cy="3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kumimoji="1" lang="zh-CN" altLang="en-US" sz="3200" b="1" dirty="0" smtClean="0">
                  <a:solidFill>
                    <a:schemeClr val="bg1"/>
                  </a:solidFill>
                  <a:latin typeface="宋体" panose="02010600030101010101" pitchFamily="2" charset="-122"/>
                </a:rPr>
                <a:t>  想 一 想</a:t>
              </a:r>
              <a:endParaRPr kumimoji="1" lang="en-US" sz="3200" b="1" dirty="0">
                <a:solidFill>
                  <a:schemeClr val="bg1"/>
                </a:solidFill>
                <a:latin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LIDE_MODEL_TYPE" val="cov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bg1"/>
        </a:solidFill>
      </a:spPr>
      <a:bodyPr wrap="square" rtlCol="0">
        <a:spAutoFit/>
      </a:bodyPr>
      <a:lstStyle>
        <a:defPPr>
          <a:defRPr sz="2400" i="1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1294</Words>
  <Application>Microsoft Office PowerPoint</Application>
  <PresentationFormat>自定义</PresentationFormat>
  <Paragraphs>200</Paragraphs>
  <Slides>22</Slides>
  <Notes>7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5" baseType="lpstr">
      <vt:lpstr>1_Office 主题</vt:lpstr>
      <vt:lpstr>Office 主题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电流与电压和电阻的关系是：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30</cp:revision>
  <dcterms:created xsi:type="dcterms:W3CDTF">2018-03-01T02:03:00Z</dcterms:created>
  <dcterms:modified xsi:type="dcterms:W3CDTF">2020-08-18T06:14:37Z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2052-11.3.0.8775</vt:lpwstr>
  </property>
</Properties>
</file>