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27"/>
  </p:notesMasterIdLst>
  <p:sldIdLst>
    <p:sldId id="256" r:id="rId3"/>
    <p:sldId id="289" r:id="rId4"/>
    <p:sldId id="316" r:id="rId5"/>
    <p:sldId id="317" r:id="rId6"/>
    <p:sldId id="319" r:id="rId7"/>
    <p:sldId id="321" r:id="rId8"/>
    <p:sldId id="322" r:id="rId9"/>
    <p:sldId id="323" r:id="rId10"/>
    <p:sldId id="324" r:id="rId11"/>
    <p:sldId id="325" r:id="rId12"/>
    <p:sldId id="329" r:id="rId13"/>
    <p:sldId id="352" r:id="rId14"/>
    <p:sldId id="332" r:id="rId15"/>
    <p:sldId id="333" r:id="rId16"/>
    <p:sldId id="353" r:id="rId17"/>
    <p:sldId id="355" r:id="rId18"/>
    <p:sldId id="354" r:id="rId19"/>
    <p:sldId id="339" r:id="rId20"/>
    <p:sldId id="345" r:id="rId21"/>
    <p:sldId id="356" r:id="rId22"/>
    <p:sldId id="357" r:id="rId23"/>
    <p:sldId id="358" r:id="rId24"/>
    <p:sldId id="351" r:id="rId25"/>
    <p:sldId id="29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DF5963"/>
    <a:srgbClr val="009FB9"/>
    <a:srgbClr val="0E98D6"/>
    <a:srgbClr val="EAF5FB"/>
    <a:srgbClr val="D86163"/>
    <a:srgbClr val="3000B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>
        <p:scale>
          <a:sx n="80" d="100"/>
          <a:sy n="80" d="100"/>
        </p:scale>
        <p:origin x="-666" y="-288"/>
      </p:cViewPr>
      <p:guideLst>
        <p:guide orient="horz" pos="216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3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2019/7/4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453817" y="1361151"/>
            <a:ext cx="72843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400" b="1" dirty="0" smtClean="0">
                <a:latin typeface="+mn-ea"/>
              </a:rPr>
              <a:t>  Section </a:t>
            </a:r>
            <a:r>
              <a:rPr lang="en-US" altLang="zh-CN" sz="5400" b="1" dirty="0">
                <a:latin typeface="+mn-ea"/>
              </a:rPr>
              <a:t>A(1a—2d)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67466" y="418582"/>
            <a:ext cx="61572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9FB9"/>
                </a:solidFill>
                <a:latin typeface="+mn-ea"/>
              </a:rPr>
              <a:t>UNIT </a:t>
            </a:r>
            <a:r>
              <a:rPr lang="en-US" altLang="zh-CN" sz="1600" dirty="0" smtClean="0">
                <a:solidFill>
                  <a:srgbClr val="009FB9"/>
                </a:solidFill>
                <a:latin typeface="+mn-ea"/>
              </a:rPr>
              <a:t>10  If you go to the party, you’ll have a great time!</a:t>
            </a:r>
            <a:endParaRPr lang="zh-CN" altLang="en-US" sz="1600" dirty="0" smtClean="0">
              <a:ln>
                <a:noFill/>
              </a:ln>
              <a:solidFill>
                <a:srgbClr val="009FB9"/>
              </a:solidFill>
              <a:latin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25798" y="616150"/>
            <a:ext cx="199390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0164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373536" y="556421"/>
            <a:ext cx="195389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5"/>
          <p:cNvSpPr txBox="1"/>
          <p:nvPr/>
        </p:nvSpPr>
        <p:spPr>
          <a:xfrm>
            <a:off x="4961715" y="3513049"/>
            <a:ext cx="22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 </a:t>
            </a:r>
            <a:r>
              <a:rPr lang="en-US" altLang="zh-CN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 时</a:t>
            </a:r>
          </a:p>
        </p:txBody>
      </p:sp>
      <p:sp>
        <p:nvSpPr>
          <p:cNvPr id="71" name="矩形 70"/>
          <p:cNvSpPr/>
          <p:nvPr/>
        </p:nvSpPr>
        <p:spPr>
          <a:xfrm>
            <a:off x="-93980" y="6553200"/>
            <a:ext cx="12421870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5613" y="818356"/>
            <a:ext cx="77771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600" b="1" dirty="0">
                <a:solidFill>
                  <a:srgbClr val="0000FF"/>
                </a:solidFill>
                <a:ea typeface="宋体" pitchFamily="2" charset="-122"/>
              </a:rPr>
              <a:t>Listen and circle the correct answers to complete the </a:t>
            </a:r>
            <a:r>
              <a:rPr lang="en-US" altLang="zh-CN" sz="3600" b="1" dirty="0" smtClean="0">
                <a:solidFill>
                  <a:srgbClr val="0000FF"/>
                </a:solidFill>
                <a:ea typeface="宋体" pitchFamily="2" charset="-122"/>
              </a:rPr>
              <a:t>sentences.</a:t>
            </a:r>
            <a:endParaRPr lang="en-US" altLang="zh-CN" sz="3600" b="1" dirty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957638" y="891381"/>
            <a:ext cx="1152525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09712" y="2475706"/>
            <a:ext cx="7993063" cy="3062288"/>
          </a:xfrm>
          <a:prstGeom prst="rect">
            <a:avLst/>
          </a:prstGeom>
          <a:solidFill>
            <a:schemeClr val="accent6">
              <a:lumMod val="20000"/>
              <a:lumOff val="80000"/>
              <a:alpha val="7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>
                <a:ea typeface="宋体" pitchFamily="2" charset="-122"/>
              </a:rPr>
              <a:t>   1. The students are talking about when to have (a class party/a class meeting/ a birthday party).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>
                <a:ea typeface="宋体" pitchFamily="2" charset="-122"/>
              </a:rPr>
              <a:t>   2. They plan to have it on (Friday evening/ Saturday afternoon/ Saturday evening).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589212" y="3123406"/>
            <a:ext cx="2232025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581150" y="4923631"/>
            <a:ext cx="3384550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955895" y="891381"/>
            <a:ext cx="769718" cy="63685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2a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2" name="Unit 10 Section A 2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5" y="1277014"/>
            <a:ext cx="609600" cy="4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6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3962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25232" y="527412"/>
            <a:ext cx="9770146" cy="1219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Listen again. Choose the correct short answer in the box to answer each question</a:t>
            </a:r>
            <a:r>
              <a:rPr lang="en-US" altLang="zh-CN" sz="3200" b="1" dirty="0" smtClean="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.</a:t>
            </a:r>
            <a:endParaRPr lang="en-US" altLang="zh-CN" sz="3200" b="1" dirty="0">
              <a:solidFill>
                <a:srgbClr val="0000FF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1306514" y="502374"/>
            <a:ext cx="769718" cy="63685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2b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58852" y="3197491"/>
            <a:ext cx="9728198" cy="2431435"/>
          </a:xfrm>
          <a:prstGeom prst="rect">
            <a:avLst/>
          </a:prstGeom>
          <a:noFill/>
          <a:ln w="28575" cap="rnd">
            <a:solidFill>
              <a:srgbClr val="9933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/>
              <a:t>1. What will happen if they have the party today?</a:t>
            </a:r>
          </a:p>
          <a:p>
            <a:pPr>
              <a:lnSpc>
                <a:spcPct val="115000"/>
              </a:lnSpc>
              <a:spcBef>
                <a:spcPct val="5000"/>
              </a:spcBef>
            </a:pPr>
            <a:endParaRPr lang="en-US" altLang="zh-CN" sz="3200" b="1" dirty="0"/>
          </a:p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n-US" altLang="zh-CN" sz="3200" b="1" dirty="0"/>
              <a:t>2. What will happen if they have the party </a:t>
            </a:r>
            <a:r>
              <a:rPr lang="en-US" altLang="zh-CN" sz="3200" b="1" dirty="0" smtClean="0"/>
              <a:t>tomorrow</a:t>
            </a:r>
            <a:r>
              <a:rPr lang="en-US" altLang="zh-CN" sz="3200" b="1" dirty="0"/>
              <a:t>?</a:t>
            </a:r>
          </a:p>
          <a:p>
            <a:pPr>
              <a:lnSpc>
                <a:spcPct val="115000"/>
              </a:lnSpc>
              <a:spcBef>
                <a:spcPct val="5000"/>
              </a:spcBef>
            </a:pPr>
            <a:endParaRPr lang="en-US" altLang="zh-CN" sz="3200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63677" y="3811072"/>
            <a:ext cx="580217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>
                <a:solidFill>
                  <a:schemeClr val="accent2"/>
                </a:solidFill>
              </a:rPr>
              <a:t>Half the class won’t come.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58852" y="1878030"/>
            <a:ext cx="10208154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b="1" dirty="0"/>
              <a:t> </a:t>
            </a:r>
            <a:r>
              <a:rPr lang="en-US" altLang="zh-CN" sz="2400" b="1" dirty="0"/>
              <a:t>half the class won’t come              some students will be bored </a:t>
            </a:r>
          </a:p>
          <a:p>
            <a:r>
              <a:rPr lang="en-US" altLang="zh-CN" sz="2400" b="1" dirty="0"/>
              <a:t> make some food      students will leave early     the party games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92239" y="4971399"/>
            <a:ext cx="55381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Students will leave early.</a:t>
            </a:r>
          </a:p>
        </p:txBody>
      </p:sp>
      <p:pic>
        <p:nvPicPr>
          <p:cNvPr id="2" name="Unit 10 Section A 2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78" y="899761"/>
            <a:ext cx="609600" cy="4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82750" y="684213"/>
            <a:ext cx="8064500" cy="4764087"/>
          </a:xfrm>
          <a:prstGeom prst="rect">
            <a:avLst/>
          </a:prstGeom>
          <a:noFill/>
          <a:ln w="38100" cap="rnd">
            <a:solidFill>
              <a:srgbClr val="9933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/>
              <a:t>3. What will happen if they watch a video at the party?</a:t>
            </a:r>
          </a:p>
          <a:p>
            <a:pPr>
              <a:spcBef>
                <a:spcPct val="50000"/>
              </a:spcBef>
            </a:pPr>
            <a:endParaRPr lang="en-US" altLang="zh-CN" sz="3200" b="1"/>
          </a:p>
          <a:p>
            <a:pPr>
              <a:spcBef>
                <a:spcPct val="50000"/>
              </a:spcBef>
            </a:pPr>
            <a:r>
              <a:rPr lang="en-US" altLang="zh-CN" sz="3200" b="1"/>
              <a:t>4. What will Mark organize?</a:t>
            </a:r>
          </a:p>
          <a:p>
            <a:pPr>
              <a:spcBef>
                <a:spcPct val="50000"/>
              </a:spcBef>
            </a:pPr>
            <a:endParaRPr lang="en-US" altLang="zh-CN" sz="3200" b="1"/>
          </a:p>
          <a:p>
            <a:pPr>
              <a:spcBef>
                <a:spcPct val="50000"/>
              </a:spcBef>
            </a:pPr>
            <a:r>
              <a:rPr lang="en-US" altLang="zh-CN" sz="3200" b="1"/>
              <a:t>5. What will Nelly do?</a:t>
            </a:r>
          </a:p>
          <a:p>
            <a:pPr>
              <a:spcBef>
                <a:spcPct val="50000"/>
              </a:spcBef>
            </a:pPr>
            <a:endParaRPr lang="zh-CN" altLang="en-US" sz="3200" b="1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43113" y="1763713"/>
            <a:ext cx="5138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Some students will be bored.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14550" y="3348038"/>
            <a:ext cx="3198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The party games.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14550" y="4716463"/>
            <a:ext cx="313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Make some food.</a:t>
            </a:r>
          </a:p>
        </p:txBody>
      </p:sp>
    </p:spTree>
    <p:extLst>
      <p:ext uri="{BB962C8B-B14F-4D97-AF65-F5344CB8AC3E}">
        <p14:creationId xmlns:p14="http://schemas.microsoft.com/office/powerpoint/2010/main" val="26907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53972" y="1222351"/>
            <a:ext cx="8561794" cy="1219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3200" b="1" dirty="0">
                <a:solidFill>
                  <a:srgbClr val="3333FF"/>
                </a:solidFill>
                <a:latin typeface="Arial" pitchFamily="34" charset="0"/>
              </a:rPr>
              <a:t>Role-play a conversation between Nelly and Mark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itchFamily="34" charset="0"/>
              </a:rPr>
              <a:t>.</a:t>
            </a:r>
            <a:endParaRPr lang="en-US" altLang="zh-CN" sz="3200" b="1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725086" y="1222351"/>
            <a:ext cx="769718" cy="63685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2c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19" y="4212849"/>
            <a:ext cx="4119562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487797" y="462451"/>
            <a:ext cx="2474578" cy="47274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76"/>
              </a:avLst>
            </a:prstTxWarp>
          </a:bodyPr>
          <a:lstStyle/>
          <a:p>
            <a:pPr algn="ctr"/>
            <a:r>
              <a:rPr lang="en-US" altLang="zh-CN" sz="4000" b="1" kern="10" spc="-40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Pairwork</a:t>
            </a:r>
            <a:endParaRPr lang="zh-CN" altLang="en-US" sz="4000" b="1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圆角矩形标注 5"/>
          <p:cNvSpPr>
            <a:spLocks noChangeArrowheads="1"/>
          </p:cNvSpPr>
          <p:nvPr/>
        </p:nvSpPr>
        <p:spPr bwMode="auto">
          <a:xfrm>
            <a:off x="638524" y="2772987"/>
            <a:ext cx="5795963" cy="1439862"/>
          </a:xfrm>
          <a:prstGeom prst="wedgeRoundRectCallout">
            <a:avLst>
              <a:gd name="adj1" fmla="val 32363"/>
              <a:gd name="adj2" fmla="val 66745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cs typeface="Times New Roman" pitchFamily="18" charset="0"/>
              </a:rPr>
              <a:t>OK, when is a good time to have the party?</a:t>
            </a:r>
            <a:endParaRPr lang="zh-CN" altLang="en-US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圆角矩形标注 6"/>
          <p:cNvSpPr>
            <a:spLocks noChangeArrowheads="1"/>
          </p:cNvSpPr>
          <p:nvPr/>
        </p:nvSpPr>
        <p:spPr bwMode="auto">
          <a:xfrm>
            <a:off x="7994500" y="2620146"/>
            <a:ext cx="2771775" cy="1368425"/>
          </a:xfrm>
          <a:prstGeom prst="wedgeRoundRectCallout">
            <a:avLst>
              <a:gd name="adj1" fmla="val -44513"/>
              <a:gd name="adj2" fmla="val 95577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cs typeface="Times New Roman" pitchFamily="18" charset="0"/>
              </a:rPr>
              <a:t>Let’s have it today.</a:t>
            </a:r>
            <a:endParaRPr lang="zh-CN" altLang="en-US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 autoUpdateAnimBg="0"/>
      <p:bldP spid="1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06" y="4166254"/>
            <a:ext cx="4119562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632178" y="357717"/>
            <a:ext cx="6173435" cy="1844675"/>
          </a:xfrm>
          <a:prstGeom prst="wedgeRoundRectCallout">
            <a:avLst>
              <a:gd name="adj1" fmla="val 22141"/>
              <a:gd name="adj2" fmla="val 132939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5000"/>
              </a:lnSpc>
            </a:pPr>
            <a:r>
              <a:rPr lang="en-US" altLang="zh-CN" sz="3600" b="1" dirty="0">
                <a:solidFill>
                  <a:srgbClr val="C00000"/>
                </a:solidFill>
                <a:cs typeface="Times New Roman" pitchFamily="18" charset="0"/>
              </a:rPr>
              <a:t>Hmm. If we have it today, half the class won’t come. </a:t>
            </a:r>
            <a:endParaRPr lang="zh-CN" altLang="en-US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圆角矩形标注 7"/>
          <p:cNvSpPr>
            <a:spLocks noChangeArrowheads="1"/>
          </p:cNvSpPr>
          <p:nvPr/>
        </p:nvSpPr>
        <p:spPr bwMode="auto">
          <a:xfrm>
            <a:off x="6158987" y="2354792"/>
            <a:ext cx="5834062" cy="1368425"/>
          </a:xfrm>
          <a:prstGeom prst="wedgeRoundRectCallout">
            <a:avLst>
              <a:gd name="adj1" fmla="val -36285"/>
              <a:gd name="adj2" fmla="val 91156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C00000"/>
                </a:solidFill>
                <a:cs typeface="Times New Roman" pitchFamily="18" charset="0"/>
              </a:rPr>
              <a:t>Why not have it on the weekend?</a:t>
            </a:r>
          </a:p>
        </p:txBody>
      </p:sp>
      <p:sp>
        <p:nvSpPr>
          <p:cNvPr id="10" name="圆角矩形标注 6"/>
          <p:cNvSpPr>
            <a:spLocks noChangeArrowheads="1"/>
          </p:cNvSpPr>
          <p:nvPr/>
        </p:nvSpPr>
        <p:spPr bwMode="auto">
          <a:xfrm>
            <a:off x="395288" y="3860800"/>
            <a:ext cx="2376487" cy="1368425"/>
          </a:xfrm>
          <a:prstGeom prst="wedgeRoundRectCallout">
            <a:avLst>
              <a:gd name="adj1" fmla="val 103527"/>
              <a:gd name="adj2" fmla="val 41546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00000"/>
                </a:solidFill>
                <a:cs typeface="Times New Roman" pitchFamily="18" charset="0"/>
              </a:rPr>
              <a:t>Ok, good idea.</a:t>
            </a:r>
          </a:p>
        </p:txBody>
      </p:sp>
    </p:spTree>
    <p:extLst>
      <p:ext uri="{BB962C8B-B14F-4D97-AF65-F5344CB8AC3E}">
        <p14:creationId xmlns:p14="http://schemas.microsoft.com/office/powerpoint/2010/main" val="18369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12975" y="1300155"/>
            <a:ext cx="648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600" b="1" dirty="0">
                <a:solidFill>
                  <a:srgbClr val="0000FF"/>
                </a:solidFill>
              </a:rPr>
              <a:t>Role-play the conversation.</a:t>
            </a:r>
          </a:p>
        </p:txBody>
      </p:sp>
      <p:pic>
        <p:nvPicPr>
          <p:cNvPr id="4" name="Picture 8" descr="Cartoon party children_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/>
          <a:stretch>
            <a:fillRect/>
          </a:stretch>
        </p:blipFill>
        <p:spPr bwMode="auto">
          <a:xfrm>
            <a:off x="3367088" y="2420937"/>
            <a:ext cx="35274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nit 10 Section A 2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0" y="1470282"/>
            <a:ext cx="609600" cy="475188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313721" y="1300155"/>
            <a:ext cx="769718" cy="63685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2d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80765" y="222203"/>
            <a:ext cx="87709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/>
              <a:t>Make a summer outgoing plan for yourself.</a:t>
            </a:r>
          </a:p>
          <a:p>
            <a:r>
              <a:rPr lang="en-US" altLang="zh-CN" sz="3200" b="1" dirty="0">
                <a:solidFill>
                  <a:srgbClr val="FF0000"/>
                </a:solidFill>
              </a:rPr>
              <a:t>Use: </a:t>
            </a:r>
            <a:r>
              <a:rPr lang="en-US" altLang="zh-CN" sz="3200" b="1" dirty="0">
                <a:solidFill>
                  <a:srgbClr val="660033"/>
                </a:solidFill>
              </a:rPr>
              <a:t>If you go for a summer outgoing </a:t>
            </a:r>
          </a:p>
          <a:p>
            <a:r>
              <a:rPr lang="en-US" altLang="zh-CN" sz="3200" b="1" dirty="0">
                <a:solidFill>
                  <a:srgbClr val="660033"/>
                </a:solidFill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</a:rPr>
              <a:t>___   Where will you go ?</a:t>
            </a:r>
          </a:p>
          <a:p>
            <a:r>
              <a:rPr lang="en-US" altLang="zh-CN" sz="3200" b="1" dirty="0">
                <a:solidFill>
                  <a:srgbClr val="0000FF"/>
                </a:solidFill>
              </a:rPr>
              <a:t> ___   Who will you go with ?</a:t>
            </a:r>
          </a:p>
          <a:p>
            <a:r>
              <a:rPr lang="en-US" altLang="zh-CN" sz="3200" b="1" dirty="0">
                <a:solidFill>
                  <a:srgbClr val="0000FF"/>
                </a:solidFill>
              </a:rPr>
              <a:t> ___   How will you go there?</a:t>
            </a:r>
          </a:p>
          <a:p>
            <a:r>
              <a:rPr lang="en-US" altLang="zh-CN" sz="3200" b="1" dirty="0">
                <a:solidFill>
                  <a:srgbClr val="0000FF"/>
                </a:solidFill>
              </a:rPr>
              <a:t> ___   When will you go ?</a:t>
            </a:r>
          </a:p>
          <a:p>
            <a:r>
              <a:rPr lang="en-US" altLang="zh-CN" sz="3200" b="1" dirty="0">
                <a:solidFill>
                  <a:srgbClr val="0000FF"/>
                </a:solidFill>
              </a:rPr>
              <a:t> ___   What will you take?</a:t>
            </a:r>
          </a:p>
          <a:p>
            <a:r>
              <a:rPr lang="en-US" altLang="zh-CN" sz="3200" b="1" dirty="0">
                <a:solidFill>
                  <a:srgbClr val="0000FF"/>
                </a:solidFill>
              </a:rPr>
              <a:t> ___   What shoes will you wear?</a:t>
            </a:r>
          </a:p>
          <a:p>
            <a:r>
              <a:rPr lang="en-US" altLang="zh-CN" sz="3200" b="1" dirty="0">
                <a:solidFill>
                  <a:srgbClr val="FF0000"/>
                </a:solidFill>
              </a:rPr>
              <a:t>Discuss and write a passage:</a:t>
            </a:r>
          </a:p>
          <a:p>
            <a:r>
              <a:rPr lang="en-US" altLang="zh-CN" sz="3200" b="1" dirty="0">
                <a:solidFill>
                  <a:srgbClr val="660033"/>
                </a:solidFill>
              </a:rPr>
              <a:t>     </a:t>
            </a:r>
            <a:r>
              <a:rPr lang="en-US" altLang="zh-CN" sz="3200" b="1" dirty="0">
                <a:solidFill>
                  <a:srgbClr val="0000FF"/>
                </a:solidFill>
              </a:rPr>
              <a:t>If we go for a summer outgoing, we will go to _____________________________________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05" y="1636888"/>
            <a:ext cx="2429395" cy="27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112" y="515574"/>
            <a:ext cx="732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kern="10" spc="-4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Summary</a:t>
            </a:r>
            <a:endParaRPr lang="zh-CN" altLang="en-US" sz="4400" b="1" kern="10" spc="-4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6521" y="1580469"/>
            <a:ext cx="44026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meeting</a:t>
            </a:r>
            <a:r>
              <a:rPr lang="zh-CN" altLang="en-US" sz="3600" dirty="0"/>
              <a:t>会议；集</a:t>
            </a:r>
            <a:r>
              <a:rPr lang="zh-CN" altLang="en-US" sz="3600" dirty="0" smtClean="0"/>
              <a:t>会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video</a:t>
            </a:r>
            <a:r>
              <a:rPr lang="zh-CN" altLang="en-US" sz="3600" dirty="0"/>
              <a:t>录像带；录</a:t>
            </a:r>
            <a:r>
              <a:rPr lang="zh-CN" altLang="en-US" sz="3600" dirty="0" smtClean="0"/>
              <a:t>像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chocolate</a:t>
            </a:r>
            <a:r>
              <a:rPr lang="zh-CN" altLang="en-US" sz="3600" dirty="0"/>
              <a:t>巧克</a:t>
            </a:r>
            <a:r>
              <a:rPr lang="zh-CN" altLang="en-US" sz="3600" dirty="0" smtClean="0"/>
              <a:t>力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organize</a:t>
            </a:r>
            <a:r>
              <a:rPr lang="zh-CN" altLang="en-US" sz="3600" dirty="0"/>
              <a:t>组织；筹备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potato chips</a:t>
            </a:r>
            <a:r>
              <a:rPr lang="zh-CN" altLang="en-US" sz="3600" dirty="0"/>
              <a:t>炸薯条</a:t>
            </a:r>
            <a:endParaRPr lang="en-US" altLang="zh-CN" sz="3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3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9188" y="995363"/>
            <a:ext cx="835342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3200" b="1" dirty="0"/>
              <a:t>当主句是一般将来时时，</a:t>
            </a:r>
            <a:r>
              <a:rPr lang="en-US" altLang="zh-CN" sz="3200" b="1" dirty="0"/>
              <a:t>if </a:t>
            </a:r>
            <a:r>
              <a:rPr lang="zh-CN" altLang="en-US" sz="3200" b="1" dirty="0"/>
              <a:t>引导的从句必须用</a:t>
            </a:r>
          </a:p>
          <a:p>
            <a:pPr>
              <a:lnSpc>
                <a:spcPct val="105000"/>
              </a:lnSpc>
            </a:pPr>
            <a:r>
              <a:rPr lang="zh-CN" altLang="en-US" sz="3200" b="1" dirty="0"/>
              <a:t>现在时来表示将来可能发生的动作或存在的状态。</a:t>
            </a:r>
            <a:endParaRPr lang="en-US" altLang="zh-CN" sz="3200" b="1" dirty="0">
              <a:solidFill>
                <a:srgbClr val="CC0000"/>
              </a:solidFill>
            </a:endParaRPr>
          </a:p>
          <a:p>
            <a:pPr>
              <a:lnSpc>
                <a:spcPct val="105000"/>
              </a:lnSpc>
              <a:buSzPct val="70000"/>
              <a:buFont typeface="Wingdings" pitchFamily="2" charset="2"/>
              <a:buChar char="l"/>
            </a:pPr>
            <a:r>
              <a:rPr lang="en-US" altLang="zh-CN" sz="3200" b="1" dirty="0">
                <a:solidFill>
                  <a:srgbClr val="CC0000"/>
                </a:solidFill>
              </a:rPr>
              <a:t> If</a:t>
            </a:r>
            <a:r>
              <a:rPr lang="en-US" altLang="zh-CN" sz="3200" b="1" dirty="0"/>
              <a:t> it</a:t>
            </a:r>
            <a:r>
              <a:rPr lang="en-US" altLang="zh-CN" sz="3200" b="1" dirty="0">
                <a:solidFill>
                  <a:srgbClr val="CC0000"/>
                </a:solidFill>
              </a:rPr>
              <a:t> is</a:t>
            </a:r>
            <a:r>
              <a:rPr lang="en-US" altLang="zh-CN" sz="3200" b="1" dirty="0"/>
              <a:t> sunny tomorrow, we </a:t>
            </a:r>
            <a:r>
              <a:rPr lang="en-US" altLang="zh-CN" sz="3200" b="1" dirty="0">
                <a:solidFill>
                  <a:srgbClr val="CC0000"/>
                </a:solidFill>
              </a:rPr>
              <a:t>will</a:t>
            </a:r>
            <a:r>
              <a:rPr lang="en-US" altLang="zh-CN" sz="3200" b="1" dirty="0"/>
              <a:t> go to the park.  </a:t>
            </a:r>
            <a:r>
              <a:rPr lang="zh-CN" altLang="en-US" sz="3200" b="1" dirty="0"/>
              <a:t>如果明天天气好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我们就去公园。</a:t>
            </a:r>
          </a:p>
          <a:p>
            <a:pPr>
              <a:lnSpc>
                <a:spcPct val="105000"/>
              </a:lnSpc>
              <a:buSzPct val="70000"/>
              <a:buFont typeface="Wingdings" pitchFamily="2" charset="2"/>
              <a:buChar char="l"/>
            </a:pPr>
            <a:r>
              <a:rPr lang="en-US" altLang="zh-CN" sz="3200" b="1" dirty="0">
                <a:solidFill>
                  <a:srgbClr val="CC0000"/>
                </a:solidFill>
              </a:rPr>
              <a:t> If</a:t>
            </a:r>
            <a:r>
              <a:rPr lang="en-US" altLang="zh-CN" sz="3200" b="1" dirty="0"/>
              <a:t> the rain</a:t>
            </a:r>
            <a:r>
              <a:rPr lang="en-US" altLang="zh-CN" sz="3200" b="1" dirty="0">
                <a:solidFill>
                  <a:srgbClr val="CC0000"/>
                </a:solidFill>
              </a:rPr>
              <a:t> stops</a:t>
            </a:r>
            <a:r>
              <a:rPr lang="en-US" altLang="zh-CN" sz="3200" b="1" dirty="0"/>
              <a:t> tonight, we</a:t>
            </a:r>
            <a:r>
              <a:rPr lang="en-US" altLang="zh-CN" sz="3200" b="1" dirty="0">
                <a:solidFill>
                  <a:srgbClr val="CC0000"/>
                </a:solidFill>
              </a:rPr>
              <a:t> will</a:t>
            </a:r>
            <a:r>
              <a:rPr lang="en-US" altLang="zh-CN" sz="3200" b="1" dirty="0"/>
              <a:t> go to the cinema.</a:t>
            </a:r>
          </a:p>
          <a:p>
            <a:pPr>
              <a:lnSpc>
                <a:spcPct val="105000"/>
              </a:lnSpc>
            </a:pPr>
            <a:r>
              <a:rPr lang="zh-CN" altLang="en-US" sz="3200" b="1" dirty="0"/>
              <a:t>   如果今晚雨停了，我们就去电影院。</a:t>
            </a:r>
          </a:p>
          <a:p>
            <a:pPr>
              <a:lnSpc>
                <a:spcPct val="105000"/>
              </a:lnSpc>
              <a:buSzPct val="70000"/>
              <a:buFont typeface="Wingdings" pitchFamily="2" charset="2"/>
              <a:buChar char="l"/>
            </a:pPr>
            <a:r>
              <a:rPr lang="en-US" altLang="zh-CN" sz="3200" b="1" dirty="0">
                <a:solidFill>
                  <a:srgbClr val="CC0000"/>
                </a:solidFill>
              </a:rPr>
              <a:t> If </a:t>
            </a:r>
            <a:r>
              <a:rPr lang="en-US" altLang="zh-CN" sz="3200" b="1" dirty="0"/>
              <a:t>she </a:t>
            </a:r>
            <a:r>
              <a:rPr lang="en-US" altLang="zh-CN" sz="3200" b="1" dirty="0">
                <a:solidFill>
                  <a:srgbClr val="CC0000"/>
                </a:solidFill>
              </a:rPr>
              <a:t>is</a:t>
            </a:r>
            <a:r>
              <a:rPr lang="en-US" altLang="zh-CN" sz="3200" b="1" dirty="0"/>
              <a:t> kind to me, I </a:t>
            </a:r>
            <a:r>
              <a:rPr lang="en-US" altLang="zh-CN" sz="3200" b="1" dirty="0">
                <a:solidFill>
                  <a:srgbClr val="CC0000"/>
                </a:solidFill>
              </a:rPr>
              <a:t>won’t</a:t>
            </a:r>
            <a:r>
              <a:rPr lang="en-US" altLang="zh-CN" sz="3200" b="1" dirty="0"/>
              <a:t> argue with her.</a:t>
            </a:r>
          </a:p>
          <a:p>
            <a:pPr>
              <a:lnSpc>
                <a:spcPct val="105000"/>
              </a:lnSpc>
            </a:pPr>
            <a:r>
              <a:rPr lang="zh-CN" altLang="en-US" sz="3200" b="1" dirty="0"/>
              <a:t>   如果她好好对我，我就不跟她吵。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76300" y="169863"/>
            <a:ext cx="8358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3333FF"/>
                </a:solidFill>
              </a:rPr>
              <a:t>if </a:t>
            </a:r>
            <a:r>
              <a:rPr lang="zh-CN" altLang="en-US" sz="3600" b="1" dirty="0">
                <a:solidFill>
                  <a:srgbClr val="3333FF"/>
                </a:solidFill>
              </a:rPr>
              <a:t>引导一个条件状语从句</a:t>
            </a:r>
          </a:p>
        </p:txBody>
      </p:sp>
    </p:spTree>
    <p:extLst>
      <p:ext uri="{BB962C8B-B14F-4D97-AF65-F5344CB8AC3E}">
        <p14:creationId xmlns:p14="http://schemas.microsoft.com/office/powerpoint/2010/main" val="33467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2960" y="1131159"/>
            <a:ext cx="1084920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800" dirty="0"/>
              <a:t/>
            </a:r>
            <a:br>
              <a:rPr lang="en-US" altLang="zh-CN" sz="2800" dirty="0"/>
            </a:br>
            <a:endParaRPr lang="zh-CN" altLang="zh-CN" sz="2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21310" y="190500"/>
            <a:ext cx="3304540" cy="1003300"/>
            <a:chOff x="700" y="622"/>
            <a:chExt cx="5204" cy="1580"/>
          </a:xfrm>
        </p:grpSpPr>
        <p:sp>
          <p:nvSpPr>
            <p:cNvPr id="6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7" name="图片 6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83310" y="1727295"/>
            <a:ext cx="8955087" cy="4321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endParaRPr lang="en-US" altLang="zh-CN" b="1" dirty="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 smtClean="0"/>
              <a:t>1. I’m sure if he _________ (go) to the party, he ___________  (have) a great time.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 smtClean="0"/>
              <a:t>2. I’ll buy a computer if I ______ (have) enough money.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 smtClean="0"/>
              <a:t>3. You _____________ (not get) nervous if you _____ (do ) enough exercise.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25850" y="2244894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goes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32365" y="2278543"/>
            <a:ext cx="252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zh-CN" altLang="en-US" sz="3200" b="1" dirty="0">
                <a:solidFill>
                  <a:srgbClr val="C00000"/>
                </a:solidFill>
              </a:rPr>
              <a:t>    </a:t>
            </a:r>
            <a:r>
              <a:rPr lang="en-US" altLang="zh-CN" sz="3200" b="1" dirty="0">
                <a:solidFill>
                  <a:srgbClr val="C00000"/>
                </a:solidFill>
              </a:rPr>
              <a:t>will have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32708" y="3502465"/>
            <a:ext cx="2506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have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75175" y="4156933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</a:rPr>
              <a:t>won’t get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970502" y="4223321"/>
            <a:ext cx="2016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3310" y="1552908"/>
            <a:ext cx="447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</a:rPr>
              <a:t>I.</a:t>
            </a:r>
            <a:r>
              <a:rPr lang="zh-CN" altLang="en-US" sz="2800" dirty="0" smtClean="0">
                <a:solidFill>
                  <a:srgbClr val="3333FF"/>
                </a:solidFill>
              </a:rPr>
              <a:t>用</a:t>
            </a:r>
            <a:r>
              <a:rPr lang="zh-CN" altLang="en-US" sz="2800" dirty="0" smtClean="0">
                <a:solidFill>
                  <a:srgbClr val="3333FF"/>
                </a:solidFill>
              </a:rPr>
              <a:t>所给词的适当形式填空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37235" y="611505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447800" y="2040722"/>
            <a:ext cx="9384030" cy="1075055"/>
            <a:chOff x="2280" y="2598"/>
            <a:chExt cx="14778" cy="1693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30" y="2598"/>
              <a:ext cx="14028" cy="1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方正兰亭黑_GB18030" panose="02000000000000000000" charset="-122"/>
                </a:rPr>
                <a:t>学习本课时新单词及短语： </a:t>
              </a:r>
              <a:r>
                <a:rPr lang="en-US" altLang="zh-CN" sz="2800" b="1" dirty="0">
                  <a:latin typeface="Times New Roman" pitchFamily="18" charset="0"/>
                  <a:ea typeface="宋体" panose="02010600030101010101" pitchFamily="2" charset="-122"/>
                  <a:cs typeface="方正兰亭黑_GB18030" panose="02000000000000000000" charset="-122"/>
                </a:rPr>
                <a:t>meeting, video, organize, potato chips, chocolate, potato </a:t>
              </a:r>
              <a:r>
                <a: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方正兰亭黑_GB18030" panose="02000000000000000000" charset="-122"/>
                </a:rPr>
                <a:t>chips</a:t>
              </a:r>
              <a:endParaRPr lang="en-US" altLang="zh-CN" sz="28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47800" y="3621237"/>
            <a:ext cx="9378950" cy="738505"/>
            <a:chOff x="2212" y="4413"/>
            <a:chExt cx="14770" cy="1163"/>
          </a:xfrm>
        </p:grpSpPr>
        <p:grpSp>
          <p:nvGrpSpPr>
            <p:cNvPr id="9" name="组合 8"/>
            <p:cNvGrpSpPr/>
            <p:nvPr/>
          </p:nvGrpSpPr>
          <p:grpSpPr>
            <a:xfrm>
              <a:off x="2212" y="4413"/>
              <a:ext cx="14770" cy="1163"/>
              <a:chOff x="2280" y="4399"/>
              <a:chExt cx="14770" cy="116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80" y="4735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022" y="4399"/>
                <a:ext cx="14028" cy="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>
                  <a:lnSpc>
                    <a:spcPct val="150000"/>
                  </a:lnSpc>
                  <a:buNone/>
                </a:pP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学会对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将来要发生的事进行假设和推断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80" y="4696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906286" y="498475"/>
            <a:ext cx="9937750" cy="5257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endParaRPr lang="zh-CN" altLang="en-US" b="1" dirty="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4. Shall I say “Hello” if the foreigner ______ (come) into the classroom?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5. He’ll get better grades if he _________ (study ) hard.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6. If you ______(study) hard, you _____ (can)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   pass the exam.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zh-CN" b="1" dirty="0" smtClean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008813" y="1218053"/>
            <a:ext cx="1512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</a:rPr>
              <a:t>comes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170436" y="2624138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studies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63625" y="3367351"/>
            <a:ext cx="1655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study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37160" y="3443551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40400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443831" y="1794758"/>
            <a:ext cx="8288337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/>
              <a:t>1</a:t>
            </a:r>
            <a:r>
              <a:rPr lang="en-US" altLang="zh-CN" sz="3200" b="1" dirty="0" smtClean="0"/>
              <a:t>. –</a:t>
            </a:r>
            <a:r>
              <a:rPr lang="en-US" altLang="zh-CN" sz="3200" b="1" dirty="0"/>
              <a:t>What ______ if they ____ to the meeting late?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/>
              <a:t>   –Sorry, I don’t know.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/>
              <a:t>A. will happen; go          B. happened; go     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/>
              <a:t>C. happens; will go        D. will happen; will go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534833" y="1880483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991" y="812669"/>
            <a:ext cx="494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3333FF"/>
                </a:solidFill>
              </a:rPr>
              <a:t>II.</a:t>
            </a:r>
            <a:r>
              <a:rPr lang="zh-CN" altLang="en-US" sz="3200" dirty="0" smtClean="0">
                <a:solidFill>
                  <a:srgbClr val="3333FF"/>
                </a:solidFill>
              </a:rPr>
              <a:t>单项</a:t>
            </a:r>
            <a:r>
              <a:rPr lang="zh-CN" altLang="en-US" sz="3200" dirty="0" smtClean="0">
                <a:solidFill>
                  <a:srgbClr val="3333FF"/>
                </a:solidFill>
              </a:rPr>
              <a:t>填空</a:t>
            </a:r>
            <a:endParaRPr lang="zh-CN" altLang="en-US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77938" y="1748015"/>
            <a:ext cx="82883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 smtClean="0"/>
              <a:t>2. We</a:t>
            </a:r>
            <a:r>
              <a:rPr lang="en-US" altLang="zh-CN" sz="3200" b="1" dirty="0"/>
              <a:t>_______ for a picnic  if </a:t>
            </a:r>
            <a:r>
              <a:rPr lang="en-US" altLang="zh-CN" sz="3200" b="1" dirty="0" err="1"/>
              <a:t>it_______rain</a:t>
            </a:r>
            <a:r>
              <a:rPr lang="en-US" altLang="zh-CN" sz="3200" b="1" dirty="0"/>
              <a:t> this Sunday.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/>
              <a:t>  A. will go; doesn't         B. will go; won't   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3200" b="1" dirty="0"/>
              <a:t> C. go; doesn't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810758" y="1806047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074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6" y="3751317"/>
            <a:ext cx="1607475" cy="2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73676" y="2236943"/>
            <a:ext cx="963290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Remember the new words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expressions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Preview new words and expressions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236" y="675043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7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102307" y="1910031"/>
            <a:ext cx="6631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/>
                <a:latin typeface="Brush Script Std" panose="03060802040607070404" pitchFamily="66" charset="0"/>
              </a:rPr>
              <a:t>Thank you !</a:t>
            </a:r>
            <a:endParaRPr lang="zh-CN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/>
              <a:latin typeface="Brush Script Std" panose="03060802040607070404" pitchFamily="66" charset="0"/>
            </a:endParaRPr>
          </a:p>
        </p:txBody>
      </p:sp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7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8" name="图片 7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AutoShape 2" descr="https://timgsa.baidu.com/timg?image&amp;quality=80&amp;size=b9999_10000&amp;sec=1561687615012&amp;di=e42aaadac27016a971851815792a505e&amp;imgtype=0&amp;src=http%3A%2F%2Fimages.669pic.com%2Felement_pic%2F18%2F4%2F89%2F16%2F6b7c07b182d49aa663af72ba634de9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321" y1="35189" x2="44321" y2="35189"/>
                        <a14:foregroundMark x1="42316" y1="37639" x2="42316" y2="3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84" y="1372724"/>
            <a:ext cx="1870251" cy="18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38200" y="3001390"/>
            <a:ext cx="31813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600" b="1" dirty="0">
                <a:solidFill>
                  <a:srgbClr val="CC66FF"/>
                </a:solidFill>
              </a:rPr>
              <a:t> She is going to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600" b="1" dirty="0">
                <a:solidFill>
                  <a:srgbClr val="CC66FF"/>
                </a:solidFill>
              </a:rPr>
              <a:t> walk to school.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065155" y="3485864"/>
            <a:ext cx="3529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CC66FF"/>
                </a:solidFill>
              </a:rPr>
              <a:t>She will be late.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3003285" y="4395501"/>
            <a:ext cx="1223963" cy="8556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4516173" y="4243101"/>
            <a:ext cx="1150937" cy="9366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129064" y="5179726"/>
            <a:ext cx="908182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/>
              <a:t>If she _____ to school, she _____ ___late.</a:t>
            </a:r>
          </a:p>
        </p:txBody>
      </p:sp>
      <p:sp>
        <p:nvSpPr>
          <p:cNvPr id="13" name="矩形 12"/>
          <p:cNvSpPr/>
          <p:nvPr/>
        </p:nvSpPr>
        <p:spPr>
          <a:xfrm>
            <a:off x="2484856" y="5251164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walks</a:t>
            </a:r>
          </a:p>
        </p:txBody>
      </p:sp>
      <p:sp>
        <p:nvSpPr>
          <p:cNvPr id="14" name="矩形 13"/>
          <p:cNvSpPr/>
          <p:nvPr/>
        </p:nvSpPr>
        <p:spPr>
          <a:xfrm>
            <a:off x="7147817" y="5269568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23" name="矩形 22"/>
          <p:cNvSpPr/>
          <p:nvPr/>
        </p:nvSpPr>
        <p:spPr>
          <a:xfrm>
            <a:off x="8517967" y="5285658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28044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20" grpId="0" animBg="1"/>
      <p:bldP spid="21" grpId="0" animBg="1"/>
      <p:bldP spid="13" grpId="0"/>
      <p:bldP spid="1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1159236" y="3377668"/>
            <a:ext cx="4248150" cy="122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CN" sz="3600" b="1" smtClean="0">
                <a:solidFill>
                  <a:srgbClr val="CC66FF"/>
                </a:solidFill>
                <a:latin typeface="Times New Roman" pitchFamily="18" charset="0"/>
              </a:rPr>
              <a:t>It is going to rain tomorrow.</a:t>
            </a:r>
            <a:r>
              <a:rPr lang="en-US" altLang="zh-CN" sz="3600" smtClean="0">
                <a:solidFill>
                  <a:srgbClr val="CC66FF"/>
                </a:solidFill>
                <a:latin typeface="Times New Roman" pitchFamily="18" charset="0"/>
              </a:rPr>
              <a:t>  </a:t>
            </a:r>
          </a:p>
        </p:txBody>
      </p:sp>
      <p:pic>
        <p:nvPicPr>
          <p:cNvPr id="9" name="Picture 4" descr="142804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599" y="210605"/>
            <a:ext cx="3052762" cy="3052763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16911" y="3584043"/>
            <a:ext cx="4167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3600" b="1">
                <a:solidFill>
                  <a:srgbClr val="CC66FF"/>
                </a:solidFill>
              </a:rPr>
              <a:t>I will stay at home.</a:t>
            </a:r>
            <a:r>
              <a:rPr lang="en-US" altLang="zh-CN" sz="3600">
                <a:solidFill>
                  <a:srgbClr val="CC66FF"/>
                </a:solidFill>
              </a:rPr>
              <a:t>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22724" y="5250918"/>
            <a:ext cx="885666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If it _____ tomorrow, I _____ _____ at home.</a:t>
            </a:r>
            <a:r>
              <a:rPr lang="en-US" altLang="zh-CN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22836" y="5179480"/>
            <a:ext cx="11525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rains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31099" y="5179480"/>
            <a:ext cx="1081088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98115" y="5179480"/>
            <a:ext cx="1223963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stay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535724" y="4315880"/>
            <a:ext cx="1223962" cy="9350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4759686" y="4099980"/>
            <a:ext cx="1295400" cy="115093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86" y="210605"/>
            <a:ext cx="26860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45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0" grpId="0" autoUpdateAnimBg="0"/>
      <p:bldP spid="11" grpId="0" autoUpdateAnimBg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32890" y="797194"/>
            <a:ext cx="10673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600" b="1" dirty="0">
                <a:solidFill>
                  <a:srgbClr val="0000FF"/>
                </a:solidFill>
              </a:rPr>
              <a:t>Match the statements with the pictures [a-d].</a:t>
            </a:r>
          </a:p>
        </p:txBody>
      </p:sp>
      <p:graphicFrame>
        <p:nvGraphicFramePr>
          <p:cNvPr id="1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49275"/>
              </p:ext>
            </p:extLst>
          </p:nvPr>
        </p:nvGraphicFramePr>
        <p:xfrm>
          <a:off x="820178" y="1586227"/>
          <a:ext cx="8280400" cy="4783136"/>
        </p:xfrm>
        <a:graphic>
          <a:graphicData uri="http://schemas.openxmlformats.org/drawingml/2006/table">
            <a:tbl>
              <a:tblPr/>
              <a:tblGrid>
                <a:gridCol w="4141787"/>
                <a:gridCol w="4138613"/>
              </a:tblGrid>
              <a:tr h="576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Statements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Responses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50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____ I think I’ll wear jeans to the party.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you do, the teachers won’t _______________.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50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____ I think I’ll stay at home.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you do, you’ll _______________.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50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____ I think I’ll take the bus to the party.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you do, you’ll ____________________.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1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____ I think I’ll go to the party with Karen and Anna.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you do, you’ll ___________________.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1423110" y="2086857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c</a:t>
            </a:r>
            <a:endParaRPr lang="en-US" altLang="zh-CN" sz="3600"/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1351673" y="3021894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d</a:t>
            </a:r>
            <a:endParaRPr lang="en-US" altLang="zh-CN" sz="3600"/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1351673" y="3958519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b</a:t>
            </a:r>
            <a:endParaRPr lang="en-US" altLang="zh-CN" sz="3600"/>
          </a:p>
        </p:txBody>
      </p:sp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1351673" y="4895144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a</a:t>
            </a:r>
            <a:endParaRPr lang="en-US" altLang="zh-CN" sz="3600"/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90066" y="890634"/>
            <a:ext cx="742824" cy="63685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1a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178" y="-69921"/>
            <a:ext cx="3304540" cy="1003300"/>
            <a:chOff x="700" y="622"/>
            <a:chExt cx="5204" cy="1580"/>
          </a:xfrm>
        </p:grpSpPr>
        <p:sp>
          <p:nvSpPr>
            <p:cNvPr id="23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学 习</a:t>
              </a:r>
            </a:p>
          </p:txBody>
        </p:sp>
        <p:pic>
          <p:nvPicPr>
            <p:cNvPr id="24" name="图片 23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25" name="直接连接符 24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32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7542" y="2593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32297" y="29192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600" b="1" dirty="0">
                <a:solidFill>
                  <a:srgbClr val="3333FF"/>
                </a:solidFill>
              </a:rPr>
              <a:t>Listen and complete the responses in 1a.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883009" y="291923"/>
            <a:ext cx="647700" cy="5762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1b</a:t>
            </a: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38519"/>
              </p:ext>
            </p:extLst>
          </p:nvPr>
        </p:nvGraphicFramePr>
        <p:xfrm>
          <a:off x="1059222" y="933273"/>
          <a:ext cx="8280400" cy="5417959"/>
        </p:xfrm>
        <a:graphic>
          <a:graphicData uri="http://schemas.openxmlformats.org/drawingml/2006/table">
            <a:tbl>
              <a:tblPr/>
              <a:tblGrid>
                <a:gridCol w="4141470"/>
                <a:gridCol w="4138930"/>
              </a:tblGrid>
              <a:tr h="614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Statements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Responses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1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____ I think I’ll go to the party with Karen and Anna.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If you do, the teachers won’t _______________.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2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____ I think I’ll wear jeans to the party.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If you do,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you’ll_______________.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 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4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____ I think I’ll take the bus to the party.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you do, you’ll ____________________.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4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____ I think I’ll stay at home.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you do, you’ll ___________________.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6228122" y="1931810"/>
            <a:ext cx="2808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let you in</a:t>
            </a:r>
            <a:endParaRPr lang="en-US" altLang="zh-CN" sz="3200" dirty="0">
              <a:solidFill>
                <a:srgbClr val="0000FF"/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6218597" y="3352623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be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</a:rPr>
              <a:t>sorry</a:t>
            </a: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450247" y="4824235"/>
            <a:ext cx="2808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be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</a:rPr>
              <a:t>late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5264509" y="5783085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have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</a:rPr>
              <a:t>a great time</a:t>
            </a:r>
          </a:p>
        </p:txBody>
      </p:sp>
      <p:pic>
        <p:nvPicPr>
          <p:cNvPr id="4" name="Unit 10 Section A 1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1101549"/>
            <a:ext cx="609600" cy="4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018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2031316" y="461695"/>
            <a:ext cx="769718" cy="63685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1c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73299" y="3030010"/>
            <a:ext cx="7272337" cy="304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 dirty="0">
                <a:ea typeface="宋体" pitchFamily="2" charset="-122"/>
              </a:rPr>
              <a:t>A: Are you going to the party tomorrow </a:t>
            </a:r>
          </a:p>
          <a:p>
            <a:r>
              <a:rPr lang="en-US" altLang="zh-CN" sz="3200" b="1" dirty="0">
                <a:ea typeface="宋体" pitchFamily="2" charset="-122"/>
              </a:rPr>
              <a:t>      night?</a:t>
            </a:r>
          </a:p>
          <a:p>
            <a:r>
              <a:rPr lang="en-US" altLang="zh-CN" sz="3200" b="1" dirty="0">
                <a:ea typeface="宋体" pitchFamily="2" charset="-122"/>
              </a:rPr>
              <a:t>B: Yes, I am.</a:t>
            </a:r>
          </a:p>
          <a:p>
            <a:r>
              <a:rPr lang="en-US" altLang="zh-CN" sz="3200" b="1" dirty="0">
                <a:ea typeface="宋体" pitchFamily="2" charset="-122"/>
              </a:rPr>
              <a:t>A: Who will you go with?</a:t>
            </a:r>
          </a:p>
          <a:p>
            <a:r>
              <a:rPr lang="en-US" altLang="zh-CN" sz="3200" b="1" dirty="0">
                <a:ea typeface="宋体" pitchFamily="2" charset="-122"/>
              </a:rPr>
              <a:t>B: I think I’ll go with Karen and Anna.</a:t>
            </a:r>
          </a:p>
          <a:p>
            <a:r>
              <a:rPr lang="en-US" altLang="zh-CN" sz="3200" b="1" dirty="0">
                <a:ea typeface="宋体" pitchFamily="2" charset="-122"/>
              </a:rPr>
              <a:t>A: If you do, you’ll </a:t>
            </a:r>
            <a:r>
              <a:rPr lang="en-US" altLang="zh-CN" sz="3200" b="1" dirty="0">
                <a:solidFill>
                  <a:srgbClr val="0000FF"/>
                </a:solidFill>
                <a:ea typeface="宋体" pitchFamily="2" charset="-122"/>
              </a:rPr>
              <a:t>have a great time</a:t>
            </a:r>
            <a:r>
              <a:rPr lang="en-US" altLang="zh-CN" sz="3200" b="1" dirty="0">
                <a:ea typeface="宋体" pitchFamily="2" charset="-122"/>
              </a:rPr>
              <a:t>.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3557589" y="622301"/>
            <a:ext cx="3509962" cy="554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273299" y="1452563"/>
            <a:ext cx="6683375" cy="1155700"/>
          </a:xfrm>
          <a:prstGeom prst="rect">
            <a:avLst/>
          </a:prstGeom>
          <a:noFill/>
          <a:ln w="889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3200" b="1" dirty="0">
                <a:ea typeface="宋体" pitchFamily="2" charset="-122"/>
              </a:rPr>
              <a:t>Look at the pictures above and make</a:t>
            </a:r>
          </a:p>
          <a:p>
            <a:r>
              <a:rPr lang="en-US" altLang="zh-CN" sz="3200" b="1" dirty="0">
                <a:ea typeface="宋体" pitchFamily="2" charset="-122"/>
              </a:rPr>
              <a:t>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9133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圆角矩形标注 10"/>
          <p:cNvSpPr>
            <a:spLocks noChangeArrowheads="1"/>
          </p:cNvSpPr>
          <p:nvPr/>
        </p:nvSpPr>
        <p:spPr bwMode="auto">
          <a:xfrm>
            <a:off x="950913" y="1021108"/>
            <a:ext cx="7091362" cy="1295400"/>
          </a:xfrm>
          <a:prstGeom prst="wedgeRoundRectCallout">
            <a:avLst>
              <a:gd name="adj1" fmla="val -18144"/>
              <a:gd name="adj2" fmla="val 98282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cs typeface="Times New Roman" pitchFamily="18" charset="0"/>
              </a:rPr>
              <a:t>Are you going to the party tomorrow night?</a:t>
            </a:r>
            <a:endParaRPr lang="zh-CN" altLang="en-US" sz="3600" b="1" dirty="0">
              <a:cs typeface="Times New Roman" pitchFamily="18" charset="0"/>
            </a:endParaRPr>
          </a:p>
        </p:txBody>
      </p:sp>
      <p:sp>
        <p:nvSpPr>
          <p:cNvPr id="47" name="圆角矩形标注 11"/>
          <p:cNvSpPr>
            <a:spLocks noChangeArrowheads="1"/>
          </p:cNvSpPr>
          <p:nvPr/>
        </p:nvSpPr>
        <p:spPr bwMode="auto">
          <a:xfrm>
            <a:off x="5240338" y="3957983"/>
            <a:ext cx="2232025" cy="935037"/>
          </a:xfrm>
          <a:prstGeom prst="wedgeRoundRectCallout">
            <a:avLst>
              <a:gd name="adj1" fmla="val 53343"/>
              <a:gd name="adj2" fmla="val 97708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CN" sz="3600" b="1">
                <a:cs typeface="Times New Roman" pitchFamily="18" charset="0"/>
              </a:rPr>
              <a:t>Yes, I am.</a:t>
            </a:r>
            <a:endParaRPr lang="zh-CN" altLang="en-US" sz="3600" b="1">
              <a:cs typeface="Times New Roman" pitchFamily="18" charset="0"/>
            </a:endParaRPr>
          </a:p>
        </p:txBody>
      </p:sp>
      <p:pic>
        <p:nvPicPr>
          <p:cNvPr id="48" name="Picture 7" descr="对话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88826"/>
            <a:ext cx="153828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对话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258241"/>
            <a:ext cx="177641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utoUpdateAnimBg="0"/>
      <p:bldP spid="4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7"/>
          <p:cNvSpPr>
            <a:spLocks noChangeArrowheads="1"/>
          </p:cNvSpPr>
          <p:nvPr/>
        </p:nvSpPr>
        <p:spPr bwMode="auto">
          <a:xfrm>
            <a:off x="468313" y="333375"/>
            <a:ext cx="3132137" cy="1223963"/>
          </a:xfrm>
          <a:prstGeom prst="wedgeRoundRectCallout">
            <a:avLst>
              <a:gd name="adj1" fmla="val 44375"/>
              <a:gd name="adj2" fmla="val 124449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600" b="1">
                <a:cs typeface="Times New Roman" pitchFamily="18" charset="0"/>
              </a:rPr>
              <a:t>Who will you go with?</a:t>
            </a:r>
            <a:endParaRPr lang="zh-CN" altLang="en-US" sz="3600" b="1">
              <a:cs typeface="Times New Roman" pitchFamily="18" charset="0"/>
            </a:endParaRPr>
          </a:p>
        </p:txBody>
      </p:sp>
      <p:sp>
        <p:nvSpPr>
          <p:cNvPr id="10" name="圆角矩形标注 8"/>
          <p:cNvSpPr>
            <a:spLocks noChangeArrowheads="1"/>
          </p:cNvSpPr>
          <p:nvPr/>
        </p:nvSpPr>
        <p:spPr bwMode="auto">
          <a:xfrm>
            <a:off x="563563" y="4278315"/>
            <a:ext cx="3995737" cy="1754186"/>
          </a:xfrm>
          <a:prstGeom prst="wedgeRoundRectCallout">
            <a:avLst>
              <a:gd name="adj1" fmla="val 37921"/>
              <a:gd name="adj2" fmla="val -96974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600" b="1">
                <a:cs typeface="Times New Roman" pitchFamily="18" charset="0"/>
              </a:rPr>
              <a:t>If you do, you’ll have a great time. </a:t>
            </a:r>
            <a:endParaRPr lang="zh-CN" altLang="en-US" sz="3600" b="1">
              <a:cs typeface="Times New Roman" pitchFamily="18" charset="0"/>
            </a:endParaRPr>
          </a:p>
        </p:txBody>
      </p:sp>
      <p:sp>
        <p:nvSpPr>
          <p:cNvPr id="11" name="圆角矩形标注 9"/>
          <p:cNvSpPr>
            <a:spLocks noChangeArrowheads="1"/>
          </p:cNvSpPr>
          <p:nvPr/>
        </p:nvSpPr>
        <p:spPr bwMode="auto">
          <a:xfrm>
            <a:off x="6073775" y="4232276"/>
            <a:ext cx="3529013" cy="1800225"/>
          </a:xfrm>
          <a:prstGeom prst="wedgeRoundRectCallout">
            <a:avLst>
              <a:gd name="adj1" fmla="val -10097"/>
              <a:gd name="adj2" fmla="val -120546"/>
              <a:gd name="adj3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cs typeface="Times New Roman" pitchFamily="18" charset="0"/>
              </a:rPr>
              <a:t>I think I’ll go with Karen and Anna. </a:t>
            </a:r>
            <a:endParaRPr lang="zh-CN" altLang="en-US" sz="3600" b="1" dirty="0">
              <a:cs typeface="Times New Roman" pitchFamily="18" charset="0"/>
            </a:endParaRPr>
          </a:p>
        </p:txBody>
      </p:sp>
      <p:pic>
        <p:nvPicPr>
          <p:cNvPr id="12" name="Picture 5" descr="对话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828675"/>
            <a:ext cx="196691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对话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97706"/>
            <a:ext cx="17462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自定义</PresentationFormat>
  <Paragraphs>165</Paragraphs>
  <Slides>24</Slides>
  <Notes>3</Notes>
  <HiddenSlides>0</HiddenSlides>
  <MMClips>4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35</cp:revision>
  <dcterms:created xsi:type="dcterms:W3CDTF">2018-03-01T02:03:00Z</dcterms:created>
  <dcterms:modified xsi:type="dcterms:W3CDTF">2019-07-04T09:17:20Z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2052-11.1.0.8306</vt:lpwstr>
  </property>
  <property fmtid="{D5CDD505-2E9C-101B-9397-08002B2CF9AE}" pid="3" name="KSORubyTemplateID">
    <vt:lpwstr>13</vt:lpwstr>
  </property>
</Properties>
</file>