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92" r:id="rId3"/>
    <p:sldId id="271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275" r:id="rId15"/>
    <p:sldId id="321" r:id="rId16"/>
    <p:sldId id="320" r:id="rId17"/>
    <p:sldId id="276" r:id="rId18"/>
    <p:sldId id="303" r:id="rId19"/>
    <p:sldId id="304" r:id="rId20"/>
    <p:sldId id="305" r:id="rId21"/>
    <p:sldId id="306" r:id="rId22"/>
    <p:sldId id="307" r:id="rId23"/>
    <p:sldId id="309" r:id="rId24"/>
    <p:sldId id="322" r:id="rId25"/>
    <p:sldId id="323" r:id="rId26"/>
    <p:sldId id="260" r:id="rId27"/>
    <p:sldId id="261" r:id="rId28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6D"/>
    <a:srgbClr val="FF6600"/>
    <a:srgbClr val="FF8531"/>
    <a:srgbClr val="D8EFF2"/>
    <a:srgbClr val="7CD0D6"/>
    <a:srgbClr val="A0DCE1"/>
    <a:srgbClr val="32AEA8"/>
    <a:srgbClr val="FF8181"/>
    <a:srgbClr val="FF8B8B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7" autoAdjust="0"/>
    <p:restoredTop sz="94660"/>
  </p:normalViewPr>
  <p:slideViewPr>
    <p:cSldViewPr>
      <p:cViewPr varScale="1">
        <p:scale>
          <a:sx n="152" d="100"/>
          <a:sy n="152" d="100"/>
        </p:scale>
        <p:origin x="57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50"/>
            <a:ext cx="9151615" cy="51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7620" y="-15240"/>
            <a:ext cx="9144000" cy="51511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Documents and Settings\Administrator\桌面\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" y="1041"/>
            <a:ext cx="9137228" cy="10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-7620" y="-15240"/>
            <a:ext cx="9159240" cy="1127760"/>
          </a:xfrm>
          <a:prstGeom prst="rect">
            <a:avLst/>
          </a:prstGeom>
          <a:solidFill>
            <a:srgbClr val="FEFE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350" y="5036820"/>
            <a:ext cx="9157970" cy="106680"/>
          </a:xfrm>
          <a:prstGeom prst="rect">
            <a:avLst/>
          </a:prstGeom>
          <a:solidFill>
            <a:srgbClr val="62B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1619" cy="51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2018/9/26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gif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36.gif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8.gif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4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275"/>
            <a:ext cx="9144000" cy="397371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01858" y="774861"/>
            <a:ext cx="5313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望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洞庭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latin typeface="+mj-ea"/>
                <a:ea typeface="+mj-ea"/>
              </a:rPr>
              <a:t>[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en-US" altLang="zh-CN" sz="2000" dirty="0" smtClean="0">
                <a:latin typeface="+mj-ea"/>
                <a:ea typeface="+mj-ea"/>
              </a:rPr>
              <a:t>]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刘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禹锡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湖光秋月两相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潭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面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无风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镜未磨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遥望洞庭山水色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银盘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里一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青螺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9" name="矩形 8"/>
          <p:cNvSpPr/>
          <p:nvPr/>
        </p:nvSpPr>
        <p:spPr>
          <a:xfrm>
            <a:off x="256675" y="3069735"/>
            <a:ext cx="8630652" cy="1759439"/>
          </a:xfrm>
          <a:prstGeom prst="rect">
            <a:avLst/>
          </a:prstGeom>
          <a:solidFill>
            <a:schemeClr val="accent3">
              <a:lumMod val="20000"/>
              <a:lumOff val="80000"/>
              <a:alpha val="84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7755" y="3106583"/>
            <a:ext cx="781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洞庭：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即洞庭湖，位于今湖南省北部。湖中有不少小山，最有名的是君山。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3832" y="3769520"/>
            <a:ext cx="864966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镜未磨：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古人的镜子用铜制作、磨成。这里一说是水面无风，波平如镜；一说是远望湖中的景物，隐约不清，如同镜面没打磨时照物不清楚。 两说均可。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85601" y="4420350"/>
            <a:ext cx="246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白银盘：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形容洞庭湖。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97755" y="3436386"/>
            <a:ext cx="468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和：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和谐，这里指水色与月光融为一体。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611560" y="627534"/>
            <a:ext cx="1060648" cy="482247"/>
            <a:chOff x="1312967" y="2438400"/>
            <a:chExt cx="1060648" cy="482247"/>
          </a:xfrm>
        </p:grpSpPr>
        <p:sp>
          <p:nvSpPr>
            <p:cNvPr id="18" name="圆角矩形 17"/>
            <p:cNvSpPr/>
            <p:nvPr/>
          </p:nvSpPr>
          <p:spPr bwMode="auto">
            <a:xfrm>
              <a:off x="1312967" y="2438400"/>
              <a:ext cx="1060648" cy="48224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359673" y="2446020"/>
              <a:ext cx="9758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latinLnBrk="1" hangingPunct="1"/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解 诗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555604" y="3436386"/>
            <a:ext cx="400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潭面：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指湖面。潭，水很深的湖。</a:t>
            </a:r>
          </a:p>
        </p:txBody>
      </p:sp>
    </p:spTree>
    <p:extLst>
      <p:ext uri="{BB962C8B-B14F-4D97-AF65-F5344CB8AC3E}">
        <p14:creationId xmlns:p14="http://schemas.microsoft.com/office/powerpoint/2010/main" val="216054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4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275"/>
            <a:ext cx="9144000" cy="397371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01858" y="774861"/>
            <a:ext cx="5313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望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洞庭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latin typeface="+mj-ea"/>
                <a:ea typeface="+mj-ea"/>
              </a:rPr>
              <a:t>[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en-US" altLang="zh-CN" sz="2000" dirty="0" smtClean="0">
                <a:latin typeface="+mj-ea"/>
                <a:ea typeface="+mj-ea"/>
              </a:rPr>
              <a:t>]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刘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禹锡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湖光秋月两相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潭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面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无风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镜未磨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遥望洞庭山水色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银盘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里一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青螺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9" name="矩形 8"/>
          <p:cNvSpPr/>
          <p:nvPr/>
        </p:nvSpPr>
        <p:spPr>
          <a:xfrm>
            <a:off x="256675" y="3069735"/>
            <a:ext cx="8630652" cy="1759439"/>
          </a:xfrm>
          <a:prstGeom prst="rect">
            <a:avLst/>
          </a:prstGeom>
          <a:solidFill>
            <a:schemeClr val="accent3">
              <a:lumMod val="20000"/>
              <a:lumOff val="80000"/>
              <a:alpha val="84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58427" y="3135158"/>
            <a:ext cx="8427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</a:t>
            </a:r>
            <a:r>
              <a:rPr lang="zh-CN" altLang="en-US" sz="18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螺：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青绿色的螺壳。螺是一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种软体小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动物，体外有螺旋形硬壳。青黑色的螺形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endParaRPr lang="en-US" altLang="zh-CN" sz="1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墨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，古代妇女用以画眉。这里是用来形容洞庭湖中的君山。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611560" y="627534"/>
            <a:ext cx="1060648" cy="482247"/>
            <a:chOff x="1312967" y="2438400"/>
            <a:chExt cx="1060648" cy="482247"/>
          </a:xfrm>
        </p:grpSpPr>
        <p:sp>
          <p:nvSpPr>
            <p:cNvPr id="18" name="圆角矩形 17"/>
            <p:cNvSpPr/>
            <p:nvPr/>
          </p:nvSpPr>
          <p:spPr bwMode="auto">
            <a:xfrm>
              <a:off x="1312967" y="2438400"/>
              <a:ext cx="1060648" cy="48224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359673" y="2446020"/>
              <a:ext cx="9758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latinLnBrk="1" hangingPunct="1"/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解 诗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0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91630"/>
            <a:ext cx="2390274" cy="258149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47864" y="1962414"/>
            <a:ext cx="5313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望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洞庭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latin typeface="+mj-ea"/>
                <a:ea typeface="+mj-ea"/>
              </a:rPr>
              <a:t>[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en-US" altLang="zh-CN" sz="2000" dirty="0" smtClean="0">
                <a:latin typeface="+mj-ea"/>
                <a:ea typeface="+mj-ea"/>
              </a:rPr>
              <a:t>]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刘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禹锡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湖光秋月两相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潭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面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无风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镜未磨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遥望洞庭山水色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银盘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里一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青螺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843808" y="627534"/>
            <a:ext cx="3252192" cy="1481731"/>
            <a:chOff x="4764586" y="776384"/>
            <a:chExt cx="3252192" cy="1481731"/>
          </a:xfrm>
        </p:grpSpPr>
        <p:sp>
          <p:nvSpPr>
            <p:cNvPr id="6" name="任意多边形 5"/>
            <p:cNvSpPr/>
            <p:nvPr/>
          </p:nvSpPr>
          <p:spPr>
            <a:xfrm>
              <a:off x="4764586" y="776384"/>
              <a:ext cx="3252192" cy="1481731"/>
            </a:xfrm>
            <a:custGeom>
              <a:avLst/>
              <a:gdLst>
                <a:gd name="connsiteX0" fmla="*/ 41141 w 2985274"/>
                <a:gd name="connsiteY0" fmla="*/ 1245457 h 1481731"/>
                <a:gd name="connsiteX1" fmla="*/ 82282 w 2985274"/>
                <a:gd name="connsiteY1" fmla="*/ 1286598 h 1481731"/>
                <a:gd name="connsiteX2" fmla="*/ 41141 w 2985274"/>
                <a:gd name="connsiteY2" fmla="*/ 1327739 h 1481731"/>
                <a:gd name="connsiteX3" fmla="*/ 0 w 2985274"/>
                <a:gd name="connsiteY3" fmla="*/ 1286598 h 1481731"/>
                <a:gd name="connsiteX4" fmla="*/ 41141 w 2985274"/>
                <a:gd name="connsiteY4" fmla="*/ 1245457 h 1481731"/>
                <a:gd name="connsiteX5" fmla="*/ 262017 w 2985274"/>
                <a:gd name="connsiteY5" fmla="*/ 1136129 h 1481731"/>
                <a:gd name="connsiteX6" fmla="*/ 344299 w 2985274"/>
                <a:gd name="connsiteY6" fmla="*/ 1218411 h 1481731"/>
                <a:gd name="connsiteX7" fmla="*/ 262017 w 2985274"/>
                <a:gd name="connsiteY7" fmla="*/ 1300693 h 1481731"/>
                <a:gd name="connsiteX8" fmla="*/ 179735 w 2985274"/>
                <a:gd name="connsiteY8" fmla="*/ 1218411 h 1481731"/>
                <a:gd name="connsiteX9" fmla="*/ 262017 w 2985274"/>
                <a:gd name="connsiteY9" fmla="*/ 1136129 h 1481731"/>
                <a:gd name="connsiteX10" fmla="*/ 561515 w 2985274"/>
                <a:gd name="connsiteY10" fmla="*/ 1002530 h 1481731"/>
                <a:gd name="connsiteX11" fmla="*/ 684937 w 2985274"/>
                <a:gd name="connsiteY11" fmla="*/ 1125952 h 1481731"/>
                <a:gd name="connsiteX12" fmla="*/ 561515 w 2985274"/>
                <a:gd name="connsiteY12" fmla="*/ 1249374 h 1481731"/>
                <a:gd name="connsiteX13" fmla="*/ 438093 w 2985274"/>
                <a:gd name="connsiteY13" fmla="*/ 1125952 h 1481731"/>
                <a:gd name="connsiteX14" fmla="*/ 561515 w 2985274"/>
                <a:gd name="connsiteY14" fmla="*/ 1002530 h 1481731"/>
                <a:gd name="connsiteX15" fmla="*/ 2095146 w 2985274"/>
                <a:gd name="connsiteY15" fmla="*/ 368 h 1481731"/>
                <a:gd name="connsiteX16" fmla="*/ 2223128 w 2985274"/>
                <a:gd name="connsiteY16" fmla="*/ 41803 h 1481731"/>
                <a:gd name="connsiteX17" fmla="*/ 2264668 w 2985274"/>
                <a:gd name="connsiteY17" fmla="*/ 77988 h 1481731"/>
                <a:gd name="connsiteX18" fmla="*/ 2267236 w 2985274"/>
                <a:gd name="connsiteY18" fmla="*/ 80225 h 1481731"/>
                <a:gd name="connsiteX19" fmla="*/ 2488056 w 2985274"/>
                <a:gd name="connsiteY19" fmla="*/ 1109 h 1481731"/>
                <a:gd name="connsiteX20" fmla="*/ 2569212 w 2985274"/>
                <a:gd name="connsiteY20" fmla="*/ 18822 h 1481731"/>
                <a:gd name="connsiteX21" fmla="*/ 2722345 w 2985274"/>
                <a:gd name="connsiteY21" fmla="*/ 186334 h 1481731"/>
                <a:gd name="connsiteX22" fmla="*/ 2723179 w 2985274"/>
                <a:gd name="connsiteY22" fmla="*/ 186632 h 1481731"/>
                <a:gd name="connsiteX23" fmla="*/ 2787929 w 2985274"/>
                <a:gd name="connsiteY23" fmla="*/ 209836 h 1481731"/>
                <a:gd name="connsiteX24" fmla="*/ 2918870 w 2985274"/>
                <a:gd name="connsiteY24" fmla="*/ 348908 h 1481731"/>
                <a:gd name="connsiteX25" fmla="*/ 2910074 w 2985274"/>
                <a:gd name="connsiteY25" fmla="*/ 525196 h 1481731"/>
                <a:gd name="connsiteX26" fmla="*/ 2974331 w 2985274"/>
                <a:gd name="connsiteY26" fmla="*/ 794737 h 1481731"/>
                <a:gd name="connsiteX27" fmla="*/ 2673321 w 2985274"/>
                <a:gd name="connsiteY27" fmla="*/ 1030679 h 1481731"/>
                <a:gd name="connsiteX28" fmla="*/ 2565564 w 2985274"/>
                <a:gd name="connsiteY28" fmla="*/ 1232852 h 1481731"/>
                <a:gd name="connsiteX29" fmla="*/ 2198688 w 2985274"/>
                <a:gd name="connsiteY29" fmla="*/ 1257331 h 1481731"/>
                <a:gd name="connsiteX30" fmla="*/ 1936511 w 2985274"/>
                <a:gd name="connsiteY30" fmla="*/ 1473011 h 1481731"/>
                <a:gd name="connsiteX31" fmla="*/ 1551022 w 2985274"/>
                <a:gd name="connsiteY31" fmla="*/ 1341361 h 1481731"/>
                <a:gd name="connsiteX32" fmla="*/ 978395 w 2985274"/>
                <a:gd name="connsiteY32" fmla="*/ 1211287 h 1481731"/>
                <a:gd name="connsiteX33" fmla="*/ 726623 w 2985274"/>
                <a:gd name="connsiteY33" fmla="*/ 1066540 h 1481731"/>
                <a:gd name="connsiteX34" fmla="*/ 780421 w 2985274"/>
                <a:gd name="connsiteY34" fmla="*/ 871156 h 1481731"/>
                <a:gd name="connsiteX35" fmla="*/ 666818 w 2985274"/>
                <a:gd name="connsiteY35" fmla="*/ 670698 h 1481731"/>
                <a:gd name="connsiteX36" fmla="*/ 874286 w 2985274"/>
                <a:gd name="connsiteY36" fmla="*/ 492524 h 1481731"/>
                <a:gd name="connsiteX37" fmla="*/ 876270 w 2985274"/>
                <a:gd name="connsiteY37" fmla="*/ 487827 h 1481731"/>
                <a:gd name="connsiteX38" fmla="*/ 876270 w 2985274"/>
                <a:gd name="connsiteY38" fmla="*/ 487827 h 1481731"/>
                <a:gd name="connsiteX39" fmla="*/ 968687 w 2985274"/>
                <a:gd name="connsiteY39" fmla="*/ 231966 h 1481731"/>
                <a:gd name="connsiteX40" fmla="*/ 1418271 w 2985274"/>
                <a:gd name="connsiteY40" fmla="*/ 173511 h 1481731"/>
                <a:gd name="connsiteX41" fmla="*/ 1418357 w 2985274"/>
                <a:gd name="connsiteY41" fmla="*/ 173403 h 1481731"/>
                <a:gd name="connsiteX42" fmla="*/ 1457920 w 2985274"/>
                <a:gd name="connsiteY42" fmla="*/ 123852 h 1481731"/>
                <a:gd name="connsiteX43" fmla="*/ 1871556 w 2985274"/>
                <a:gd name="connsiteY43" fmla="*/ 112829 h 1481731"/>
                <a:gd name="connsiteX44" fmla="*/ 1873578 w 2985274"/>
                <a:gd name="connsiteY44" fmla="*/ 110169 h 1481731"/>
                <a:gd name="connsiteX45" fmla="*/ 1902941 w 2985274"/>
                <a:gd name="connsiteY45" fmla="*/ 71540 h 1481731"/>
                <a:gd name="connsiteX46" fmla="*/ 2048183 w 2985274"/>
                <a:gd name="connsiteY46" fmla="*/ 2023 h 1481731"/>
                <a:gd name="connsiteX47" fmla="*/ 2095146 w 2985274"/>
                <a:gd name="connsiteY47" fmla="*/ 368 h 1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985274" h="1481731">
                  <a:moveTo>
                    <a:pt x="41141" y="1245457"/>
                  </a:moveTo>
                  <a:cubicBezTo>
                    <a:pt x="63863" y="1245457"/>
                    <a:pt x="82282" y="1263876"/>
                    <a:pt x="82282" y="1286598"/>
                  </a:cubicBezTo>
                  <a:cubicBezTo>
                    <a:pt x="82282" y="1309320"/>
                    <a:pt x="63863" y="1327739"/>
                    <a:pt x="41141" y="1327739"/>
                  </a:cubicBezTo>
                  <a:cubicBezTo>
                    <a:pt x="18419" y="1327739"/>
                    <a:pt x="0" y="1309320"/>
                    <a:pt x="0" y="1286598"/>
                  </a:cubicBezTo>
                  <a:cubicBezTo>
                    <a:pt x="0" y="1263876"/>
                    <a:pt x="18419" y="1245457"/>
                    <a:pt x="41141" y="1245457"/>
                  </a:cubicBezTo>
                  <a:close/>
                  <a:moveTo>
                    <a:pt x="262017" y="1136129"/>
                  </a:moveTo>
                  <a:cubicBezTo>
                    <a:pt x="307460" y="1136129"/>
                    <a:pt x="344299" y="1172968"/>
                    <a:pt x="344299" y="1218411"/>
                  </a:cubicBezTo>
                  <a:cubicBezTo>
                    <a:pt x="344299" y="1263854"/>
                    <a:pt x="307460" y="1300693"/>
                    <a:pt x="262017" y="1300693"/>
                  </a:cubicBezTo>
                  <a:cubicBezTo>
                    <a:pt x="216574" y="1300693"/>
                    <a:pt x="179735" y="1263854"/>
                    <a:pt x="179735" y="1218411"/>
                  </a:cubicBezTo>
                  <a:cubicBezTo>
                    <a:pt x="179735" y="1172968"/>
                    <a:pt x="216574" y="1136129"/>
                    <a:pt x="262017" y="1136129"/>
                  </a:cubicBezTo>
                  <a:close/>
                  <a:moveTo>
                    <a:pt x="561515" y="1002530"/>
                  </a:moveTo>
                  <a:cubicBezTo>
                    <a:pt x="629679" y="1002530"/>
                    <a:pt x="684937" y="1057788"/>
                    <a:pt x="684937" y="1125952"/>
                  </a:cubicBezTo>
                  <a:cubicBezTo>
                    <a:pt x="684937" y="1194116"/>
                    <a:pt x="629679" y="1249374"/>
                    <a:pt x="561515" y="1249374"/>
                  </a:cubicBezTo>
                  <a:cubicBezTo>
                    <a:pt x="493351" y="1249374"/>
                    <a:pt x="438093" y="1194116"/>
                    <a:pt x="438093" y="1125952"/>
                  </a:cubicBezTo>
                  <a:cubicBezTo>
                    <a:pt x="438093" y="1057788"/>
                    <a:pt x="493351" y="1002530"/>
                    <a:pt x="561515" y="1002530"/>
                  </a:cubicBezTo>
                  <a:close/>
                  <a:moveTo>
                    <a:pt x="2095146" y="368"/>
                  </a:moveTo>
                  <a:cubicBezTo>
                    <a:pt x="2141671" y="2807"/>
                    <a:pt x="2186248" y="17300"/>
                    <a:pt x="2223128" y="41803"/>
                  </a:cubicBezTo>
                  <a:lnTo>
                    <a:pt x="2264668" y="77988"/>
                  </a:lnTo>
                  <a:lnTo>
                    <a:pt x="2267236" y="80225"/>
                  </a:lnTo>
                  <a:cubicBezTo>
                    <a:pt x="2322830" y="23296"/>
                    <a:pt x="2405699" y="-4956"/>
                    <a:pt x="2488056" y="1109"/>
                  </a:cubicBezTo>
                  <a:cubicBezTo>
                    <a:pt x="2515508" y="3131"/>
                    <a:pt x="2542903" y="8965"/>
                    <a:pt x="2569212" y="18822"/>
                  </a:cubicBezTo>
                  <a:cubicBezTo>
                    <a:pt x="2649399" y="48855"/>
                    <a:pt x="2706897" y="111732"/>
                    <a:pt x="2722345" y="186334"/>
                  </a:cubicBezTo>
                  <a:lnTo>
                    <a:pt x="2723179" y="186632"/>
                  </a:lnTo>
                  <a:lnTo>
                    <a:pt x="2787929" y="209836"/>
                  </a:lnTo>
                  <a:cubicBezTo>
                    <a:pt x="2849196" y="240014"/>
                    <a:pt x="2896343" y="289254"/>
                    <a:pt x="2918870" y="348908"/>
                  </a:cubicBezTo>
                  <a:cubicBezTo>
                    <a:pt x="2940701" y="406642"/>
                    <a:pt x="2937590" y="469348"/>
                    <a:pt x="2910074" y="525196"/>
                  </a:cubicBezTo>
                  <a:cubicBezTo>
                    <a:pt x="2977710" y="601787"/>
                    <a:pt x="3001364" y="701073"/>
                    <a:pt x="2974331" y="794737"/>
                  </a:cubicBezTo>
                  <a:cubicBezTo>
                    <a:pt x="2938394" y="919257"/>
                    <a:pt x="2819428" y="1012509"/>
                    <a:pt x="2673321" y="1030679"/>
                  </a:cubicBezTo>
                  <a:cubicBezTo>
                    <a:pt x="2672623" y="1108401"/>
                    <a:pt x="2633308" y="1182112"/>
                    <a:pt x="2565564" y="1232852"/>
                  </a:cubicBezTo>
                  <a:cubicBezTo>
                    <a:pt x="2462635" y="1309957"/>
                    <a:pt x="2313954" y="1319865"/>
                    <a:pt x="2198688" y="1257331"/>
                  </a:cubicBezTo>
                  <a:cubicBezTo>
                    <a:pt x="2161410" y="1364743"/>
                    <a:pt x="2061592" y="1446853"/>
                    <a:pt x="1936511" y="1473011"/>
                  </a:cubicBezTo>
                  <a:cubicBezTo>
                    <a:pt x="1789116" y="1503833"/>
                    <a:pt x="1635286" y="1451310"/>
                    <a:pt x="1551022" y="1341361"/>
                  </a:cubicBezTo>
                  <a:cubicBezTo>
                    <a:pt x="1352137" y="1445721"/>
                    <a:pt x="1093822" y="1387062"/>
                    <a:pt x="978395" y="1211287"/>
                  </a:cubicBezTo>
                  <a:cubicBezTo>
                    <a:pt x="865007" y="1222841"/>
                    <a:pt x="758537" y="1161644"/>
                    <a:pt x="726623" y="1066540"/>
                  </a:cubicBezTo>
                  <a:cubicBezTo>
                    <a:pt x="703506" y="997733"/>
                    <a:pt x="723942" y="923473"/>
                    <a:pt x="780421" y="871156"/>
                  </a:cubicBezTo>
                  <a:cubicBezTo>
                    <a:pt x="700288" y="830118"/>
                    <a:pt x="655661" y="751368"/>
                    <a:pt x="666818" y="670698"/>
                  </a:cubicBezTo>
                  <a:cubicBezTo>
                    <a:pt x="679906" y="576245"/>
                    <a:pt x="766046" y="502261"/>
                    <a:pt x="874286" y="492524"/>
                  </a:cubicBezTo>
                  <a:lnTo>
                    <a:pt x="876270" y="487827"/>
                  </a:lnTo>
                  <a:lnTo>
                    <a:pt x="876270" y="487827"/>
                  </a:lnTo>
                  <a:cubicBezTo>
                    <a:pt x="861735" y="394815"/>
                    <a:pt x="895633" y="301014"/>
                    <a:pt x="968687" y="231966"/>
                  </a:cubicBezTo>
                  <a:cubicBezTo>
                    <a:pt x="1084113" y="122908"/>
                    <a:pt x="1271252" y="98601"/>
                    <a:pt x="1418271" y="173511"/>
                  </a:cubicBezTo>
                  <a:lnTo>
                    <a:pt x="1418357" y="173403"/>
                  </a:lnTo>
                  <a:lnTo>
                    <a:pt x="1457920" y="123852"/>
                  </a:lnTo>
                  <a:cubicBezTo>
                    <a:pt x="1563387" y="21030"/>
                    <a:pt x="1752255" y="10534"/>
                    <a:pt x="1871556" y="112829"/>
                  </a:cubicBezTo>
                  <a:lnTo>
                    <a:pt x="1873578" y="110169"/>
                  </a:lnTo>
                  <a:lnTo>
                    <a:pt x="1902941" y="71540"/>
                  </a:lnTo>
                  <a:cubicBezTo>
                    <a:pt x="1939588" y="34145"/>
                    <a:pt x="1991019" y="9068"/>
                    <a:pt x="2048183" y="2023"/>
                  </a:cubicBezTo>
                  <a:cubicBezTo>
                    <a:pt x="2063912" y="82"/>
                    <a:pt x="2079637" y="-445"/>
                    <a:pt x="2095146" y="36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EF8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724934" y="1021980"/>
              <a:ext cx="223825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aozhishuxue" panose="02010600040101010101" pitchFamily="2" charset="-128"/>
                </a:rPr>
                <a:t>你能根据插图和注释想象古诗描绘的画面吗？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98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3225" r="12703" b="7958"/>
          <a:stretch/>
        </p:blipFill>
        <p:spPr>
          <a:xfrm>
            <a:off x="611560" y="1203598"/>
            <a:ext cx="4193232" cy="29309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04048" y="1385929"/>
            <a:ext cx="36750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秋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夜，月光下的洞庭湖水清澈空明，与明朗的月色交相辉映。湖面风平浪静，波光闪动，像一面没有磨过的镜子。远远望去，湖中翠绿的洞庭山，多像白色银盘中一只小巧玲珑的青螺呀。</a:t>
            </a:r>
          </a:p>
        </p:txBody>
      </p:sp>
    </p:spTree>
    <p:extLst>
      <p:ext uri="{BB962C8B-B14F-4D97-AF65-F5344CB8AC3E}">
        <p14:creationId xmlns:p14="http://schemas.microsoft.com/office/powerpoint/2010/main" val="18274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75188" y="3003798"/>
            <a:ext cx="7593624" cy="1210058"/>
            <a:chOff x="799010" y="3003798"/>
            <a:chExt cx="7593624" cy="121005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288" y="3003798"/>
              <a:ext cx="1228346" cy="121005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10" y="3003798"/>
              <a:ext cx="1228346" cy="121005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329" y="3003798"/>
              <a:ext cx="1228346" cy="121005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648" y="3003798"/>
              <a:ext cx="1228346" cy="121005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967" y="3003798"/>
              <a:ext cx="1228346" cy="1210058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3012911" y="69954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“初”的字理</a:t>
            </a:r>
            <a:endParaRPr lang="zh-CN" altLang="en-US" sz="32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899847" y="1478713"/>
            <a:ext cx="1344306" cy="1258680"/>
            <a:chOff x="732145" y="1291957"/>
            <a:chExt cx="1611005" cy="1508393"/>
          </a:xfrm>
        </p:grpSpPr>
        <p:sp>
          <p:nvSpPr>
            <p:cNvPr id="9" name="圆角矩形 8"/>
            <p:cNvSpPr/>
            <p:nvPr/>
          </p:nvSpPr>
          <p:spPr>
            <a:xfrm>
              <a:off x="732145" y="1291957"/>
              <a:ext cx="1611005" cy="1508393"/>
            </a:xfrm>
            <a:prstGeom prst="roundRect">
              <a:avLst>
                <a:gd name="adj" fmla="val 897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47" y="1356325"/>
              <a:ext cx="1295400" cy="1364938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912307" y="421411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甲骨文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631866" y="421411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金文</a:t>
            </a:r>
            <a:endParaRPr lang="zh-CN" altLang="en-US" sz="20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38291" y="421411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篆书</a:t>
            </a:r>
            <a:endParaRPr lang="zh-CN" altLang="en-US" sz="20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28081" y="421411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隶书</a:t>
            </a:r>
            <a:endParaRPr lang="zh-CN" altLang="en-US" sz="20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417871" y="421411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楷体</a:t>
            </a:r>
            <a:endParaRPr lang="zh-CN" altLang="en-US" sz="20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4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78" y="1415215"/>
            <a:ext cx="996750" cy="996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9" y="2551559"/>
            <a:ext cx="996750" cy="996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9" y="3695466"/>
            <a:ext cx="996750" cy="9967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12" y="1415215"/>
            <a:ext cx="996750" cy="996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45" y="1415215"/>
            <a:ext cx="996750" cy="9967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48643" y="159768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左右结构：</a:t>
            </a:r>
            <a:endParaRPr lang="zh-CN" altLang="en-US" sz="32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8643" y="275754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上下结构：</a:t>
            </a:r>
            <a:endParaRPr lang="zh-CN" altLang="en-US" sz="32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9" y="3695466"/>
            <a:ext cx="996750" cy="9967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32" y="3695466"/>
            <a:ext cx="996750" cy="99675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961012" y="3901452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半包围结构：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03" y="1415215"/>
            <a:ext cx="996750" cy="99675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88661" y="390145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独体字：</a:t>
            </a:r>
          </a:p>
        </p:txBody>
      </p:sp>
    </p:spTree>
    <p:extLst>
      <p:ext uri="{BB962C8B-B14F-4D97-AF65-F5344CB8AC3E}">
        <p14:creationId xmlns:p14="http://schemas.microsoft.com/office/powerpoint/2010/main" val="403221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555824" y="77388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自读提示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706495" y="4751725"/>
            <a:ext cx="440657" cy="141834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3468078"/>
            <a:ext cx="1419156" cy="1419156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23138" y="1488308"/>
            <a:ext cx="7391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自由朗读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饮湖上初晴后雨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望洞庭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这两首诗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准字音，试着读出节奏。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默读这两首诗，边读边圈画生字，并借助拼音多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几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遍，然后和同桌交流识记生字的方法。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借助注释，试着理解诗句的意思。</a:t>
            </a:r>
          </a:p>
        </p:txBody>
      </p:sp>
    </p:spTree>
    <p:extLst>
      <p:ext uri="{BB962C8B-B14F-4D97-AF65-F5344CB8AC3E}">
        <p14:creationId xmlns:p14="http://schemas.microsoft.com/office/powerpoint/2010/main" val="410788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1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1520943"/>
            <a:ext cx="1387556" cy="13875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1520943"/>
            <a:ext cx="1387556" cy="13875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00" y="3168150"/>
            <a:ext cx="1387556" cy="13875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96" y="3168150"/>
            <a:ext cx="1387556" cy="138755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8" y="3168150"/>
            <a:ext cx="1387556" cy="13875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1520943"/>
            <a:ext cx="1387556" cy="13875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39" y="1520943"/>
            <a:ext cx="1387556" cy="13875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44" y="3168150"/>
            <a:ext cx="1387556" cy="1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0" y="764832"/>
            <a:ext cx="9151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《</a:t>
            </a:r>
            <a:r>
              <a:rPr lang="zh-CN" altLang="en-US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古诗三首</a:t>
            </a:r>
            <a:r>
              <a:rPr lang="en-US" altLang="zh-CN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》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教学资料</a:t>
            </a:r>
            <a:r>
              <a:rPr lang="zh-CN" altLang="en-US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链接</a:t>
            </a:r>
            <a:endParaRPr lang="zh-CN" altLang="en-US" sz="2200" dirty="0">
              <a:solidFill>
                <a:srgbClr val="E63933"/>
              </a:solidFill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175545" y="1380939"/>
            <a:ext cx="785290" cy="790964"/>
            <a:chOff x="5239123" y="1842146"/>
            <a:chExt cx="511595" cy="515292"/>
          </a:xfrm>
        </p:grpSpPr>
        <p:sp>
          <p:nvSpPr>
            <p:cNvPr id="30" name="矩形 2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1200297" y="2132344"/>
            <a:ext cx="6743407" cy="1014958"/>
            <a:chOff x="1200297" y="2132344"/>
            <a:chExt cx="6743407" cy="1014958"/>
          </a:xfrm>
        </p:grpSpPr>
        <p:sp>
          <p:nvSpPr>
            <p:cNvPr id="33" name="文本框 32"/>
            <p:cNvSpPr txBox="1"/>
            <p:nvPr/>
          </p:nvSpPr>
          <p:spPr>
            <a:xfrm>
              <a:off x="1200297" y="230683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教学资料</a:t>
              </a:r>
              <a:endParaRPr lang="zh-CN" altLang="en-US" sz="1600" dirty="0">
                <a:solidFill>
                  <a:srgbClr val="0055AB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257893" y="2132344"/>
              <a:ext cx="5685811" cy="101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导学案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设计　教案设计　教学实录　预习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卡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设计　活动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卡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设计　课时测评　课外积累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 flipH="1">
            <a:off x="1327830" y="3316273"/>
            <a:ext cx="6546678" cy="0"/>
          </a:xfrm>
          <a:prstGeom prst="line">
            <a:avLst/>
          </a:prstGeom>
          <a:ln w="12700">
            <a:solidFill>
              <a:srgbClr val="E448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1200297" y="4420782"/>
            <a:ext cx="6736687" cy="340236"/>
            <a:chOff x="1200297" y="4420782"/>
            <a:chExt cx="6736687" cy="340236"/>
          </a:xfrm>
        </p:grpSpPr>
        <p:sp>
          <p:nvSpPr>
            <p:cNvPr id="37" name="文本框 36"/>
            <p:cNvSpPr txBox="1"/>
            <p:nvPr/>
          </p:nvSpPr>
          <p:spPr>
            <a:xfrm>
              <a:off x="1200297" y="442078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学习工具</a:t>
              </a:r>
              <a:endParaRPr lang="zh-CN" altLang="en-US" sz="1600" dirty="0">
                <a:solidFill>
                  <a:srgbClr val="0055AB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257894" y="4422464"/>
              <a:ext cx="5679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生字笔顺演示　课文词语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听写　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课文原声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朗读　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课文类文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阅读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175545" y="3488752"/>
            <a:ext cx="785290" cy="790964"/>
            <a:chOff x="5239123" y="1842146"/>
            <a:chExt cx="511595" cy="515292"/>
          </a:xfrm>
        </p:grpSpPr>
        <p:sp>
          <p:nvSpPr>
            <p:cNvPr id="40" name="矩形 3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5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2217197" cy="1214316"/>
            <a:chOff x="323528" y="133271"/>
            <a:chExt cx="2217197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2124414" cy="437285"/>
              <a:chOff x="3430455" y="2600130"/>
              <a:chExt cx="3847321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3668796" cy="517280"/>
              </a:xfrm>
              <a:prstGeom prst="rect">
                <a:avLst/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6896391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2140769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2150295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50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523090" y="777587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认一认，选一选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482315" y="1753507"/>
            <a:ext cx="5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亦</a:t>
            </a:r>
          </a:p>
        </p:txBody>
      </p:sp>
      <p:sp>
        <p:nvSpPr>
          <p:cNvPr id="25" name="矩形 24"/>
          <p:cNvSpPr/>
          <p:nvPr/>
        </p:nvSpPr>
        <p:spPr>
          <a:xfrm>
            <a:off x="2405308" y="1753507"/>
            <a:ext cx="5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抹</a:t>
            </a:r>
          </a:p>
        </p:txBody>
      </p:sp>
      <p:sp>
        <p:nvSpPr>
          <p:cNvPr id="26" name="矩形 25"/>
          <p:cNvSpPr/>
          <p:nvPr/>
        </p:nvSpPr>
        <p:spPr>
          <a:xfrm>
            <a:off x="3328301" y="1753507"/>
            <a:ext cx="5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宜</a:t>
            </a:r>
          </a:p>
        </p:txBody>
      </p:sp>
      <p:sp>
        <p:nvSpPr>
          <p:cNvPr id="27" name="矩形 26"/>
          <p:cNvSpPr/>
          <p:nvPr/>
        </p:nvSpPr>
        <p:spPr>
          <a:xfrm>
            <a:off x="4251294" y="1753507"/>
            <a:ext cx="5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庭</a:t>
            </a:r>
          </a:p>
        </p:txBody>
      </p:sp>
      <p:sp>
        <p:nvSpPr>
          <p:cNvPr id="37" name="矩形 36"/>
          <p:cNvSpPr/>
          <p:nvPr/>
        </p:nvSpPr>
        <p:spPr>
          <a:xfrm>
            <a:off x="5174287" y="1753507"/>
            <a:ext cx="5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未</a:t>
            </a:r>
          </a:p>
        </p:txBody>
      </p:sp>
      <p:sp>
        <p:nvSpPr>
          <p:cNvPr id="38" name="矩形 37"/>
          <p:cNvSpPr/>
          <p:nvPr/>
        </p:nvSpPr>
        <p:spPr>
          <a:xfrm>
            <a:off x="6097280" y="1753507"/>
            <a:ext cx="5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磨</a:t>
            </a:r>
          </a:p>
        </p:txBody>
      </p:sp>
      <p:sp>
        <p:nvSpPr>
          <p:cNvPr id="41" name="矩形 40"/>
          <p:cNvSpPr/>
          <p:nvPr/>
        </p:nvSpPr>
        <p:spPr>
          <a:xfrm>
            <a:off x="7020272" y="1753507"/>
            <a:ext cx="5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盘</a:t>
            </a:r>
          </a:p>
        </p:txBody>
      </p:sp>
      <p:sp>
        <p:nvSpPr>
          <p:cNvPr id="42" name="矩形 41"/>
          <p:cNvSpPr/>
          <p:nvPr/>
        </p:nvSpPr>
        <p:spPr>
          <a:xfrm>
            <a:off x="1467075" y="1471041"/>
            <a:ext cx="5437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yì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297285" y="1471041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mǒ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251482" y="1471041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TZPY" panose="02000500000000000000" pitchFamily="2" charset="0"/>
                <a:ea typeface="楷体" panose="02010609060101010101" pitchFamily="49" charset="-122"/>
              </a:rPr>
              <a:t>yí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181680" y="1471041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tíng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097468" y="1471041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wèi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041816" y="1471041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mó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957604" y="1471041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pán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097468" y="1907395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mā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087878" y="1907395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mǒ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092673" y="1907395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mò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257987" y="2348456"/>
            <a:ext cx="2152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抹布</a:t>
            </a:r>
            <a:r>
              <a:rPr lang="en-US" altLang="zh-CN" sz="3200" dirty="0" smtClean="0">
                <a:latin typeface="+mj-ea"/>
                <a:ea typeface="+mj-ea"/>
              </a:rPr>
              <a:t>(</a:t>
            </a:r>
            <a:r>
              <a:rPr lang="zh-CN" altLang="en-US" sz="3200" dirty="0" smtClean="0">
                <a:latin typeface="+mj-ea"/>
                <a:ea typeface="+mj-ea"/>
              </a:rPr>
              <a:t>　 </a:t>
            </a:r>
            <a:r>
              <a:rPr lang="en-US" altLang="zh-CN" sz="3200" dirty="0" smtClean="0">
                <a:latin typeface="+mj-ea"/>
                <a:ea typeface="+mj-ea"/>
              </a:rPr>
              <a:t>)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569689" y="2348456"/>
            <a:ext cx="2152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抹粉</a:t>
            </a:r>
            <a:r>
              <a:rPr lang="en-US" altLang="zh-CN" sz="3200" dirty="0" smtClean="0">
                <a:latin typeface="+mj-ea"/>
              </a:rPr>
              <a:t>(</a:t>
            </a:r>
            <a:r>
              <a:rPr lang="zh-CN" altLang="en-US" sz="3200" dirty="0">
                <a:latin typeface="+mj-ea"/>
              </a:rPr>
              <a:t>　 </a:t>
            </a:r>
            <a:r>
              <a:rPr lang="en-US" altLang="zh-CN" sz="3200" dirty="0">
                <a:latin typeface="+mj-ea"/>
              </a:rPr>
              <a:t>)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881391" y="2348456"/>
            <a:ext cx="2152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抹墙</a:t>
            </a:r>
            <a:r>
              <a:rPr lang="en-US" altLang="zh-CN" sz="3200" dirty="0" smtClean="0">
                <a:latin typeface="+mj-ea"/>
              </a:rPr>
              <a:t>(</a:t>
            </a:r>
            <a:r>
              <a:rPr lang="zh-CN" altLang="en-US" sz="3200" dirty="0">
                <a:latin typeface="+mj-ea"/>
              </a:rPr>
              <a:t>　 </a:t>
            </a:r>
            <a:r>
              <a:rPr lang="en-US" altLang="zh-CN" sz="3200" dirty="0">
                <a:latin typeface="+mj-ea"/>
              </a:rPr>
              <a:t>)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748780" y="3076294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mò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569689" y="3076294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mó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124450" y="3517355"/>
            <a:ext cx="2152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磨盘</a:t>
            </a:r>
            <a:r>
              <a:rPr lang="en-US" altLang="zh-CN" sz="3200" dirty="0" smtClean="0">
                <a:latin typeface="+mj-ea"/>
                <a:ea typeface="+mj-ea"/>
              </a:rPr>
              <a:t>(</a:t>
            </a:r>
            <a:r>
              <a:rPr lang="zh-CN" altLang="en-US" sz="3200" dirty="0" smtClean="0">
                <a:latin typeface="+mj-ea"/>
                <a:ea typeface="+mj-ea"/>
              </a:rPr>
              <a:t>　 </a:t>
            </a:r>
            <a:r>
              <a:rPr lang="en-US" altLang="zh-CN" sz="3200" dirty="0" smtClean="0">
                <a:latin typeface="+mj-ea"/>
                <a:ea typeface="+mj-ea"/>
              </a:rPr>
              <a:t>)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4790049" y="3517355"/>
            <a:ext cx="2152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磨刀</a:t>
            </a:r>
            <a:r>
              <a:rPr lang="en-US" altLang="zh-CN" sz="3200" dirty="0" smtClean="0">
                <a:latin typeface="+mj-ea"/>
              </a:rPr>
              <a:t>(</a:t>
            </a:r>
            <a:r>
              <a:rPr lang="zh-CN" altLang="en-US" sz="3200" dirty="0">
                <a:latin typeface="+mj-ea"/>
              </a:rPr>
              <a:t>　 </a:t>
            </a:r>
            <a:r>
              <a:rPr lang="en-US" altLang="zh-CN" sz="3200" dirty="0">
                <a:latin typeface="+mj-ea"/>
              </a:rPr>
              <a:t>)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405308" y="2433950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mā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4708491" y="2433950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mǒ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026622" y="2433950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mò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586337" y="2908480"/>
            <a:ext cx="69850" cy="69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3898480" y="2908480"/>
            <a:ext cx="69850" cy="69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6210182" y="2908480"/>
            <a:ext cx="69850" cy="69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2461026" y="4070480"/>
            <a:ext cx="69850" cy="69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5139362" y="4070480"/>
            <a:ext cx="69850" cy="69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3267383" y="3596246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mò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933514" y="3607550"/>
            <a:ext cx="69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latin typeface="TZPY" panose="02000500000000000000" pitchFamily="2" charset="0"/>
                <a:ea typeface="楷体" panose="02010609060101010101" pitchFamily="49" charset="-122"/>
              </a:rPr>
              <a:t>mó</a:t>
            </a:r>
            <a:endParaRPr lang="zh-CN" altLang="en-US" sz="2200" dirty="0">
              <a:latin typeface="TZPY" panose="02000500000000000000" pitchFamily="2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6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32099E-6 L -0.29445 0.1024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512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45 -0.10247 L -1.66667E-6 -3.45679E-6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5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32099E-6 L 0.17726 0.10247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512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26 -0.10247 L -1.38889E-6 -3.45679E-6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5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32099E-6 L 0.32083 0.10247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512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84 -0.10247 L 2.77778E-6 -3.45679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5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16198 0.10124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5062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-0.10124 L -2.5E-6 6.17284E-7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25851 0.1034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5154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51 -0.1034 L 8.33333E-7 1.23457E-7 " pathEditMode="relative" rAng="0" ptsTypes="AA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5" grpId="0"/>
      <p:bldP spid="26" grpId="0"/>
      <p:bldP spid="27" grpId="0"/>
      <p:bldP spid="37" grpId="0"/>
      <p:bldP spid="38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4" grpId="0"/>
      <p:bldP spid="55" grpId="0"/>
      <p:bldP spid="56" grpId="0"/>
      <p:bldP spid="56" grpId="1"/>
      <p:bldP spid="56" grpId="2"/>
      <p:bldP spid="57" grpId="0"/>
      <p:bldP spid="57" grpId="1"/>
      <p:bldP spid="57" grpId="2"/>
      <p:bldP spid="59" grpId="0"/>
      <p:bldP spid="61" grpId="0"/>
      <p:bldP spid="62" grpId="0"/>
      <p:bldP spid="62" grpId="1"/>
      <p:bldP spid="63" grpId="0"/>
      <p:bldP spid="63" grpId="1"/>
      <p:bldP spid="64" grpId="0"/>
      <p:bldP spid="64" grpId="1"/>
      <p:bldP spid="14" grpId="0" animBg="1"/>
      <p:bldP spid="65" grpId="0" animBg="1"/>
      <p:bldP spid="66" grpId="0" animBg="1"/>
      <p:bldP spid="67" grpId="0" animBg="1"/>
      <p:bldP spid="68" grpId="0" animBg="1"/>
      <p:bldP spid="69" grpId="0"/>
      <p:bldP spid="69" grpId="1"/>
      <p:bldP spid="70" grpId="0"/>
      <p:bldP spid="7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" b="98867" l="3000" r="88250">
                        <a14:backgroundMark x1="94250" y1="20963" x2="94250" y2="20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9641" b="4479"/>
          <a:stretch/>
        </p:blipFill>
        <p:spPr>
          <a:xfrm>
            <a:off x="593137" y="1301666"/>
            <a:ext cx="1537125" cy="14340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1560" y="965585"/>
            <a:ext cx="79087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　　　　</a:t>
            </a:r>
            <a:r>
              <a:rPr lang="zh-CN" altLang="en-US" sz="2000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生平</a:t>
            </a:r>
            <a:r>
              <a:rPr lang="zh-CN" altLang="en-US" sz="2000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简介</a:t>
            </a:r>
            <a:r>
              <a:rPr lang="zh-CN" altLang="en-US" sz="2000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苏轼（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1037—1101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），字子瞻，号东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坡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　　居士，世人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称其为“苏东坡”，眉州眉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山</a:t>
            </a:r>
            <a:r>
              <a:rPr lang="en-US" altLang="zh-CN" sz="2000" dirty="0" smtClean="0">
                <a:latin typeface="+mj-ea"/>
                <a:ea typeface="+mj-ea"/>
              </a:rPr>
              <a:t>(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属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四川</a:t>
            </a:r>
            <a:r>
              <a:rPr lang="en-US" altLang="zh-CN" sz="2000" dirty="0" smtClean="0">
                <a:latin typeface="+mj-ea"/>
                <a:ea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　　北宋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著名文学家、书画家。</a:t>
            </a:r>
          </a:p>
          <a:p>
            <a:pPr latinLnBrk="1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　　　　　　主要</a:t>
            </a:r>
            <a:r>
              <a:rPr lang="zh-CN" altLang="en-US" sz="2000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成就</a:t>
            </a:r>
            <a:r>
              <a:rPr lang="zh-CN" altLang="en-US" sz="2000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其诗、词、赋、散文均成就极高，且善书法和绘画，是中国文学艺术史上罕见的的全才。他是“唐宋八大家”之一，豪放派词人代表。他与父亲苏洵、弟弟苏辙，皆以文学名世，世称“三苏”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主要</a:t>
            </a:r>
            <a:r>
              <a:rPr lang="zh-CN" altLang="en-US" sz="2000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作品：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念奴娇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赤壁怀古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水调歌头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赤壁赋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11560" y="411510"/>
            <a:ext cx="1524827" cy="482247"/>
            <a:chOff x="1312966" y="2438400"/>
            <a:chExt cx="1524827" cy="482247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312966" y="2438400"/>
              <a:ext cx="1524827" cy="48224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392058" y="2448472"/>
              <a:ext cx="14197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作者</a:t>
              </a:r>
              <a:r>
                <a:rPr lang="zh-CN" altLang="zh-CN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简介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33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1"/>
          <a:stretch/>
        </p:blipFill>
        <p:spPr>
          <a:xfrm>
            <a:off x="-1" y="-33519"/>
            <a:ext cx="9153525" cy="50698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03984" y="774861"/>
            <a:ext cx="51090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饮湖上初晴后雨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latin typeface="+mj-ea"/>
                <a:ea typeface="+mj-ea"/>
              </a:rPr>
              <a:t>[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宋</a:t>
            </a:r>
            <a:r>
              <a:rPr lang="en-US" altLang="zh-CN" sz="2000" dirty="0" smtClean="0">
                <a:latin typeface="+mj-ea"/>
                <a:ea typeface="+mj-ea"/>
              </a:rPr>
              <a:t>]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苏 轼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水光潋滟晴方好，山色空蒙雨亦奇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欲把西湖比西子，淡妆浓抹总相宜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33133" y="187809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潋滟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73841" y="187809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空蒙</a:t>
            </a:r>
            <a:endParaRPr lang="zh-CN" altLang="en-US" sz="2400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0865" y="187809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亦</a:t>
            </a:r>
            <a:endParaRPr lang="zh-CN" altLang="en-US" sz="2400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6109" y="242732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欲</a:t>
            </a:r>
            <a:endParaRPr lang="zh-CN" altLang="en-US" sz="2400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48596" y="242732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西子</a:t>
            </a:r>
            <a:endParaRPr lang="zh-CN" altLang="en-US" sz="2400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4301" y="3069736"/>
            <a:ext cx="7315399" cy="1242754"/>
          </a:xfrm>
          <a:prstGeom prst="rect">
            <a:avLst/>
          </a:prstGeom>
          <a:solidFill>
            <a:schemeClr val="accent3">
              <a:lumMod val="20000"/>
              <a:lumOff val="80000"/>
              <a:alpha val="84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42108" y="3241469"/>
            <a:ext cx="295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潋滟：波光闪动的样子。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3317" y="3241469"/>
            <a:ext cx="244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空蒙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迷茫的样子。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42108" y="3704489"/>
            <a:ext cx="1218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亦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也。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649871" y="187979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</a:t>
            </a:r>
            <a:endParaRPr lang="zh-CN" altLang="en-US" sz="2400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42314" y="3241469"/>
            <a:ext cx="113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方：正。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405673" y="3704489"/>
            <a:ext cx="1218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欲：想。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763039" y="3704489"/>
            <a:ext cx="4601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西子：即西施，春秋时代越国的美女。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611560" y="627534"/>
            <a:ext cx="1060648" cy="482247"/>
            <a:chOff x="1312967" y="2438400"/>
            <a:chExt cx="1060648" cy="482247"/>
          </a:xfrm>
        </p:grpSpPr>
        <p:sp>
          <p:nvSpPr>
            <p:cNvPr id="18" name="圆角矩形 17"/>
            <p:cNvSpPr/>
            <p:nvPr/>
          </p:nvSpPr>
          <p:spPr bwMode="auto">
            <a:xfrm>
              <a:off x="1312967" y="2438400"/>
              <a:ext cx="1060648" cy="48224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359673" y="2446020"/>
              <a:ext cx="9758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latinLnBrk="1" hangingPunct="1"/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解 诗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9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5" grpId="0" build="p"/>
      <p:bldP spid="6" grpId="0" build="p"/>
      <p:bldP spid="7" grpId="0" build="p"/>
      <p:bldP spid="8" grpId="0" build="p"/>
      <p:bldP spid="9" grpId="0" animBg="1"/>
      <p:bldP spid="10" grpId="0"/>
      <p:bldP spid="11" grpId="0"/>
      <p:bldP spid="12" grpId="0"/>
      <p:bldP spid="13" grpId="0" build="p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http://pic.92to.com/cn/201606/27/8_adrbdjdaaqdqjvvkr23od8do.jpg"/>
          <p:cNvPicPr/>
          <p:nvPr/>
        </p:nvPicPr>
        <p:blipFill rotWithShape="1">
          <a:blip r:embed="rId2" cstate="print"/>
          <a:srcRect l="9749" t="24680" r="47413" b="6415"/>
          <a:stretch/>
        </p:blipFill>
        <p:spPr bwMode="auto">
          <a:xfrm>
            <a:off x="800400" y="910334"/>
            <a:ext cx="2043408" cy="247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框 11"/>
          <p:cNvSpPr txBox="1"/>
          <p:nvPr/>
        </p:nvSpPr>
        <p:spPr>
          <a:xfrm>
            <a:off x="3252510" y="1275606"/>
            <a:ext cx="51090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饮湖上初晴后雨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latin typeface="+mj-ea"/>
                <a:ea typeface="+mj-ea"/>
              </a:rPr>
              <a:t>[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宋</a:t>
            </a:r>
            <a:r>
              <a:rPr lang="en-US" altLang="zh-CN" sz="2000" dirty="0" smtClean="0">
                <a:latin typeface="+mj-ea"/>
                <a:ea typeface="+mj-ea"/>
              </a:rPr>
              <a:t>]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苏 轼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水光潋滟晴方好，山色空蒙雨亦奇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欲把西湖比西子，淡妆浓抹总相宜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822104" y="172828"/>
            <a:ext cx="2985274" cy="1481731"/>
            <a:chOff x="4764586" y="776384"/>
            <a:chExt cx="2985274" cy="1481731"/>
          </a:xfrm>
        </p:grpSpPr>
        <p:sp>
          <p:nvSpPr>
            <p:cNvPr id="5" name="任意多边形 4"/>
            <p:cNvSpPr/>
            <p:nvPr/>
          </p:nvSpPr>
          <p:spPr>
            <a:xfrm>
              <a:off x="4764586" y="776384"/>
              <a:ext cx="2985274" cy="1481731"/>
            </a:xfrm>
            <a:custGeom>
              <a:avLst/>
              <a:gdLst>
                <a:gd name="connsiteX0" fmla="*/ 41141 w 2985274"/>
                <a:gd name="connsiteY0" fmla="*/ 1245457 h 1481731"/>
                <a:gd name="connsiteX1" fmla="*/ 82282 w 2985274"/>
                <a:gd name="connsiteY1" fmla="*/ 1286598 h 1481731"/>
                <a:gd name="connsiteX2" fmla="*/ 41141 w 2985274"/>
                <a:gd name="connsiteY2" fmla="*/ 1327739 h 1481731"/>
                <a:gd name="connsiteX3" fmla="*/ 0 w 2985274"/>
                <a:gd name="connsiteY3" fmla="*/ 1286598 h 1481731"/>
                <a:gd name="connsiteX4" fmla="*/ 41141 w 2985274"/>
                <a:gd name="connsiteY4" fmla="*/ 1245457 h 1481731"/>
                <a:gd name="connsiteX5" fmla="*/ 262017 w 2985274"/>
                <a:gd name="connsiteY5" fmla="*/ 1136129 h 1481731"/>
                <a:gd name="connsiteX6" fmla="*/ 344299 w 2985274"/>
                <a:gd name="connsiteY6" fmla="*/ 1218411 h 1481731"/>
                <a:gd name="connsiteX7" fmla="*/ 262017 w 2985274"/>
                <a:gd name="connsiteY7" fmla="*/ 1300693 h 1481731"/>
                <a:gd name="connsiteX8" fmla="*/ 179735 w 2985274"/>
                <a:gd name="connsiteY8" fmla="*/ 1218411 h 1481731"/>
                <a:gd name="connsiteX9" fmla="*/ 262017 w 2985274"/>
                <a:gd name="connsiteY9" fmla="*/ 1136129 h 1481731"/>
                <a:gd name="connsiteX10" fmla="*/ 561515 w 2985274"/>
                <a:gd name="connsiteY10" fmla="*/ 1002530 h 1481731"/>
                <a:gd name="connsiteX11" fmla="*/ 684937 w 2985274"/>
                <a:gd name="connsiteY11" fmla="*/ 1125952 h 1481731"/>
                <a:gd name="connsiteX12" fmla="*/ 561515 w 2985274"/>
                <a:gd name="connsiteY12" fmla="*/ 1249374 h 1481731"/>
                <a:gd name="connsiteX13" fmla="*/ 438093 w 2985274"/>
                <a:gd name="connsiteY13" fmla="*/ 1125952 h 1481731"/>
                <a:gd name="connsiteX14" fmla="*/ 561515 w 2985274"/>
                <a:gd name="connsiteY14" fmla="*/ 1002530 h 1481731"/>
                <a:gd name="connsiteX15" fmla="*/ 2095146 w 2985274"/>
                <a:gd name="connsiteY15" fmla="*/ 368 h 1481731"/>
                <a:gd name="connsiteX16" fmla="*/ 2223128 w 2985274"/>
                <a:gd name="connsiteY16" fmla="*/ 41803 h 1481731"/>
                <a:gd name="connsiteX17" fmla="*/ 2264668 w 2985274"/>
                <a:gd name="connsiteY17" fmla="*/ 77988 h 1481731"/>
                <a:gd name="connsiteX18" fmla="*/ 2267236 w 2985274"/>
                <a:gd name="connsiteY18" fmla="*/ 80225 h 1481731"/>
                <a:gd name="connsiteX19" fmla="*/ 2488056 w 2985274"/>
                <a:gd name="connsiteY19" fmla="*/ 1109 h 1481731"/>
                <a:gd name="connsiteX20" fmla="*/ 2569212 w 2985274"/>
                <a:gd name="connsiteY20" fmla="*/ 18822 h 1481731"/>
                <a:gd name="connsiteX21" fmla="*/ 2722345 w 2985274"/>
                <a:gd name="connsiteY21" fmla="*/ 186334 h 1481731"/>
                <a:gd name="connsiteX22" fmla="*/ 2723179 w 2985274"/>
                <a:gd name="connsiteY22" fmla="*/ 186632 h 1481731"/>
                <a:gd name="connsiteX23" fmla="*/ 2787929 w 2985274"/>
                <a:gd name="connsiteY23" fmla="*/ 209836 h 1481731"/>
                <a:gd name="connsiteX24" fmla="*/ 2918870 w 2985274"/>
                <a:gd name="connsiteY24" fmla="*/ 348908 h 1481731"/>
                <a:gd name="connsiteX25" fmla="*/ 2910074 w 2985274"/>
                <a:gd name="connsiteY25" fmla="*/ 525196 h 1481731"/>
                <a:gd name="connsiteX26" fmla="*/ 2974331 w 2985274"/>
                <a:gd name="connsiteY26" fmla="*/ 794737 h 1481731"/>
                <a:gd name="connsiteX27" fmla="*/ 2673321 w 2985274"/>
                <a:gd name="connsiteY27" fmla="*/ 1030679 h 1481731"/>
                <a:gd name="connsiteX28" fmla="*/ 2565564 w 2985274"/>
                <a:gd name="connsiteY28" fmla="*/ 1232852 h 1481731"/>
                <a:gd name="connsiteX29" fmla="*/ 2198688 w 2985274"/>
                <a:gd name="connsiteY29" fmla="*/ 1257331 h 1481731"/>
                <a:gd name="connsiteX30" fmla="*/ 1936511 w 2985274"/>
                <a:gd name="connsiteY30" fmla="*/ 1473011 h 1481731"/>
                <a:gd name="connsiteX31" fmla="*/ 1551022 w 2985274"/>
                <a:gd name="connsiteY31" fmla="*/ 1341361 h 1481731"/>
                <a:gd name="connsiteX32" fmla="*/ 978395 w 2985274"/>
                <a:gd name="connsiteY32" fmla="*/ 1211287 h 1481731"/>
                <a:gd name="connsiteX33" fmla="*/ 726623 w 2985274"/>
                <a:gd name="connsiteY33" fmla="*/ 1066540 h 1481731"/>
                <a:gd name="connsiteX34" fmla="*/ 780421 w 2985274"/>
                <a:gd name="connsiteY34" fmla="*/ 871156 h 1481731"/>
                <a:gd name="connsiteX35" fmla="*/ 666818 w 2985274"/>
                <a:gd name="connsiteY35" fmla="*/ 670698 h 1481731"/>
                <a:gd name="connsiteX36" fmla="*/ 874286 w 2985274"/>
                <a:gd name="connsiteY36" fmla="*/ 492524 h 1481731"/>
                <a:gd name="connsiteX37" fmla="*/ 876270 w 2985274"/>
                <a:gd name="connsiteY37" fmla="*/ 487827 h 1481731"/>
                <a:gd name="connsiteX38" fmla="*/ 876270 w 2985274"/>
                <a:gd name="connsiteY38" fmla="*/ 487827 h 1481731"/>
                <a:gd name="connsiteX39" fmla="*/ 968687 w 2985274"/>
                <a:gd name="connsiteY39" fmla="*/ 231966 h 1481731"/>
                <a:gd name="connsiteX40" fmla="*/ 1418271 w 2985274"/>
                <a:gd name="connsiteY40" fmla="*/ 173511 h 1481731"/>
                <a:gd name="connsiteX41" fmla="*/ 1418357 w 2985274"/>
                <a:gd name="connsiteY41" fmla="*/ 173403 h 1481731"/>
                <a:gd name="connsiteX42" fmla="*/ 1457920 w 2985274"/>
                <a:gd name="connsiteY42" fmla="*/ 123852 h 1481731"/>
                <a:gd name="connsiteX43" fmla="*/ 1871556 w 2985274"/>
                <a:gd name="connsiteY43" fmla="*/ 112829 h 1481731"/>
                <a:gd name="connsiteX44" fmla="*/ 1873578 w 2985274"/>
                <a:gd name="connsiteY44" fmla="*/ 110169 h 1481731"/>
                <a:gd name="connsiteX45" fmla="*/ 1902941 w 2985274"/>
                <a:gd name="connsiteY45" fmla="*/ 71540 h 1481731"/>
                <a:gd name="connsiteX46" fmla="*/ 2048183 w 2985274"/>
                <a:gd name="connsiteY46" fmla="*/ 2023 h 1481731"/>
                <a:gd name="connsiteX47" fmla="*/ 2095146 w 2985274"/>
                <a:gd name="connsiteY47" fmla="*/ 368 h 1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985274" h="1481731">
                  <a:moveTo>
                    <a:pt x="41141" y="1245457"/>
                  </a:moveTo>
                  <a:cubicBezTo>
                    <a:pt x="63863" y="1245457"/>
                    <a:pt x="82282" y="1263876"/>
                    <a:pt x="82282" y="1286598"/>
                  </a:cubicBezTo>
                  <a:cubicBezTo>
                    <a:pt x="82282" y="1309320"/>
                    <a:pt x="63863" y="1327739"/>
                    <a:pt x="41141" y="1327739"/>
                  </a:cubicBezTo>
                  <a:cubicBezTo>
                    <a:pt x="18419" y="1327739"/>
                    <a:pt x="0" y="1309320"/>
                    <a:pt x="0" y="1286598"/>
                  </a:cubicBezTo>
                  <a:cubicBezTo>
                    <a:pt x="0" y="1263876"/>
                    <a:pt x="18419" y="1245457"/>
                    <a:pt x="41141" y="1245457"/>
                  </a:cubicBezTo>
                  <a:close/>
                  <a:moveTo>
                    <a:pt x="262017" y="1136129"/>
                  </a:moveTo>
                  <a:cubicBezTo>
                    <a:pt x="307460" y="1136129"/>
                    <a:pt x="344299" y="1172968"/>
                    <a:pt x="344299" y="1218411"/>
                  </a:cubicBezTo>
                  <a:cubicBezTo>
                    <a:pt x="344299" y="1263854"/>
                    <a:pt x="307460" y="1300693"/>
                    <a:pt x="262017" y="1300693"/>
                  </a:cubicBezTo>
                  <a:cubicBezTo>
                    <a:pt x="216574" y="1300693"/>
                    <a:pt x="179735" y="1263854"/>
                    <a:pt x="179735" y="1218411"/>
                  </a:cubicBezTo>
                  <a:cubicBezTo>
                    <a:pt x="179735" y="1172968"/>
                    <a:pt x="216574" y="1136129"/>
                    <a:pt x="262017" y="1136129"/>
                  </a:cubicBezTo>
                  <a:close/>
                  <a:moveTo>
                    <a:pt x="561515" y="1002530"/>
                  </a:moveTo>
                  <a:cubicBezTo>
                    <a:pt x="629679" y="1002530"/>
                    <a:pt x="684937" y="1057788"/>
                    <a:pt x="684937" y="1125952"/>
                  </a:cubicBezTo>
                  <a:cubicBezTo>
                    <a:pt x="684937" y="1194116"/>
                    <a:pt x="629679" y="1249374"/>
                    <a:pt x="561515" y="1249374"/>
                  </a:cubicBezTo>
                  <a:cubicBezTo>
                    <a:pt x="493351" y="1249374"/>
                    <a:pt x="438093" y="1194116"/>
                    <a:pt x="438093" y="1125952"/>
                  </a:cubicBezTo>
                  <a:cubicBezTo>
                    <a:pt x="438093" y="1057788"/>
                    <a:pt x="493351" y="1002530"/>
                    <a:pt x="561515" y="1002530"/>
                  </a:cubicBezTo>
                  <a:close/>
                  <a:moveTo>
                    <a:pt x="2095146" y="368"/>
                  </a:moveTo>
                  <a:cubicBezTo>
                    <a:pt x="2141671" y="2807"/>
                    <a:pt x="2186248" y="17300"/>
                    <a:pt x="2223128" y="41803"/>
                  </a:cubicBezTo>
                  <a:lnTo>
                    <a:pt x="2264668" y="77988"/>
                  </a:lnTo>
                  <a:lnTo>
                    <a:pt x="2267236" y="80225"/>
                  </a:lnTo>
                  <a:cubicBezTo>
                    <a:pt x="2322830" y="23296"/>
                    <a:pt x="2405699" y="-4956"/>
                    <a:pt x="2488056" y="1109"/>
                  </a:cubicBezTo>
                  <a:cubicBezTo>
                    <a:pt x="2515508" y="3131"/>
                    <a:pt x="2542903" y="8965"/>
                    <a:pt x="2569212" y="18822"/>
                  </a:cubicBezTo>
                  <a:cubicBezTo>
                    <a:pt x="2649399" y="48855"/>
                    <a:pt x="2706897" y="111732"/>
                    <a:pt x="2722345" y="186334"/>
                  </a:cubicBezTo>
                  <a:lnTo>
                    <a:pt x="2723179" y="186632"/>
                  </a:lnTo>
                  <a:lnTo>
                    <a:pt x="2787929" y="209836"/>
                  </a:lnTo>
                  <a:cubicBezTo>
                    <a:pt x="2849196" y="240014"/>
                    <a:pt x="2896343" y="289254"/>
                    <a:pt x="2918870" y="348908"/>
                  </a:cubicBezTo>
                  <a:cubicBezTo>
                    <a:pt x="2940701" y="406642"/>
                    <a:pt x="2937590" y="469348"/>
                    <a:pt x="2910074" y="525196"/>
                  </a:cubicBezTo>
                  <a:cubicBezTo>
                    <a:pt x="2977710" y="601787"/>
                    <a:pt x="3001364" y="701073"/>
                    <a:pt x="2974331" y="794737"/>
                  </a:cubicBezTo>
                  <a:cubicBezTo>
                    <a:pt x="2938394" y="919257"/>
                    <a:pt x="2819428" y="1012509"/>
                    <a:pt x="2673321" y="1030679"/>
                  </a:cubicBezTo>
                  <a:cubicBezTo>
                    <a:pt x="2672623" y="1108401"/>
                    <a:pt x="2633308" y="1182112"/>
                    <a:pt x="2565564" y="1232852"/>
                  </a:cubicBezTo>
                  <a:cubicBezTo>
                    <a:pt x="2462635" y="1309957"/>
                    <a:pt x="2313954" y="1319865"/>
                    <a:pt x="2198688" y="1257331"/>
                  </a:cubicBezTo>
                  <a:cubicBezTo>
                    <a:pt x="2161410" y="1364743"/>
                    <a:pt x="2061592" y="1446853"/>
                    <a:pt x="1936511" y="1473011"/>
                  </a:cubicBezTo>
                  <a:cubicBezTo>
                    <a:pt x="1789116" y="1503833"/>
                    <a:pt x="1635286" y="1451310"/>
                    <a:pt x="1551022" y="1341361"/>
                  </a:cubicBezTo>
                  <a:cubicBezTo>
                    <a:pt x="1352137" y="1445721"/>
                    <a:pt x="1093822" y="1387062"/>
                    <a:pt x="978395" y="1211287"/>
                  </a:cubicBezTo>
                  <a:cubicBezTo>
                    <a:pt x="865007" y="1222841"/>
                    <a:pt x="758537" y="1161644"/>
                    <a:pt x="726623" y="1066540"/>
                  </a:cubicBezTo>
                  <a:cubicBezTo>
                    <a:pt x="703506" y="997733"/>
                    <a:pt x="723942" y="923473"/>
                    <a:pt x="780421" y="871156"/>
                  </a:cubicBezTo>
                  <a:cubicBezTo>
                    <a:pt x="700288" y="830118"/>
                    <a:pt x="655661" y="751368"/>
                    <a:pt x="666818" y="670698"/>
                  </a:cubicBezTo>
                  <a:cubicBezTo>
                    <a:pt x="679906" y="576245"/>
                    <a:pt x="766046" y="502261"/>
                    <a:pt x="874286" y="492524"/>
                  </a:cubicBezTo>
                  <a:lnTo>
                    <a:pt x="876270" y="487827"/>
                  </a:lnTo>
                  <a:lnTo>
                    <a:pt x="876270" y="487827"/>
                  </a:lnTo>
                  <a:cubicBezTo>
                    <a:pt x="861735" y="394815"/>
                    <a:pt x="895633" y="301014"/>
                    <a:pt x="968687" y="231966"/>
                  </a:cubicBezTo>
                  <a:cubicBezTo>
                    <a:pt x="1084113" y="122908"/>
                    <a:pt x="1271252" y="98601"/>
                    <a:pt x="1418271" y="173511"/>
                  </a:cubicBezTo>
                  <a:lnTo>
                    <a:pt x="1418357" y="173403"/>
                  </a:lnTo>
                  <a:lnTo>
                    <a:pt x="1457920" y="123852"/>
                  </a:lnTo>
                  <a:cubicBezTo>
                    <a:pt x="1563387" y="21030"/>
                    <a:pt x="1752255" y="10534"/>
                    <a:pt x="1871556" y="112829"/>
                  </a:cubicBezTo>
                  <a:lnTo>
                    <a:pt x="1873578" y="110169"/>
                  </a:lnTo>
                  <a:lnTo>
                    <a:pt x="1902941" y="71540"/>
                  </a:lnTo>
                  <a:cubicBezTo>
                    <a:pt x="1939588" y="34145"/>
                    <a:pt x="1991019" y="9068"/>
                    <a:pt x="2048183" y="2023"/>
                  </a:cubicBezTo>
                  <a:cubicBezTo>
                    <a:pt x="2063912" y="82"/>
                    <a:pt x="2079637" y="-445"/>
                    <a:pt x="2095146" y="36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EF8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38417" y="1013959"/>
              <a:ext cx="180767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aozhishuxue" panose="02010600040101010101" pitchFamily="2" charset="-128"/>
                </a:rPr>
                <a:t>我能想象出前两句诗描绘的画面。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0400" y="3480987"/>
            <a:ext cx="7365032" cy="1419875"/>
            <a:chOff x="800400" y="3480987"/>
            <a:chExt cx="7365032" cy="1419875"/>
          </a:xfrm>
        </p:grpSpPr>
        <p:sp>
          <p:nvSpPr>
            <p:cNvPr id="10" name="矩形 9"/>
            <p:cNvSpPr/>
            <p:nvPr/>
          </p:nvSpPr>
          <p:spPr>
            <a:xfrm>
              <a:off x="800400" y="3480987"/>
              <a:ext cx="7365032" cy="1419875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84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51635" y="3548229"/>
              <a:ext cx="7062562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　　水面</a:t>
              </a:r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上波光粼粼，晴天西湖的景色多么美好</a:t>
              </a:r>
              <a:r>
                <a:rPr lang="zh-CN" altLang="en-US" sz="1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；山色</a:t>
              </a:r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迷蒙，雨后的青山升起一团团白色的云雾，如轻纱一般随风飘动，若有若无，犹如仙境。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24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http://pic.92to.com/cn/201606/27/8_adrbdjdaaqdqjvvkr23od8do.jpg"/>
          <p:cNvPicPr/>
          <p:nvPr/>
        </p:nvPicPr>
        <p:blipFill rotWithShape="1">
          <a:blip r:embed="rId2" cstate="print"/>
          <a:srcRect l="9749" t="24680" r="47413" b="6415"/>
          <a:stretch/>
        </p:blipFill>
        <p:spPr bwMode="auto">
          <a:xfrm>
            <a:off x="800400" y="910334"/>
            <a:ext cx="2043408" cy="247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3252510" y="1275606"/>
            <a:ext cx="51090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饮湖上初晴后雨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latin typeface="+mj-ea"/>
                <a:ea typeface="+mj-ea"/>
              </a:rPr>
              <a:t>[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宋</a:t>
            </a:r>
            <a:r>
              <a:rPr lang="en-US" altLang="zh-CN" sz="2000" dirty="0" smtClean="0">
                <a:latin typeface="+mj-ea"/>
                <a:ea typeface="+mj-ea"/>
              </a:rPr>
              <a:t>]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苏 轼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水光潋滟晴方好，山色空蒙雨亦奇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欲把西湖比西子，淡妆浓抹总相宜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051720" y="169468"/>
            <a:ext cx="3234154" cy="1481731"/>
            <a:chOff x="4764586" y="776384"/>
            <a:chExt cx="3234154" cy="1481731"/>
          </a:xfrm>
        </p:grpSpPr>
        <p:sp>
          <p:nvSpPr>
            <p:cNvPr id="5" name="任意多边形 4"/>
            <p:cNvSpPr/>
            <p:nvPr/>
          </p:nvSpPr>
          <p:spPr>
            <a:xfrm>
              <a:off x="4764586" y="776384"/>
              <a:ext cx="3234154" cy="1481731"/>
            </a:xfrm>
            <a:custGeom>
              <a:avLst/>
              <a:gdLst>
                <a:gd name="connsiteX0" fmla="*/ 41141 w 2985274"/>
                <a:gd name="connsiteY0" fmla="*/ 1245457 h 1481731"/>
                <a:gd name="connsiteX1" fmla="*/ 82282 w 2985274"/>
                <a:gd name="connsiteY1" fmla="*/ 1286598 h 1481731"/>
                <a:gd name="connsiteX2" fmla="*/ 41141 w 2985274"/>
                <a:gd name="connsiteY2" fmla="*/ 1327739 h 1481731"/>
                <a:gd name="connsiteX3" fmla="*/ 0 w 2985274"/>
                <a:gd name="connsiteY3" fmla="*/ 1286598 h 1481731"/>
                <a:gd name="connsiteX4" fmla="*/ 41141 w 2985274"/>
                <a:gd name="connsiteY4" fmla="*/ 1245457 h 1481731"/>
                <a:gd name="connsiteX5" fmla="*/ 262017 w 2985274"/>
                <a:gd name="connsiteY5" fmla="*/ 1136129 h 1481731"/>
                <a:gd name="connsiteX6" fmla="*/ 344299 w 2985274"/>
                <a:gd name="connsiteY6" fmla="*/ 1218411 h 1481731"/>
                <a:gd name="connsiteX7" fmla="*/ 262017 w 2985274"/>
                <a:gd name="connsiteY7" fmla="*/ 1300693 h 1481731"/>
                <a:gd name="connsiteX8" fmla="*/ 179735 w 2985274"/>
                <a:gd name="connsiteY8" fmla="*/ 1218411 h 1481731"/>
                <a:gd name="connsiteX9" fmla="*/ 262017 w 2985274"/>
                <a:gd name="connsiteY9" fmla="*/ 1136129 h 1481731"/>
                <a:gd name="connsiteX10" fmla="*/ 561515 w 2985274"/>
                <a:gd name="connsiteY10" fmla="*/ 1002530 h 1481731"/>
                <a:gd name="connsiteX11" fmla="*/ 684937 w 2985274"/>
                <a:gd name="connsiteY11" fmla="*/ 1125952 h 1481731"/>
                <a:gd name="connsiteX12" fmla="*/ 561515 w 2985274"/>
                <a:gd name="connsiteY12" fmla="*/ 1249374 h 1481731"/>
                <a:gd name="connsiteX13" fmla="*/ 438093 w 2985274"/>
                <a:gd name="connsiteY13" fmla="*/ 1125952 h 1481731"/>
                <a:gd name="connsiteX14" fmla="*/ 561515 w 2985274"/>
                <a:gd name="connsiteY14" fmla="*/ 1002530 h 1481731"/>
                <a:gd name="connsiteX15" fmla="*/ 2095146 w 2985274"/>
                <a:gd name="connsiteY15" fmla="*/ 368 h 1481731"/>
                <a:gd name="connsiteX16" fmla="*/ 2223128 w 2985274"/>
                <a:gd name="connsiteY16" fmla="*/ 41803 h 1481731"/>
                <a:gd name="connsiteX17" fmla="*/ 2264668 w 2985274"/>
                <a:gd name="connsiteY17" fmla="*/ 77988 h 1481731"/>
                <a:gd name="connsiteX18" fmla="*/ 2267236 w 2985274"/>
                <a:gd name="connsiteY18" fmla="*/ 80225 h 1481731"/>
                <a:gd name="connsiteX19" fmla="*/ 2488056 w 2985274"/>
                <a:gd name="connsiteY19" fmla="*/ 1109 h 1481731"/>
                <a:gd name="connsiteX20" fmla="*/ 2569212 w 2985274"/>
                <a:gd name="connsiteY20" fmla="*/ 18822 h 1481731"/>
                <a:gd name="connsiteX21" fmla="*/ 2722345 w 2985274"/>
                <a:gd name="connsiteY21" fmla="*/ 186334 h 1481731"/>
                <a:gd name="connsiteX22" fmla="*/ 2723179 w 2985274"/>
                <a:gd name="connsiteY22" fmla="*/ 186632 h 1481731"/>
                <a:gd name="connsiteX23" fmla="*/ 2787929 w 2985274"/>
                <a:gd name="connsiteY23" fmla="*/ 209836 h 1481731"/>
                <a:gd name="connsiteX24" fmla="*/ 2918870 w 2985274"/>
                <a:gd name="connsiteY24" fmla="*/ 348908 h 1481731"/>
                <a:gd name="connsiteX25" fmla="*/ 2910074 w 2985274"/>
                <a:gd name="connsiteY25" fmla="*/ 525196 h 1481731"/>
                <a:gd name="connsiteX26" fmla="*/ 2974331 w 2985274"/>
                <a:gd name="connsiteY26" fmla="*/ 794737 h 1481731"/>
                <a:gd name="connsiteX27" fmla="*/ 2673321 w 2985274"/>
                <a:gd name="connsiteY27" fmla="*/ 1030679 h 1481731"/>
                <a:gd name="connsiteX28" fmla="*/ 2565564 w 2985274"/>
                <a:gd name="connsiteY28" fmla="*/ 1232852 h 1481731"/>
                <a:gd name="connsiteX29" fmla="*/ 2198688 w 2985274"/>
                <a:gd name="connsiteY29" fmla="*/ 1257331 h 1481731"/>
                <a:gd name="connsiteX30" fmla="*/ 1936511 w 2985274"/>
                <a:gd name="connsiteY30" fmla="*/ 1473011 h 1481731"/>
                <a:gd name="connsiteX31" fmla="*/ 1551022 w 2985274"/>
                <a:gd name="connsiteY31" fmla="*/ 1341361 h 1481731"/>
                <a:gd name="connsiteX32" fmla="*/ 978395 w 2985274"/>
                <a:gd name="connsiteY32" fmla="*/ 1211287 h 1481731"/>
                <a:gd name="connsiteX33" fmla="*/ 726623 w 2985274"/>
                <a:gd name="connsiteY33" fmla="*/ 1066540 h 1481731"/>
                <a:gd name="connsiteX34" fmla="*/ 780421 w 2985274"/>
                <a:gd name="connsiteY34" fmla="*/ 871156 h 1481731"/>
                <a:gd name="connsiteX35" fmla="*/ 666818 w 2985274"/>
                <a:gd name="connsiteY35" fmla="*/ 670698 h 1481731"/>
                <a:gd name="connsiteX36" fmla="*/ 874286 w 2985274"/>
                <a:gd name="connsiteY36" fmla="*/ 492524 h 1481731"/>
                <a:gd name="connsiteX37" fmla="*/ 876270 w 2985274"/>
                <a:gd name="connsiteY37" fmla="*/ 487827 h 1481731"/>
                <a:gd name="connsiteX38" fmla="*/ 876270 w 2985274"/>
                <a:gd name="connsiteY38" fmla="*/ 487827 h 1481731"/>
                <a:gd name="connsiteX39" fmla="*/ 968687 w 2985274"/>
                <a:gd name="connsiteY39" fmla="*/ 231966 h 1481731"/>
                <a:gd name="connsiteX40" fmla="*/ 1418271 w 2985274"/>
                <a:gd name="connsiteY40" fmla="*/ 173511 h 1481731"/>
                <a:gd name="connsiteX41" fmla="*/ 1418357 w 2985274"/>
                <a:gd name="connsiteY41" fmla="*/ 173403 h 1481731"/>
                <a:gd name="connsiteX42" fmla="*/ 1457920 w 2985274"/>
                <a:gd name="connsiteY42" fmla="*/ 123852 h 1481731"/>
                <a:gd name="connsiteX43" fmla="*/ 1871556 w 2985274"/>
                <a:gd name="connsiteY43" fmla="*/ 112829 h 1481731"/>
                <a:gd name="connsiteX44" fmla="*/ 1873578 w 2985274"/>
                <a:gd name="connsiteY44" fmla="*/ 110169 h 1481731"/>
                <a:gd name="connsiteX45" fmla="*/ 1902941 w 2985274"/>
                <a:gd name="connsiteY45" fmla="*/ 71540 h 1481731"/>
                <a:gd name="connsiteX46" fmla="*/ 2048183 w 2985274"/>
                <a:gd name="connsiteY46" fmla="*/ 2023 h 1481731"/>
                <a:gd name="connsiteX47" fmla="*/ 2095146 w 2985274"/>
                <a:gd name="connsiteY47" fmla="*/ 368 h 148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985274" h="1481731">
                  <a:moveTo>
                    <a:pt x="41141" y="1245457"/>
                  </a:moveTo>
                  <a:cubicBezTo>
                    <a:pt x="63863" y="1245457"/>
                    <a:pt x="82282" y="1263876"/>
                    <a:pt x="82282" y="1286598"/>
                  </a:cubicBezTo>
                  <a:cubicBezTo>
                    <a:pt x="82282" y="1309320"/>
                    <a:pt x="63863" y="1327739"/>
                    <a:pt x="41141" y="1327739"/>
                  </a:cubicBezTo>
                  <a:cubicBezTo>
                    <a:pt x="18419" y="1327739"/>
                    <a:pt x="0" y="1309320"/>
                    <a:pt x="0" y="1286598"/>
                  </a:cubicBezTo>
                  <a:cubicBezTo>
                    <a:pt x="0" y="1263876"/>
                    <a:pt x="18419" y="1245457"/>
                    <a:pt x="41141" y="1245457"/>
                  </a:cubicBezTo>
                  <a:close/>
                  <a:moveTo>
                    <a:pt x="262017" y="1136129"/>
                  </a:moveTo>
                  <a:cubicBezTo>
                    <a:pt x="307460" y="1136129"/>
                    <a:pt x="344299" y="1172968"/>
                    <a:pt x="344299" y="1218411"/>
                  </a:cubicBezTo>
                  <a:cubicBezTo>
                    <a:pt x="344299" y="1263854"/>
                    <a:pt x="307460" y="1300693"/>
                    <a:pt x="262017" y="1300693"/>
                  </a:cubicBezTo>
                  <a:cubicBezTo>
                    <a:pt x="216574" y="1300693"/>
                    <a:pt x="179735" y="1263854"/>
                    <a:pt x="179735" y="1218411"/>
                  </a:cubicBezTo>
                  <a:cubicBezTo>
                    <a:pt x="179735" y="1172968"/>
                    <a:pt x="216574" y="1136129"/>
                    <a:pt x="262017" y="1136129"/>
                  </a:cubicBezTo>
                  <a:close/>
                  <a:moveTo>
                    <a:pt x="561515" y="1002530"/>
                  </a:moveTo>
                  <a:cubicBezTo>
                    <a:pt x="629679" y="1002530"/>
                    <a:pt x="684937" y="1057788"/>
                    <a:pt x="684937" y="1125952"/>
                  </a:cubicBezTo>
                  <a:cubicBezTo>
                    <a:pt x="684937" y="1194116"/>
                    <a:pt x="629679" y="1249374"/>
                    <a:pt x="561515" y="1249374"/>
                  </a:cubicBezTo>
                  <a:cubicBezTo>
                    <a:pt x="493351" y="1249374"/>
                    <a:pt x="438093" y="1194116"/>
                    <a:pt x="438093" y="1125952"/>
                  </a:cubicBezTo>
                  <a:cubicBezTo>
                    <a:pt x="438093" y="1057788"/>
                    <a:pt x="493351" y="1002530"/>
                    <a:pt x="561515" y="1002530"/>
                  </a:cubicBezTo>
                  <a:close/>
                  <a:moveTo>
                    <a:pt x="2095146" y="368"/>
                  </a:moveTo>
                  <a:cubicBezTo>
                    <a:pt x="2141671" y="2807"/>
                    <a:pt x="2186248" y="17300"/>
                    <a:pt x="2223128" y="41803"/>
                  </a:cubicBezTo>
                  <a:lnTo>
                    <a:pt x="2264668" y="77988"/>
                  </a:lnTo>
                  <a:lnTo>
                    <a:pt x="2267236" y="80225"/>
                  </a:lnTo>
                  <a:cubicBezTo>
                    <a:pt x="2322830" y="23296"/>
                    <a:pt x="2405699" y="-4956"/>
                    <a:pt x="2488056" y="1109"/>
                  </a:cubicBezTo>
                  <a:cubicBezTo>
                    <a:pt x="2515508" y="3131"/>
                    <a:pt x="2542903" y="8965"/>
                    <a:pt x="2569212" y="18822"/>
                  </a:cubicBezTo>
                  <a:cubicBezTo>
                    <a:pt x="2649399" y="48855"/>
                    <a:pt x="2706897" y="111732"/>
                    <a:pt x="2722345" y="186334"/>
                  </a:cubicBezTo>
                  <a:lnTo>
                    <a:pt x="2723179" y="186632"/>
                  </a:lnTo>
                  <a:lnTo>
                    <a:pt x="2787929" y="209836"/>
                  </a:lnTo>
                  <a:cubicBezTo>
                    <a:pt x="2849196" y="240014"/>
                    <a:pt x="2896343" y="289254"/>
                    <a:pt x="2918870" y="348908"/>
                  </a:cubicBezTo>
                  <a:cubicBezTo>
                    <a:pt x="2940701" y="406642"/>
                    <a:pt x="2937590" y="469348"/>
                    <a:pt x="2910074" y="525196"/>
                  </a:cubicBezTo>
                  <a:cubicBezTo>
                    <a:pt x="2977710" y="601787"/>
                    <a:pt x="3001364" y="701073"/>
                    <a:pt x="2974331" y="794737"/>
                  </a:cubicBezTo>
                  <a:cubicBezTo>
                    <a:pt x="2938394" y="919257"/>
                    <a:pt x="2819428" y="1012509"/>
                    <a:pt x="2673321" y="1030679"/>
                  </a:cubicBezTo>
                  <a:cubicBezTo>
                    <a:pt x="2672623" y="1108401"/>
                    <a:pt x="2633308" y="1182112"/>
                    <a:pt x="2565564" y="1232852"/>
                  </a:cubicBezTo>
                  <a:cubicBezTo>
                    <a:pt x="2462635" y="1309957"/>
                    <a:pt x="2313954" y="1319865"/>
                    <a:pt x="2198688" y="1257331"/>
                  </a:cubicBezTo>
                  <a:cubicBezTo>
                    <a:pt x="2161410" y="1364743"/>
                    <a:pt x="2061592" y="1446853"/>
                    <a:pt x="1936511" y="1473011"/>
                  </a:cubicBezTo>
                  <a:cubicBezTo>
                    <a:pt x="1789116" y="1503833"/>
                    <a:pt x="1635286" y="1451310"/>
                    <a:pt x="1551022" y="1341361"/>
                  </a:cubicBezTo>
                  <a:cubicBezTo>
                    <a:pt x="1352137" y="1445721"/>
                    <a:pt x="1093822" y="1387062"/>
                    <a:pt x="978395" y="1211287"/>
                  </a:cubicBezTo>
                  <a:cubicBezTo>
                    <a:pt x="865007" y="1222841"/>
                    <a:pt x="758537" y="1161644"/>
                    <a:pt x="726623" y="1066540"/>
                  </a:cubicBezTo>
                  <a:cubicBezTo>
                    <a:pt x="703506" y="997733"/>
                    <a:pt x="723942" y="923473"/>
                    <a:pt x="780421" y="871156"/>
                  </a:cubicBezTo>
                  <a:cubicBezTo>
                    <a:pt x="700288" y="830118"/>
                    <a:pt x="655661" y="751368"/>
                    <a:pt x="666818" y="670698"/>
                  </a:cubicBezTo>
                  <a:cubicBezTo>
                    <a:pt x="679906" y="576245"/>
                    <a:pt x="766046" y="502261"/>
                    <a:pt x="874286" y="492524"/>
                  </a:cubicBezTo>
                  <a:lnTo>
                    <a:pt x="876270" y="487827"/>
                  </a:lnTo>
                  <a:lnTo>
                    <a:pt x="876270" y="487827"/>
                  </a:lnTo>
                  <a:cubicBezTo>
                    <a:pt x="861735" y="394815"/>
                    <a:pt x="895633" y="301014"/>
                    <a:pt x="968687" y="231966"/>
                  </a:cubicBezTo>
                  <a:cubicBezTo>
                    <a:pt x="1084113" y="122908"/>
                    <a:pt x="1271252" y="98601"/>
                    <a:pt x="1418271" y="173511"/>
                  </a:cubicBezTo>
                  <a:lnTo>
                    <a:pt x="1418357" y="173403"/>
                  </a:lnTo>
                  <a:lnTo>
                    <a:pt x="1457920" y="123852"/>
                  </a:lnTo>
                  <a:cubicBezTo>
                    <a:pt x="1563387" y="21030"/>
                    <a:pt x="1752255" y="10534"/>
                    <a:pt x="1871556" y="112829"/>
                  </a:cubicBezTo>
                  <a:lnTo>
                    <a:pt x="1873578" y="110169"/>
                  </a:lnTo>
                  <a:lnTo>
                    <a:pt x="1902941" y="71540"/>
                  </a:lnTo>
                  <a:cubicBezTo>
                    <a:pt x="1939588" y="34145"/>
                    <a:pt x="1991019" y="9068"/>
                    <a:pt x="2048183" y="2023"/>
                  </a:cubicBezTo>
                  <a:cubicBezTo>
                    <a:pt x="2063912" y="82"/>
                    <a:pt x="2079637" y="-445"/>
                    <a:pt x="2095146" y="36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EF8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697885" y="1009417"/>
              <a:ext cx="222021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aozhishuxue" panose="02010600040101010101" pitchFamily="2" charset="-128"/>
                </a:rPr>
                <a:t>你能根据后两句诗说出西湖和西子的相似之处吗。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00400" y="3480987"/>
            <a:ext cx="7458679" cy="1440559"/>
            <a:chOff x="800400" y="3860533"/>
            <a:chExt cx="7458679" cy="1440559"/>
          </a:xfrm>
        </p:grpSpPr>
        <p:sp>
          <p:nvSpPr>
            <p:cNvPr id="7" name="矩形 6"/>
            <p:cNvSpPr/>
            <p:nvPr/>
          </p:nvSpPr>
          <p:spPr>
            <a:xfrm>
              <a:off x="800400" y="3860533"/>
              <a:ext cx="7365032" cy="1419875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84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56547" y="3879164"/>
              <a:ext cx="7402532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　　西</a:t>
              </a:r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子即西施，中国古代四大美女之一。诗人把西湖比作西子，不仅是因为二者同在越地，同有一个“西”字，同样具有婀娜多字的阴柔之美，更是因为二者都具有天然美的资质：西施无论浓施粉黛还是淡描娥眉，总是风姿绰约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6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FF6D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FF6D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76188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读一读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275"/>
            <a:ext cx="9144000" cy="397371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693616" y="1464064"/>
            <a:ext cx="59298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望 洞 庭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+mj-ea"/>
                <a:ea typeface="+mj-ea"/>
              </a:rPr>
              <a:t>[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en-US" altLang="zh-CN" sz="2400" dirty="0" smtClean="0">
                <a:latin typeface="+mj-ea"/>
                <a:ea typeface="+mj-ea"/>
              </a:rPr>
              <a:t>]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刘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禹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锡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湖光秋月两相和，潭面无风镜未磨。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遥望洞庭山水色，白银盘里一青螺。</a:t>
            </a:r>
          </a:p>
        </p:txBody>
      </p:sp>
    </p:spTree>
    <p:extLst>
      <p:ext uri="{BB962C8B-B14F-4D97-AF65-F5344CB8AC3E}">
        <p14:creationId xmlns:p14="http://schemas.microsoft.com/office/powerpoint/2010/main" val="9391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23728" y="2139702"/>
            <a:ext cx="62193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生平</a:t>
            </a:r>
            <a:r>
              <a:rPr lang="zh-CN" altLang="en-US" sz="2000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简介</a:t>
            </a:r>
            <a:r>
              <a:rPr lang="zh-CN" altLang="en-US" sz="2000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刘禹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锡</a:t>
            </a:r>
            <a:r>
              <a:rPr lang="en-US" altLang="zh-CN" sz="2000" dirty="0" smtClean="0">
                <a:latin typeface="+mj-ea"/>
                <a:ea typeface="+mj-ea"/>
              </a:rPr>
              <a:t>(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772—842</a:t>
            </a:r>
            <a:r>
              <a:rPr lang="en-US" altLang="zh-CN" sz="2000" dirty="0" smtClean="0">
                <a:latin typeface="+mj-ea"/>
                <a:ea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字梦得，河南洛阳人，唐朝文学家，有“诗豪”之称。</a:t>
            </a:r>
          </a:p>
          <a:p>
            <a:pPr latinLnBrk="1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主要</a:t>
            </a:r>
            <a:r>
              <a:rPr lang="zh-CN" altLang="en-US" sz="2000" dirty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作品</a:t>
            </a:r>
            <a:r>
              <a:rPr lang="zh-CN" altLang="en-US" sz="2000" dirty="0" smtClean="0">
                <a:solidFill>
                  <a:srgbClr val="FF66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陋室铭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竹枝词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乌衣巷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052" y="1828278"/>
            <a:ext cx="1349836" cy="185924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43556" y="771550"/>
            <a:ext cx="1524827" cy="482247"/>
            <a:chOff x="1312966" y="2438400"/>
            <a:chExt cx="1524827" cy="482247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312966" y="2438400"/>
              <a:ext cx="1524827" cy="48224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392058" y="2448472"/>
              <a:ext cx="14197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作者</a:t>
              </a:r>
              <a:r>
                <a:rPr lang="zh-CN" altLang="zh-CN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简介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3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86bad1b193e8ddd96c78c97f95eeb279f1e04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4175</TotalTime>
  <Words>662</Words>
  <Application>Microsoft Office PowerPoint</Application>
  <PresentationFormat>全屏显示(16:9)</PresentationFormat>
  <Paragraphs>128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taozhishuxue</vt:lpstr>
      <vt:lpstr>方正大标宋_GBK</vt:lpstr>
      <vt:lpstr>方正大黑_GBK</vt:lpstr>
      <vt:lpstr>方正书宋_GBK</vt:lpstr>
      <vt:lpstr>方正小标宋_GBK</vt:lpstr>
      <vt:lpstr>方正准圆_GBK</vt:lpstr>
      <vt:lpstr>黑体</vt:lpstr>
      <vt:lpstr>楷体</vt:lpstr>
      <vt:lpstr>宋体</vt:lpstr>
      <vt:lpstr>Arial</vt:lpstr>
      <vt:lpstr>Calibri</vt:lpstr>
      <vt:lpstr>Calibri Light</vt:lpstr>
      <vt:lpstr>TZPY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746</cp:revision>
  <dcterms:created xsi:type="dcterms:W3CDTF">2015-05-05T08:02:14Z</dcterms:created>
  <dcterms:modified xsi:type="dcterms:W3CDTF">2018-09-26T02:24:23Z</dcterms:modified>
</cp:coreProperties>
</file>