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69" r:id="rId3"/>
    <p:sldId id="272" r:id="rId4"/>
    <p:sldId id="273" r:id="rId5"/>
    <p:sldId id="275" r:id="rId6"/>
    <p:sldId id="274" r:id="rId7"/>
    <p:sldId id="276" r:id="rId8"/>
    <p:sldId id="300" r:id="rId9"/>
    <p:sldId id="301" r:id="rId10"/>
    <p:sldId id="302" r:id="rId11"/>
    <p:sldId id="303" r:id="rId12"/>
    <p:sldId id="261" r:id="rId13"/>
    <p:sldId id="277" r:id="rId14"/>
    <p:sldId id="278" r:id="rId15"/>
    <p:sldId id="291" r:id="rId16"/>
    <p:sldId id="296" r:id="rId17"/>
    <p:sldId id="297" r:id="rId18"/>
    <p:sldId id="271" r:id="rId19"/>
    <p:sldId id="292" r:id="rId20"/>
    <p:sldId id="304" r:id="rId21"/>
    <p:sldId id="287" r:id="rId22"/>
    <p:sldId id="293" r:id="rId23"/>
    <p:sldId id="298" r:id="rId24"/>
    <p:sldId id="299" r:id="rId25"/>
    <p:sldId id="289" r:id="rId26"/>
    <p:sldId id="280" r:id="rId27"/>
    <p:sldId id="283" r:id="rId28"/>
    <p:sldId id="284" r:id="rId29"/>
    <p:sldId id="285" r:id="rId30"/>
    <p:sldId id="286" r:id="rId31"/>
    <p:sldId id="281" r:id="rId32"/>
    <p:sldId id="282" r:id="rId33"/>
  </p:sldIdLst>
  <p:sldSz cx="12190413"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00FF"/>
    <a:srgbClr val="FF3300"/>
    <a:srgbClr val="99CCFF"/>
    <a:srgbClr val="00FFCC"/>
    <a:srgbClr val="66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54"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029" name="Picture 5" descr="E:\负责系列\2018-2019\课件\素材\PPT-紫.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8" y="-13691"/>
            <a:ext cx="12216622" cy="687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4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1B2999-D7C1-4A80-B33E-CB8C9BD0CCB5}"/>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a:extLst>
              <a:ext uri="{FF2B5EF4-FFF2-40B4-BE49-F238E27FC236}">
                <a16:creationId xmlns="" xmlns:a16="http://schemas.microsoft.com/office/drawing/2014/main" id="{83F40DB2-D56B-4C94-9D77-9BCC09796D77}"/>
              </a:ext>
            </a:extLst>
          </p:cNvPr>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 xmlns:a16="http://schemas.microsoft.com/office/drawing/2014/main" id="{9C0CF573-27F3-4F42-A14B-D3DF01AB32D8}"/>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 xmlns:a16="http://schemas.microsoft.com/office/drawing/2014/main" id="{70E7E886-DB75-4C31-90C0-28F571484A98}"/>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 xmlns:a16="http://schemas.microsoft.com/office/drawing/2014/main" id="{CEED4D25-CB5F-4DDD-B014-2130C61C3BAB}"/>
              </a:ext>
            </a:extLst>
          </p:cNvPr>
          <p:cNvSpPr>
            <a:spLocks noGrp="1"/>
          </p:cNvSpPr>
          <p:nvPr>
            <p:ph type="sldNum" sz="quarter" idx="12"/>
          </p:nvPr>
        </p:nvSpPr>
        <p:spPr/>
        <p:txBody>
          <a:bodyPr/>
          <a:lstStyle/>
          <a:p>
            <a:fld id="{1360C052-BEEC-464D-829F-BC26A5752EB2}" type="slidenum">
              <a:rPr lang="en-US" altLang="zh-CN" smtClean="0"/>
              <a:pPr/>
              <a:t>‹#›</a:t>
            </a:fld>
            <a:endParaRPr lang="en-US" altLang="zh-CN"/>
          </a:p>
        </p:txBody>
      </p:sp>
    </p:spTree>
    <p:extLst>
      <p:ext uri="{BB962C8B-B14F-4D97-AF65-F5344CB8AC3E}">
        <p14:creationId xmlns:p14="http://schemas.microsoft.com/office/powerpoint/2010/main" val="36501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1594415B-F8FE-46A2-91F9-A422BEBBF6E7}"/>
              </a:ext>
            </a:extLst>
          </p:cNvPr>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zh-CN" altLang="en-US"/>
          </a:p>
        </p:txBody>
      </p:sp>
      <p:sp>
        <p:nvSpPr>
          <p:cNvPr id="3" name="竖排文字占位符 2">
            <a:extLst>
              <a:ext uri="{FF2B5EF4-FFF2-40B4-BE49-F238E27FC236}">
                <a16:creationId xmlns="" xmlns:a16="http://schemas.microsoft.com/office/drawing/2014/main" id="{738A2E4F-ABA6-487C-A978-535EECC4A581}"/>
              </a:ext>
            </a:extLst>
          </p:cNvPr>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a:extLst>
              <a:ext uri="{FF2B5EF4-FFF2-40B4-BE49-F238E27FC236}">
                <a16:creationId xmlns="" xmlns:a16="http://schemas.microsoft.com/office/drawing/2014/main" id="{E7F545E8-1FDB-422E-A8B0-A3D33AE8F07C}"/>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 xmlns:a16="http://schemas.microsoft.com/office/drawing/2014/main" id="{3CE43212-FA11-4379-82D0-A74B95206324}"/>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 xmlns:a16="http://schemas.microsoft.com/office/drawing/2014/main" id="{AECB8899-57E5-4110-8F16-7B31FF2BAE55}"/>
              </a:ext>
            </a:extLst>
          </p:cNvPr>
          <p:cNvSpPr>
            <a:spLocks noGrp="1"/>
          </p:cNvSpPr>
          <p:nvPr>
            <p:ph type="sldNum" sz="quarter" idx="12"/>
          </p:nvPr>
        </p:nvSpPr>
        <p:spPr/>
        <p:txBody>
          <a:bodyPr/>
          <a:lstStyle/>
          <a:p>
            <a:fld id="{34FCDB9C-2148-4B0F-8DF6-D1F31FCDFF78}" type="slidenum">
              <a:rPr lang="en-US" altLang="zh-CN" smtClean="0"/>
              <a:pPr/>
              <a:t>‹#›</a:t>
            </a:fld>
            <a:endParaRPr lang="en-US" altLang="zh-CN"/>
          </a:p>
        </p:txBody>
      </p:sp>
    </p:spTree>
    <p:extLst>
      <p:ext uri="{BB962C8B-B14F-4D97-AF65-F5344CB8AC3E}">
        <p14:creationId xmlns:p14="http://schemas.microsoft.com/office/powerpoint/2010/main" val="243957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4A7D425-4E28-408A-9502-10F0F53C4AF9}" type="slidenum">
              <a:rPr lang="en-US" altLang="zh-CN"/>
              <a:pPr/>
              <a:t>‹#›</a:t>
            </a:fld>
            <a:endParaRPr lang="en-US" altLang="zh-CN"/>
          </a:p>
        </p:txBody>
      </p:sp>
    </p:spTree>
    <p:extLst>
      <p:ext uri="{BB962C8B-B14F-4D97-AF65-F5344CB8AC3E}">
        <p14:creationId xmlns:p14="http://schemas.microsoft.com/office/powerpoint/2010/main" val="46099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D1426E1-290B-46CC-A93D-CBCE4A3730A6}" type="slidenum">
              <a:rPr lang="en-US" altLang="zh-CN"/>
              <a:pPr/>
              <a:t>‹#›</a:t>
            </a:fld>
            <a:endParaRPr lang="en-US" altLang="zh-CN"/>
          </a:p>
        </p:txBody>
      </p:sp>
    </p:spTree>
    <p:extLst>
      <p:ext uri="{BB962C8B-B14F-4D97-AF65-F5344CB8AC3E}">
        <p14:creationId xmlns:p14="http://schemas.microsoft.com/office/powerpoint/2010/main" val="422759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521" y="274638"/>
            <a:ext cx="10971372"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521" y="1600200"/>
            <a:ext cx="5384099"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196793" y="1600200"/>
            <a:ext cx="5384099"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521" y="3938589"/>
            <a:ext cx="5384099"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6196793" y="3938589"/>
            <a:ext cx="5384099"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520" y="6245225"/>
            <a:ext cx="2844430" cy="476250"/>
          </a:xfrm>
        </p:spPr>
        <p:txBody>
          <a:bodyPr/>
          <a:lstStyle>
            <a:lvl1pPr>
              <a:defRPr/>
            </a:lvl1pPr>
          </a:lstStyle>
          <a:p>
            <a:endParaRPr lang="en-US" altLang="zh-CN"/>
          </a:p>
        </p:txBody>
      </p:sp>
      <p:sp>
        <p:nvSpPr>
          <p:cNvPr id="8" name="页脚占位符 7"/>
          <p:cNvSpPr>
            <a:spLocks noGrp="1"/>
          </p:cNvSpPr>
          <p:nvPr>
            <p:ph type="ftr" sz="quarter" idx="11"/>
          </p:nvPr>
        </p:nvSpPr>
        <p:spPr>
          <a:xfrm>
            <a:off x="4165058" y="6245225"/>
            <a:ext cx="3860297" cy="476250"/>
          </a:xfrm>
        </p:spPr>
        <p:txBody>
          <a:bodyPr/>
          <a:lstStyle>
            <a:lvl1pPr>
              <a:defRPr/>
            </a:lvl1pPr>
          </a:lstStyle>
          <a:p>
            <a:endParaRPr lang="en-US" altLang="zh-CN"/>
          </a:p>
        </p:txBody>
      </p:sp>
      <p:sp>
        <p:nvSpPr>
          <p:cNvPr id="9" name="灯片编号占位符 8"/>
          <p:cNvSpPr>
            <a:spLocks noGrp="1"/>
          </p:cNvSpPr>
          <p:nvPr>
            <p:ph type="sldNum" sz="quarter" idx="12"/>
          </p:nvPr>
        </p:nvSpPr>
        <p:spPr>
          <a:xfrm>
            <a:off x="8736463" y="6245225"/>
            <a:ext cx="2844430" cy="476250"/>
          </a:xfrm>
        </p:spPr>
        <p:txBody>
          <a:bodyPr/>
          <a:lstStyle>
            <a:lvl1pPr>
              <a:defRPr/>
            </a:lvl1pPr>
          </a:lstStyle>
          <a:p>
            <a:fld id="{88EB585A-4A05-4CCE-A106-0590785AD79F}" type="slidenum">
              <a:rPr lang="en-US" altLang="zh-CN"/>
              <a:pPr/>
              <a:t>‹#›</a:t>
            </a:fld>
            <a:endParaRPr lang="en-US" altLang="zh-CN"/>
          </a:p>
        </p:txBody>
      </p:sp>
    </p:spTree>
    <p:extLst>
      <p:ext uri="{BB962C8B-B14F-4D97-AF65-F5344CB8AC3E}">
        <p14:creationId xmlns:p14="http://schemas.microsoft.com/office/powerpoint/2010/main" val="191678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521" y="274639"/>
            <a:ext cx="10971372"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09520" y="6245225"/>
            <a:ext cx="2844430" cy="476250"/>
          </a:xfrm>
        </p:spPr>
        <p:txBody>
          <a:bodyPr/>
          <a:lstStyle>
            <a:lvl1pPr>
              <a:defRPr/>
            </a:lvl1pPr>
          </a:lstStyle>
          <a:p>
            <a:endParaRPr lang="en-US" altLang="zh-CN"/>
          </a:p>
        </p:txBody>
      </p:sp>
      <p:sp>
        <p:nvSpPr>
          <p:cNvPr id="4" name="页脚占位符 3"/>
          <p:cNvSpPr>
            <a:spLocks noGrp="1"/>
          </p:cNvSpPr>
          <p:nvPr>
            <p:ph type="ftr" sz="quarter" idx="11"/>
          </p:nvPr>
        </p:nvSpPr>
        <p:spPr>
          <a:xfrm>
            <a:off x="4165058" y="6245225"/>
            <a:ext cx="3860297" cy="47625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8736463" y="6245225"/>
            <a:ext cx="2844430" cy="476250"/>
          </a:xfrm>
        </p:spPr>
        <p:txBody>
          <a:bodyPr/>
          <a:lstStyle>
            <a:lvl1pPr>
              <a:defRPr/>
            </a:lvl1pPr>
          </a:lstStyle>
          <a:p>
            <a:fld id="{D5016B02-1294-4E91-85B2-7C9BAD005F3B}" type="slidenum">
              <a:rPr lang="en-US" altLang="zh-CN"/>
              <a:pPr/>
              <a:t>‹#›</a:t>
            </a:fld>
            <a:endParaRPr lang="en-US" altLang="zh-CN"/>
          </a:p>
        </p:txBody>
      </p:sp>
    </p:spTree>
    <p:extLst>
      <p:ext uri="{BB962C8B-B14F-4D97-AF65-F5344CB8AC3E}">
        <p14:creationId xmlns:p14="http://schemas.microsoft.com/office/powerpoint/2010/main" val="459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6" name="Picture 5" descr="E:\负责系列\2018-2019\课件\素材\PPT-紫.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8" y="-13691"/>
            <a:ext cx="12216622" cy="6871692"/>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3">
            <a:extLst>
              <a:ext uri="{FF2B5EF4-FFF2-40B4-BE49-F238E27FC236}">
                <a16:creationId xmlns="" xmlns:a16="http://schemas.microsoft.com/office/drawing/2014/main" id="{414C84BC-7BA9-4C68-8C1A-1C2B4FC245CF}"/>
              </a:ext>
            </a:extLst>
          </p:cNvPr>
          <p:cNvSpPr txBox="1"/>
          <p:nvPr/>
        </p:nvSpPr>
        <p:spPr>
          <a:xfrm>
            <a:off x="184044" y="308759"/>
            <a:ext cx="3822930" cy="276999"/>
          </a:xfrm>
          <a:prstGeom prst="rect">
            <a:avLst/>
          </a:prstGeom>
          <a:noFill/>
        </p:spPr>
        <p:txBody>
          <a:bodyPr wrap="square" rtlCol="0">
            <a:spAutoFit/>
          </a:bodyPr>
          <a:lstStyle/>
          <a:p>
            <a:r>
              <a:rPr lang="zh-CN" altLang="en-US" sz="1200" b="1" dirty="0" smtClean="0">
                <a:latin typeface="微软雅黑" panose="020B0503020204020204" pitchFamily="34" charset="-122"/>
                <a:ea typeface="微软雅黑" panose="020B0503020204020204" pitchFamily="34" charset="-122"/>
              </a:rPr>
              <a:t>配套新教材</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高中生物学</a:t>
            </a:r>
            <a:r>
              <a:rPr lang="en-US" altLang="zh-CN" sz="1200" b="1" dirty="0" smtClean="0">
                <a:latin typeface="微软雅黑" panose="020B0503020204020204" pitchFamily="34" charset="-122"/>
                <a:ea typeface="微软雅黑" panose="020B0503020204020204" pitchFamily="34" charset="-122"/>
              </a:rPr>
              <a:t>-RJ-</a:t>
            </a:r>
            <a:r>
              <a:rPr lang="zh-CN" altLang="en-US" sz="1200" b="1" dirty="0" smtClean="0">
                <a:latin typeface="微软雅黑" panose="020B0503020204020204" pitchFamily="34" charset="-122"/>
                <a:ea typeface="微软雅黑" panose="020B0503020204020204" pitchFamily="34" charset="-122"/>
              </a:rPr>
              <a:t>必修</a:t>
            </a:r>
            <a:r>
              <a:rPr lang="en-US" altLang="zh-CN" sz="1200" b="1" dirty="0" smtClean="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第</a:t>
            </a:r>
            <a:r>
              <a:rPr lang="en-US" altLang="zh-CN" sz="1200" b="1" dirty="0" smtClean="0">
                <a:latin typeface="微软雅黑" panose="020B0503020204020204" pitchFamily="34" charset="-122"/>
                <a:ea typeface="微软雅黑" panose="020B0503020204020204" pitchFamily="34" charset="-122"/>
              </a:rPr>
              <a:t>4</a:t>
            </a:r>
            <a:r>
              <a:rPr lang="zh-CN" altLang="en-US" sz="1200" b="1" dirty="0" smtClean="0">
                <a:latin typeface="微软雅黑" panose="020B0503020204020204" pitchFamily="34" charset="-122"/>
                <a:ea typeface="微软雅黑" panose="020B0503020204020204" pitchFamily="34" charset="-122"/>
              </a:rPr>
              <a:t>章</a:t>
            </a:r>
            <a:r>
              <a:rPr lang="en-US" altLang="zh-CN" sz="1200" b="1"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第</a:t>
            </a:r>
            <a:r>
              <a:rPr lang="en-US" altLang="zh-CN" sz="1200" b="1" dirty="0" smtClean="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节</a:t>
            </a:r>
            <a:endParaRPr lang="zh-CN" altLang="en-US" sz="1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106980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A7D822B-ED7D-4103-86BD-F832BF40FDAB}"/>
              </a:ext>
            </a:extLst>
          </p:cNvPr>
          <p:cNvSpPr>
            <a:spLocks noGrp="1"/>
          </p:cNvSpPr>
          <p:nvPr>
            <p:ph type="title"/>
          </p:nvPr>
        </p:nvSpPr>
        <p:spPr>
          <a:xfrm>
            <a:off x="831742" y="1709738"/>
            <a:ext cx="10514231" cy="2852737"/>
          </a:xfrm>
        </p:spPr>
        <p:txBody>
          <a:bodyPr anchor="b"/>
          <a:lstStyle>
            <a:lvl1pPr>
              <a:defRPr sz="6000"/>
            </a:lvl1pPr>
          </a:lstStyle>
          <a:p>
            <a:r>
              <a:rPr lang="zh-CN" altLang="en-US" smtClean="0"/>
              <a:t>单击此处编辑母版标题样式</a:t>
            </a:r>
            <a:endParaRPr lang="zh-CN" altLang="en-US"/>
          </a:p>
        </p:txBody>
      </p:sp>
      <p:sp>
        <p:nvSpPr>
          <p:cNvPr id="3" name="文本占位符 2">
            <a:extLst>
              <a:ext uri="{FF2B5EF4-FFF2-40B4-BE49-F238E27FC236}">
                <a16:creationId xmlns="" xmlns:a16="http://schemas.microsoft.com/office/drawing/2014/main" id="{8E1A0C35-9A74-4C5D-9D68-3E9CE5E5B08D}"/>
              </a:ext>
            </a:extLst>
          </p:cNvPr>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a:extLst>
              <a:ext uri="{FF2B5EF4-FFF2-40B4-BE49-F238E27FC236}">
                <a16:creationId xmlns="" xmlns:a16="http://schemas.microsoft.com/office/drawing/2014/main" id="{F3B08651-BC5A-40B0-ADCF-7B0B67446D55}"/>
              </a:ext>
            </a:extLst>
          </p:cNvPr>
          <p:cNvSpPr>
            <a:spLocks noGrp="1"/>
          </p:cNvSpPr>
          <p:nvPr>
            <p:ph type="dt" sz="half" idx="10"/>
          </p:nvPr>
        </p:nvSpPr>
        <p:spPr/>
        <p:txBody>
          <a:bodyPr/>
          <a:lstStyle/>
          <a:p>
            <a:endParaRPr lang="en-US" altLang="zh-CN"/>
          </a:p>
        </p:txBody>
      </p:sp>
      <p:sp>
        <p:nvSpPr>
          <p:cNvPr id="5" name="页脚占位符 4">
            <a:extLst>
              <a:ext uri="{FF2B5EF4-FFF2-40B4-BE49-F238E27FC236}">
                <a16:creationId xmlns="" xmlns:a16="http://schemas.microsoft.com/office/drawing/2014/main" id="{ECFC8B68-5A16-4B60-B816-E8AB21E258EF}"/>
              </a:ext>
            </a:extLst>
          </p:cNvPr>
          <p:cNvSpPr>
            <a:spLocks noGrp="1"/>
          </p:cNvSpPr>
          <p:nvPr>
            <p:ph type="ftr" sz="quarter" idx="11"/>
          </p:nvPr>
        </p:nvSpPr>
        <p:spPr/>
        <p:txBody>
          <a:bodyPr/>
          <a:lstStyle/>
          <a:p>
            <a:endParaRPr lang="en-US" altLang="zh-CN"/>
          </a:p>
        </p:txBody>
      </p:sp>
      <p:sp>
        <p:nvSpPr>
          <p:cNvPr id="6" name="灯片编号占位符 5">
            <a:extLst>
              <a:ext uri="{FF2B5EF4-FFF2-40B4-BE49-F238E27FC236}">
                <a16:creationId xmlns="" xmlns:a16="http://schemas.microsoft.com/office/drawing/2014/main" id="{BEB47B72-4419-4FFD-9F24-1187AC124A55}"/>
              </a:ext>
            </a:extLst>
          </p:cNvPr>
          <p:cNvSpPr>
            <a:spLocks noGrp="1"/>
          </p:cNvSpPr>
          <p:nvPr>
            <p:ph type="sldNum" sz="quarter" idx="12"/>
          </p:nvPr>
        </p:nvSpPr>
        <p:spPr/>
        <p:txBody>
          <a:bodyPr/>
          <a:lstStyle/>
          <a:p>
            <a:fld id="{ED00D4AF-FC12-4AA7-A1EE-5D149D797DBC}" type="slidenum">
              <a:rPr lang="en-US" altLang="zh-CN" smtClean="0"/>
              <a:pPr/>
              <a:t>‹#›</a:t>
            </a:fld>
            <a:endParaRPr lang="en-US" altLang="zh-CN"/>
          </a:p>
        </p:txBody>
      </p:sp>
    </p:spTree>
    <p:extLst>
      <p:ext uri="{BB962C8B-B14F-4D97-AF65-F5344CB8AC3E}">
        <p14:creationId xmlns:p14="http://schemas.microsoft.com/office/powerpoint/2010/main" val="301399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7E7EBC-2750-431C-87E9-B4702944489B}"/>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a:extLst>
              <a:ext uri="{FF2B5EF4-FFF2-40B4-BE49-F238E27FC236}">
                <a16:creationId xmlns="" xmlns:a16="http://schemas.microsoft.com/office/drawing/2014/main" id="{415F7298-537A-47DA-9181-673DCCB77335}"/>
              </a:ext>
            </a:extLst>
          </p:cNvPr>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a:extLst>
              <a:ext uri="{FF2B5EF4-FFF2-40B4-BE49-F238E27FC236}">
                <a16:creationId xmlns="" xmlns:a16="http://schemas.microsoft.com/office/drawing/2014/main" id="{A7D01C68-8E5F-4580-9625-5D3AF405C165}"/>
              </a:ext>
            </a:extLst>
          </p:cNvPr>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a:extLst>
              <a:ext uri="{FF2B5EF4-FFF2-40B4-BE49-F238E27FC236}">
                <a16:creationId xmlns="" xmlns:a16="http://schemas.microsoft.com/office/drawing/2014/main" id="{0D7590CC-7EFC-44B2-AAEB-0589EABA3DBB}"/>
              </a:ext>
            </a:extLst>
          </p:cNvPr>
          <p:cNvSpPr>
            <a:spLocks noGrp="1"/>
          </p:cNvSpPr>
          <p:nvPr>
            <p:ph type="dt" sz="half" idx="10"/>
          </p:nvPr>
        </p:nvSpPr>
        <p:spPr/>
        <p:txBody>
          <a:bodyPr/>
          <a:lstStyle/>
          <a:p>
            <a:endParaRPr lang="en-US" altLang="zh-CN"/>
          </a:p>
        </p:txBody>
      </p:sp>
      <p:sp>
        <p:nvSpPr>
          <p:cNvPr id="6" name="页脚占位符 5">
            <a:extLst>
              <a:ext uri="{FF2B5EF4-FFF2-40B4-BE49-F238E27FC236}">
                <a16:creationId xmlns="" xmlns:a16="http://schemas.microsoft.com/office/drawing/2014/main" id="{0CCBB20A-4EF5-4A13-8B35-A5E585857D8A}"/>
              </a:ext>
            </a:extLst>
          </p:cNvPr>
          <p:cNvSpPr>
            <a:spLocks noGrp="1"/>
          </p:cNvSpPr>
          <p:nvPr>
            <p:ph type="ftr" sz="quarter" idx="11"/>
          </p:nvPr>
        </p:nvSpPr>
        <p:spPr/>
        <p:txBody>
          <a:bodyPr/>
          <a:lstStyle/>
          <a:p>
            <a:endParaRPr lang="en-US" altLang="zh-CN"/>
          </a:p>
        </p:txBody>
      </p:sp>
      <p:sp>
        <p:nvSpPr>
          <p:cNvPr id="7" name="灯片编号占位符 6">
            <a:extLst>
              <a:ext uri="{FF2B5EF4-FFF2-40B4-BE49-F238E27FC236}">
                <a16:creationId xmlns="" xmlns:a16="http://schemas.microsoft.com/office/drawing/2014/main" id="{25D949D5-4D79-4042-9D50-8504BC244163}"/>
              </a:ext>
            </a:extLst>
          </p:cNvPr>
          <p:cNvSpPr>
            <a:spLocks noGrp="1"/>
          </p:cNvSpPr>
          <p:nvPr>
            <p:ph type="sldNum" sz="quarter" idx="12"/>
          </p:nvPr>
        </p:nvSpPr>
        <p:spPr/>
        <p:txBody>
          <a:bodyPr/>
          <a:lstStyle/>
          <a:p>
            <a:fld id="{CF1F469D-0E0B-4D6B-ACBF-E120D39403B0}" type="slidenum">
              <a:rPr lang="en-US" altLang="zh-CN" smtClean="0"/>
              <a:pPr/>
              <a:t>‹#›</a:t>
            </a:fld>
            <a:endParaRPr lang="en-US" altLang="zh-CN"/>
          </a:p>
        </p:txBody>
      </p:sp>
    </p:spTree>
    <p:extLst>
      <p:ext uri="{BB962C8B-B14F-4D97-AF65-F5344CB8AC3E}">
        <p14:creationId xmlns:p14="http://schemas.microsoft.com/office/powerpoint/2010/main" val="80350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FC7E4FF-B5A7-43A2-B8C1-12CDEDB96F54}"/>
              </a:ext>
            </a:extLst>
          </p:cNvPr>
          <p:cNvSpPr>
            <a:spLocks noGrp="1"/>
          </p:cNvSpPr>
          <p:nvPr>
            <p:ph type="title"/>
          </p:nvPr>
        </p:nvSpPr>
        <p:spPr>
          <a:xfrm>
            <a:off x="839679" y="365126"/>
            <a:ext cx="10514231" cy="1325563"/>
          </a:xfrm>
        </p:spPr>
        <p:txBody>
          <a:bodyPr/>
          <a:lstStyle/>
          <a:p>
            <a:r>
              <a:rPr lang="zh-CN" altLang="en-US" smtClean="0"/>
              <a:t>单击此处编辑母版标题样式</a:t>
            </a:r>
            <a:endParaRPr lang="zh-CN" altLang="en-US"/>
          </a:p>
        </p:txBody>
      </p:sp>
      <p:sp>
        <p:nvSpPr>
          <p:cNvPr id="3" name="文本占位符 2">
            <a:extLst>
              <a:ext uri="{FF2B5EF4-FFF2-40B4-BE49-F238E27FC236}">
                <a16:creationId xmlns="" xmlns:a16="http://schemas.microsoft.com/office/drawing/2014/main" id="{DB078881-1BCA-4BD5-B79F-D814C4D2ED66}"/>
              </a:ext>
            </a:extLst>
          </p:cNvPr>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a:extLst>
              <a:ext uri="{FF2B5EF4-FFF2-40B4-BE49-F238E27FC236}">
                <a16:creationId xmlns="" xmlns:a16="http://schemas.microsoft.com/office/drawing/2014/main" id="{C64C149C-79E9-48BF-921D-5A092468520A}"/>
              </a:ext>
            </a:extLst>
          </p:cNvPr>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a:extLst>
              <a:ext uri="{FF2B5EF4-FFF2-40B4-BE49-F238E27FC236}">
                <a16:creationId xmlns="" xmlns:a16="http://schemas.microsoft.com/office/drawing/2014/main" id="{FD146D59-AACC-4569-ADD2-21BC76232E11}"/>
              </a:ext>
            </a:extLst>
          </p:cNvPr>
          <p:cNvSpPr>
            <a:spLocks noGrp="1"/>
          </p:cNvSpPr>
          <p:nvPr>
            <p:ph type="body" sz="quarter" idx="3"/>
          </p:nvPr>
        </p:nvSpPr>
        <p:spPr>
          <a:xfrm>
            <a:off x="617139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a:extLst>
              <a:ext uri="{FF2B5EF4-FFF2-40B4-BE49-F238E27FC236}">
                <a16:creationId xmlns="" xmlns:a16="http://schemas.microsoft.com/office/drawing/2014/main" id="{620BC514-EB89-4E09-BC82-A4EC315CACD2}"/>
              </a:ext>
            </a:extLst>
          </p:cNvPr>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a:extLst>
              <a:ext uri="{FF2B5EF4-FFF2-40B4-BE49-F238E27FC236}">
                <a16:creationId xmlns="" xmlns:a16="http://schemas.microsoft.com/office/drawing/2014/main" id="{5A0A166B-A79B-4AAA-AB29-594B46C27208}"/>
              </a:ext>
            </a:extLst>
          </p:cNvPr>
          <p:cNvSpPr>
            <a:spLocks noGrp="1"/>
          </p:cNvSpPr>
          <p:nvPr>
            <p:ph type="dt" sz="half" idx="10"/>
          </p:nvPr>
        </p:nvSpPr>
        <p:spPr/>
        <p:txBody>
          <a:bodyPr/>
          <a:lstStyle/>
          <a:p>
            <a:endParaRPr lang="en-US" altLang="zh-CN"/>
          </a:p>
        </p:txBody>
      </p:sp>
      <p:sp>
        <p:nvSpPr>
          <p:cNvPr id="8" name="页脚占位符 7">
            <a:extLst>
              <a:ext uri="{FF2B5EF4-FFF2-40B4-BE49-F238E27FC236}">
                <a16:creationId xmlns="" xmlns:a16="http://schemas.microsoft.com/office/drawing/2014/main" id="{9CDB51CF-D950-4192-BE57-C535E6ED7E29}"/>
              </a:ext>
            </a:extLst>
          </p:cNvPr>
          <p:cNvSpPr>
            <a:spLocks noGrp="1"/>
          </p:cNvSpPr>
          <p:nvPr>
            <p:ph type="ftr" sz="quarter" idx="11"/>
          </p:nvPr>
        </p:nvSpPr>
        <p:spPr/>
        <p:txBody>
          <a:bodyPr/>
          <a:lstStyle/>
          <a:p>
            <a:endParaRPr lang="en-US" altLang="zh-CN"/>
          </a:p>
        </p:txBody>
      </p:sp>
      <p:sp>
        <p:nvSpPr>
          <p:cNvPr id="9" name="灯片编号占位符 8">
            <a:extLst>
              <a:ext uri="{FF2B5EF4-FFF2-40B4-BE49-F238E27FC236}">
                <a16:creationId xmlns="" xmlns:a16="http://schemas.microsoft.com/office/drawing/2014/main" id="{44A2C101-F397-4435-BE36-B294D0B4C7F0}"/>
              </a:ext>
            </a:extLst>
          </p:cNvPr>
          <p:cNvSpPr>
            <a:spLocks noGrp="1"/>
          </p:cNvSpPr>
          <p:nvPr>
            <p:ph type="sldNum" sz="quarter" idx="12"/>
          </p:nvPr>
        </p:nvSpPr>
        <p:spPr/>
        <p:txBody>
          <a:bodyPr/>
          <a:lstStyle/>
          <a:p>
            <a:fld id="{B4AC0DAA-EA1C-4FA7-A83E-91369A934A28}" type="slidenum">
              <a:rPr lang="en-US" altLang="zh-CN" smtClean="0"/>
              <a:pPr/>
              <a:t>‹#›</a:t>
            </a:fld>
            <a:endParaRPr lang="en-US" altLang="zh-CN"/>
          </a:p>
        </p:txBody>
      </p:sp>
    </p:spTree>
    <p:extLst>
      <p:ext uri="{BB962C8B-B14F-4D97-AF65-F5344CB8AC3E}">
        <p14:creationId xmlns:p14="http://schemas.microsoft.com/office/powerpoint/2010/main" val="112537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AD682CE-714F-4514-80B5-AA1D92E0DE1C}"/>
              </a:ext>
            </a:extLst>
          </p:cNvPr>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a:extLst>
              <a:ext uri="{FF2B5EF4-FFF2-40B4-BE49-F238E27FC236}">
                <a16:creationId xmlns="" xmlns:a16="http://schemas.microsoft.com/office/drawing/2014/main" id="{ECC71819-5D84-4A03-A5D0-AA8806230C43}"/>
              </a:ext>
            </a:extLst>
          </p:cNvPr>
          <p:cNvSpPr>
            <a:spLocks noGrp="1"/>
          </p:cNvSpPr>
          <p:nvPr>
            <p:ph type="dt" sz="half" idx="10"/>
          </p:nvPr>
        </p:nvSpPr>
        <p:spPr/>
        <p:txBody>
          <a:bodyPr/>
          <a:lstStyle/>
          <a:p>
            <a:endParaRPr lang="en-US" altLang="zh-CN"/>
          </a:p>
        </p:txBody>
      </p:sp>
      <p:sp>
        <p:nvSpPr>
          <p:cNvPr id="4" name="页脚占位符 3">
            <a:extLst>
              <a:ext uri="{FF2B5EF4-FFF2-40B4-BE49-F238E27FC236}">
                <a16:creationId xmlns="" xmlns:a16="http://schemas.microsoft.com/office/drawing/2014/main" id="{7FD7B9E0-FE2B-43C4-8A3B-D6EAB697A7AC}"/>
              </a:ext>
            </a:extLst>
          </p:cNvPr>
          <p:cNvSpPr>
            <a:spLocks noGrp="1"/>
          </p:cNvSpPr>
          <p:nvPr>
            <p:ph type="ftr" sz="quarter" idx="11"/>
          </p:nvPr>
        </p:nvSpPr>
        <p:spPr/>
        <p:txBody>
          <a:bodyPr/>
          <a:lstStyle/>
          <a:p>
            <a:endParaRPr lang="en-US" altLang="zh-CN"/>
          </a:p>
        </p:txBody>
      </p:sp>
      <p:sp>
        <p:nvSpPr>
          <p:cNvPr id="5" name="灯片编号占位符 4">
            <a:extLst>
              <a:ext uri="{FF2B5EF4-FFF2-40B4-BE49-F238E27FC236}">
                <a16:creationId xmlns="" xmlns:a16="http://schemas.microsoft.com/office/drawing/2014/main" id="{AF599776-F181-4A6F-8865-24E0BB1E430D}"/>
              </a:ext>
            </a:extLst>
          </p:cNvPr>
          <p:cNvSpPr>
            <a:spLocks noGrp="1"/>
          </p:cNvSpPr>
          <p:nvPr>
            <p:ph type="sldNum" sz="quarter" idx="12"/>
          </p:nvPr>
        </p:nvSpPr>
        <p:spPr/>
        <p:txBody>
          <a:bodyPr/>
          <a:lstStyle/>
          <a:p>
            <a:fld id="{77E9304C-D54A-48FF-9EA1-380626D0695B}" type="slidenum">
              <a:rPr lang="en-US" altLang="zh-CN" smtClean="0"/>
              <a:pPr/>
              <a:t>‹#›</a:t>
            </a:fld>
            <a:endParaRPr lang="en-US" altLang="zh-CN"/>
          </a:p>
        </p:txBody>
      </p:sp>
    </p:spTree>
    <p:extLst>
      <p:ext uri="{BB962C8B-B14F-4D97-AF65-F5344CB8AC3E}">
        <p14:creationId xmlns:p14="http://schemas.microsoft.com/office/powerpoint/2010/main" val="44509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7C33E69-C358-4CF4-89BA-217710E43B4B}"/>
              </a:ext>
            </a:extLst>
          </p:cNvPr>
          <p:cNvSpPr>
            <a:spLocks noGrp="1"/>
          </p:cNvSpPr>
          <p:nvPr>
            <p:ph type="dt" sz="half" idx="10"/>
          </p:nvPr>
        </p:nvSpPr>
        <p:spPr/>
        <p:txBody>
          <a:bodyPr/>
          <a:lstStyle/>
          <a:p>
            <a:endParaRPr lang="en-US" altLang="zh-CN"/>
          </a:p>
        </p:txBody>
      </p:sp>
      <p:sp>
        <p:nvSpPr>
          <p:cNvPr id="3" name="页脚占位符 2">
            <a:extLst>
              <a:ext uri="{FF2B5EF4-FFF2-40B4-BE49-F238E27FC236}">
                <a16:creationId xmlns="" xmlns:a16="http://schemas.microsoft.com/office/drawing/2014/main" id="{15DF2F66-8CCC-4996-9C86-A95842058484}"/>
              </a:ext>
            </a:extLst>
          </p:cNvPr>
          <p:cNvSpPr>
            <a:spLocks noGrp="1"/>
          </p:cNvSpPr>
          <p:nvPr>
            <p:ph type="ftr" sz="quarter" idx="11"/>
          </p:nvPr>
        </p:nvSpPr>
        <p:spPr/>
        <p:txBody>
          <a:bodyPr/>
          <a:lstStyle/>
          <a:p>
            <a:endParaRPr lang="en-US" altLang="zh-CN"/>
          </a:p>
        </p:txBody>
      </p:sp>
      <p:sp>
        <p:nvSpPr>
          <p:cNvPr id="4" name="灯片编号占位符 3">
            <a:extLst>
              <a:ext uri="{FF2B5EF4-FFF2-40B4-BE49-F238E27FC236}">
                <a16:creationId xmlns="" xmlns:a16="http://schemas.microsoft.com/office/drawing/2014/main" id="{35F6C8C1-2744-473C-AB11-DCAB7C6DC6C2}"/>
              </a:ext>
            </a:extLst>
          </p:cNvPr>
          <p:cNvSpPr>
            <a:spLocks noGrp="1"/>
          </p:cNvSpPr>
          <p:nvPr>
            <p:ph type="sldNum" sz="quarter" idx="12"/>
          </p:nvPr>
        </p:nvSpPr>
        <p:spPr/>
        <p:txBody>
          <a:bodyPr/>
          <a:lstStyle/>
          <a:p>
            <a:fld id="{991C3966-A04A-4399-915A-49429F8BDC3F}" type="slidenum">
              <a:rPr lang="en-US" altLang="zh-CN" smtClean="0"/>
              <a:pPr/>
              <a:t>‹#›</a:t>
            </a:fld>
            <a:endParaRPr lang="en-US" altLang="zh-CN"/>
          </a:p>
        </p:txBody>
      </p:sp>
    </p:spTree>
    <p:extLst>
      <p:ext uri="{BB962C8B-B14F-4D97-AF65-F5344CB8AC3E}">
        <p14:creationId xmlns:p14="http://schemas.microsoft.com/office/powerpoint/2010/main" val="42648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408F660-EECA-4165-BC6A-80C3628D4ED8}"/>
              </a:ext>
            </a:extLst>
          </p:cNvPr>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a:extLst>
              <a:ext uri="{FF2B5EF4-FFF2-40B4-BE49-F238E27FC236}">
                <a16:creationId xmlns="" xmlns:a16="http://schemas.microsoft.com/office/drawing/2014/main" id="{AAB78CF7-4C62-4EE2-90BF-A5458A1F0C96}"/>
              </a:ext>
            </a:extLst>
          </p:cNvPr>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a:extLst>
              <a:ext uri="{FF2B5EF4-FFF2-40B4-BE49-F238E27FC236}">
                <a16:creationId xmlns="" xmlns:a16="http://schemas.microsoft.com/office/drawing/2014/main" id="{11E580D1-EBF3-4E40-B1B7-847A39435E99}"/>
              </a:ext>
            </a:extLst>
          </p:cNvPr>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a:extLst>
              <a:ext uri="{FF2B5EF4-FFF2-40B4-BE49-F238E27FC236}">
                <a16:creationId xmlns="" xmlns:a16="http://schemas.microsoft.com/office/drawing/2014/main" id="{16C2B151-DF76-4C90-8312-918EEF15E70C}"/>
              </a:ext>
            </a:extLst>
          </p:cNvPr>
          <p:cNvSpPr>
            <a:spLocks noGrp="1"/>
          </p:cNvSpPr>
          <p:nvPr>
            <p:ph type="dt" sz="half" idx="10"/>
          </p:nvPr>
        </p:nvSpPr>
        <p:spPr/>
        <p:txBody>
          <a:bodyPr/>
          <a:lstStyle/>
          <a:p>
            <a:endParaRPr lang="en-US" altLang="zh-CN"/>
          </a:p>
        </p:txBody>
      </p:sp>
      <p:sp>
        <p:nvSpPr>
          <p:cNvPr id="6" name="页脚占位符 5">
            <a:extLst>
              <a:ext uri="{FF2B5EF4-FFF2-40B4-BE49-F238E27FC236}">
                <a16:creationId xmlns="" xmlns:a16="http://schemas.microsoft.com/office/drawing/2014/main" id="{400C606D-C791-48D8-9339-6ED5937E2524}"/>
              </a:ext>
            </a:extLst>
          </p:cNvPr>
          <p:cNvSpPr>
            <a:spLocks noGrp="1"/>
          </p:cNvSpPr>
          <p:nvPr>
            <p:ph type="ftr" sz="quarter" idx="11"/>
          </p:nvPr>
        </p:nvSpPr>
        <p:spPr/>
        <p:txBody>
          <a:bodyPr/>
          <a:lstStyle/>
          <a:p>
            <a:endParaRPr lang="en-US" altLang="zh-CN"/>
          </a:p>
        </p:txBody>
      </p:sp>
      <p:sp>
        <p:nvSpPr>
          <p:cNvPr id="7" name="灯片编号占位符 6">
            <a:extLst>
              <a:ext uri="{FF2B5EF4-FFF2-40B4-BE49-F238E27FC236}">
                <a16:creationId xmlns="" xmlns:a16="http://schemas.microsoft.com/office/drawing/2014/main" id="{1B51BFD2-D67A-4B5C-AD62-E120ED3CFAA6}"/>
              </a:ext>
            </a:extLst>
          </p:cNvPr>
          <p:cNvSpPr>
            <a:spLocks noGrp="1"/>
          </p:cNvSpPr>
          <p:nvPr>
            <p:ph type="sldNum" sz="quarter" idx="12"/>
          </p:nvPr>
        </p:nvSpPr>
        <p:spPr/>
        <p:txBody>
          <a:bodyPr/>
          <a:lstStyle/>
          <a:p>
            <a:fld id="{E929ADE3-5A2C-45EC-8A2A-370AC11D607D}" type="slidenum">
              <a:rPr lang="en-US" altLang="zh-CN" smtClean="0"/>
              <a:pPr/>
              <a:t>‹#›</a:t>
            </a:fld>
            <a:endParaRPr lang="en-US" altLang="zh-CN"/>
          </a:p>
        </p:txBody>
      </p:sp>
    </p:spTree>
    <p:extLst>
      <p:ext uri="{BB962C8B-B14F-4D97-AF65-F5344CB8AC3E}">
        <p14:creationId xmlns:p14="http://schemas.microsoft.com/office/powerpoint/2010/main" val="272010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B6E085C-4396-49C9-9959-7FF26A45FB0D}"/>
              </a:ext>
            </a:extLst>
          </p:cNvPr>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a:extLst>
              <a:ext uri="{FF2B5EF4-FFF2-40B4-BE49-F238E27FC236}">
                <a16:creationId xmlns="" xmlns:a16="http://schemas.microsoft.com/office/drawing/2014/main" id="{3C4B0194-8E38-483D-A93B-8CA2A5F4AFB0}"/>
              </a:ext>
            </a:extLst>
          </p:cNvPr>
          <p:cNvSpPr>
            <a:spLocks noGrp="1"/>
          </p:cNvSpPr>
          <p:nvPr>
            <p:ph type="pic" idx="1"/>
          </p:nvPr>
        </p:nvSpPr>
        <p:spPr>
          <a:xfrm>
            <a:off x="5182513" y="987426"/>
            <a:ext cx="617139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a:extLst>
              <a:ext uri="{FF2B5EF4-FFF2-40B4-BE49-F238E27FC236}">
                <a16:creationId xmlns="" xmlns:a16="http://schemas.microsoft.com/office/drawing/2014/main" id="{25FBDFAC-8457-4BCC-BB20-867329A60B53}"/>
              </a:ext>
            </a:extLst>
          </p:cNvPr>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a:extLst>
              <a:ext uri="{FF2B5EF4-FFF2-40B4-BE49-F238E27FC236}">
                <a16:creationId xmlns="" xmlns:a16="http://schemas.microsoft.com/office/drawing/2014/main" id="{26932CFB-C02A-49FA-837E-F9477EB3FC6C}"/>
              </a:ext>
            </a:extLst>
          </p:cNvPr>
          <p:cNvSpPr>
            <a:spLocks noGrp="1"/>
          </p:cNvSpPr>
          <p:nvPr>
            <p:ph type="dt" sz="half" idx="10"/>
          </p:nvPr>
        </p:nvSpPr>
        <p:spPr/>
        <p:txBody>
          <a:bodyPr/>
          <a:lstStyle/>
          <a:p>
            <a:endParaRPr lang="en-US" altLang="zh-CN"/>
          </a:p>
        </p:txBody>
      </p:sp>
      <p:sp>
        <p:nvSpPr>
          <p:cNvPr id="6" name="页脚占位符 5">
            <a:extLst>
              <a:ext uri="{FF2B5EF4-FFF2-40B4-BE49-F238E27FC236}">
                <a16:creationId xmlns="" xmlns:a16="http://schemas.microsoft.com/office/drawing/2014/main" id="{B56D9C07-EC35-4F0B-9178-41E5BBB7C9BC}"/>
              </a:ext>
            </a:extLst>
          </p:cNvPr>
          <p:cNvSpPr>
            <a:spLocks noGrp="1"/>
          </p:cNvSpPr>
          <p:nvPr>
            <p:ph type="ftr" sz="quarter" idx="11"/>
          </p:nvPr>
        </p:nvSpPr>
        <p:spPr/>
        <p:txBody>
          <a:bodyPr/>
          <a:lstStyle/>
          <a:p>
            <a:endParaRPr lang="en-US" altLang="zh-CN"/>
          </a:p>
        </p:txBody>
      </p:sp>
      <p:sp>
        <p:nvSpPr>
          <p:cNvPr id="7" name="灯片编号占位符 6">
            <a:extLst>
              <a:ext uri="{FF2B5EF4-FFF2-40B4-BE49-F238E27FC236}">
                <a16:creationId xmlns="" xmlns:a16="http://schemas.microsoft.com/office/drawing/2014/main" id="{39D4AE3A-F993-4562-88B0-40C99E9AA5EB}"/>
              </a:ext>
            </a:extLst>
          </p:cNvPr>
          <p:cNvSpPr>
            <a:spLocks noGrp="1"/>
          </p:cNvSpPr>
          <p:nvPr>
            <p:ph type="sldNum" sz="quarter" idx="12"/>
          </p:nvPr>
        </p:nvSpPr>
        <p:spPr/>
        <p:txBody>
          <a:bodyPr/>
          <a:lstStyle/>
          <a:p>
            <a:fld id="{EBFCCC81-A4F9-4682-8153-CAD7B760106E}" type="slidenum">
              <a:rPr lang="en-US" altLang="zh-CN" smtClean="0"/>
              <a:pPr/>
              <a:t>‹#›</a:t>
            </a:fld>
            <a:endParaRPr lang="en-US" altLang="zh-CN"/>
          </a:p>
        </p:txBody>
      </p:sp>
    </p:spTree>
    <p:extLst>
      <p:ext uri="{BB962C8B-B14F-4D97-AF65-F5344CB8AC3E}">
        <p14:creationId xmlns:p14="http://schemas.microsoft.com/office/powerpoint/2010/main" val="227358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5080B146-8A4B-42EC-B262-1FC224A51092}"/>
              </a:ext>
            </a:extLst>
          </p:cNvPr>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771724FB-F557-4150-B51A-E2ECCD48D370}"/>
              </a:ext>
            </a:extLst>
          </p:cNvPr>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D3B6592F-06DF-4327-9E56-9154EE989779}"/>
              </a:ext>
            </a:extLst>
          </p:cNvPr>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页脚占位符 4">
            <a:extLst>
              <a:ext uri="{FF2B5EF4-FFF2-40B4-BE49-F238E27FC236}">
                <a16:creationId xmlns="" xmlns:a16="http://schemas.microsoft.com/office/drawing/2014/main" id="{B448000A-E768-45BC-A46E-7356200A08BC}"/>
              </a:ext>
            </a:extLst>
          </p:cNvPr>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灯片编号占位符 5">
            <a:extLst>
              <a:ext uri="{FF2B5EF4-FFF2-40B4-BE49-F238E27FC236}">
                <a16:creationId xmlns="" xmlns:a16="http://schemas.microsoft.com/office/drawing/2014/main" id="{3F7A3220-F15C-4DD8-B4D5-3D52F43E4898}"/>
              </a:ext>
            </a:extLst>
          </p:cNvPr>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CDB9C-2148-4B0F-8DF6-D1F31FCDFF78}" type="slidenum">
              <a:rPr lang="en-US" altLang="zh-CN" smtClean="0"/>
              <a:pPr/>
              <a:t>‹#›</a:t>
            </a:fld>
            <a:endParaRPr lang="en-US" altLang="zh-CN"/>
          </a:p>
        </p:txBody>
      </p:sp>
    </p:spTree>
    <p:extLst>
      <p:ext uri="{BB962C8B-B14F-4D97-AF65-F5344CB8AC3E}">
        <p14:creationId xmlns:p14="http://schemas.microsoft.com/office/powerpoint/2010/main" val="26456313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txStyles>
    <p:titleStyle>
      <a:lvl1pPr algn="l" defTabSz="914400" rtl="0" eaLnBrk="1" latinLnBrk="0" hangingPunct="1">
        <a:lnSpc>
          <a:spcPct val="150000"/>
        </a:lnSpc>
        <a:spcBef>
          <a:spcPct val="0"/>
        </a:spcBef>
        <a:buNone/>
        <a:defRPr sz="4400" kern="1200">
          <a:solidFill>
            <a:schemeClr val="tx1"/>
          </a:solidFill>
          <a:latin typeface="+mj-lt"/>
          <a:ea typeface="+mj-ea"/>
          <a:cs typeface="+mj-cs"/>
        </a:defRPr>
      </a:lvl1pPr>
    </p:titleStyle>
    <p:bodyStyle>
      <a:lvl1pPr marL="228600" indent="0" algn="l" defTabSz="914400" rtl="0" eaLnBrk="1" latinLnBrk="0" hangingPunct="1">
        <a:lnSpc>
          <a:spcPct val="150000"/>
        </a:lnSpc>
        <a:spcBef>
          <a:spcPts val="1000"/>
        </a:spcBef>
        <a:buFont typeface="Arial" panose="020B0604020202020204" pitchFamily="34" charset="0"/>
        <a:buChar char="•"/>
        <a:defRPr sz="1800" kern="1200" baseline="0">
          <a:solidFill>
            <a:schemeClr val="tx1"/>
          </a:solidFill>
          <a:latin typeface="微软雅黑" pitchFamily="34" charset="-122"/>
          <a:ea typeface="微软雅黑" pitchFamily="34" charset="-122"/>
          <a:cs typeface="+mn-cs"/>
        </a:defRPr>
      </a:lvl1pPr>
      <a:lvl2pPr marL="6858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2pPr>
      <a:lvl3pPr marL="11430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3pPr>
      <a:lvl4pPr marL="16002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4pPr>
      <a:lvl5pPr marL="2057400" indent="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微软雅黑"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5ifit.com/content/ReadNews.asp?NewsID=335&amp;BigClassName=&#21147;&#37327;&#20581;&#32654;&amp;SmallClassName=&#20581;&#32654;&#20154;&#29289;&amp;SpecialID=16" TargetMode="External"/><Relationship Id="rId1" Type="http://schemas.openxmlformats.org/officeDocument/2006/relationships/slideLayout" Target="../slideLayouts/slideLayout2.xml"/><Relationship Id="rId6" Type="http://schemas.openxmlformats.org/officeDocument/2006/relationships/hyperlink" Target="http://202.192.128.41/mzb/" TargetMode="External"/><Relationship Id="rId5" Type="http://schemas.openxmlformats.org/officeDocument/2006/relationships/image" Target="../media/image8.jpeg"/><Relationship Id="rId10" Type="http://schemas.openxmlformats.org/officeDocument/2006/relationships/image" Target="../media/image6.png"/><Relationship Id="rId4" Type="http://schemas.openxmlformats.org/officeDocument/2006/relationships/hyperlink" Target="http://www.catmi.com/info/knight/easy.html" TargetMode="External"/><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99CCFF">
                <a:gamma/>
                <a:tint val="0"/>
                <a:invGamma/>
              </a:srgbClr>
            </a:gs>
            <a:gs pos="100000">
              <a:srgbClr val="99CCFF"/>
            </a:gs>
          </a:gsLst>
          <a:lin ang="2700000" scaled="1"/>
        </a:gradFill>
        <a:effectLst/>
      </p:bgPr>
    </p:bg>
    <p:spTree>
      <p:nvGrpSpPr>
        <p:cNvPr id="1" name=""/>
        <p:cNvGrpSpPr/>
        <p:nvPr/>
      </p:nvGrpSpPr>
      <p:grpSpPr>
        <a:xfrm>
          <a:off x="0" y="0"/>
          <a:ext cx="0" cy="0"/>
          <a:chOff x="0" y="0"/>
          <a:chExt cx="0" cy="0"/>
        </a:xfrm>
      </p:grpSpPr>
      <p:pic>
        <p:nvPicPr>
          <p:cNvPr id="2061" name="Picture 13" descr="https://timgsa.baidu.com/timg?image&amp;quality=80&amp;size=b9999_10000&amp;sec=1542082870164&amp;di=d158126fe519ee156720b6fccb1f5478&amp;imgtype=0&amp;src=http%3A%2F%2Fhbimg.b0.upaiyun.com%2Fb6131c1e8a9890fd49dff6ae63b72317c5b808b3781b-igz2sS_fw6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630" y="3284984"/>
            <a:ext cx="3124193" cy="20788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022" y="3319567"/>
            <a:ext cx="3074070" cy="205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0780" y="3319567"/>
            <a:ext cx="3066811" cy="204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278782" y="1492042"/>
            <a:ext cx="7808548" cy="784830"/>
          </a:xfrm>
          <a:prstGeom prst="rect">
            <a:avLst/>
          </a:prstGeom>
        </p:spPr>
        <p:txBody>
          <a:bodyPr wrap="none">
            <a:spAutoFit/>
          </a:bodyPr>
          <a:lstStyle/>
          <a:p>
            <a:r>
              <a:rPr lang="zh-CN" altLang="en-US" sz="4500" b="1" dirty="0" smtClean="0">
                <a:solidFill>
                  <a:srgbClr val="FF0000"/>
                </a:solidFill>
                <a:latin typeface="+mn-ea"/>
                <a:ea typeface="+mn-ea"/>
              </a:rPr>
              <a:t>第</a:t>
            </a:r>
            <a:r>
              <a:rPr lang="en-US" altLang="zh-CN" sz="4500" b="1" dirty="0" smtClean="0">
                <a:solidFill>
                  <a:srgbClr val="FF0000"/>
                </a:solidFill>
                <a:latin typeface="+mn-ea"/>
                <a:ea typeface="+mn-ea"/>
              </a:rPr>
              <a:t>2</a:t>
            </a:r>
            <a:r>
              <a:rPr lang="zh-CN" altLang="en-US" sz="4500" b="1" dirty="0" smtClean="0">
                <a:solidFill>
                  <a:srgbClr val="FF0000"/>
                </a:solidFill>
                <a:latin typeface="+mn-ea"/>
                <a:ea typeface="+mn-ea"/>
              </a:rPr>
              <a:t>节  </a:t>
            </a:r>
            <a:r>
              <a:rPr lang="zh-CN" altLang="en-US" sz="4500" b="1" dirty="0" smtClean="0">
                <a:solidFill>
                  <a:srgbClr val="FF0000"/>
                </a:solidFill>
                <a:latin typeface="+mn-ea"/>
                <a:ea typeface="+mn-ea"/>
              </a:rPr>
              <a:t>基因</a:t>
            </a:r>
            <a:r>
              <a:rPr lang="zh-CN" altLang="en-US" sz="4500" b="1" dirty="0" smtClean="0">
                <a:solidFill>
                  <a:srgbClr val="FF0000"/>
                </a:solidFill>
                <a:latin typeface="+mn-ea"/>
                <a:ea typeface="+mn-ea"/>
              </a:rPr>
              <a:t>表达与性状的关系</a:t>
            </a:r>
            <a:endParaRPr lang="zh-CN" altLang="en-US" sz="4500" b="1" dirty="0">
              <a:solidFill>
                <a:srgbClr val="FF0000"/>
              </a:solidFill>
              <a:latin typeface="+mn-e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0630" y="1947604"/>
            <a:ext cx="7416824" cy="3416320"/>
          </a:xfrm>
          <a:prstGeom prst="rect">
            <a:avLst/>
          </a:prstGeom>
        </p:spPr>
        <p:txBody>
          <a:bodyPr wrap="square">
            <a:spAutoFit/>
          </a:bodyPr>
          <a:lstStyle/>
          <a:p>
            <a:r>
              <a:rPr kumimoji="1" lang="en-US" altLang="zh-CN" sz="2400" b="1" dirty="0">
                <a:solidFill>
                  <a:srgbClr val="000099"/>
                </a:solidFill>
                <a:latin typeface="宋体" charset="-122"/>
              </a:rPr>
              <a:t>1.</a:t>
            </a:r>
            <a:r>
              <a:rPr kumimoji="1" lang="zh-CN" altLang="zh-CN" sz="2400" b="1" dirty="0">
                <a:solidFill>
                  <a:srgbClr val="000099"/>
                </a:solidFill>
                <a:latin typeface="宋体" charset="-122"/>
              </a:rPr>
              <a:t>概念</a:t>
            </a:r>
          </a:p>
          <a:p>
            <a:r>
              <a:rPr kumimoji="1" lang="zh-CN" altLang="zh-CN" sz="2400" b="1" dirty="0">
                <a:solidFill>
                  <a:srgbClr val="000099"/>
                </a:solidFill>
                <a:latin typeface="宋体" charset="-122"/>
              </a:rPr>
              <a:t>生物体基因的碱基序列保持不变，但基因表达和表型发生可遗传变化的现象，叫做表观遗传。</a:t>
            </a:r>
          </a:p>
          <a:p>
            <a:r>
              <a:rPr kumimoji="1" lang="en-US" altLang="zh-CN" sz="2400" b="1" dirty="0">
                <a:solidFill>
                  <a:srgbClr val="000099"/>
                </a:solidFill>
                <a:latin typeface="宋体" charset="-122"/>
              </a:rPr>
              <a:t>2.</a:t>
            </a:r>
            <a:r>
              <a:rPr kumimoji="1" lang="zh-CN" altLang="zh-CN" sz="2400" b="1" dirty="0">
                <a:solidFill>
                  <a:srgbClr val="000099"/>
                </a:solidFill>
                <a:latin typeface="宋体" charset="-122"/>
              </a:rPr>
              <a:t>机理</a:t>
            </a:r>
          </a:p>
          <a:p>
            <a:r>
              <a:rPr kumimoji="1" lang="zh-CN" altLang="zh-CN" sz="2400" b="1" dirty="0">
                <a:solidFill>
                  <a:srgbClr val="000099"/>
                </a:solidFill>
                <a:latin typeface="宋体" charset="-122"/>
              </a:rPr>
              <a:t>柳穿鱼</a:t>
            </a:r>
            <a:r>
              <a:rPr kumimoji="1" lang="en-US" altLang="zh-CN" sz="2400" b="1" dirty="0" err="1">
                <a:solidFill>
                  <a:srgbClr val="000099"/>
                </a:solidFill>
                <a:latin typeface="宋体" charset="-122"/>
              </a:rPr>
              <a:t>Lcyc</a:t>
            </a:r>
            <a:r>
              <a:rPr kumimoji="1" lang="zh-CN" altLang="zh-CN" sz="2400" b="1" dirty="0">
                <a:solidFill>
                  <a:srgbClr val="000099"/>
                </a:solidFill>
                <a:latin typeface="宋体" charset="-122"/>
              </a:rPr>
              <a:t>基因和小鼠</a:t>
            </a:r>
            <a:r>
              <a:rPr kumimoji="1" lang="en-US" altLang="zh-CN" sz="2400" b="1" dirty="0" err="1">
                <a:solidFill>
                  <a:srgbClr val="000099"/>
                </a:solidFill>
                <a:latin typeface="宋体" charset="-122"/>
              </a:rPr>
              <a:t>Avy</a:t>
            </a:r>
            <a:r>
              <a:rPr kumimoji="1" lang="zh-CN" altLang="zh-CN" sz="2400" b="1" dirty="0">
                <a:solidFill>
                  <a:srgbClr val="000099"/>
                </a:solidFill>
                <a:latin typeface="宋体" charset="-122"/>
              </a:rPr>
              <a:t>基因的碱基序列没有变化，但部分碱基发生了甲基化修饰，抑制了基因的表达，进而对表型产生影响。这种</a:t>
            </a:r>
            <a:r>
              <a:rPr kumimoji="1" lang="en-US" altLang="zh-CN" sz="2400" b="1" dirty="0">
                <a:solidFill>
                  <a:srgbClr val="000099"/>
                </a:solidFill>
                <a:latin typeface="宋体" charset="-122"/>
              </a:rPr>
              <a:t>DNA</a:t>
            </a:r>
            <a:r>
              <a:rPr kumimoji="1" lang="zh-CN" altLang="zh-CN" sz="2400" b="1" dirty="0">
                <a:solidFill>
                  <a:srgbClr val="000099"/>
                </a:solidFill>
                <a:latin typeface="宋体" charset="-122"/>
              </a:rPr>
              <a:t>甲基化修饰可以遗传给后代，使后代出现同样的表型</a:t>
            </a:r>
            <a:r>
              <a:rPr kumimoji="1" lang="zh-CN" altLang="zh-CN" sz="2400" b="1" dirty="0" smtClean="0">
                <a:solidFill>
                  <a:srgbClr val="000099"/>
                </a:solidFill>
                <a:latin typeface="宋体" charset="-122"/>
              </a:rPr>
              <a:t>。</a:t>
            </a:r>
            <a:endParaRPr kumimoji="1" lang="en-US" altLang="zh-CN" sz="2400" b="1" dirty="0" smtClean="0">
              <a:solidFill>
                <a:srgbClr val="000099"/>
              </a:solidFill>
              <a:latin typeface="宋体" charset="-122"/>
            </a:endParaRPr>
          </a:p>
          <a:p>
            <a:endParaRPr kumimoji="1" lang="zh-CN" altLang="zh-CN" sz="2400" b="1" dirty="0">
              <a:solidFill>
                <a:srgbClr val="000099"/>
              </a:solidFill>
              <a:latin typeface="宋体" charset="-122"/>
            </a:endParaRPr>
          </a:p>
        </p:txBody>
      </p:sp>
      <p:sp>
        <p:nvSpPr>
          <p:cNvPr id="6" name="Text Box 3"/>
          <p:cNvSpPr txBox="1">
            <a:spLocks noChangeArrowheads="1"/>
          </p:cNvSpPr>
          <p:nvPr/>
        </p:nvSpPr>
        <p:spPr bwMode="auto">
          <a:xfrm>
            <a:off x="694606" y="1044025"/>
            <a:ext cx="10295814" cy="5847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smtClean="0">
                <a:solidFill>
                  <a:srgbClr val="FFFF00"/>
                </a:solidFill>
                <a:latin typeface="Times New Roman" pitchFamily="18" charset="0"/>
                <a:ea typeface="华文中宋" pitchFamily="2" charset="-122"/>
              </a:rPr>
              <a:t>三、表观遗传</a:t>
            </a:r>
            <a:endParaRPr kumimoji="1" lang="zh-CN" altLang="en-US" sz="3200" b="1" dirty="0">
              <a:solidFill>
                <a:srgbClr val="FFFF00"/>
              </a:solidFill>
              <a:latin typeface="Times New Roman" pitchFamily="18" charset="0"/>
              <a:ea typeface="华文中宋" pitchFamily="2"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810" y="1789023"/>
            <a:ext cx="2535610" cy="42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31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2638" y="1270695"/>
            <a:ext cx="10069313" cy="2677656"/>
          </a:xfrm>
          <a:prstGeom prst="rect">
            <a:avLst/>
          </a:prstGeom>
        </p:spPr>
        <p:txBody>
          <a:bodyPr wrap="square">
            <a:spAutoFit/>
          </a:bodyPr>
          <a:lstStyle/>
          <a:p>
            <a:r>
              <a:rPr kumimoji="1" lang="en-US" altLang="zh-CN" sz="2400" b="1" dirty="0">
                <a:solidFill>
                  <a:srgbClr val="000099"/>
                </a:solidFill>
                <a:latin typeface="宋体" charset="-122"/>
              </a:rPr>
              <a:t>3.</a:t>
            </a:r>
            <a:r>
              <a:rPr kumimoji="1" lang="zh-CN" altLang="zh-CN" sz="2400" b="1" dirty="0">
                <a:solidFill>
                  <a:srgbClr val="000099"/>
                </a:solidFill>
                <a:latin typeface="宋体" charset="-122"/>
              </a:rPr>
              <a:t>结果</a:t>
            </a:r>
            <a:endParaRPr kumimoji="1" lang="en-US" altLang="zh-CN" sz="2400" b="1" dirty="0">
              <a:solidFill>
                <a:srgbClr val="000099"/>
              </a:solidFill>
              <a:latin typeface="宋体" charset="-122"/>
            </a:endParaRPr>
          </a:p>
          <a:p>
            <a:r>
              <a:rPr kumimoji="1" lang="zh-CN" altLang="zh-CN" sz="2400" b="1" dirty="0">
                <a:solidFill>
                  <a:srgbClr val="000099"/>
                </a:solidFill>
                <a:latin typeface="宋体" charset="-122"/>
              </a:rPr>
              <a:t>能够使生物体在基因的碱基序列不变的情况下发生可遗传的性状改变。</a:t>
            </a:r>
          </a:p>
          <a:p>
            <a:r>
              <a:rPr kumimoji="1" lang="en-US" altLang="zh-CN" sz="2400" b="1" dirty="0" smtClean="0">
                <a:solidFill>
                  <a:srgbClr val="000099"/>
                </a:solidFill>
                <a:latin typeface="宋体" charset="-122"/>
              </a:rPr>
              <a:t>4</a:t>
            </a:r>
            <a:r>
              <a:rPr kumimoji="1" lang="en-US" altLang="zh-CN" sz="2400" b="1" dirty="0">
                <a:solidFill>
                  <a:srgbClr val="000099"/>
                </a:solidFill>
                <a:latin typeface="宋体" charset="-122"/>
              </a:rPr>
              <a:t>.</a:t>
            </a:r>
            <a:r>
              <a:rPr kumimoji="1" lang="zh-CN" altLang="zh-CN" sz="2400" b="1" dirty="0" smtClean="0">
                <a:solidFill>
                  <a:srgbClr val="000099"/>
                </a:solidFill>
                <a:latin typeface="宋体" charset="-122"/>
              </a:rPr>
              <a:t>例子</a:t>
            </a:r>
            <a:endParaRPr kumimoji="1" lang="en-US" altLang="zh-CN" sz="2400" b="1" dirty="0" smtClean="0">
              <a:solidFill>
                <a:srgbClr val="000099"/>
              </a:solidFill>
              <a:latin typeface="宋体" charset="-122"/>
            </a:endParaRPr>
          </a:p>
          <a:p>
            <a:r>
              <a:rPr kumimoji="1" lang="zh-CN" altLang="zh-CN" sz="2400" b="1" dirty="0" smtClean="0">
                <a:solidFill>
                  <a:srgbClr val="000099"/>
                </a:solidFill>
                <a:latin typeface="宋体" charset="-122"/>
              </a:rPr>
              <a:t>表</a:t>
            </a:r>
            <a:r>
              <a:rPr kumimoji="1" lang="zh-CN" altLang="zh-CN" sz="2400" b="1" dirty="0">
                <a:solidFill>
                  <a:srgbClr val="000099"/>
                </a:solidFill>
                <a:latin typeface="宋体" charset="-122"/>
              </a:rPr>
              <a:t>观遗传现象普遍存在于生物体的生长、发育和衰老的整个生命活动过程中，例如，同卵双胞胎所具有的微小差异与表观遗传有关；一个蜂群中，蜂王和工蜂都由受精卵发育而来，但它们在形态、结构、生理和行为等方面截然不同，表观遗传也在其中发挥了重要的作用。</a:t>
            </a:r>
          </a:p>
        </p:txBody>
      </p:sp>
    </p:spTree>
    <p:extLst>
      <p:ext uri="{BB962C8B-B14F-4D97-AF65-F5344CB8AC3E}">
        <p14:creationId xmlns:p14="http://schemas.microsoft.com/office/powerpoint/2010/main" val="312104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180" name="Picture 12" descr="第2节 基因对性状的控制（4）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648617" y="3904430"/>
            <a:ext cx="5662613" cy="1393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ectangle 8"/>
          <p:cNvSpPr>
            <a:spLocks noChangeArrowheads="1"/>
          </p:cNvSpPr>
          <p:nvPr/>
        </p:nvSpPr>
        <p:spPr bwMode="auto">
          <a:xfrm>
            <a:off x="1487823" y="1764105"/>
            <a:ext cx="29931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3200" b="1" dirty="0">
                <a:solidFill>
                  <a:srgbClr val="FF3300"/>
                </a:solidFill>
                <a:latin typeface="Tahoma" pitchFamily="34" charset="0"/>
              </a:rPr>
              <a:t>表现型</a:t>
            </a:r>
            <a:r>
              <a:rPr kumimoji="1" lang="en-US" altLang="zh-CN" sz="3200" b="1" dirty="0">
                <a:solidFill>
                  <a:srgbClr val="FF3300"/>
                </a:solidFill>
                <a:latin typeface="Tahoma" pitchFamily="34" charset="0"/>
              </a:rPr>
              <a:t>=</a:t>
            </a:r>
            <a:r>
              <a:rPr kumimoji="1" lang="zh-CN" altLang="en-US" sz="3200" b="1" dirty="0">
                <a:solidFill>
                  <a:srgbClr val="FF3300"/>
                </a:solidFill>
                <a:latin typeface="Tahoma" pitchFamily="34" charset="0"/>
              </a:rPr>
              <a:t>基因型</a:t>
            </a:r>
          </a:p>
        </p:txBody>
      </p:sp>
      <p:sp>
        <p:nvSpPr>
          <p:cNvPr id="7178" name="Rectangle 10"/>
          <p:cNvSpPr>
            <a:spLocks noChangeArrowheads="1"/>
          </p:cNvSpPr>
          <p:nvPr/>
        </p:nvSpPr>
        <p:spPr bwMode="auto">
          <a:xfrm>
            <a:off x="4367014" y="1764105"/>
            <a:ext cx="20730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dirty="0">
                <a:solidFill>
                  <a:srgbClr val="FF3300"/>
                </a:solidFill>
              </a:rPr>
              <a:t>+</a:t>
            </a:r>
            <a:r>
              <a:rPr kumimoji="1" lang="zh-CN" altLang="en-US" sz="3200" b="1" dirty="0">
                <a:solidFill>
                  <a:srgbClr val="FF3300"/>
                </a:solidFill>
              </a:rPr>
              <a:t>环境条件</a:t>
            </a:r>
          </a:p>
        </p:txBody>
      </p:sp>
      <p:sp>
        <p:nvSpPr>
          <p:cNvPr id="7179" name="Text Box 11"/>
          <p:cNvSpPr txBox="1">
            <a:spLocks noChangeArrowheads="1"/>
          </p:cNvSpPr>
          <p:nvPr/>
        </p:nvSpPr>
        <p:spPr bwMode="auto">
          <a:xfrm>
            <a:off x="406574" y="2420888"/>
            <a:ext cx="11136450" cy="1200329"/>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latin typeface="宋体" charset="-122"/>
              </a:rPr>
              <a:t>   </a:t>
            </a:r>
            <a:r>
              <a:rPr kumimoji="1" lang="en-US" altLang="zh-CN" sz="2400" b="1" dirty="0" smtClean="0">
                <a:solidFill>
                  <a:srgbClr val="000099"/>
                </a:solidFill>
                <a:latin typeface="宋体" charset="-122"/>
              </a:rPr>
              <a:t> </a:t>
            </a:r>
            <a:r>
              <a:rPr kumimoji="1" lang="zh-CN" altLang="en-US" sz="2400" b="1" dirty="0" smtClean="0">
                <a:solidFill>
                  <a:srgbClr val="000099"/>
                </a:solidFill>
                <a:latin typeface="宋体" charset="-122"/>
              </a:rPr>
              <a:t>遗传学家</a:t>
            </a:r>
            <a:r>
              <a:rPr kumimoji="1" lang="zh-CN" altLang="en-US" sz="2400" b="1" dirty="0">
                <a:solidFill>
                  <a:srgbClr val="000099"/>
                </a:solidFill>
                <a:latin typeface="宋体" charset="-122"/>
              </a:rPr>
              <a:t>曾经做过这样的实验：长翅果蝇幼虫正常的培养环境温度为</a:t>
            </a:r>
            <a:r>
              <a:rPr kumimoji="1" lang="en-US" altLang="zh-CN" sz="2400" b="1" dirty="0">
                <a:solidFill>
                  <a:srgbClr val="000099"/>
                </a:solidFill>
                <a:latin typeface="宋体" charset="-122"/>
              </a:rPr>
              <a:t>25℃</a:t>
            </a:r>
            <a:r>
              <a:rPr kumimoji="1" lang="zh-CN" altLang="en-US" sz="2400" b="1" dirty="0">
                <a:solidFill>
                  <a:srgbClr val="000099"/>
                </a:solidFill>
                <a:latin typeface="宋体" charset="-122"/>
              </a:rPr>
              <a:t>，将孵化后</a:t>
            </a:r>
            <a:r>
              <a:rPr kumimoji="1" lang="en-US" altLang="zh-CN" sz="2400" b="1" dirty="0">
                <a:solidFill>
                  <a:srgbClr val="000099"/>
                </a:solidFill>
                <a:latin typeface="宋体" charset="-122"/>
              </a:rPr>
              <a:t>4</a:t>
            </a:r>
            <a:r>
              <a:rPr kumimoji="1" lang="zh-CN" altLang="en-US" sz="2400" b="1" dirty="0">
                <a:solidFill>
                  <a:srgbClr val="000099"/>
                </a:solidFill>
                <a:latin typeface="宋体" charset="-122"/>
              </a:rPr>
              <a:t>～</a:t>
            </a:r>
            <a:r>
              <a:rPr kumimoji="1" lang="en-US" altLang="zh-CN" sz="2400" b="1" dirty="0">
                <a:solidFill>
                  <a:srgbClr val="000099"/>
                </a:solidFill>
                <a:latin typeface="宋体" charset="-122"/>
              </a:rPr>
              <a:t>7d</a:t>
            </a:r>
            <a:r>
              <a:rPr kumimoji="1" lang="zh-CN" altLang="en-US" sz="2400" b="1" dirty="0">
                <a:solidFill>
                  <a:srgbClr val="000099"/>
                </a:solidFill>
                <a:latin typeface="宋体" charset="-122"/>
              </a:rPr>
              <a:t>的长翅果蝇幼虫放在</a:t>
            </a:r>
            <a:r>
              <a:rPr kumimoji="1" lang="en-US" altLang="zh-CN" sz="2400" b="1" dirty="0">
                <a:solidFill>
                  <a:srgbClr val="000099"/>
                </a:solidFill>
                <a:latin typeface="宋体" charset="-122"/>
              </a:rPr>
              <a:t>35</a:t>
            </a:r>
            <a:r>
              <a:rPr kumimoji="1" lang="zh-CN" altLang="en-US" sz="2400" b="1" dirty="0">
                <a:solidFill>
                  <a:srgbClr val="000099"/>
                </a:solidFill>
                <a:latin typeface="宋体" charset="-122"/>
              </a:rPr>
              <a:t>～</a:t>
            </a:r>
            <a:r>
              <a:rPr kumimoji="1" lang="en-US" altLang="zh-CN" sz="2400" b="1" dirty="0">
                <a:solidFill>
                  <a:srgbClr val="000099"/>
                </a:solidFill>
                <a:latin typeface="宋体" charset="-122"/>
              </a:rPr>
              <a:t>37℃</a:t>
            </a:r>
            <a:r>
              <a:rPr kumimoji="1" lang="zh-CN" altLang="en-US" sz="2400" b="1" dirty="0">
                <a:solidFill>
                  <a:srgbClr val="000099"/>
                </a:solidFill>
                <a:latin typeface="宋体" charset="-122"/>
              </a:rPr>
              <a:t>的环境中处理</a:t>
            </a:r>
            <a:r>
              <a:rPr kumimoji="1" lang="en-US" altLang="zh-CN" sz="2400" b="1" dirty="0">
                <a:solidFill>
                  <a:srgbClr val="000099"/>
                </a:solidFill>
                <a:latin typeface="宋体" charset="-122"/>
              </a:rPr>
              <a:t>6</a:t>
            </a:r>
            <a:r>
              <a:rPr kumimoji="1" lang="zh-CN" altLang="en-US" b="1" dirty="0">
                <a:solidFill>
                  <a:srgbClr val="000099"/>
                </a:solidFill>
              </a:rPr>
              <a:t>～</a:t>
            </a:r>
            <a:r>
              <a:rPr kumimoji="1" lang="en-US" altLang="zh-CN" sz="2400" dirty="0" smtClean="0">
                <a:solidFill>
                  <a:srgbClr val="000099"/>
                </a:solidFill>
                <a:latin typeface="Times New Roman" pitchFamily="18" charset="0"/>
              </a:rPr>
              <a:t>24 h</a:t>
            </a:r>
            <a:r>
              <a:rPr kumimoji="1" lang="zh-CN" altLang="en-US" sz="2400" b="1" dirty="0">
                <a:solidFill>
                  <a:srgbClr val="000099"/>
                </a:solidFill>
              </a:rPr>
              <a:t>后，得到了一些残翅果蝇，这些残翅果蝇在正常温度下繁殖的后代仍然是长翅果蝇。</a:t>
            </a:r>
          </a:p>
        </p:txBody>
      </p:sp>
      <p:sp>
        <p:nvSpPr>
          <p:cNvPr id="7182" name="Text Box 14"/>
          <p:cNvSpPr txBox="1">
            <a:spLocks noChangeArrowheads="1"/>
          </p:cNvSpPr>
          <p:nvPr/>
        </p:nvSpPr>
        <p:spPr bwMode="auto">
          <a:xfrm>
            <a:off x="6670865" y="3975868"/>
            <a:ext cx="5280397" cy="1200329"/>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000099"/>
                </a:solidFill>
                <a:latin typeface="宋体" charset="-122"/>
              </a:rPr>
              <a:t>问：请针对出现残翅果蝇的原因提出假说，进行解释。（环境如何影响基因的对性状的控制的）</a:t>
            </a:r>
          </a:p>
        </p:txBody>
      </p:sp>
      <p:sp>
        <p:nvSpPr>
          <p:cNvPr id="7183" name="Text Box 15"/>
          <p:cNvSpPr txBox="1">
            <a:spLocks noChangeArrowheads="1"/>
          </p:cNvSpPr>
          <p:nvPr/>
        </p:nvSpPr>
        <p:spPr bwMode="auto">
          <a:xfrm>
            <a:off x="671923" y="5589240"/>
            <a:ext cx="9887779" cy="46166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smtClean="0">
                <a:solidFill>
                  <a:srgbClr val="000099"/>
                </a:solidFill>
                <a:latin typeface="宋体" charset="-122"/>
              </a:rPr>
              <a:t>环境</a:t>
            </a:r>
            <a:r>
              <a:rPr kumimoji="1" lang="en-US" altLang="zh-CN" sz="2400" b="1" dirty="0">
                <a:solidFill>
                  <a:srgbClr val="000099"/>
                </a:solidFill>
                <a:latin typeface="宋体" charset="-122"/>
              </a:rPr>
              <a:t>(</a:t>
            </a:r>
            <a:r>
              <a:rPr kumimoji="1" lang="zh-CN" altLang="en-US" sz="2400" b="1" dirty="0">
                <a:solidFill>
                  <a:srgbClr val="000099"/>
                </a:solidFill>
                <a:latin typeface="宋体" charset="-122"/>
              </a:rPr>
              <a:t>如温度和</a:t>
            </a:r>
            <a:r>
              <a:rPr kumimoji="1" lang="en-US" altLang="zh-CN" sz="2400" b="1" dirty="0">
                <a:solidFill>
                  <a:srgbClr val="000099"/>
                </a:solidFill>
                <a:latin typeface="宋体" charset="-122"/>
              </a:rPr>
              <a:t>pH</a:t>
            </a:r>
            <a:r>
              <a:rPr kumimoji="1" lang="zh-CN" altLang="en-US" sz="2400" b="1" dirty="0">
                <a:solidFill>
                  <a:srgbClr val="000099"/>
                </a:solidFill>
                <a:latin typeface="宋体" charset="-122"/>
              </a:rPr>
              <a:t>值</a:t>
            </a:r>
            <a:r>
              <a:rPr kumimoji="1" lang="en-US" altLang="zh-CN" sz="2400" b="1" dirty="0">
                <a:solidFill>
                  <a:srgbClr val="000099"/>
                </a:solidFill>
                <a:latin typeface="宋体" charset="-122"/>
              </a:rPr>
              <a:t>)</a:t>
            </a:r>
            <a:r>
              <a:rPr kumimoji="1" lang="zh-CN" altLang="en-US" sz="2400" b="1" dirty="0">
                <a:solidFill>
                  <a:srgbClr val="000099"/>
                </a:solidFill>
                <a:latin typeface="宋体" charset="-122"/>
              </a:rPr>
              <a:t>通过</a:t>
            </a:r>
            <a:r>
              <a:rPr kumimoji="1" lang="zh-CN" altLang="en-US" sz="2400" b="1" dirty="0">
                <a:solidFill>
                  <a:srgbClr val="FF3300"/>
                </a:solidFill>
                <a:latin typeface="宋体" charset="-122"/>
              </a:rPr>
              <a:t>影响酶的活性</a:t>
            </a:r>
            <a:r>
              <a:rPr kumimoji="1" lang="zh-CN" altLang="en-US" sz="2400" b="1" dirty="0">
                <a:solidFill>
                  <a:srgbClr val="000099"/>
                </a:solidFill>
                <a:latin typeface="宋体" charset="-122"/>
              </a:rPr>
              <a:t>，来影响基因对性状的控制。</a:t>
            </a:r>
          </a:p>
        </p:txBody>
      </p:sp>
      <p:sp>
        <p:nvSpPr>
          <p:cNvPr id="11" name="Text Box 3"/>
          <p:cNvSpPr txBox="1">
            <a:spLocks noChangeArrowheads="1"/>
          </p:cNvSpPr>
          <p:nvPr/>
        </p:nvSpPr>
        <p:spPr bwMode="auto">
          <a:xfrm>
            <a:off x="694606" y="1044025"/>
            <a:ext cx="10295814" cy="5847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smtClean="0">
                <a:solidFill>
                  <a:srgbClr val="FFFF00"/>
                </a:solidFill>
                <a:latin typeface="Times New Roman" pitchFamily="18" charset="0"/>
                <a:ea typeface="华文中宋" pitchFamily="2" charset="-122"/>
              </a:rPr>
              <a:t>四、</a:t>
            </a:r>
            <a:r>
              <a:rPr kumimoji="1" lang="zh-CN" altLang="en-US" sz="3200" b="1" dirty="0" smtClean="0">
                <a:solidFill>
                  <a:srgbClr val="FFFF00"/>
                </a:solidFill>
                <a:latin typeface="Times New Roman" pitchFamily="18" charset="0"/>
                <a:ea typeface="华文中宋" pitchFamily="2" charset="-122"/>
              </a:rPr>
              <a:t>基因型和表现型的关系</a:t>
            </a:r>
            <a:endParaRPr kumimoji="1" lang="zh-CN" altLang="en-US" sz="3200" b="1" dirty="0">
              <a:solidFill>
                <a:srgbClr val="FFFF00"/>
              </a:solidFill>
              <a:latin typeface="Times New Roman" pitchFamily="18" charset="0"/>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box(in)">
                                      <p:cBhvr>
                                        <p:cTn id="7" dur="500"/>
                                        <p:tgtEl>
                                          <p:spTgt spid="7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box(in)">
                                      <p:cBhvr>
                                        <p:cTn id="12" dur="500"/>
                                        <p:tgtEl>
                                          <p:spTgt spid="7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box(in)">
                                      <p:cBhvr>
                                        <p:cTn id="17" dur="500"/>
                                        <p:tgtEl>
                                          <p:spTgt spid="71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83"/>
                                        </p:tgtEl>
                                        <p:attrNameLst>
                                          <p:attrName>style.visibility</p:attrName>
                                        </p:attrNameLst>
                                      </p:cBhvr>
                                      <p:to>
                                        <p:strVal val="visible"/>
                                      </p:to>
                                    </p:set>
                                    <p:animEffect transition="in" filter="box(in)">
                                      <p:cBhvr>
                                        <p:cTn id="22"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2" grpId="0"/>
      <p:bldP spid="71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CC"/>
            </a:gs>
            <a:gs pos="50000">
              <a:srgbClr val="FF66CC">
                <a:gamma/>
                <a:tint val="0"/>
                <a:invGamma/>
              </a:srgbClr>
            </a:gs>
            <a:gs pos="100000">
              <a:srgbClr val="FF66CC"/>
            </a:gs>
          </a:gsLst>
          <a:lin ang="2700000" scaled="1"/>
        </a:gradFill>
        <a:effectLst/>
      </p:bgPr>
    </p:bg>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694606" y="2213575"/>
            <a:ext cx="10558676" cy="1128579"/>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kumimoji="1" lang="en-US" altLang="zh-CN" sz="2400" b="1" dirty="0">
                <a:solidFill>
                  <a:srgbClr val="000099"/>
                </a:solidFill>
                <a:latin typeface="宋体" charset="-122"/>
              </a:rPr>
              <a:t>   </a:t>
            </a:r>
            <a:r>
              <a:rPr kumimoji="1" lang="zh-CN" altLang="en-US" sz="2400" b="1" dirty="0">
                <a:solidFill>
                  <a:srgbClr val="000099"/>
                </a:solidFill>
                <a:latin typeface="宋体" charset="-122"/>
              </a:rPr>
              <a:t>基因与性状并不是都是一一对应的简单的线性关系，一种性状由多个基因控制。而还受到环境因素的影响。</a:t>
            </a:r>
            <a:endParaRPr kumimoji="1" lang="zh-CN" altLang="en-US" sz="2400" b="1" dirty="0">
              <a:solidFill>
                <a:srgbClr val="000099"/>
              </a:solidFill>
            </a:endParaRPr>
          </a:p>
        </p:txBody>
      </p:sp>
      <p:sp>
        <p:nvSpPr>
          <p:cNvPr id="32778" name="Rectangle 10"/>
          <p:cNvSpPr>
            <a:spLocks noChangeArrowheads="1"/>
          </p:cNvSpPr>
          <p:nvPr/>
        </p:nvSpPr>
        <p:spPr bwMode="auto">
          <a:xfrm>
            <a:off x="478582" y="3509719"/>
            <a:ext cx="10368201"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pPr>
            <a:r>
              <a:rPr lang="en-US" altLang="zh-CN" sz="2400" b="1" dirty="0">
                <a:solidFill>
                  <a:srgbClr val="0000FF"/>
                </a:solidFill>
              </a:rPr>
              <a:t>       </a:t>
            </a:r>
            <a:r>
              <a:rPr lang="zh-CN" altLang="en-US" sz="2400" b="1" dirty="0">
                <a:solidFill>
                  <a:srgbClr val="0000FF"/>
                </a:solidFill>
              </a:rPr>
              <a:t>基因与基因、基因与基因产物，基因和环境之间存在这复杂的相互作用，共同精细地调控生物的性状。</a:t>
            </a:r>
            <a:br>
              <a:rPr lang="zh-CN" altLang="en-US" sz="2400" b="1" dirty="0">
                <a:solidFill>
                  <a:srgbClr val="0000FF"/>
                </a:solidFill>
              </a:rPr>
            </a:br>
            <a:r>
              <a:rPr lang="zh-CN" altLang="en-US" sz="2400" b="1" dirty="0">
                <a:solidFill>
                  <a:srgbClr val="0000FF"/>
                </a:solidFill>
              </a:rPr>
              <a:t>       所以要用</a:t>
            </a:r>
            <a:r>
              <a:rPr lang="zh-CN" altLang="en-US" sz="2400" b="1" dirty="0">
                <a:solidFill>
                  <a:srgbClr val="FF3300"/>
                </a:solidFill>
              </a:rPr>
              <a:t>系统的观点</a:t>
            </a:r>
            <a:r>
              <a:rPr lang="zh-CN" altLang="en-US" sz="2400" b="1" dirty="0">
                <a:solidFill>
                  <a:srgbClr val="0000FF"/>
                </a:solidFill>
              </a:rPr>
              <a:t>来看待生物体。</a:t>
            </a:r>
          </a:p>
        </p:txBody>
      </p:sp>
      <p:sp>
        <p:nvSpPr>
          <p:cNvPr id="8" name="Text Box 3"/>
          <p:cNvSpPr txBox="1">
            <a:spLocks noChangeArrowheads="1"/>
          </p:cNvSpPr>
          <p:nvPr/>
        </p:nvSpPr>
        <p:spPr bwMode="auto">
          <a:xfrm>
            <a:off x="911960" y="1124744"/>
            <a:ext cx="10295814" cy="5847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smtClean="0">
                <a:solidFill>
                  <a:srgbClr val="FFFF00"/>
                </a:solidFill>
                <a:latin typeface="Times New Roman" pitchFamily="18" charset="0"/>
                <a:ea typeface="华文中宋" pitchFamily="2" charset="-122"/>
              </a:rPr>
              <a:t>五</a:t>
            </a:r>
            <a:r>
              <a:rPr kumimoji="1" lang="zh-CN" altLang="en-US" sz="3200" b="1" dirty="0" smtClean="0">
                <a:solidFill>
                  <a:srgbClr val="FFFF00"/>
                </a:solidFill>
                <a:latin typeface="Times New Roman" pitchFamily="18" charset="0"/>
                <a:ea typeface="华文中宋" pitchFamily="2" charset="-122"/>
              </a:rPr>
              <a:t>、</a:t>
            </a:r>
            <a:r>
              <a:rPr kumimoji="1" lang="zh-CN" altLang="en-US" sz="3200" b="1" dirty="0" smtClean="0">
                <a:solidFill>
                  <a:srgbClr val="FFFF00"/>
                </a:solidFill>
                <a:latin typeface="Times New Roman" pitchFamily="18" charset="0"/>
                <a:ea typeface="华文中宋" pitchFamily="2" charset="-122"/>
              </a:rPr>
              <a:t>生物体性状的多基因因素</a:t>
            </a:r>
            <a:endParaRPr kumimoji="1" lang="zh-CN" altLang="en-US" sz="3200" b="1" dirty="0">
              <a:solidFill>
                <a:srgbClr val="FFFF00"/>
              </a:solidFill>
              <a:latin typeface="Times New Roman" pitchFamily="18" charset="0"/>
              <a:ea typeface="华文中宋"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tint val="0"/>
                <a:invGamma/>
              </a:srgbClr>
            </a:gs>
          </a:gsLst>
          <a:path path="rect">
            <a:fillToRect l="100000" t="100000"/>
          </a:path>
        </a:gradFill>
        <a:effectLst/>
      </p:bgPr>
    </p:bg>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721107" y="1733907"/>
            <a:ext cx="10558675" cy="83099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smtClean="0">
                <a:solidFill>
                  <a:srgbClr val="000099"/>
                </a:solidFill>
                <a:latin typeface="宋体" charset="-122"/>
              </a:rPr>
              <a:t>细胞质基因</a:t>
            </a:r>
            <a:r>
              <a:rPr kumimoji="1" lang="zh-CN" altLang="en-US" sz="2400" b="1" dirty="0">
                <a:solidFill>
                  <a:srgbClr val="000099"/>
                </a:solidFill>
                <a:latin typeface="宋体" charset="-122"/>
              </a:rPr>
              <a:t>：指存在于细胞质结构中的遗传物质。与核基因一样具有稳定性、连续性和变异性。</a:t>
            </a:r>
            <a:endParaRPr kumimoji="1" lang="zh-CN" altLang="en-US" sz="2400" b="1" dirty="0">
              <a:solidFill>
                <a:srgbClr val="000099"/>
              </a:solidFill>
            </a:endParaRPr>
          </a:p>
        </p:txBody>
      </p:sp>
      <p:sp>
        <p:nvSpPr>
          <p:cNvPr id="34821" name="Text Box 5"/>
          <p:cNvSpPr txBox="1">
            <a:spLocks noChangeArrowheads="1"/>
          </p:cNvSpPr>
          <p:nvPr/>
        </p:nvSpPr>
        <p:spPr bwMode="auto">
          <a:xfrm>
            <a:off x="721106" y="2679303"/>
            <a:ext cx="10558676" cy="46166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000099"/>
                </a:solidFill>
              </a:rPr>
              <a:t>功能：控制一些蛋白质的合成，线粒体</a:t>
            </a:r>
            <a:r>
              <a:rPr kumimoji="1" lang="en-US" altLang="zh-CN" sz="2400" b="1" dirty="0">
                <a:solidFill>
                  <a:srgbClr val="000099"/>
                </a:solidFill>
              </a:rPr>
              <a:t>DNA</a:t>
            </a:r>
            <a:r>
              <a:rPr kumimoji="1" lang="zh-CN" altLang="en-US" sz="2400" b="1" dirty="0">
                <a:solidFill>
                  <a:srgbClr val="000099"/>
                </a:solidFill>
              </a:rPr>
              <a:t>缺陷会引起遗传病。</a:t>
            </a:r>
          </a:p>
        </p:txBody>
      </p:sp>
      <p:sp>
        <p:nvSpPr>
          <p:cNvPr id="34822" name="Text Box 6"/>
          <p:cNvSpPr txBox="1">
            <a:spLocks noChangeArrowheads="1"/>
          </p:cNvSpPr>
          <p:nvPr/>
        </p:nvSpPr>
        <p:spPr bwMode="auto">
          <a:xfrm>
            <a:off x="720904" y="3141664"/>
            <a:ext cx="10270846" cy="101566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000099"/>
                </a:solidFill>
              </a:rPr>
              <a:t>特点： </a:t>
            </a:r>
            <a:r>
              <a:rPr kumimoji="1" lang="en-US" altLang="zh-CN" sz="2400" b="1" dirty="0">
                <a:solidFill>
                  <a:srgbClr val="000099"/>
                </a:solidFill>
              </a:rPr>
              <a:t>1</a:t>
            </a:r>
            <a:r>
              <a:rPr kumimoji="1" lang="zh-CN" altLang="en-US" sz="2400" b="1" dirty="0">
                <a:solidFill>
                  <a:srgbClr val="000099"/>
                </a:solidFill>
              </a:rPr>
              <a:t>、</a:t>
            </a:r>
            <a:r>
              <a:rPr kumimoji="1" lang="en-US" altLang="zh-CN" sz="2400" b="1" dirty="0">
                <a:solidFill>
                  <a:srgbClr val="000099"/>
                </a:solidFill>
              </a:rPr>
              <a:t>DNA</a:t>
            </a:r>
            <a:r>
              <a:rPr kumimoji="1" lang="zh-CN" altLang="en-US" sz="2400" b="1" dirty="0">
                <a:solidFill>
                  <a:srgbClr val="000099"/>
                </a:solidFill>
              </a:rPr>
              <a:t>分子半自主性复制；</a:t>
            </a:r>
          </a:p>
          <a:p>
            <a:pPr>
              <a:spcBef>
                <a:spcPct val="50000"/>
              </a:spcBef>
            </a:pPr>
            <a:r>
              <a:rPr kumimoji="1" lang="zh-CN" altLang="en-US" sz="2400" b="1" dirty="0">
                <a:solidFill>
                  <a:srgbClr val="000099"/>
                </a:solidFill>
              </a:rPr>
              <a:t>            </a:t>
            </a:r>
            <a:r>
              <a:rPr kumimoji="1" lang="en-US" altLang="zh-CN" sz="2400" b="1" dirty="0">
                <a:solidFill>
                  <a:srgbClr val="000099"/>
                </a:solidFill>
              </a:rPr>
              <a:t>2</a:t>
            </a:r>
            <a:r>
              <a:rPr kumimoji="1" lang="zh-CN" altLang="en-US" sz="2400" b="1" dirty="0">
                <a:solidFill>
                  <a:srgbClr val="000099"/>
                </a:solidFill>
              </a:rPr>
              <a:t>、母系遗传：只能通过母亲遗传给后代。</a:t>
            </a:r>
          </a:p>
        </p:txBody>
      </p:sp>
      <p:grpSp>
        <p:nvGrpSpPr>
          <p:cNvPr id="34867" name="Group 51"/>
          <p:cNvGrpSpPr>
            <a:grpSpLocks/>
          </p:cNvGrpSpPr>
          <p:nvPr/>
        </p:nvGrpSpPr>
        <p:grpSpPr bwMode="auto">
          <a:xfrm>
            <a:off x="3695625" y="4149725"/>
            <a:ext cx="4055765" cy="2159595"/>
            <a:chOff x="1474" y="2840"/>
            <a:chExt cx="2313" cy="1480"/>
          </a:xfrm>
        </p:grpSpPr>
        <p:grpSp>
          <p:nvGrpSpPr>
            <p:cNvPr id="34824" name="Group 8"/>
            <p:cNvGrpSpPr>
              <a:grpSpLocks/>
            </p:cNvGrpSpPr>
            <p:nvPr/>
          </p:nvGrpSpPr>
          <p:grpSpPr bwMode="auto">
            <a:xfrm>
              <a:off x="1742" y="2914"/>
              <a:ext cx="1710" cy="1127"/>
              <a:chOff x="657" y="1933"/>
              <a:chExt cx="2314" cy="2087"/>
            </a:xfrm>
          </p:grpSpPr>
          <p:grpSp>
            <p:nvGrpSpPr>
              <p:cNvPr id="34825" name="Group 9"/>
              <p:cNvGrpSpPr>
                <a:grpSpLocks/>
              </p:cNvGrpSpPr>
              <p:nvPr/>
            </p:nvGrpSpPr>
            <p:grpSpPr bwMode="auto">
              <a:xfrm>
                <a:off x="1927" y="2659"/>
                <a:ext cx="862" cy="454"/>
                <a:chOff x="4332" y="2523"/>
                <a:chExt cx="862" cy="454"/>
              </a:xfrm>
            </p:grpSpPr>
            <p:grpSp>
              <p:nvGrpSpPr>
                <p:cNvPr id="34826" name="Group 10"/>
                <p:cNvGrpSpPr>
                  <a:grpSpLocks/>
                </p:cNvGrpSpPr>
                <p:nvPr/>
              </p:nvGrpSpPr>
              <p:grpSpPr bwMode="auto">
                <a:xfrm>
                  <a:off x="4332" y="2523"/>
                  <a:ext cx="862" cy="454"/>
                  <a:chOff x="4377" y="2568"/>
                  <a:chExt cx="862" cy="454"/>
                </a:xfrm>
              </p:grpSpPr>
              <p:sp>
                <p:nvSpPr>
                  <p:cNvPr id="34827" name="Line 11"/>
                  <p:cNvSpPr>
                    <a:spLocks noChangeShapeType="1"/>
                  </p:cNvSpPr>
                  <p:nvPr/>
                </p:nvSpPr>
                <p:spPr bwMode="auto">
                  <a:xfrm>
                    <a:off x="4468" y="2568"/>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28" name="Line 12"/>
                  <p:cNvSpPr>
                    <a:spLocks noChangeShapeType="1"/>
                  </p:cNvSpPr>
                  <p:nvPr/>
                </p:nvSpPr>
                <p:spPr bwMode="auto">
                  <a:xfrm>
                    <a:off x="4830" y="2568"/>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29" name="Line 13"/>
                  <p:cNvSpPr>
                    <a:spLocks noChangeShapeType="1"/>
                  </p:cNvSpPr>
                  <p:nvPr/>
                </p:nvSpPr>
                <p:spPr bwMode="auto">
                  <a:xfrm>
                    <a:off x="4377" y="2795"/>
                    <a:ext cx="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30" name="Line 14"/>
                  <p:cNvSpPr>
                    <a:spLocks noChangeShapeType="1"/>
                  </p:cNvSpPr>
                  <p:nvPr/>
                </p:nvSpPr>
                <p:spPr bwMode="auto">
                  <a:xfrm>
                    <a:off x="4377" y="2795"/>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4831" name="Line 15"/>
                <p:cNvSpPr>
                  <a:spLocks noChangeShapeType="1"/>
                </p:cNvSpPr>
                <p:nvPr/>
              </p:nvSpPr>
              <p:spPr bwMode="auto">
                <a:xfrm>
                  <a:off x="5193" y="2750"/>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832" name="Group 16"/>
              <p:cNvGrpSpPr>
                <a:grpSpLocks/>
              </p:cNvGrpSpPr>
              <p:nvPr/>
            </p:nvGrpSpPr>
            <p:grpSpPr bwMode="auto">
              <a:xfrm>
                <a:off x="1066" y="2069"/>
                <a:ext cx="862" cy="454"/>
                <a:chOff x="4332" y="2523"/>
                <a:chExt cx="862" cy="454"/>
              </a:xfrm>
            </p:grpSpPr>
            <p:grpSp>
              <p:nvGrpSpPr>
                <p:cNvPr id="34833" name="Group 17"/>
                <p:cNvGrpSpPr>
                  <a:grpSpLocks/>
                </p:cNvGrpSpPr>
                <p:nvPr/>
              </p:nvGrpSpPr>
              <p:grpSpPr bwMode="auto">
                <a:xfrm>
                  <a:off x="4332" y="2523"/>
                  <a:ext cx="862" cy="454"/>
                  <a:chOff x="4377" y="2568"/>
                  <a:chExt cx="862" cy="454"/>
                </a:xfrm>
              </p:grpSpPr>
              <p:sp>
                <p:nvSpPr>
                  <p:cNvPr id="34834" name="Line 18"/>
                  <p:cNvSpPr>
                    <a:spLocks noChangeShapeType="1"/>
                  </p:cNvSpPr>
                  <p:nvPr/>
                </p:nvSpPr>
                <p:spPr bwMode="auto">
                  <a:xfrm>
                    <a:off x="4468" y="2568"/>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35" name="Line 19"/>
                  <p:cNvSpPr>
                    <a:spLocks noChangeShapeType="1"/>
                  </p:cNvSpPr>
                  <p:nvPr/>
                </p:nvSpPr>
                <p:spPr bwMode="auto">
                  <a:xfrm>
                    <a:off x="4830" y="2568"/>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36" name="Line 20"/>
                  <p:cNvSpPr>
                    <a:spLocks noChangeShapeType="1"/>
                  </p:cNvSpPr>
                  <p:nvPr/>
                </p:nvSpPr>
                <p:spPr bwMode="auto">
                  <a:xfrm>
                    <a:off x="4377" y="2795"/>
                    <a:ext cx="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37" name="Line 21"/>
                  <p:cNvSpPr>
                    <a:spLocks noChangeShapeType="1"/>
                  </p:cNvSpPr>
                  <p:nvPr/>
                </p:nvSpPr>
                <p:spPr bwMode="auto">
                  <a:xfrm>
                    <a:off x="4377" y="2795"/>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4838" name="Line 22"/>
                <p:cNvSpPr>
                  <a:spLocks noChangeShapeType="1"/>
                </p:cNvSpPr>
                <p:nvPr/>
              </p:nvSpPr>
              <p:spPr bwMode="auto">
                <a:xfrm>
                  <a:off x="5193" y="2750"/>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839" name="Group 23"/>
              <p:cNvGrpSpPr>
                <a:grpSpLocks/>
              </p:cNvGrpSpPr>
              <p:nvPr/>
            </p:nvGrpSpPr>
            <p:grpSpPr bwMode="auto">
              <a:xfrm>
                <a:off x="748" y="3249"/>
                <a:ext cx="1270" cy="499"/>
                <a:chOff x="4195" y="3339"/>
                <a:chExt cx="1270" cy="499"/>
              </a:xfrm>
            </p:grpSpPr>
            <p:sp>
              <p:nvSpPr>
                <p:cNvPr id="34840" name="Line 24"/>
                <p:cNvSpPr>
                  <a:spLocks noChangeShapeType="1"/>
                </p:cNvSpPr>
                <p:nvPr/>
              </p:nvSpPr>
              <p:spPr bwMode="auto">
                <a:xfrm>
                  <a:off x="4468" y="3339"/>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1" name="Line 25"/>
                <p:cNvSpPr>
                  <a:spLocks noChangeShapeType="1"/>
                </p:cNvSpPr>
                <p:nvPr/>
              </p:nvSpPr>
              <p:spPr bwMode="auto">
                <a:xfrm>
                  <a:off x="4876" y="333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2" name="Line 26"/>
                <p:cNvSpPr>
                  <a:spLocks noChangeShapeType="1"/>
                </p:cNvSpPr>
                <p:nvPr/>
              </p:nvSpPr>
              <p:spPr bwMode="auto">
                <a:xfrm>
                  <a:off x="4195" y="3612"/>
                  <a:ext cx="127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3" name="Line 27"/>
                <p:cNvSpPr>
                  <a:spLocks noChangeShapeType="1"/>
                </p:cNvSpPr>
                <p:nvPr/>
              </p:nvSpPr>
              <p:spPr bwMode="auto">
                <a:xfrm>
                  <a:off x="4195" y="3612"/>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4" name="Line 28"/>
                <p:cNvSpPr>
                  <a:spLocks noChangeShapeType="1"/>
                </p:cNvSpPr>
                <p:nvPr/>
              </p:nvSpPr>
              <p:spPr bwMode="auto">
                <a:xfrm>
                  <a:off x="5465" y="3612"/>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4845" name="Rectangle 29"/>
              <p:cNvSpPr>
                <a:spLocks noChangeArrowheads="1"/>
              </p:cNvSpPr>
              <p:nvPr/>
            </p:nvSpPr>
            <p:spPr bwMode="auto">
              <a:xfrm>
                <a:off x="657" y="3748"/>
                <a:ext cx="272" cy="22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6" name="Rectangle 30"/>
              <p:cNvSpPr>
                <a:spLocks noChangeArrowheads="1"/>
              </p:cNvSpPr>
              <p:nvPr/>
            </p:nvSpPr>
            <p:spPr bwMode="auto">
              <a:xfrm>
                <a:off x="884" y="1933"/>
                <a:ext cx="272" cy="2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7" name="Rectangle 31"/>
              <p:cNvSpPr>
                <a:spLocks noChangeArrowheads="1"/>
              </p:cNvSpPr>
              <p:nvPr/>
            </p:nvSpPr>
            <p:spPr bwMode="auto">
              <a:xfrm>
                <a:off x="1292" y="3748"/>
                <a:ext cx="272" cy="22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8" name="Rectangle 32"/>
              <p:cNvSpPr>
                <a:spLocks noChangeArrowheads="1"/>
              </p:cNvSpPr>
              <p:nvPr/>
            </p:nvSpPr>
            <p:spPr bwMode="auto">
              <a:xfrm>
                <a:off x="748" y="3158"/>
                <a:ext cx="272" cy="22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49" name="Rectangle 33"/>
              <p:cNvSpPr>
                <a:spLocks noChangeArrowheads="1"/>
              </p:cNvSpPr>
              <p:nvPr/>
            </p:nvSpPr>
            <p:spPr bwMode="auto">
              <a:xfrm>
                <a:off x="2699" y="2523"/>
                <a:ext cx="272" cy="227"/>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0" name="Oval 34"/>
              <p:cNvSpPr>
                <a:spLocks noChangeArrowheads="1"/>
              </p:cNvSpPr>
              <p:nvPr/>
            </p:nvSpPr>
            <p:spPr bwMode="auto">
              <a:xfrm>
                <a:off x="2653" y="3113"/>
                <a:ext cx="272" cy="27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1" name="Oval 35"/>
              <p:cNvSpPr>
                <a:spLocks noChangeArrowheads="1"/>
              </p:cNvSpPr>
              <p:nvPr/>
            </p:nvSpPr>
            <p:spPr bwMode="auto">
              <a:xfrm>
                <a:off x="1882" y="3748"/>
                <a:ext cx="272" cy="27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2" name="Oval 36"/>
              <p:cNvSpPr>
                <a:spLocks noChangeArrowheads="1"/>
              </p:cNvSpPr>
              <p:nvPr/>
            </p:nvSpPr>
            <p:spPr bwMode="auto">
              <a:xfrm>
                <a:off x="1791" y="3113"/>
                <a:ext cx="272" cy="27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3" name="Oval 37"/>
              <p:cNvSpPr>
                <a:spLocks noChangeArrowheads="1"/>
              </p:cNvSpPr>
              <p:nvPr/>
            </p:nvSpPr>
            <p:spPr bwMode="auto">
              <a:xfrm>
                <a:off x="1791" y="2523"/>
                <a:ext cx="272" cy="27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4" name="Oval 38"/>
              <p:cNvSpPr>
                <a:spLocks noChangeArrowheads="1"/>
              </p:cNvSpPr>
              <p:nvPr/>
            </p:nvSpPr>
            <p:spPr bwMode="auto">
              <a:xfrm>
                <a:off x="930" y="2523"/>
                <a:ext cx="272" cy="27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855" name="Oval 39"/>
              <p:cNvSpPr>
                <a:spLocks noChangeArrowheads="1"/>
              </p:cNvSpPr>
              <p:nvPr/>
            </p:nvSpPr>
            <p:spPr bwMode="auto">
              <a:xfrm>
                <a:off x="1837" y="1933"/>
                <a:ext cx="272" cy="27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4856" name="Text Box 40"/>
            <p:cNvSpPr txBox="1">
              <a:spLocks noChangeArrowheads="1"/>
            </p:cNvSpPr>
            <p:nvPr/>
          </p:nvSpPr>
          <p:spPr bwMode="auto">
            <a:xfrm>
              <a:off x="1676" y="2840"/>
              <a:ext cx="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１</a:t>
              </a:r>
            </a:p>
          </p:txBody>
        </p:sp>
        <p:sp>
          <p:nvSpPr>
            <p:cNvPr id="34857" name="Text Box 41"/>
            <p:cNvSpPr txBox="1">
              <a:spLocks noChangeArrowheads="1"/>
            </p:cNvSpPr>
            <p:nvPr/>
          </p:nvSpPr>
          <p:spPr bwMode="auto">
            <a:xfrm>
              <a:off x="2848" y="2865"/>
              <a:ext cx="2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２</a:t>
              </a:r>
            </a:p>
          </p:txBody>
        </p:sp>
        <p:sp>
          <p:nvSpPr>
            <p:cNvPr id="34858" name="Text Box 42"/>
            <p:cNvSpPr txBox="1">
              <a:spLocks noChangeArrowheads="1"/>
            </p:cNvSpPr>
            <p:nvPr/>
          </p:nvSpPr>
          <p:spPr bwMode="auto">
            <a:xfrm>
              <a:off x="1676" y="3257"/>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３</a:t>
              </a:r>
            </a:p>
          </p:txBody>
        </p:sp>
        <p:sp>
          <p:nvSpPr>
            <p:cNvPr id="34859" name="Text Box 43"/>
            <p:cNvSpPr txBox="1">
              <a:spLocks noChangeArrowheads="1"/>
            </p:cNvSpPr>
            <p:nvPr/>
          </p:nvSpPr>
          <p:spPr bwMode="auto">
            <a:xfrm>
              <a:off x="2379" y="3207"/>
              <a:ext cx="1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４</a:t>
              </a:r>
            </a:p>
          </p:txBody>
        </p:sp>
        <p:sp>
          <p:nvSpPr>
            <p:cNvPr id="34860" name="Text Box 44"/>
            <p:cNvSpPr txBox="1">
              <a:spLocks noChangeArrowheads="1"/>
            </p:cNvSpPr>
            <p:nvPr/>
          </p:nvSpPr>
          <p:spPr bwMode="auto">
            <a:xfrm>
              <a:off x="3485" y="3207"/>
              <a:ext cx="2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dirty="0"/>
                <a:t>５</a:t>
              </a:r>
            </a:p>
          </p:txBody>
        </p:sp>
        <p:sp>
          <p:nvSpPr>
            <p:cNvPr id="34861" name="Text Box 45"/>
            <p:cNvSpPr txBox="1">
              <a:spLocks noChangeArrowheads="1"/>
            </p:cNvSpPr>
            <p:nvPr/>
          </p:nvSpPr>
          <p:spPr bwMode="auto">
            <a:xfrm>
              <a:off x="1541" y="3552"/>
              <a:ext cx="2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６</a:t>
              </a:r>
            </a:p>
          </p:txBody>
        </p:sp>
        <p:sp>
          <p:nvSpPr>
            <p:cNvPr id="34862" name="Text Box 46"/>
            <p:cNvSpPr txBox="1">
              <a:spLocks noChangeArrowheads="1"/>
            </p:cNvSpPr>
            <p:nvPr/>
          </p:nvSpPr>
          <p:spPr bwMode="auto">
            <a:xfrm>
              <a:off x="2782" y="3575"/>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７</a:t>
              </a:r>
            </a:p>
          </p:txBody>
        </p:sp>
        <p:sp>
          <p:nvSpPr>
            <p:cNvPr id="34863" name="Text Box 47"/>
            <p:cNvSpPr txBox="1">
              <a:spLocks noChangeArrowheads="1"/>
            </p:cNvSpPr>
            <p:nvPr/>
          </p:nvSpPr>
          <p:spPr bwMode="auto">
            <a:xfrm>
              <a:off x="3485" y="3527"/>
              <a:ext cx="3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８</a:t>
              </a:r>
            </a:p>
          </p:txBody>
        </p:sp>
        <p:sp>
          <p:nvSpPr>
            <p:cNvPr id="34864" name="Text Box 48"/>
            <p:cNvSpPr txBox="1">
              <a:spLocks noChangeArrowheads="1"/>
            </p:cNvSpPr>
            <p:nvPr/>
          </p:nvSpPr>
          <p:spPr bwMode="auto">
            <a:xfrm>
              <a:off x="1474" y="3967"/>
              <a:ext cx="2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t>９</a:t>
              </a:r>
            </a:p>
          </p:txBody>
        </p:sp>
        <p:sp>
          <p:nvSpPr>
            <p:cNvPr id="34865" name="Text Box 49"/>
            <p:cNvSpPr txBox="1">
              <a:spLocks noChangeArrowheads="1"/>
            </p:cNvSpPr>
            <p:nvPr/>
          </p:nvSpPr>
          <p:spPr bwMode="auto">
            <a:xfrm>
              <a:off x="2077" y="3991"/>
              <a:ext cx="3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t>10</a:t>
              </a:r>
            </a:p>
          </p:txBody>
        </p:sp>
        <p:sp>
          <p:nvSpPr>
            <p:cNvPr id="34866" name="Text Box 50"/>
            <p:cNvSpPr txBox="1">
              <a:spLocks noChangeArrowheads="1"/>
            </p:cNvSpPr>
            <p:nvPr/>
          </p:nvSpPr>
          <p:spPr bwMode="auto">
            <a:xfrm>
              <a:off x="2562" y="4032"/>
              <a:ext cx="6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a:t>11</a:t>
              </a:r>
            </a:p>
          </p:txBody>
        </p:sp>
      </p:grpSp>
      <p:sp>
        <p:nvSpPr>
          <p:cNvPr id="53" name="Text Box 3"/>
          <p:cNvSpPr txBox="1">
            <a:spLocks noChangeArrowheads="1"/>
          </p:cNvSpPr>
          <p:nvPr/>
        </p:nvSpPr>
        <p:spPr bwMode="auto">
          <a:xfrm>
            <a:off x="694606" y="980728"/>
            <a:ext cx="10295814" cy="5847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a:solidFill>
                  <a:srgbClr val="FFFF00"/>
                </a:solidFill>
                <a:latin typeface="Times New Roman" pitchFamily="18" charset="0"/>
                <a:ea typeface="华文中宋" pitchFamily="2" charset="-122"/>
              </a:rPr>
              <a:t>六</a:t>
            </a:r>
            <a:r>
              <a:rPr kumimoji="1" lang="zh-CN" altLang="en-US" sz="3200" b="1" dirty="0" smtClean="0">
                <a:solidFill>
                  <a:srgbClr val="FFFF00"/>
                </a:solidFill>
                <a:latin typeface="Times New Roman" pitchFamily="18" charset="0"/>
                <a:ea typeface="华文中宋" pitchFamily="2" charset="-122"/>
              </a:rPr>
              <a:t>、</a:t>
            </a:r>
            <a:r>
              <a:rPr kumimoji="1" lang="zh-CN" altLang="en-US" sz="3200" b="1" dirty="0" smtClean="0">
                <a:solidFill>
                  <a:srgbClr val="FFFF00"/>
                </a:solidFill>
                <a:latin typeface="Times New Roman" pitchFamily="18" charset="0"/>
                <a:ea typeface="华文中宋" pitchFamily="2" charset="-122"/>
              </a:rPr>
              <a:t>细胞质基因（细胞质遗传）</a:t>
            </a:r>
            <a:endParaRPr kumimoji="1" lang="zh-CN" altLang="en-US" sz="3200" b="1" dirty="0">
              <a:solidFill>
                <a:srgbClr val="FFFF00"/>
              </a:solidFill>
              <a:latin typeface="Times New Roman" pitchFamily="18" charset="0"/>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box(in)">
                                      <p:cBhvr>
                                        <p:cTn id="7" dur="5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box(in)">
                                      <p:cBhvr>
                                        <p:cTn id="12" dur="500"/>
                                        <p:tgtEl>
                                          <p:spTgt spid="348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4867"/>
                                        </p:tgtEl>
                                        <p:attrNameLst>
                                          <p:attrName>style.visibility</p:attrName>
                                        </p:attrNameLst>
                                      </p:cBhvr>
                                      <p:to>
                                        <p:strVal val="visible"/>
                                      </p:to>
                                    </p:set>
                                    <p:animEffect transition="in" filter="box(in)">
                                      <p:cBhvr>
                                        <p:cTn id="17" dur="500"/>
                                        <p:tgtEl>
                                          <p:spTgt spid="3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1472395" y="986717"/>
            <a:ext cx="1599642" cy="533400"/>
          </a:xfrm>
          <a:prstGeom prst="rect">
            <a:avLst/>
          </a:prstGeom>
          <a:solidFill>
            <a:srgbClr val="0070C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fontAlgn="auto">
              <a:spcBef>
                <a:spcPts val="0"/>
              </a:spcBef>
              <a:spcAft>
                <a:spcPts val="0"/>
              </a:spcAft>
              <a:defRPr/>
            </a:pPr>
            <a:endParaRPr lang="zh-CN" altLang="en-US" sz="2400" b="1" dirty="0">
              <a:solidFill>
                <a:schemeClr val="bg1"/>
              </a:solidFill>
              <a:latin typeface="宋体" pitchFamily="2" charset="-122"/>
            </a:endParaRPr>
          </a:p>
        </p:txBody>
      </p:sp>
      <p:sp>
        <p:nvSpPr>
          <p:cNvPr id="64514" name="文本框 64513"/>
          <p:cNvSpPr txBox="1"/>
          <p:nvPr/>
        </p:nvSpPr>
        <p:spPr>
          <a:xfrm>
            <a:off x="1032643" y="1840756"/>
            <a:ext cx="10463163" cy="2308324"/>
          </a:xfrm>
          <a:prstGeom prst="rect">
            <a:avLst/>
          </a:prstGeom>
          <a:noFill/>
          <a:ln w="9525">
            <a:noFill/>
          </a:ln>
        </p:spPr>
        <p:txBody>
          <a:bodyPr wrap="square">
            <a:spAutoFit/>
          </a:bodyPr>
          <a:lstStyle/>
          <a:p>
            <a:r>
              <a:rPr lang="en-US" altLang="zh-CN" sz="2400" b="1" dirty="0" smtClean="0">
                <a:latin typeface="宋体" pitchFamily="2" charset="-122"/>
                <a:ea typeface="宋体" pitchFamily="2" charset="-122"/>
              </a:rPr>
              <a:t>1.</a:t>
            </a:r>
            <a:r>
              <a:rPr lang="zh-CN" altLang="zh-CN" sz="2400" b="1" dirty="0" smtClean="0">
                <a:latin typeface="宋体" pitchFamily="2" charset="-122"/>
                <a:ea typeface="宋体" pitchFamily="2" charset="-122"/>
              </a:rPr>
              <a:t>［</a:t>
            </a:r>
            <a:r>
              <a:rPr lang="en-US" altLang="zh-CN" sz="2400" b="1" dirty="0">
                <a:latin typeface="宋体" pitchFamily="2" charset="-122"/>
                <a:ea typeface="宋体" pitchFamily="2" charset="-122"/>
              </a:rPr>
              <a:t>2018</a:t>
            </a:r>
            <a:r>
              <a:rPr lang="zh-CN" altLang="zh-CN" sz="2400" b="1" dirty="0">
                <a:latin typeface="宋体" pitchFamily="2" charset="-122"/>
                <a:ea typeface="宋体" pitchFamily="2" charset="-122"/>
              </a:rPr>
              <a:t>·湖南长沙一中月考］下列关于基因、蛋白质和性状三者间关系的叙述，正确的</a:t>
            </a:r>
            <a:r>
              <a:rPr lang="zh-CN" altLang="zh-CN" sz="2400" b="1" dirty="0" smtClean="0">
                <a:latin typeface="宋体" pitchFamily="2" charset="-122"/>
                <a:ea typeface="宋体" pitchFamily="2" charset="-122"/>
              </a:rPr>
              <a:t>是（</a:t>
            </a:r>
            <a:r>
              <a:rPr lang="en-US" altLang="zh-CN" sz="2400" b="1" dirty="0" smtClean="0">
                <a:latin typeface="宋体" pitchFamily="2" charset="-122"/>
                <a:ea typeface="宋体" pitchFamily="2" charset="-122"/>
              </a:rPr>
              <a:t>   </a:t>
            </a:r>
            <a:r>
              <a:rPr lang="zh-CN" altLang="zh-CN" sz="2400" b="1" dirty="0">
                <a:latin typeface="宋体" pitchFamily="2" charset="-122"/>
                <a:ea typeface="宋体" pitchFamily="2" charset="-122"/>
              </a:rPr>
              <a:t>）</a:t>
            </a:r>
          </a:p>
          <a:p>
            <a:r>
              <a:rPr lang="en-US" altLang="zh-CN" sz="2400" b="1" dirty="0">
                <a:latin typeface="宋体" pitchFamily="2" charset="-122"/>
                <a:ea typeface="宋体" pitchFamily="2" charset="-122"/>
              </a:rPr>
              <a:t>A.</a:t>
            </a:r>
            <a:r>
              <a:rPr lang="zh-CN" altLang="zh-CN" sz="2400" b="1" dirty="0">
                <a:latin typeface="宋体" pitchFamily="2" charset="-122"/>
                <a:ea typeface="宋体" pitchFamily="2" charset="-122"/>
              </a:rPr>
              <a:t>生物体的性状完全由基因控制，与环境无关</a:t>
            </a:r>
          </a:p>
          <a:p>
            <a:r>
              <a:rPr lang="en-US" altLang="zh-CN" sz="2400" b="1" dirty="0">
                <a:latin typeface="宋体" pitchFamily="2" charset="-122"/>
                <a:ea typeface="宋体" pitchFamily="2" charset="-122"/>
              </a:rPr>
              <a:t>B.</a:t>
            </a:r>
            <a:r>
              <a:rPr lang="zh-CN" altLang="zh-CN" sz="2400" b="1" dirty="0">
                <a:latin typeface="宋体" pitchFamily="2" charset="-122"/>
                <a:ea typeface="宋体" pitchFamily="2" charset="-122"/>
              </a:rPr>
              <a:t>基因控制性状可以通过控制蛋白质的合成来实现</a:t>
            </a:r>
          </a:p>
          <a:p>
            <a:r>
              <a:rPr lang="en-US" altLang="zh-CN" sz="2400" b="1" dirty="0">
                <a:latin typeface="宋体" pitchFamily="2" charset="-122"/>
                <a:ea typeface="宋体" pitchFamily="2" charset="-122"/>
              </a:rPr>
              <a:t>C.</a:t>
            </a:r>
            <a:r>
              <a:rPr lang="zh-CN" altLang="zh-CN" sz="2400" b="1" dirty="0">
                <a:latin typeface="宋体" pitchFamily="2" charset="-122"/>
                <a:ea typeface="宋体" pitchFamily="2" charset="-122"/>
              </a:rPr>
              <a:t>基因与性状之间都是一一对应关系</a:t>
            </a:r>
          </a:p>
          <a:p>
            <a:r>
              <a:rPr lang="en-US" altLang="zh-CN" sz="2400" b="1" dirty="0">
                <a:latin typeface="宋体" pitchFamily="2" charset="-122"/>
                <a:ea typeface="宋体" pitchFamily="2" charset="-122"/>
              </a:rPr>
              <a:t>D.</a:t>
            </a:r>
            <a:r>
              <a:rPr lang="zh-CN" altLang="zh-CN" sz="2400" b="1" dirty="0">
                <a:latin typeface="宋体" pitchFamily="2" charset="-122"/>
                <a:ea typeface="宋体" pitchFamily="2" charset="-122"/>
              </a:rPr>
              <a:t>基因不能控制酶的</a:t>
            </a:r>
            <a:r>
              <a:rPr lang="zh-CN" altLang="zh-CN" sz="2400" b="1" dirty="0" smtClean="0">
                <a:latin typeface="宋体" pitchFamily="2" charset="-122"/>
                <a:ea typeface="宋体" pitchFamily="2" charset="-122"/>
              </a:rPr>
              <a:t>合成</a:t>
            </a:r>
            <a:endParaRPr lang="zh-CN" altLang="zh-CN" sz="2400" b="1" dirty="0">
              <a:latin typeface="宋体" pitchFamily="2" charset="-122"/>
              <a:ea typeface="宋体" pitchFamily="2" charset="-122"/>
            </a:endParaRPr>
          </a:p>
        </p:txBody>
      </p:sp>
      <p:sp>
        <p:nvSpPr>
          <p:cNvPr id="8" name="矩形 7">
            <a:extLst>
              <a:ext uri="{FF2B5EF4-FFF2-40B4-BE49-F238E27FC236}">
                <a16:creationId xmlns:a16="http://schemas.microsoft.com/office/drawing/2014/main" xmlns="" id="{969DB3D7-3896-489E-A719-52F9C25F79B4}"/>
              </a:ext>
            </a:extLst>
          </p:cNvPr>
          <p:cNvSpPr/>
          <p:nvPr/>
        </p:nvSpPr>
        <p:spPr>
          <a:xfrm>
            <a:off x="1471879" y="1000830"/>
            <a:ext cx="1941710" cy="523220"/>
          </a:xfrm>
          <a:prstGeom prst="rect">
            <a:avLst/>
          </a:prstGeom>
        </p:spPr>
        <p:txBody>
          <a:bodyPr wrap="square">
            <a:spAutoFit/>
          </a:bodyPr>
          <a:lstStyle/>
          <a:p>
            <a:r>
              <a:rPr lang="zh-CN" altLang="en-US" sz="2800" b="1" dirty="0" smtClean="0">
                <a:solidFill>
                  <a:srgbClr val="FF0000"/>
                </a:solidFill>
                <a:latin typeface="微软雅黑" pitchFamily="34" charset="-122"/>
                <a:ea typeface="微软雅黑" pitchFamily="34" charset="-122"/>
              </a:rPr>
              <a:t>典型例题</a:t>
            </a:r>
            <a:endParaRPr lang="zh-CN" altLang="en-US" sz="2800" b="1" dirty="0">
              <a:solidFill>
                <a:srgbClr val="FF0000"/>
              </a:solidFill>
              <a:latin typeface="微软雅黑" pitchFamily="34" charset="-122"/>
              <a:ea typeface="微软雅黑" pitchFamily="34" charset="-122"/>
            </a:endParaRPr>
          </a:p>
        </p:txBody>
      </p:sp>
      <p:sp>
        <p:nvSpPr>
          <p:cNvPr id="2" name="矩形 1"/>
          <p:cNvSpPr/>
          <p:nvPr/>
        </p:nvSpPr>
        <p:spPr>
          <a:xfrm>
            <a:off x="989939" y="4221088"/>
            <a:ext cx="10259995" cy="1938992"/>
          </a:xfrm>
          <a:prstGeom prst="rect">
            <a:avLst/>
          </a:prstGeom>
        </p:spPr>
        <p:txBody>
          <a:bodyPr wrap="square">
            <a:spAutoFit/>
          </a:bodyPr>
          <a:lstStyle/>
          <a:p>
            <a:r>
              <a:rPr lang="zh-CN"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解析</a:t>
            </a:r>
            <a:r>
              <a:rPr lang="zh-CN" altLang="zh-CN" sz="2400" b="1" dirty="0" smtClean="0">
                <a:latin typeface="宋体" pitchFamily="2" charset="-122"/>
                <a:ea typeface="宋体" pitchFamily="2" charset="-122"/>
              </a:rPr>
              <a:t>】生物</a:t>
            </a:r>
            <a:r>
              <a:rPr lang="zh-CN" altLang="zh-CN" sz="2400" b="1" dirty="0">
                <a:latin typeface="宋体" pitchFamily="2" charset="-122"/>
                <a:ea typeface="宋体" pitchFamily="2" charset="-122"/>
              </a:rPr>
              <a:t>的性状受基因控制，还受环境影响，</a:t>
            </a:r>
            <a:r>
              <a:rPr lang="en-US" altLang="zh-CN" sz="2400" b="1" dirty="0">
                <a:latin typeface="宋体" pitchFamily="2" charset="-122"/>
                <a:ea typeface="宋体" pitchFamily="2" charset="-122"/>
              </a:rPr>
              <a:t>A</a:t>
            </a:r>
            <a:r>
              <a:rPr lang="zh-CN" altLang="zh-CN" sz="2400" b="1" dirty="0">
                <a:latin typeface="宋体" pitchFamily="2" charset="-122"/>
                <a:ea typeface="宋体" pitchFamily="2" charset="-122"/>
              </a:rPr>
              <a:t>项错误；基因可以通过控制蛋白质的合成直接控制生物的性状，也可以通过控制酶的合成来控制代谢过程，进而控制生物的性状，</a:t>
            </a:r>
            <a:r>
              <a:rPr lang="en-US" altLang="zh-CN" sz="2400" b="1" dirty="0">
                <a:latin typeface="宋体" pitchFamily="2" charset="-122"/>
                <a:ea typeface="宋体" pitchFamily="2" charset="-122"/>
              </a:rPr>
              <a:t>B</a:t>
            </a:r>
            <a:r>
              <a:rPr lang="zh-CN" altLang="zh-CN" sz="2400" b="1" dirty="0">
                <a:latin typeface="宋体" pitchFamily="2" charset="-122"/>
                <a:ea typeface="宋体" pitchFamily="2" charset="-122"/>
              </a:rPr>
              <a:t>项正确；生物的性状与基因之间并不是一一对应的关系，</a:t>
            </a:r>
            <a:r>
              <a:rPr lang="en-US" altLang="zh-CN" sz="2400" b="1" dirty="0">
                <a:latin typeface="宋体" pitchFamily="2" charset="-122"/>
                <a:ea typeface="宋体" pitchFamily="2" charset="-122"/>
              </a:rPr>
              <a:t>C</a:t>
            </a:r>
            <a:r>
              <a:rPr lang="zh-CN" altLang="zh-CN" sz="2400" b="1" dirty="0">
                <a:latin typeface="宋体" pitchFamily="2" charset="-122"/>
                <a:ea typeface="宋体" pitchFamily="2" charset="-122"/>
              </a:rPr>
              <a:t>项错误；基因可以控制酶的合成，</a:t>
            </a:r>
            <a:r>
              <a:rPr lang="en-US" altLang="zh-CN" sz="2400" b="1" dirty="0">
                <a:latin typeface="宋体" pitchFamily="2" charset="-122"/>
                <a:ea typeface="宋体" pitchFamily="2" charset="-122"/>
              </a:rPr>
              <a:t>D</a:t>
            </a:r>
            <a:r>
              <a:rPr lang="zh-CN" altLang="zh-CN" sz="2400" b="1" dirty="0">
                <a:latin typeface="宋体" pitchFamily="2" charset="-122"/>
                <a:ea typeface="宋体" pitchFamily="2" charset="-122"/>
              </a:rPr>
              <a:t>项错误</a:t>
            </a:r>
            <a:r>
              <a:rPr lang="zh-CN" altLang="zh-CN" sz="2400" b="1" dirty="0" smtClean="0">
                <a:latin typeface="宋体" pitchFamily="2" charset="-122"/>
                <a:ea typeface="宋体" pitchFamily="2" charset="-122"/>
              </a:rPr>
              <a:t>。</a:t>
            </a:r>
            <a:endParaRPr lang="en-US" altLang="zh-CN" sz="2400" b="1" dirty="0" smtClean="0">
              <a:latin typeface="宋体" pitchFamily="2" charset="-122"/>
              <a:ea typeface="宋体" pitchFamily="2" charset="-122"/>
            </a:endParaRPr>
          </a:p>
          <a:p>
            <a:r>
              <a:rPr lang="zh-CN" altLang="zh-CN" sz="2400" b="1" dirty="0" smtClean="0">
                <a:latin typeface="宋体" pitchFamily="2" charset="-122"/>
                <a:ea typeface="宋体" pitchFamily="2" charset="-122"/>
              </a:rPr>
              <a:t>【答案】</a:t>
            </a:r>
            <a:r>
              <a:rPr lang="en-US" altLang="zh-CN" sz="2400" b="1" dirty="0">
                <a:latin typeface="宋体" pitchFamily="2" charset="-122"/>
                <a:ea typeface="宋体" pitchFamily="2" charset="-122"/>
              </a:rPr>
              <a:t>B </a:t>
            </a:r>
            <a:endParaRPr lang="zh-CN" altLang="en-US" sz="2400" b="1" dirty="0">
              <a:latin typeface="宋体" pitchFamily="2" charset="-122"/>
              <a:ea typeface="宋体" pitchFamily="2" charset="-122"/>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54" y="809897"/>
            <a:ext cx="761957" cy="74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583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文本框 64513"/>
          <p:cNvSpPr txBox="1"/>
          <p:nvPr/>
        </p:nvSpPr>
        <p:spPr>
          <a:xfrm>
            <a:off x="838623" y="1124744"/>
            <a:ext cx="6912768" cy="4154984"/>
          </a:xfrm>
          <a:prstGeom prst="rect">
            <a:avLst/>
          </a:prstGeom>
          <a:noFill/>
          <a:ln w="9525">
            <a:noFill/>
          </a:ln>
        </p:spPr>
        <p:txBody>
          <a:bodyPr wrap="square">
            <a:spAutoFit/>
          </a:bodyPr>
          <a:lstStyle/>
          <a:p>
            <a:r>
              <a:rPr lang="en-US" altLang="zh-CN" sz="2400" b="1" dirty="0">
                <a:latin typeface="宋体" pitchFamily="2" charset="-122"/>
                <a:ea typeface="宋体" pitchFamily="2" charset="-122"/>
              </a:rPr>
              <a:t>2</a:t>
            </a:r>
            <a:r>
              <a:rPr lang="en-US" altLang="zh-CN" sz="2400" b="1" dirty="0" smtClean="0">
                <a:latin typeface="宋体" pitchFamily="2" charset="-122"/>
                <a:ea typeface="宋体" pitchFamily="2" charset="-122"/>
              </a:rPr>
              <a:t>.</a:t>
            </a:r>
            <a:r>
              <a:rPr lang="zh-CN" altLang="en-US" sz="2400" b="1" dirty="0">
                <a:latin typeface="宋体" pitchFamily="2" charset="-122"/>
                <a:ea typeface="宋体" pitchFamily="2" charset="-122"/>
              </a:rPr>
              <a:t>读下图，判断下列有关基因与性状关系的叙述错误的是 （　　） </a:t>
            </a:r>
          </a:p>
          <a:p>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由基因产物呈现的性状①②③④可知，一个基因会影响多种性状</a:t>
            </a:r>
          </a:p>
          <a:p>
            <a:r>
              <a:rPr lang="en-US" altLang="zh-CN" sz="2400" b="1" dirty="0">
                <a:latin typeface="宋体" pitchFamily="2" charset="-122"/>
                <a:ea typeface="宋体" pitchFamily="2" charset="-122"/>
              </a:rPr>
              <a:t>B. </a:t>
            </a:r>
            <a:r>
              <a:rPr lang="zh-CN" altLang="en-US" sz="2400" b="1" dirty="0">
                <a:latin typeface="宋体" pitchFamily="2" charset="-122"/>
                <a:ea typeface="宋体" pitchFamily="2" charset="-122"/>
              </a:rPr>
              <a:t>若⑧为表达出的异常血红蛋白呈现的性状</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红细胞呈镰刀状，可说明基因通过控制酶的合成来控制代谢过程，进而控制生物体的性状</a:t>
            </a:r>
          </a:p>
          <a:p>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图示可表明基因与性状之间并非简单的线性关系</a:t>
            </a:r>
          </a:p>
          <a:p>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生物体的性状除了受基因控制外，还受环境条件的影响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9422" y="1268760"/>
            <a:ext cx="3024336" cy="359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9537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4646" y="1340768"/>
            <a:ext cx="9899955" cy="3046988"/>
          </a:xfrm>
          <a:prstGeom prst="rect">
            <a:avLst/>
          </a:prstGeom>
        </p:spPr>
        <p:txBody>
          <a:bodyPr wrap="square">
            <a:spAutoFit/>
          </a:bodyPr>
          <a:lstStyle/>
          <a:p>
            <a:r>
              <a:rPr lang="zh-CN"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解析</a:t>
            </a:r>
            <a:r>
              <a:rPr lang="zh-CN" altLang="zh-CN" sz="2400" b="1" dirty="0" smtClean="0">
                <a:latin typeface="宋体" pitchFamily="2" charset="-122"/>
                <a:ea typeface="宋体" pitchFamily="2" charset="-122"/>
              </a:rPr>
              <a:t>】</a:t>
            </a:r>
            <a:r>
              <a:rPr lang="zh-CN" altLang="en-US" sz="2400" b="1" dirty="0">
                <a:latin typeface="宋体" pitchFamily="2" charset="-122"/>
                <a:ea typeface="宋体" pitchFamily="2" charset="-122"/>
              </a:rPr>
              <a:t>由题图可知，性状①②③④由同一种基因产物呈现，说明一个基因会影响多种性状，</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项正确；若⑧为表达出的异常血红蛋白呈现的性状</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红细胞呈镰刀状，可说明基因通过控制蛋白质的结构直接控制生物体的性状，</a:t>
            </a:r>
            <a:r>
              <a:rPr lang="en-US" altLang="zh-CN" sz="2400" b="1" dirty="0">
                <a:latin typeface="宋体" pitchFamily="2" charset="-122"/>
                <a:ea typeface="宋体" pitchFamily="2" charset="-122"/>
              </a:rPr>
              <a:t>B </a:t>
            </a:r>
            <a:r>
              <a:rPr lang="zh-CN" altLang="en-US" sz="2400" b="1" dirty="0">
                <a:latin typeface="宋体" pitchFamily="2" charset="-122"/>
                <a:ea typeface="宋体" pitchFamily="2" charset="-122"/>
              </a:rPr>
              <a:t>项错误；由题图可知，性状①②③④由同一种基因产物呈现，而性状⑤由三种基因产物呈现，表明基因与性状之间并非简单的线性关系，</a:t>
            </a:r>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项正确；生物体的性状除了受基因控制外，还受环境条件的影响，即基因型</a:t>
            </a:r>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环境条件</a:t>
            </a:r>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生物体的性状，</a:t>
            </a:r>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项正确。</a:t>
            </a:r>
            <a:endParaRPr lang="en-US" altLang="zh-CN" sz="2400" b="1" dirty="0" smtClean="0">
              <a:latin typeface="宋体" pitchFamily="2" charset="-122"/>
              <a:ea typeface="宋体" pitchFamily="2" charset="-122"/>
            </a:endParaRPr>
          </a:p>
          <a:p>
            <a:r>
              <a:rPr lang="zh-CN" altLang="zh-CN" sz="2400" b="1" dirty="0" smtClean="0">
                <a:latin typeface="宋体" pitchFamily="2" charset="-122"/>
                <a:ea typeface="宋体" pitchFamily="2" charset="-122"/>
              </a:rPr>
              <a:t>【答案】</a:t>
            </a:r>
            <a:r>
              <a:rPr lang="en-US" altLang="zh-CN" sz="2400" b="1" dirty="0">
                <a:latin typeface="宋体" pitchFamily="2" charset="-122"/>
                <a:ea typeface="宋体" pitchFamily="2" charset="-122"/>
              </a:rPr>
              <a:t>B </a:t>
            </a:r>
            <a:endParaRPr lang="zh-CN" altLang="en-US" sz="2400" b="1" dirty="0">
              <a:latin typeface="宋体" pitchFamily="2" charset="-122"/>
              <a:ea typeface="宋体" pitchFamily="2" charset="-122"/>
            </a:endParaRPr>
          </a:p>
        </p:txBody>
      </p:sp>
    </p:spTree>
    <p:extLst>
      <p:ext uri="{BB962C8B-B14F-4D97-AF65-F5344CB8AC3E}">
        <p14:creationId xmlns:p14="http://schemas.microsoft.com/office/powerpoint/2010/main" val="3783467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folHlink">
                <a:gamma/>
                <a:tint val="0"/>
                <a:invGamma/>
              </a:schemeClr>
            </a:gs>
            <a:gs pos="100000">
              <a:schemeClr val="folHlink"/>
            </a:gs>
          </a:gsLst>
          <a:lin ang="18900000" scaled="1"/>
        </a:gra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358902" y="1337395"/>
            <a:ext cx="8158689" cy="57943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dirty="0" smtClean="0">
                <a:solidFill>
                  <a:srgbClr val="000099"/>
                </a:solidFill>
                <a:latin typeface="宋体" charset="-122"/>
              </a:rPr>
              <a:t>第</a:t>
            </a:r>
            <a:r>
              <a:rPr kumimoji="1" lang="en-US" altLang="zh-CN" sz="3200" b="1" dirty="0" smtClean="0">
                <a:solidFill>
                  <a:srgbClr val="000099"/>
                </a:solidFill>
                <a:latin typeface="宋体" charset="-122"/>
              </a:rPr>
              <a:t>2</a:t>
            </a:r>
            <a:r>
              <a:rPr kumimoji="1" lang="zh-CN" altLang="en-US" sz="3200" b="1" dirty="0" smtClean="0">
                <a:solidFill>
                  <a:srgbClr val="000099"/>
                </a:solidFill>
                <a:latin typeface="宋体" charset="-122"/>
              </a:rPr>
              <a:t>节 基因表达与性状的关系</a:t>
            </a:r>
            <a:endParaRPr kumimoji="1" lang="zh-CN" altLang="en-US" sz="3200" b="1" dirty="0">
              <a:solidFill>
                <a:srgbClr val="000099"/>
              </a:solidFill>
            </a:endParaRPr>
          </a:p>
        </p:txBody>
      </p:sp>
      <p:sp>
        <p:nvSpPr>
          <p:cNvPr id="18439" name="Rectangle 7"/>
          <p:cNvSpPr>
            <a:spLocks noChangeArrowheads="1"/>
          </p:cNvSpPr>
          <p:nvPr/>
        </p:nvSpPr>
        <p:spPr bwMode="auto">
          <a:xfrm>
            <a:off x="1652751" y="1963167"/>
            <a:ext cx="45159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b="1" dirty="0"/>
              <a:t>一</a:t>
            </a:r>
            <a:r>
              <a:rPr kumimoji="1" lang="zh-CN" altLang="en-US" sz="2400" b="1" dirty="0" smtClean="0"/>
              <a:t>、</a:t>
            </a:r>
            <a:r>
              <a:rPr kumimoji="1" lang="zh-CN" altLang="en-US" sz="2400" b="1" dirty="0"/>
              <a:t>基因、蛋白质和性状的关系</a:t>
            </a:r>
          </a:p>
        </p:txBody>
      </p:sp>
      <p:sp>
        <p:nvSpPr>
          <p:cNvPr id="18440" name="Rectangle 8"/>
          <p:cNvSpPr>
            <a:spLocks noChangeArrowheads="1"/>
          </p:cNvSpPr>
          <p:nvPr/>
        </p:nvSpPr>
        <p:spPr bwMode="auto">
          <a:xfrm>
            <a:off x="1652751" y="4509120"/>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b="1" dirty="0"/>
              <a:t>四</a:t>
            </a:r>
            <a:r>
              <a:rPr kumimoji="1" lang="zh-CN" altLang="en-US" sz="2400" b="1" dirty="0" smtClean="0"/>
              <a:t>、</a:t>
            </a:r>
            <a:r>
              <a:rPr kumimoji="1" lang="zh-CN" altLang="en-US" sz="2400" b="1" dirty="0"/>
              <a:t>基因型和表现型的关系</a:t>
            </a:r>
          </a:p>
        </p:txBody>
      </p:sp>
      <p:sp>
        <p:nvSpPr>
          <p:cNvPr id="18441" name="Rectangle 9"/>
          <p:cNvSpPr>
            <a:spLocks noChangeArrowheads="1"/>
          </p:cNvSpPr>
          <p:nvPr/>
        </p:nvSpPr>
        <p:spPr bwMode="auto">
          <a:xfrm>
            <a:off x="1652751" y="5085953"/>
            <a:ext cx="4825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b="1" dirty="0"/>
              <a:t>五</a:t>
            </a:r>
            <a:r>
              <a:rPr kumimoji="1" lang="zh-CN" altLang="en-US" sz="2400" b="1" dirty="0" smtClean="0"/>
              <a:t>、</a:t>
            </a:r>
            <a:r>
              <a:rPr kumimoji="1" lang="zh-CN" altLang="en-US" sz="2400" b="1" dirty="0"/>
              <a:t>生物性状是由多个基因控制的</a:t>
            </a:r>
          </a:p>
        </p:txBody>
      </p:sp>
      <p:sp>
        <p:nvSpPr>
          <p:cNvPr id="18442" name="Rectangle 10"/>
          <p:cNvSpPr>
            <a:spLocks noChangeArrowheads="1"/>
          </p:cNvSpPr>
          <p:nvPr/>
        </p:nvSpPr>
        <p:spPr bwMode="auto">
          <a:xfrm>
            <a:off x="1652751" y="5589190"/>
            <a:ext cx="2350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zh-CN" altLang="en-US" sz="2400" b="1" dirty="0"/>
              <a:t>六</a:t>
            </a:r>
            <a:r>
              <a:rPr kumimoji="1" lang="zh-CN" altLang="en-US" sz="2400" b="1" dirty="0" smtClean="0"/>
              <a:t>、</a:t>
            </a:r>
            <a:r>
              <a:rPr kumimoji="1" lang="zh-CN" altLang="en-US" sz="2400" b="1" dirty="0"/>
              <a:t>细胞质基因</a:t>
            </a:r>
          </a:p>
        </p:txBody>
      </p:sp>
      <p:sp>
        <p:nvSpPr>
          <p:cNvPr id="18476" name="Text Box 44"/>
          <p:cNvSpPr txBox="1">
            <a:spLocks noChangeArrowheads="1"/>
          </p:cNvSpPr>
          <p:nvPr/>
        </p:nvSpPr>
        <p:spPr bwMode="auto">
          <a:xfrm>
            <a:off x="1557513" y="2612454"/>
            <a:ext cx="1206343"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基因</a:t>
            </a:r>
          </a:p>
        </p:txBody>
      </p:sp>
      <p:sp>
        <p:nvSpPr>
          <p:cNvPr id="18477" name="AutoShape 45"/>
          <p:cNvSpPr>
            <a:spLocks/>
          </p:cNvSpPr>
          <p:nvPr/>
        </p:nvSpPr>
        <p:spPr bwMode="auto">
          <a:xfrm>
            <a:off x="3022055" y="2555304"/>
            <a:ext cx="84656" cy="581025"/>
          </a:xfrm>
          <a:prstGeom prst="leftBrace">
            <a:avLst>
              <a:gd name="adj1" fmla="val 76250"/>
              <a:gd name="adj2" fmla="val 50000"/>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78" name="Text Box 46"/>
          <p:cNvSpPr txBox="1">
            <a:spLocks noChangeArrowheads="1"/>
          </p:cNvSpPr>
          <p:nvPr/>
        </p:nvSpPr>
        <p:spPr bwMode="auto">
          <a:xfrm>
            <a:off x="3193483" y="2467992"/>
            <a:ext cx="2065598"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酶或激素</a:t>
            </a:r>
          </a:p>
        </p:txBody>
      </p:sp>
      <p:sp>
        <p:nvSpPr>
          <p:cNvPr id="18479" name="Text Box 47"/>
          <p:cNvSpPr txBox="1">
            <a:spLocks noChangeArrowheads="1"/>
          </p:cNvSpPr>
          <p:nvPr/>
        </p:nvSpPr>
        <p:spPr bwMode="auto">
          <a:xfrm>
            <a:off x="3094012" y="2899792"/>
            <a:ext cx="2065598"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结构蛋白</a:t>
            </a:r>
          </a:p>
        </p:txBody>
      </p:sp>
      <p:sp>
        <p:nvSpPr>
          <p:cNvPr id="18480" name="Text Box 48"/>
          <p:cNvSpPr txBox="1">
            <a:spLocks noChangeArrowheads="1"/>
          </p:cNvSpPr>
          <p:nvPr/>
        </p:nvSpPr>
        <p:spPr bwMode="auto">
          <a:xfrm>
            <a:off x="5432625" y="2467992"/>
            <a:ext cx="2065598"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细胞代谢</a:t>
            </a:r>
          </a:p>
        </p:txBody>
      </p:sp>
      <p:sp>
        <p:nvSpPr>
          <p:cNvPr id="18481" name="Text Box 49"/>
          <p:cNvSpPr txBox="1">
            <a:spLocks noChangeArrowheads="1"/>
          </p:cNvSpPr>
          <p:nvPr/>
        </p:nvSpPr>
        <p:spPr bwMode="auto">
          <a:xfrm>
            <a:off x="5494000" y="2828354"/>
            <a:ext cx="2065598"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细胞结构</a:t>
            </a:r>
          </a:p>
        </p:txBody>
      </p:sp>
      <p:sp>
        <p:nvSpPr>
          <p:cNvPr id="18482" name="Text Box 50"/>
          <p:cNvSpPr txBox="1">
            <a:spLocks noChangeArrowheads="1"/>
          </p:cNvSpPr>
          <p:nvPr/>
        </p:nvSpPr>
        <p:spPr bwMode="auto">
          <a:xfrm>
            <a:off x="7796633" y="2394967"/>
            <a:ext cx="2065598"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生物性状</a:t>
            </a:r>
          </a:p>
        </p:txBody>
      </p:sp>
      <p:sp>
        <p:nvSpPr>
          <p:cNvPr id="18483" name="Line 51"/>
          <p:cNvSpPr>
            <a:spLocks noChangeShapeType="1"/>
          </p:cNvSpPr>
          <p:nvPr/>
        </p:nvSpPr>
        <p:spPr bwMode="auto">
          <a:xfrm>
            <a:off x="5013580" y="2683892"/>
            <a:ext cx="516399"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84" name="Line 52"/>
          <p:cNvSpPr>
            <a:spLocks noChangeShapeType="1"/>
          </p:cNvSpPr>
          <p:nvPr/>
        </p:nvSpPr>
        <p:spPr bwMode="auto">
          <a:xfrm>
            <a:off x="5013580" y="3115692"/>
            <a:ext cx="516399"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85" name="Text Box 53"/>
          <p:cNvSpPr txBox="1">
            <a:spLocks noChangeArrowheads="1"/>
          </p:cNvSpPr>
          <p:nvPr/>
        </p:nvSpPr>
        <p:spPr bwMode="auto">
          <a:xfrm>
            <a:off x="7893987" y="2828354"/>
            <a:ext cx="2065598"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生物性状</a:t>
            </a:r>
          </a:p>
        </p:txBody>
      </p:sp>
      <p:sp>
        <p:nvSpPr>
          <p:cNvPr id="18486" name="Line 54"/>
          <p:cNvSpPr>
            <a:spLocks noChangeShapeType="1"/>
          </p:cNvSpPr>
          <p:nvPr/>
        </p:nvSpPr>
        <p:spPr bwMode="auto">
          <a:xfrm>
            <a:off x="7318329" y="2683892"/>
            <a:ext cx="516399"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87" name="Line 55"/>
          <p:cNvSpPr>
            <a:spLocks noChangeShapeType="1"/>
          </p:cNvSpPr>
          <p:nvPr/>
        </p:nvSpPr>
        <p:spPr bwMode="auto">
          <a:xfrm>
            <a:off x="7413568" y="3044254"/>
            <a:ext cx="516399"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88" name="Line 56"/>
          <p:cNvSpPr>
            <a:spLocks noChangeShapeType="1"/>
          </p:cNvSpPr>
          <p:nvPr/>
        </p:nvSpPr>
        <p:spPr bwMode="auto">
          <a:xfrm>
            <a:off x="2505656" y="2844229"/>
            <a:ext cx="516399"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44" name="Picture 2" descr="E:\负责系列\18-19\全解学案版\版式\5.18PPT四改\PPT-图标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861" y="810204"/>
            <a:ext cx="1782605" cy="747872"/>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a:extLst>
              <a:ext uri="{FF2B5EF4-FFF2-40B4-BE49-F238E27FC236}">
                <a16:creationId xmlns="" xmlns:a16="http://schemas.microsoft.com/office/drawing/2014/main" id="{969DB3D7-3896-489E-A719-52F9C25F79B4}"/>
              </a:ext>
            </a:extLst>
          </p:cNvPr>
          <p:cNvSpPr/>
          <p:nvPr/>
        </p:nvSpPr>
        <p:spPr>
          <a:xfrm>
            <a:off x="1004389" y="953308"/>
            <a:ext cx="2957551"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内容小结</a:t>
            </a:r>
            <a:endParaRPr lang="zh-CN" altLang="en-US" sz="2400" b="1" dirty="0">
              <a:solidFill>
                <a:srgbClr val="FF0000"/>
              </a:solidFill>
              <a:latin typeface="微软雅黑" pitchFamily="34" charset="-122"/>
              <a:ea typeface="微软雅黑" pitchFamily="34" charset="-122"/>
            </a:endParaRPr>
          </a:p>
        </p:txBody>
      </p:sp>
      <p:sp>
        <p:nvSpPr>
          <p:cNvPr id="43" name="Rectangle 8"/>
          <p:cNvSpPr>
            <a:spLocks noChangeArrowheads="1"/>
          </p:cNvSpPr>
          <p:nvPr/>
        </p:nvSpPr>
        <p:spPr bwMode="auto">
          <a:xfrm>
            <a:off x="1630710" y="3429000"/>
            <a:ext cx="50405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400" b="1" dirty="0" smtClean="0"/>
              <a:t>二、</a:t>
            </a:r>
            <a:r>
              <a:rPr kumimoji="1" lang="zh-CN" altLang="en-US" sz="2400" b="1" dirty="0"/>
              <a:t>基因的选择性表达与</a:t>
            </a:r>
            <a:r>
              <a:rPr kumimoji="1" lang="zh-CN" altLang="en-US" sz="2400" b="1" dirty="0" smtClean="0"/>
              <a:t>细胞分化</a:t>
            </a:r>
            <a:endParaRPr kumimoji="1" lang="zh-CN" altLang="en-US" sz="2400" b="1" dirty="0"/>
          </a:p>
        </p:txBody>
      </p:sp>
      <p:sp>
        <p:nvSpPr>
          <p:cNvPr id="46" name="Rectangle 8"/>
          <p:cNvSpPr>
            <a:spLocks noChangeArrowheads="1"/>
          </p:cNvSpPr>
          <p:nvPr/>
        </p:nvSpPr>
        <p:spPr bwMode="auto">
          <a:xfrm>
            <a:off x="1630710" y="4005064"/>
            <a:ext cx="50405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2400" b="1" dirty="0"/>
              <a:t>三</a:t>
            </a:r>
            <a:r>
              <a:rPr kumimoji="1" lang="zh-CN" altLang="en-US" sz="2400" b="1" dirty="0" smtClean="0"/>
              <a:t>、表观遗传</a:t>
            </a:r>
            <a:endParaRPr kumimoji="1" lang="zh-CN" alt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4513"/>
          <p:cNvSpPr txBox="1"/>
          <p:nvPr/>
        </p:nvSpPr>
        <p:spPr>
          <a:xfrm>
            <a:off x="830942" y="1912764"/>
            <a:ext cx="10592856" cy="2308324"/>
          </a:xfrm>
          <a:prstGeom prst="rect">
            <a:avLst/>
          </a:prstGeom>
          <a:noFill/>
          <a:ln w="9525">
            <a:noFill/>
          </a:ln>
        </p:spPr>
        <p:txBody>
          <a:bodyPr wrap="square">
            <a:spAutoFit/>
          </a:bodyPr>
          <a:lstStyle/>
          <a:p>
            <a:r>
              <a:rPr lang="en-US" altLang="zh-CN" sz="2400" b="1" dirty="0">
                <a:latin typeface="宋体" pitchFamily="2" charset="-122"/>
                <a:ea typeface="宋体" pitchFamily="2" charset="-122"/>
              </a:rPr>
              <a:t>1</a:t>
            </a:r>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下</a:t>
            </a:r>
            <a:r>
              <a:rPr lang="zh-CN" altLang="zh-CN" sz="2400" b="1" dirty="0" smtClean="0">
                <a:latin typeface="宋体" pitchFamily="2" charset="-122"/>
                <a:ea typeface="宋体" pitchFamily="2" charset="-122"/>
              </a:rPr>
              <a:t>图表示</a:t>
            </a:r>
            <a:r>
              <a:rPr lang="zh-CN" altLang="zh-CN" sz="2400" b="1" dirty="0">
                <a:latin typeface="宋体" pitchFamily="2" charset="-122"/>
                <a:ea typeface="宋体" pitchFamily="2" charset="-122"/>
              </a:rPr>
              <a:t>豌豆种子圆粒性状的</a:t>
            </a:r>
            <a:r>
              <a:rPr lang="zh-CN" altLang="zh-CN" sz="2400" b="1" dirty="0" smtClean="0">
                <a:latin typeface="宋体" pitchFamily="2" charset="-122"/>
                <a:ea typeface="宋体" pitchFamily="2" charset="-122"/>
              </a:rPr>
              <a:t>产生</a:t>
            </a:r>
            <a:endParaRPr lang="en-US" altLang="zh-CN" sz="2400" b="1" dirty="0" smtClean="0">
              <a:latin typeface="宋体" pitchFamily="2" charset="-122"/>
              <a:ea typeface="宋体" pitchFamily="2" charset="-122"/>
            </a:endParaRPr>
          </a:p>
          <a:p>
            <a:r>
              <a:rPr lang="zh-CN" altLang="zh-CN" sz="2400" b="1" dirty="0" smtClean="0">
                <a:latin typeface="宋体" pitchFamily="2" charset="-122"/>
                <a:ea typeface="宋体" pitchFamily="2" charset="-122"/>
              </a:rPr>
              <a:t>机制</a:t>
            </a:r>
            <a:r>
              <a:rPr lang="zh-CN" altLang="zh-CN" sz="2400" b="1" dirty="0">
                <a:latin typeface="宋体" pitchFamily="2" charset="-122"/>
                <a:ea typeface="宋体" pitchFamily="2" charset="-122"/>
              </a:rPr>
              <a:t>，下列说法不正确的</a:t>
            </a:r>
            <a:r>
              <a:rPr lang="zh-CN" altLang="zh-CN" sz="2400" b="1" dirty="0" smtClean="0">
                <a:latin typeface="宋体" pitchFamily="2" charset="-122"/>
                <a:ea typeface="宋体" pitchFamily="2" charset="-122"/>
              </a:rPr>
              <a:t>是（</a:t>
            </a:r>
            <a:r>
              <a:rPr lang="en-US" altLang="zh-CN" sz="2400" b="1" dirty="0" smtClean="0">
                <a:latin typeface="宋体" pitchFamily="2" charset="-122"/>
                <a:ea typeface="宋体" pitchFamily="2" charset="-122"/>
              </a:rPr>
              <a:t>   </a:t>
            </a:r>
            <a:r>
              <a:rPr lang="zh-CN" altLang="zh-CN" sz="2400" b="1" dirty="0">
                <a:latin typeface="宋体" pitchFamily="2" charset="-122"/>
                <a:ea typeface="宋体" pitchFamily="2" charset="-122"/>
              </a:rPr>
              <a:t>） </a:t>
            </a:r>
          </a:p>
          <a:p>
            <a:r>
              <a:rPr lang="en-US" altLang="zh-CN" sz="2400" b="1" dirty="0" smtClean="0">
                <a:latin typeface="宋体" pitchFamily="2" charset="-122"/>
                <a:ea typeface="宋体" pitchFamily="2" charset="-122"/>
              </a:rPr>
              <a:t>A</a:t>
            </a:r>
            <a:r>
              <a:rPr lang="en-US" altLang="zh-CN" sz="2400" b="1" dirty="0">
                <a:latin typeface="宋体" pitchFamily="2" charset="-122"/>
                <a:ea typeface="宋体" pitchFamily="2" charset="-122"/>
              </a:rPr>
              <a:t>. a</a:t>
            </a:r>
            <a:r>
              <a:rPr lang="zh-CN" altLang="zh-CN" sz="2400" b="1" dirty="0">
                <a:latin typeface="宋体" pitchFamily="2" charset="-122"/>
                <a:ea typeface="宋体" pitchFamily="2" charset="-122"/>
              </a:rPr>
              <a:t>过程需</a:t>
            </a:r>
            <a:r>
              <a:rPr lang="en-US" altLang="zh-CN" sz="2400" b="1" dirty="0">
                <a:latin typeface="宋体" pitchFamily="2" charset="-122"/>
                <a:ea typeface="宋体" pitchFamily="2" charset="-122"/>
              </a:rPr>
              <a:t>RNA</a:t>
            </a:r>
            <a:r>
              <a:rPr lang="zh-CN" altLang="zh-CN" sz="2400" b="1" dirty="0">
                <a:latin typeface="宋体" pitchFamily="2" charset="-122"/>
                <a:ea typeface="宋体" pitchFamily="2" charset="-122"/>
              </a:rPr>
              <a:t>聚合酶参与、四种核糖核苷酸为原料</a:t>
            </a:r>
          </a:p>
          <a:p>
            <a:r>
              <a:rPr lang="en-US" altLang="zh-CN" sz="2400" b="1" dirty="0">
                <a:latin typeface="宋体" pitchFamily="2" charset="-122"/>
                <a:ea typeface="宋体" pitchFamily="2" charset="-122"/>
              </a:rPr>
              <a:t>B. </a:t>
            </a:r>
            <a:r>
              <a:rPr lang="zh-CN" altLang="zh-CN" sz="2400" b="1" dirty="0">
                <a:latin typeface="宋体" pitchFamily="2" charset="-122"/>
                <a:ea typeface="宋体" pitchFamily="2" charset="-122"/>
              </a:rPr>
              <a:t>决定淀粉分支酶中氨基酸顺序的是</a:t>
            </a:r>
            <a:r>
              <a:rPr lang="en-US" altLang="zh-CN" sz="2400" b="1" dirty="0" err="1">
                <a:latin typeface="宋体" pitchFamily="2" charset="-122"/>
                <a:ea typeface="宋体" pitchFamily="2" charset="-122"/>
              </a:rPr>
              <a:t>tRNA</a:t>
            </a:r>
            <a:r>
              <a:rPr lang="zh-CN" altLang="zh-CN" sz="2400" b="1" dirty="0">
                <a:latin typeface="宋体" pitchFamily="2" charset="-122"/>
                <a:ea typeface="宋体" pitchFamily="2" charset="-122"/>
              </a:rPr>
              <a:t>的碱基序列</a:t>
            </a:r>
          </a:p>
          <a:p>
            <a:r>
              <a:rPr lang="en-US" altLang="zh-CN" sz="2400" b="1" dirty="0">
                <a:latin typeface="宋体" pitchFamily="2" charset="-122"/>
                <a:ea typeface="宋体" pitchFamily="2" charset="-122"/>
              </a:rPr>
              <a:t>C.</a:t>
            </a:r>
            <a:r>
              <a:rPr lang="zh-CN" altLang="zh-CN" sz="2400" b="1" dirty="0">
                <a:latin typeface="宋体" pitchFamily="2" charset="-122"/>
                <a:ea typeface="宋体" pitchFamily="2" charset="-122"/>
              </a:rPr>
              <a:t>圆粒是基因通过控制酶的合成来控制生物的性状而实现的</a:t>
            </a:r>
          </a:p>
          <a:p>
            <a:r>
              <a:rPr lang="en-US" altLang="zh-CN" sz="2400" b="1" dirty="0">
                <a:latin typeface="宋体" pitchFamily="2" charset="-122"/>
                <a:ea typeface="宋体" pitchFamily="2" charset="-122"/>
              </a:rPr>
              <a:t>D.</a:t>
            </a:r>
            <a:r>
              <a:rPr lang="zh-CN" altLang="zh-CN" sz="2400" b="1" dirty="0">
                <a:latin typeface="宋体" pitchFamily="2" charset="-122"/>
                <a:ea typeface="宋体" pitchFamily="2" charset="-122"/>
              </a:rPr>
              <a:t>皱粒豌豆产生的原因是基因</a:t>
            </a:r>
            <a:r>
              <a:rPr lang="en-US" altLang="zh-CN" sz="2400" b="1" dirty="0">
                <a:latin typeface="宋体" pitchFamily="2" charset="-122"/>
                <a:ea typeface="宋体" pitchFamily="2" charset="-122"/>
              </a:rPr>
              <a:t>R</a:t>
            </a:r>
            <a:r>
              <a:rPr lang="zh-CN" altLang="zh-CN" sz="2400" b="1" dirty="0">
                <a:latin typeface="宋体" pitchFamily="2" charset="-122"/>
                <a:ea typeface="宋体" pitchFamily="2" charset="-122"/>
              </a:rPr>
              <a:t>突变，细胞内蔗糖含量</a:t>
            </a:r>
            <a:r>
              <a:rPr lang="zh-CN" altLang="zh-CN" sz="2400" b="1" dirty="0" smtClean="0">
                <a:latin typeface="宋体" pitchFamily="2" charset="-122"/>
                <a:ea typeface="宋体" pitchFamily="2" charset="-122"/>
              </a:rPr>
              <a:t>上升</a:t>
            </a:r>
            <a:endParaRPr lang="zh-CN" altLang="zh-CN" sz="2400" b="1" dirty="0">
              <a:latin typeface="宋体" pitchFamily="2" charset="-122"/>
              <a:ea typeface="宋体" pitchFamily="2" charset="-122"/>
            </a:endParaRPr>
          </a:p>
        </p:txBody>
      </p:sp>
      <p:pic>
        <p:nvPicPr>
          <p:cNvPr id="3" name="图片 2"/>
          <p:cNvPicPr/>
          <p:nvPr/>
        </p:nvPicPr>
        <p:blipFill>
          <a:blip r:embed="rId2" cstate="print"/>
          <a:stretch>
            <a:fillRect/>
          </a:stretch>
        </p:blipFill>
        <p:spPr>
          <a:xfrm>
            <a:off x="6382047" y="1264692"/>
            <a:ext cx="4752528" cy="1296144"/>
          </a:xfrm>
          <a:prstGeom prst="rect">
            <a:avLst/>
          </a:prstGeom>
        </p:spPr>
      </p:pic>
      <p:sp>
        <p:nvSpPr>
          <p:cNvPr id="4" name="矩形 3"/>
          <p:cNvSpPr/>
          <p:nvPr/>
        </p:nvSpPr>
        <p:spPr>
          <a:xfrm>
            <a:off x="705308" y="4339264"/>
            <a:ext cx="10430458" cy="1938992"/>
          </a:xfrm>
          <a:prstGeom prst="rect">
            <a:avLst/>
          </a:prstGeom>
        </p:spPr>
        <p:txBody>
          <a:bodyPr wrap="square">
            <a:spAutoFit/>
          </a:bodyPr>
          <a:lstStyle/>
          <a:p>
            <a:r>
              <a:rPr lang="zh-CN" altLang="zh-CN" sz="2400" b="1" dirty="0">
                <a:latin typeface="宋体" pitchFamily="2" charset="-122"/>
                <a:ea typeface="宋体" pitchFamily="2" charset="-122"/>
              </a:rPr>
              <a:t>【解析】</a:t>
            </a:r>
            <a:r>
              <a:rPr lang="en-US" altLang="zh-CN" sz="2400" b="1" dirty="0">
                <a:latin typeface="宋体" pitchFamily="2" charset="-122"/>
                <a:ea typeface="宋体" pitchFamily="2" charset="-122"/>
              </a:rPr>
              <a:t>a</a:t>
            </a:r>
            <a:r>
              <a:rPr lang="zh-CN" altLang="zh-CN" sz="2400" b="1" dirty="0">
                <a:latin typeface="宋体" pitchFamily="2" charset="-122"/>
                <a:ea typeface="宋体" pitchFamily="2" charset="-122"/>
              </a:rPr>
              <a:t>表示转录过程，需</a:t>
            </a:r>
            <a:r>
              <a:rPr lang="en-US" altLang="zh-CN" sz="2400" b="1" dirty="0">
                <a:latin typeface="宋体" pitchFamily="2" charset="-122"/>
                <a:ea typeface="宋体" pitchFamily="2" charset="-122"/>
              </a:rPr>
              <a:t>RNA</a:t>
            </a:r>
            <a:r>
              <a:rPr lang="zh-CN" altLang="zh-CN" sz="2400" b="1" dirty="0">
                <a:latin typeface="宋体" pitchFamily="2" charset="-122"/>
                <a:ea typeface="宋体" pitchFamily="2" charset="-122"/>
              </a:rPr>
              <a:t>聚合酶参与、四种核糖核苷酸为原料，</a:t>
            </a:r>
            <a:r>
              <a:rPr lang="en-US" altLang="zh-CN" sz="2400" b="1" dirty="0">
                <a:latin typeface="宋体" pitchFamily="2" charset="-122"/>
                <a:ea typeface="宋体" pitchFamily="2" charset="-122"/>
              </a:rPr>
              <a:t>A</a:t>
            </a:r>
            <a:r>
              <a:rPr lang="zh-CN" altLang="zh-CN" sz="2400" b="1" dirty="0">
                <a:latin typeface="宋体" pitchFamily="2" charset="-122"/>
                <a:ea typeface="宋体" pitchFamily="2" charset="-122"/>
              </a:rPr>
              <a:t>项正确。</a:t>
            </a:r>
            <a:r>
              <a:rPr lang="en-US" altLang="zh-CN" sz="2400" b="1" dirty="0">
                <a:latin typeface="宋体" pitchFamily="2" charset="-122"/>
                <a:ea typeface="宋体" pitchFamily="2" charset="-122"/>
              </a:rPr>
              <a:t> </a:t>
            </a:r>
            <a:r>
              <a:rPr lang="zh-CN" altLang="zh-CN" sz="2400" b="1" dirty="0">
                <a:latin typeface="宋体" pitchFamily="2" charset="-122"/>
                <a:ea typeface="宋体" pitchFamily="2" charset="-122"/>
              </a:rPr>
              <a:t>决定淀粉分支酶中氨基酸顺序的是</a:t>
            </a:r>
            <a:r>
              <a:rPr lang="en-US" altLang="zh-CN" sz="2400" b="1" dirty="0">
                <a:latin typeface="宋体" pitchFamily="2" charset="-122"/>
                <a:ea typeface="宋体" pitchFamily="2" charset="-122"/>
              </a:rPr>
              <a:t>DNA</a:t>
            </a:r>
            <a:r>
              <a:rPr lang="zh-CN" altLang="zh-CN" sz="2400" b="1" dirty="0">
                <a:latin typeface="宋体" pitchFamily="2" charset="-122"/>
                <a:ea typeface="宋体" pitchFamily="2" charset="-122"/>
              </a:rPr>
              <a:t>的碱基序列，</a:t>
            </a:r>
            <a:r>
              <a:rPr lang="en-US" altLang="zh-CN" sz="2400" b="1" dirty="0">
                <a:latin typeface="宋体" pitchFamily="2" charset="-122"/>
                <a:ea typeface="宋体" pitchFamily="2" charset="-122"/>
              </a:rPr>
              <a:t>B</a:t>
            </a:r>
            <a:r>
              <a:rPr lang="zh-CN" altLang="zh-CN" sz="2400" b="1" dirty="0">
                <a:latin typeface="宋体" pitchFamily="2" charset="-122"/>
                <a:ea typeface="宋体" pitchFamily="2" charset="-122"/>
              </a:rPr>
              <a:t>项错误。圆粒是基因通过控制酶的合成来控制生物的性状而实现的，</a:t>
            </a:r>
            <a:r>
              <a:rPr lang="en-US" altLang="zh-CN" sz="2400" b="1" dirty="0">
                <a:latin typeface="宋体" pitchFamily="2" charset="-122"/>
                <a:ea typeface="宋体" pitchFamily="2" charset="-122"/>
              </a:rPr>
              <a:t>C</a:t>
            </a:r>
            <a:r>
              <a:rPr lang="zh-CN" altLang="zh-CN" sz="2400" b="1" dirty="0">
                <a:latin typeface="宋体" pitchFamily="2" charset="-122"/>
                <a:ea typeface="宋体" pitchFamily="2" charset="-122"/>
              </a:rPr>
              <a:t>项正确。皱粒豌豆产生的原因是基因</a:t>
            </a:r>
            <a:r>
              <a:rPr lang="en-US" altLang="zh-CN" sz="2400" b="1" dirty="0">
                <a:latin typeface="宋体" pitchFamily="2" charset="-122"/>
                <a:ea typeface="宋体" pitchFamily="2" charset="-122"/>
              </a:rPr>
              <a:t>R</a:t>
            </a:r>
            <a:r>
              <a:rPr lang="zh-CN" altLang="zh-CN" sz="2400" b="1" dirty="0">
                <a:latin typeface="宋体" pitchFamily="2" charset="-122"/>
                <a:ea typeface="宋体" pitchFamily="2" charset="-122"/>
              </a:rPr>
              <a:t>突变，细胞内蔗糖含量上升，</a:t>
            </a:r>
            <a:r>
              <a:rPr lang="en-US" altLang="zh-CN" sz="2400" b="1" dirty="0">
                <a:latin typeface="宋体" pitchFamily="2" charset="-122"/>
                <a:ea typeface="宋体" pitchFamily="2" charset="-122"/>
              </a:rPr>
              <a:t>D</a:t>
            </a:r>
            <a:r>
              <a:rPr lang="zh-CN" altLang="zh-CN" sz="2400" b="1" dirty="0">
                <a:latin typeface="宋体" pitchFamily="2" charset="-122"/>
                <a:ea typeface="宋体" pitchFamily="2" charset="-122"/>
              </a:rPr>
              <a:t>项正确。</a:t>
            </a:r>
          </a:p>
          <a:p>
            <a:r>
              <a:rPr lang="zh-CN" altLang="zh-CN" sz="2400" b="1" dirty="0">
                <a:latin typeface="宋体" pitchFamily="2" charset="-122"/>
                <a:ea typeface="宋体" pitchFamily="2" charset="-122"/>
              </a:rPr>
              <a:t>【答案】</a:t>
            </a:r>
            <a:r>
              <a:rPr lang="en-US" altLang="zh-CN" sz="2400" b="1" dirty="0">
                <a:latin typeface="宋体" pitchFamily="2" charset="-122"/>
                <a:ea typeface="宋体" pitchFamily="2" charset="-122"/>
              </a:rPr>
              <a:t>B</a:t>
            </a:r>
            <a:endParaRPr lang="zh-CN" altLang="zh-CN" sz="2400" b="1" dirty="0">
              <a:latin typeface="宋体" pitchFamily="2" charset="-122"/>
              <a:ea typeface="宋体" pitchFamily="2" charset="-122"/>
            </a:endParaRPr>
          </a:p>
        </p:txBody>
      </p:sp>
      <p:pic>
        <p:nvPicPr>
          <p:cNvPr id="5" name="Picture 2" descr="E:\负责系列\18-19\全解学案版\版式\5.18PPT四改\PPT-图标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06" y="908720"/>
            <a:ext cx="1782605" cy="74787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 xmlns:a16="http://schemas.microsoft.com/office/drawing/2014/main" id="{969DB3D7-3896-489E-A719-52F9C25F79B4}"/>
              </a:ext>
            </a:extLst>
          </p:cNvPr>
          <p:cNvSpPr/>
          <p:nvPr/>
        </p:nvSpPr>
        <p:spPr>
          <a:xfrm>
            <a:off x="882133" y="1023760"/>
            <a:ext cx="2957551"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当堂检测</a:t>
            </a:r>
            <a:endParaRPr lang="zh-CN" altLang="en-US" sz="24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28728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99"/>
            </a:gs>
            <a:gs pos="50000">
              <a:srgbClr val="66FF99">
                <a:gamma/>
                <a:tint val="0"/>
                <a:invGamma/>
              </a:srgbClr>
            </a:gs>
            <a:gs pos="100000">
              <a:srgbClr val="66FF99"/>
            </a:gs>
          </a:gsLst>
          <a:lin ang="18900000" scaled="1"/>
        </a:grad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860991" y="1815207"/>
            <a:ext cx="10706823" cy="461665"/>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latin typeface="Times New Roman" pitchFamily="18" charset="0"/>
              </a:rPr>
              <a:t>      </a:t>
            </a:r>
            <a:r>
              <a:rPr kumimoji="1" lang="zh-CN" altLang="en-US" sz="2400" b="1" dirty="0">
                <a:latin typeface="Times New Roman" pitchFamily="18" charset="0"/>
              </a:rPr>
              <a:t>同一株水毛茛裸露在空气中的叶和浸泡在水中的叶表现出两种不同的形态。</a:t>
            </a:r>
          </a:p>
        </p:txBody>
      </p:sp>
      <p:sp>
        <p:nvSpPr>
          <p:cNvPr id="15365" name="Rectangle 5"/>
          <p:cNvSpPr>
            <a:spLocks noChangeArrowheads="1"/>
          </p:cNvSpPr>
          <p:nvPr/>
        </p:nvSpPr>
        <p:spPr bwMode="auto">
          <a:xfrm>
            <a:off x="5447134" y="3903439"/>
            <a:ext cx="68147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t>2</a:t>
            </a:r>
            <a:r>
              <a:rPr kumimoji="1" lang="zh-CN" altLang="en-US" sz="2400" b="1" dirty="0"/>
              <a:t>、这两种形态的叶，其细胞的基因组成一样吗？</a:t>
            </a:r>
          </a:p>
        </p:txBody>
      </p:sp>
      <p:sp>
        <p:nvSpPr>
          <p:cNvPr id="15366" name="Rectangle 6"/>
          <p:cNvSpPr>
            <a:spLocks noChangeArrowheads="1"/>
          </p:cNvSpPr>
          <p:nvPr/>
        </p:nvSpPr>
        <p:spPr bwMode="auto">
          <a:xfrm>
            <a:off x="5447134" y="4941168"/>
            <a:ext cx="37593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2400" b="1" dirty="0"/>
              <a:t>3</a:t>
            </a:r>
            <a:r>
              <a:rPr kumimoji="1" lang="zh-CN" altLang="en-US" sz="2400" b="1" dirty="0"/>
              <a:t>、你还能提出什么问题？</a:t>
            </a:r>
          </a:p>
        </p:txBody>
      </p:sp>
      <p:sp>
        <p:nvSpPr>
          <p:cNvPr id="15367" name="Rectangle 7"/>
          <p:cNvSpPr>
            <a:spLocks noChangeArrowheads="1"/>
          </p:cNvSpPr>
          <p:nvPr/>
        </p:nvSpPr>
        <p:spPr bwMode="auto">
          <a:xfrm>
            <a:off x="5759101" y="3356992"/>
            <a:ext cx="53046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dirty="0">
                <a:solidFill>
                  <a:srgbClr val="000099"/>
                </a:solidFill>
              </a:rPr>
              <a:t>  </a:t>
            </a:r>
            <a:r>
              <a:rPr kumimoji="1" lang="zh-CN" altLang="en-US" sz="2400" b="1" dirty="0">
                <a:solidFill>
                  <a:srgbClr val="000099"/>
                </a:solidFill>
              </a:rPr>
              <a:t>水中的叶比空气中的叶要狭小一些。</a:t>
            </a:r>
          </a:p>
        </p:txBody>
      </p:sp>
      <p:sp>
        <p:nvSpPr>
          <p:cNvPr id="15368" name="Rectangle 8"/>
          <p:cNvSpPr>
            <a:spLocks noChangeArrowheads="1"/>
          </p:cNvSpPr>
          <p:nvPr/>
        </p:nvSpPr>
        <p:spPr bwMode="auto">
          <a:xfrm>
            <a:off x="5591150" y="4437112"/>
            <a:ext cx="6526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400" b="1" dirty="0">
                <a:solidFill>
                  <a:srgbClr val="000099"/>
                </a:solidFill>
              </a:rPr>
              <a:t>    </a:t>
            </a:r>
            <a:r>
              <a:rPr kumimoji="1" lang="zh-CN" altLang="en-US" sz="2400" b="1" dirty="0">
                <a:solidFill>
                  <a:srgbClr val="000099"/>
                </a:solidFill>
              </a:rPr>
              <a:t>基因组成应该一样，由一个受精卵发育而来。</a:t>
            </a:r>
          </a:p>
        </p:txBody>
      </p:sp>
      <p:sp>
        <p:nvSpPr>
          <p:cNvPr id="15369" name="Rectangle 9"/>
          <p:cNvSpPr>
            <a:spLocks noChangeArrowheads="1"/>
          </p:cNvSpPr>
          <p:nvPr/>
        </p:nvSpPr>
        <p:spPr bwMode="auto">
          <a:xfrm>
            <a:off x="5523756" y="5445224"/>
            <a:ext cx="65481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rPr>
              <a:t>    </a:t>
            </a:r>
            <a:r>
              <a:rPr kumimoji="1" lang="zh-CN" altLang="en-US" sz="2400" b="1" dirty="0">
                <a:solidFill>
                  <a:srgbClr val="000099"/>
                </a:solidFill>
              </a:rPr>
              <a:t>为什么叶片细胞的基因组成相同，而叶片却表现出明显的不同？</a:t>
            </a:r>
          </a:p>
        </p:txBody>
      </p:sp>
      <p:sp>
        <p:nvSpPr>
          <p:cNvPr id="15370" name="Rectangle 10"/>
          <p:cNvSpPr>
            <a:spLocks noChangeArrowheads="1"/>
          </p:cNvSpPr>
          <p:nvPr/>
        </p:nvSpPr>
        <p:spPr bwMode="auto">
          <a:xfrm>
            <a:off x="5326957" y="2823319"/>
            <a:ext cx="41537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2400" dirty="0"/>
              <a:t> </a:t>
            </a:r>
            <a:r>
              <a:rPr kumimoji="1" lang="en-US" altLang="zh-CN" sz="2400" b="1" dirty="0"/>
              <a:t>1</a:t>
            </a:r>
            <a:r>
              <a:rPr kumimoji="1" lang="zh-CN" altLang="en-US" sz="2400" b="1" dirty="0"/>
              <a:t>、这两种叶形有什么不同？</a:t>
            </a:r>
          </a:p>
        </p:txBody>
      </p:sp>
      <p:pic>
        <p:nvPicPr>
          <p:cNvPr id="15374" name="Picture 14" descr="第2节 基因对性状的控制5"/>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009302" y="2695863"/>
            <a:ext cx="3904876" cy="3338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2" descr="E:\负责系列\18-19\全解学案版\版式\5.18PPT四改\PPT-图标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61" y="810204"/>
            <a:ext cx="1782605" cy="747872"/>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 xmlns:a16="http://schemas.microsoft.com/office/drawing/2014/main" id="{969DB3D7-3896-489E-A719-52F9C25F79B4}"/>
              </a:ext>
            </a:extLst>
          </p:cNvPr>
          <p:cNvSpPr/>
          <p:nvPr/>
        </p:nvSpPr>
        <p:spPr>
          <a:xfrm>
            <a:off x="1004389" y="953308"/>
            <a:ext cx="2957551"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问题探讨</a:t>
            </a:r>
            <a:endParaRPr lang="zh-CN" altLang="en-US" sz="24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ox(in)">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box(in)">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box(in)">
                                      <p:cBhvr>
                                        <p:cTn id="17"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文本框 64513"/>
          <p:cNvSpPr txBox="1"/>
          <p:nvPr/>
        </p:nvSpPr>
        <p:spPr>
          <a:xfrm>
            <a:off x="1053440" y="1155516"/>
            <a:ext cx="7706062" cy="3785652"/>
          </a:xfrm>
          <a:prstGeom prst="rect">
            <a:avLst/>
          </a:prstGeom>
          <a:noFill/>
          <a:ln w="9525">
            <a:noFill/>
          </a:ln>
        </p:spPr>
        <p:txBody>
          <a:bodyPr wrap="square">
            <a:spAutoFit/>
          </a:bodyPr>
          <a:lstStyle/>
          <a:p>
            <a:r>
              <a:rPr lang="en-US" altLang="zh-CN" sz="2400" b="1" dirty="0">
                <a:latin typeface="宋体" pitchFamily="2" charset="-122"/>
                <a:ea typeface="宋体" pitchFamily="2" charset="-122"/>
              </a:rPr>
              <a:t>2</a:t>
            </a:r>
            <a:r>
              <a:rPr lang="en-US" altLang="zh-CN" sz="2400" b="1" dirty="0" smtClean="0">
                <a:latin typeface="宋体" pitchFamily="2" charset="-122"/>
                <a:ea typeface="宋体" pitchFamily="2" charset="-122"/>
              </a:rPr>
              <a:t>. </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2018·</a:t>
            </a:r>
            <a:r>
              <a:rPr lang="zh-CN" altLang="en-US" sz="2400" b="1" dirty="0">
                <a:latin typeface="宋体" pitchFamily="2" charset="-122"/>
                <a:ea typeface="宋体" pitchFamily="2" charset="-122"/>
              </a:rPr>
              <a:t>安徽安庆一中高三模拟］有人取同种生物的不同类型细胞，检测其基因表达情况，结果如右图。下列有关图示的分析，正确的是 （　　） </a:t>
            </a:r>
          </a:p>
          <a:p>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在基因</a:t>
            </a:r>
            <a:r>
              <a:rPr lang="en-US" altLang="zh-CN" sz="2400" b="1" dirty="0">
                <a:latin typeface="宋体" pitchFamily="2" charset="-122"/>
                <a:ea typeface="宋体" pitchFamily="2" charset="-122"/>
              </a:rPr>
              <a:t>1 </a:t>
            </a: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8 </a:t>
            </a:r>
            <a:r>
              <a:rPr lang="zh-CN" altLang="en-US" sz="2400" b="1" dirty="0">
                <a:latin typeface="宋体" pitchFamily="2" charset="-122"/>
                <a:ea typeface="宋体" pitchFamily="2" charset="-122"/>
              </a:rPr>
              <a:t>中，控制核糖体蛋白质合成的基因最有可能是基因</a:t>
            </a:r>
            <a:r>
              <a:rPr lang="en-US" altLang="zh-CN" sz="2400" b="1" dirty="0">
                <a:latin typeface="宋体" pitchFamily="2" charset="-122"/>
                <a:ea typeface="宋体" pitchFamily="2" charset="-122"/>
              </a:rPr>
              <a:t>5 </a:t>
            </a:r>
          </a:p>
          <a:p>
            <a:r>
              <a:rPr lang="en-US" altLang="zh-CN" sz="2400" b="1" dirty="0">
                <a:latin typeface="宋体" pitchFamily="2" charset="-122"/>
                <a:ea typeface="宋体" pitchFamily="2" charset="-122"/>
              </a:rPr>
              <a:t>B. </a:t>
            </a:r>
            <a:r>
              <a:rPr lang="zh-CN" altLang="en-US" sz="2400" b="1" dirty="0">
                <a:latin typeface="宋体" pitchFamily="2" charset="-122"/>
                <a:ea typeface="宋体" pitchFamily="2" charset="-122"/>
              </a:rPr>
              <a:t>若基因</a:t>
            </a:r>
            <a:r>
              <a:rPr lang="en-US" altLang="zh-CN" sz="2400" b="1" dirty="0">
                <a:latin typeface="宋体" pitchFamily="2" charset="-122"/>
                <a:ea typeface="宋体" pitchFamily="2" charset="-122"/>
              </a:rPr>
              <a:t>1 </a:t>
            </a: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8 </a:t>
            </a:r>
            <a:r>
              <a:rPr lang="zh-CN" altLang="en-US" sz="2400" b="1" dirty="0">
                <a:latin typeface="宋体" pitchFamily="2" charset="-122"/>
                <a:ea typeface="宋体" pitchFamily="2" charset="-122"/>
              </a:rPr>
              <a:t>中有一个是控制细胞呼吸酶合成的基因，则最可能是基因</a:t>
            </a:r>
            <a:r>
              <a:rPr lang="en-US" altLang="zh-CN" sz="2400" b="1" dirty="0">
                <a:latin typeface="宋体" pitchFamily="2" charset="-122"/>
                <a:ea typeface="宋体" pitchFamily="2" charset="-122"/>
              </a:rPr>
              <a:t>7 </a:t>
            </a:r>
          </a:p>
          <a:p>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功能最为近似和差异最大的细胞分别是</a:t>
            </a:r>
            <a:r>
              <a:rPr lang="en-US" altLang="zh-CN" sz="2400" b="1" dirty="0">
                <a:latin typeface="宋体" pitchFamily="2" charset="-122"/>
                <a:ea typeface="宋体" pitchFamily="2" charset="-122"/>
              </a:rPr>
              <a:t>1 </a:t>
            </a:r>
            <a:r>
              <a:rPr lang="zh-CN" altLang="en-US" sz="2400" b="1" dirty="0">
                <a:latin typeface="宋体" pitchFamily="2" charset="-122"/>
                <a:ea typeface="宋体" pitchFamily="2" charset="-122"/>
              </a:rPr>
              <a:t>与</a:t>
            </a:r>
            <a:r>
              <a:rPr lang="en-US" altLang="zh-CN" sz="2400" b="1" dirty="0">
                <a:latin typeface="宋体" pitchFamily="2" charset="-122"/>
                <a:ea typeface="宋体" pitchFamily="2" charset="-122"/>
              </a:rPr>
              <a:t>6</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5 </a:t>
            </a:r>
            <a:r>
              <a:rPr lang="zh-CN" altLang="en-US" sz="2400" b="1" dirty="0">
                <a:latin typeface="宋体" pitchFamily="2" charset="-122"/>
                <a:ea typeface="宋体" pitchFamily="2" charset="-122"/>
              </a:rPr>
              <a:t>与</a:t>
            </a:r>
            <a:r>
              <a:rPr lang="en-US" altLang="zh-CN" sz="2400" b="1" dirty="0">
                <a:latin typeface="宋体" pitchFamily="2" charset="-122"/>
                <a:ea typeface="宋体" pitchFamily="2" charset="-122"/>
              </a:rPr>
              <a:t>7 </a:t>
            </a:r>
          </a:p>
          <a:p>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细胞分化使不同细胞中</a:t>
            </a:r>
            <a:r>
              <a:rPr lang="en-US" altLang="zh-CN" sz="2400" b="1" dirty="0">
                <a:latin typeface="宋体" pitchFamily="2" charset="-122"/>
                <a:ea typeface="宋体" pitchFamily="2" charset="-122"/>
              </a:rPr>
              <a:t>RNA </a:t>
            </a:r>
            <a:r>
              <a:rPr lang="zh-CN" altLang="en-US" sz="2400" b="1" dirty="0">
                <a:latin typeface="宋体" pitchFamily="2" charset="-122"/>
                <a:ea typeface="宋体" pitchFamily="2" charset="-122"/>
              </a:rPr>
              <a:t>完全不同，导致细胞的形态和功能各不相同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3518" y="1196752"/>
            <a:ext cx="2376264" cy="274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3304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2638" y="1236816"/>
            <a:ext cx="9937104" cy="3416320"/>
          </a:xfrm>
          <a:prstGeom prst="rect">
            <a:avLst/>
          </a:prstGeom>
        </p:spPr>
        <p:txBody>
          <a:bodyPr wrap="square">
            <a:spAutoFit/>
          </a:bodyPr>
          <a:lstStyle/>
          <a:p>
            <a:r>
              <a:rPr lang="zh-CN"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解析</a:t>
            </a:r>
            <a:r>
              <a:rPr lang="zh-CN" altLang="zh-CN" sz="2400" b="1" dirty="0" smtClean="0">
                <a:latin typeface="宋体" pitchFamily="2" charset="-122"/>
                <a:ea typeface="宋体" pitchFamily="2" charset="-122"/>
              </a:rPr>
              <a:t>】</a:t>
            </a:r>
            <a:r>
              <a:rPr lang="zh-CN" altLang="en-US" sz="2400" b="1" dirty="0">
                <a:latin typeface="宋体" pitchFamily="2" charset="-122"/>
                <a:ea typeface="宋体" pitchFamily="2" charset="-122"/>
              </a:rPr>
              <a:t>蛋白质是生命活动的承担者，合成场所是核糖体，而基因</a:t>
            </a:r>
            <a:r>
              <a:rPr lang="en-US" altLang="zh-CN" sz="2400" b="1" dirty="0">
                <a:latin typeface="宋体" pitchFamily="2" charset="-122"/>
                <a:ea typeface="宋体" pitchFamily="2" charset="-122"/>
              </a:rPr>
              <a:t>2 </a:t>
            </a:r>
            <a:r>
              <a:rPr lang="zh-CN" altLang="en-US" sz="2400" b="1" dirty="0">
                <a:latin typeface="宋体" pitchFamily="2" charset="-122"/>
                <a:ea typeface="宋体" pitchFamily="2" charset="-122"/>
              </a:rPr>
              <a:t>在每种细胞中都表达，所以控制核糖体蛋白质合成的基因最有可能是基因</a:t>
            </a: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项错误；细胞呼吸酶基因属于管家基因，在每种细胞中都表达，最有可能是基因</a:t>
            </a: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B </a:t>
            </a:r>
            <a:r>
              <a:rPr lang="zh-CN" altLang="en-US" sz="2400" b="1" dirty="0">
                <a:latin typeface="宋体" pitchFamily="2" charset="-122"/>
                <a:ea typeface="宋体" pitchFamily="2" charset="-122"/>
              </a:rPr>
              <a:t>项错误；据图分析，细胞</a:t>
            </a:r>
            <a:r>
              <a:rPr lang="en-US" altLang="zh-CN" sz="2400" b="1" dirty="0">
                <a:latin typeface="宋体" pitchFamily="2" charset="-122"/>
                <a:ea typeface="宋体" pitchFamily="2" charset="-122"/>
              </a:rPr>
              <a:t>1 </a:t>
            </a:r>
            <a:r>
              <a:rPr lang="zh-CN" altLang="en-US" sz="2400" b="1" dirty="0">
                <a:latin typeface="宋体" pitchFamily="2" charset="-122"/>
                <a:ea typeface="宋体" pitchFamily="2" charset="-122"/>
              </a:rPr>
              <a:t>表达基因</a:t>
            </a:r>
            <a:r>
              <a:rPr lang="en-US" altLang="zh-CN" sz="2400" b="1" dirty="0">
                <a:latin typeface="宋体" pitchFamily="2" charset="-122"/>
                <a:ea typeface="宋体" pitchFamily="2" charset="-122"/>
              </a:rPr>
              <a:t>1 </a:t>
            </a: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5</a:t>
            </a:r>
            <a:r>
              <a:rPr lang="zh-CN" altLang="en-US" sz="2400" b="1" dirty="0">
                <a:latin typeface="宋体" pitchFamily="2" charset="-122"/>
                <a:ea typeface="宋体" pitchFamily="2" charset="-122"/>
              </a:rPr>
              <a:t>，细胞</a:t>
            </a:r>
            <a:r>
              <a:rPr lang="en-US" altLang="zh-CN" sz="2400" b="1" dirty="0">
                <a:latin typeface="宋体" pitchFamily="2" charset="-122"/>
                <a:ea typeface="宋体" pitchFamily="2" charset="-122"/>
              </a:rPr>
              <a:t>6 </a:t>
            </a:r>
            <a:r>
              <a:rPr lang="zh-CN" altLang="en-US" sz="2400" b="1" dirty="0">
                <a:latin typeface="宋体" pitchFamily="2" charset="-122"/>
                <a:ea typeface="宋体" pitchFamily="2" charset="-122"/>
              </a:rPr>
              <a:t>表达基因</a:t>
            </a:r>
            <a:r>
              <a:rPr lang="en-US" altLang="zh-CN" sz="2400" b="1" dirty="0">
                <a:latin typeface="宋体" pitchFamily="2" charset="-122"/>
                <a:ea typeface="宋体" pitchFamily="2" charset="-122"/>
              </a:rPr>
              <a:t>2 </a:t>
            </a: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5</a:t>
            </a:r>
            <a:r>
              <a:rPr lang="zh-CN" altLang="en-US" sz="2400" b="1" dirty="0">
                <a:latin typeface="宋体" pitchFamily="2" charset="-122"/>
                <a:ea typeface="宋体" pitchFamily="2" charset="-122"/>
              </a:rPr>
              <a:t>，表达的相同基因最多，表达的差异基因最少，则细胞</a:t>
            </a:r>
            <a:r>
              <a:rPr lang="en-US" altLang="zh-CN" sz="2400" b="1" dirty="0">
                <a:latin typeface="宋体" pitchFamily="2" charset="-122"/>
                <a:ea typeface="宋体" pitchFamily="2" charset="-122"/>
              </a:rPr>
              <a:t>1 </a:t>
            </a:r>
            <a:r>
              <a:rPr lang="zh-CN" altLang="en-US" sz="2400" b="1" dirty="0">
                <a:latin typeface="宋体" pitchFamily="2" charset="-122"/>
                <a:ea typeface="宋体" pitchFamily="2" charset="-122"/>
              </a:rPr>
              <a:t>和</a:t>
            </a:r>
            <a:r>
              <a:rPr lang="en-US" altLang="zh-CN" sz="2400" b="1" dirty="0">
                <a:latin typeface="宋体" pitchFamily="2" charset="-122"/>
                <a:ea typeface="宋体" pitchFamily="2" charset="-122"/>
              </a:rPr>
              <a:t>6 </a:t>
            </a:r>
            <a:r>
              <a:rPr lang="zh-CN" altLang="en-US" sz="2400" b="1" dirty="0">
                <a:latin typeface="宋体" pitchFamily="2" charset="-122"/>
                <a:ea typeface="宋体" pitchFamily="2" charset="-122"/>
              </a:rPr>
              <a:t>功能最为近似，功能差异最大的是细胞</a:t>
            </a:r>
            <a:r>
              <a:rPr lang="en-US" altLang="zh-CN" sz="2400" b="1" dirty="0">
                <a:latin typeface="宋体" pitchFamily="2" charset="-122"/>
                <a:ea typeface="宋体" pitchFamily="2" charset="-122"/>
              </a:rPr>
              <a:t>5 </a:t>
            </a:r>
            <a:r>
              <a:rPr lang="zh-CN" altLang="en-US" sz="2400" b="1" dirty="0">
                <a:latin typeface="宋体" pitchFamily="2" charset="-122"/>
                <a:ea typeface="宋体" pitchFamily="2" charset="-122"/>
              </a:rPr>
              <a:t>和</a:t>
            </a:r>
            <a:r>
              <a:rPr lang="en-US" altLang="zh-CN" sz="2400" b="1" dirty="0">
                <a:latin typeface="宋体" pitchFamily="2" charset="-122"/>
                <a:ea typeface="宋体" pitchFamily="2" charset="-122"/>
              </a:rPr>
              <a:t>7</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项正确；细胞分化的本质是基因的选择性表达，使得不同细胞中</a:t>
            </a:r>
            <a:r>
              <a:rPr lang="en-US" altLang="zh-CN" sz="2400" b="1" dirty="0">
                <a:latin typeface="宋体" pitchFamily="2" charset="-122"/>
                <a:ea typeface="宋体" pitchFamily="2" charset="-122"/>
              </a:rPr>
              <a:t>RNA </a:t>
            </a:r>
            <a:r>
              <a:rPr lang="zh-CN" altLang="en-US" sz="2400" b="1" dirty="0">
                <a:latin typeface="宋体" pitchFamily="2" charset="-122"/>
                <a:ea typeface="宋体" pitchFamily="2" charset="-122"/>
              </a:rPr>
              <a:t>不完全相同，但管家基因，如呼吸酶基因等在每个细胞中都表达，</a:t>
            </a:r>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项错误。</a:t>
            </a:r>
            <a:endParaRPr lang="en-US" altLang="zh-CN" sz="2400" b="1" dirty="0">
              <a:latin typeface="宋体" pitchFamily="2" charset="-122"/>
              <a:ea typeface="宋体" pitchFamily="2" charset="-122"/>
            </a:endParaRPr>
          </a:p>
          <a:p>
            <a:r>
              <a:rPr lang="zh-CN" altLang="zh-CN" sz="2400" b="1" dirty="0" smtClean="0">
                <a:latin typeface="宋体" pitchFamily="2" charset="-122"/>
                <a:ea typeface="宋体" pitchFamily="2" charset="-122"/>
              </a:rPr>
              <a:t>【答案】</a:t>
            </a:r>
            <a:r>
              <a:rPr lang="en-US" altLang="zh-CN" sz="2400" b="1" dirty="0" smtClean="0">
                <a:latin typeface="宋体" pitchFamily="2" charset="-122"/>
                <a:ea typeface="宋体" pitchFamily="2" charset="-122"/>
              </a:rPr>
              <a:t>C </a:t>
            </a:r>
            <a:endParaRPr lang="zh-CN" altLang="zh-CN" sz="2400" b="1" dirty="0">
              <a:latin typeface="宋体" pitchFamily="2" charset="-122"/>
              <a:ea typeface="宋体" pitchFamily="2" charset="-122"/>
            </a:endParaRPr>
          </a:p>
        </p:txBody>
      </p:sp>
    </p:spTree>
    <p:extLst>
      <p:ext uri="{BB962C8B-B14F-4D97-AF65-F5344CB8AC3E}">
        <p14:creationId xmlns:p14="http://schemas.microsoft.com/office/powerpoint/2010/main" val="337725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4513"/>
          <p:cNvSpPr txBox="1"/>
          <p:nvPr/>
        </p:nvSpPr>
        <p:spPr>
          <a:xfrm>
            <a:off x="830942" y="980728"/>
            <a:ext cx="10952896" cy="3046988"/>
          </a:xfrm>
          <a:prstGeom prst="rect">
            <a:avLst/>
          </a:prstGeom>
          <a:noFill/>
          <a:ln w="9525">
            <a:noFill/>
          </a:ln>
        </p:spPr>
        <p:txBody>
          <a:bodyPr wrap="square">
            <a:spAutoFit/>
          </a:bodyPr>
          <a:lstStyle/>
          <a:p>
            <a:r>
              <a:rPr lang="en-US" altLang="zh-CN" sz="2400" b="1" dirty="0">
                <a:latin typeface="宋体" pitchFamily="2" charset="-122"/>
                <a:ea typeface="宋体" pitchFamily="2" charset="-122"/>
              </a:rPr>
              <a:t>3</a:t>
            </a:r>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a:t>
            </a:r>
            <a:r>
              <a:rPr lang="en-US" altLang="zh-CN" sz="2400" b="1" dirty="0">
                <a:latin typeface="宋体" pitchFamily="2" charset="-122"/>
                <a:ea typeface="宋体" pitchFamily="2" charset="-122"/>
              </a:rPr>
              <a:t>2019·</a:t>
            </a:r>
            <a:r>
              <a:rPr lang="zh-CN" altLang="en-US" sz="2400" b="1" dirty="0">
                <a:latin typeface="宋体" pitchFamily="2" charset="-122"/>
                <a:ea typeface="宋体" pitchFamily="2" charset="-122"/>
              </a:rPr>
              <a:t>广东深圳高三调研］黄色小鼠（</a:t>
            </a:r>
            <a:r>
              <a:rPr lang="en-US" altLang="zh-CN" sz="2400" b="1" dirty="0">
                <a:latin typeface="宋体" pitchFamily="2" charset="-122"/>
                <a:ea typeface="宋体" pitchFamily="2" charset="-122"/>
              </a:rPr>
              <a:t>AA</a:t>
            </a:r>
            <a:r>
              <a:rPr lang="zh-CN" altLang="en-US" sz="2400" b="1" dirty="0">
                <a:latin typeface="宋体" pitchFamily="2" charset="-122"/>
                <a:ea typeface="宋体" pitchFamily="2" charset="-122"/>
              </a:rPr>
              <a:t>）与黑色小鼠（</a:t>
            </a:r>
            <a:r>
              <a:rPr lang="en-US" altLang="zh-CN" sz="2400" b="1" dirty="0" err="1">
                <a:latin typeface="宋体" pitchFamily="2" charset="-122"/>
                <a:ea typeface="宋体" pitchFamily="2" charset="-122"/>
              </a:rPr>
              <a:t>aa</a:t>
            </a:r>
            <a:r>
              <a:rPr lang="zh-CN" altLang="en-US" sz="2400" b="1" dirty="0">
                <a:latin typeface="宋体" pitchFamily="2" charset="-122"/>
                <a:ea typeface="宋体" pitchFamily="2" charset="-122"/>
              </a:rPr>
              <a:t>）杂交， 产生的</a:t>
            </a:r>
            <a:r>
              <a:rPr lang="en-US" altLang="zh-CN" sz="2400" b="1" dirty="0">
                <a:latin typeface="宋体" pitchFamily="2" charset="-122"/>
                <a:ea typeface="宋体" pitchFamily="2" charset="-122"/>
              </a:rPr>
              <a:t>F1</a:t>
            </a:r>
            <a:r>
              <a:rPr lang="zh-CN" altLang="en-US" sz="2400" b="1" dirty="0">
                <a:latin typeface="宋体" pitchFamily="2" charset="-122"/>
                <a:ea typeface="宋体" pitchFamily="2" charset="-122"/>
              </a:rPr>
              <a:t>（</a:t>
            </a:r>
            <a:r>
              <a:rPr lang="en-US" altLang="zh-CN" sz="2400" b="1" dirty="0" err="1">
                <a:latin typeface="宋体" pitchFamily="2" charset="-122"/>
                <a:ea typeface="宋体" pitchFamily="2" charset="-122"/>
              </a:rPr>
              <a:t>Aa</a:t>
            </a:r>
            <a:r>
              <a:rPr lang="zh-CN" altLang="en-US" sz="2400" b="1" dirty="0">
                <a:latin typeface="宋体" pitchFamily="2" charset="-122"/>
                <a:ea typeface="宋体" pitchFamily="2" charset="-122"/>
              </a:rPr>
              <a:t>）不同个体出现了不同体色。研究表明，不同体色的小鼠</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基因的碱基序列相同，但</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基因上二核苷酸（</a:t>
            </a:r>
            <a:r>
              <a:rPr lang="en-US" altLang="zh-CN" sz="2400" b="1" dirty="0" err="1">
                <a:latin typeface="宋体" pitchFamily="2" charset="-122"/>
                <a:ea typeface="宋体" pitchFamily="2" charset="-122"/>
              </a:rPr>
              <a:t>CpG</a:t>
            </a:r>
            <a:r>
              <a:rPr lang="zh-CN" altLang="en-US" sz="2400" b="1" dirty="0">
                <a:latin typeface="宋体" pitchFamily="2" charset="-122"/>
                <a:ea typeface="宋体" pitchFamily="2" charset="-122"/>
              </a:rPr>
              <a:t>）胞嘧啶有不同程度的甲基化（如上图）现象出现，甲基化不影响基因复制。下列有关分析错误的</a:t>
            </a:r>
            <a:r>
              <a:rPr lang="zh-CN" altLang="en-US" sz="2400" b="1" dirty="0" smtClean="0">
                <a:latin typeface="宋体" pitchFamily="2" charset="-122"/>
                <a:ea typeface="宋体" pitchFamily="2" charset="-122"/>
              </a:rPr>
              <a:t>是（</a:t>
            </a:r>
            <a:r>
              <a:rPr lang="zh-CN" altLang="en-US" sz="2400" b="1" dirty="0">
                <a:latin typeface="宋体" pitchFamily="2" charset="-122"/>
                <a:ea typeface="宋体" pitchFamily="2" charset="-122"/>
              </a:rPr>
              <a:t>　　） </a:t>
            </a:r>
          </a:p>
          <a:p>
            <a:r>
              <a:rPr lang="en-US" altLang="zh-CN" sz="2400" b="1" dirty="0">
                <a:latin typeface="宋体" pitchFamily="2" charset="-122"/>
                <a:ea typeface="宋体" pitchFamily="2" charset="-122"/>
              </a:rPr>
              <a:t>A. F1 </a:t>
            </a:r>
            <a:r>
              <a:rPr lang="zh-CN" altLang="en-US" sz="2400" b="1" dirty="0">
                <a:latin typeface="宋体" pitchFamily="2" charset="-122"/>
                <a:ea typeface="宋体" pitchFamily="2" charset="-122"/>
              </a:rPr>
              <a:t>个体体色的差异与</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基因甲基化程度无关</a:t>
            </a:r>
          </a:p>
          <a:p>
            <a:r>
              <a:rPr lang="en-US" altLang="zh-CN" sz="2400" b="1" dirty="0">
                <a:latin typeface="宋体" pitchFamily="2" charset="-122"/>
                <a:ea typeface="宋体" pitchFamily="2" charset="-122"/>
              </a:rPr>
              <a:t>B. </a:t>
            </a:r>
            <a:r>
              <a:rPr lang="zh-CN" altLang="en-US" sz="2400" b="1" dirty="0">
                <a:latin typeface="宋体" pitchFamily="2" charset="-122"/>
                <a:ea typeface="宋体" pitchFamily="2" charset="-122"/>
              </a:rPr>
              <a:t>甲基化可能影响</a:t>
            </a:r>
            <a:r>
              <a:rPr lang="en-US" altLang="zh-CN" sz="2400" b="1" dirty="0">
                <a:latin typeface="宋体" pitchFamily="2" charset="-122"/>
                <a:ea typeface="宋体" pitchFamily="2" charset="-122"/>
              </a:rPr>
              <a:t>RNA </a:t>
            </a:r>
            <a:r>
              <a:rPr lang="zh-CN" altLang="en-US" sz="2400" b="1" dirty="0">
                <a:latin typeface="宋体" pitchFamily="2" charset="-122"/>
                <a:ea typeface="宋体" pitchFamily="2" charset="-122"/>
              </a:rPr>
              <a:t>聚合酶与该基因的结合</a:t>
            </a:r>
          </a:p>
          <a:p>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碱基甲基化不影响基因复制过程中碱基互补配对</a:t>
            </a:r>
          </a:p>
          <a:p>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甲基化是引起表观遗传的常见方式	</a:t>
            </a:r>
          </a:p>
        </p:txBody>
      </p:sp>
      <p:sp>
        <p:nvSpPr>
          <p:cNvPr id="3" name="矩形 2"/>
          <p:cNvSpPr/>
          <p:nvPr/>
        </p:nvSpPr>
        <p:spPr>
          <a:xfrm>
            <a:off x="766613" y="4077072"/>
            <a:ext cx="10585177" cy="1938992"/>
          </a:xfrm>
          <a:prstGeom prst="rect">
            <a:avLst/>
          </a:prstGeom>
        </p:spPr>
        <p:txBody>
          <a:bodyPr wrap="square">
            <a:spAutoFit/>
          </a:bodyPr>
          <a:lstStyle/>
          <a:p>
            <a:r>
              <a:rPr lang="zh-CN" altLang="zh-CN" sz="2400" b="1" dirty="0" smtClean="0">
                <a:latin typeface="宋体" pitchFamily="2" charset="-122"/>
                <a:ea typeface="宋体" pitchFamily="2" charset="-122"/>
              </a:rPr>
              <a:t>【解析】</a:t>
            </a:r>
            <a:r>
              <a:rPr lang="zh-CN" altLang="en-US" sz="2400" b="1" dirty="0">
                <a:latin typeface="宋体" pitchFamily="2" charset="-122"/>
                <a:ea typeface="宋体" pitchFamily="2" charset="-122"/>
              </a:rPr>
              <a:t>根据题意和图示分析，基因型都为</a:t>
            </a:r>
            <a:r>
              <a:rPr lang="en-US" altLang="zh-CN" sz="2400" b="1" dirty="0" err="1">
                <a:latin typeface="宋体" pitchFamily="2" charset="-122"/>
                <a:ea typeface="宋体" pitchFamily="2" charset="-122"/>
              </a:rPr>
              <a:t>Aa</a:t>
            </a:r>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的小鼠毛色不同，关键原因是</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基因上二核苷酸（</a:t>
            </a:r>
            <a:r>
              <a:rPr lang="en-US" altLang="zh-CN" sz="2400" b="1" dirty="0" err="1">
                <a:latin typeface="宋体" pitchFamily="2" charset="-122"/>
                <a:ea typeface="宋体" pitchFamily="2" charset="-122"/>
              </a:rPr>
              <a:t>CpG</a:t>
            </a:r>
            <a:r>
              <a:rPr lang="zh-CN" altLang="en-US" sz="2400" b="1" dirty="0">
                <a:latin typeface="宋体" pitchFamily="2" charset="-122"/>
                <a:ea typeface="宋体" pitchFamily="2" charset="-122"/>
              </a:rPr>
              <a:t>）胞嘧啶有不同程度的甲基化，所以</a:t>
            </a:r>
            <a:r>
              <a:rPr lang="en-US" altLang="zh-CN" sz="2400" b="1" dirty="0">
                <a:latin typeface="宋体" pitchFamily="2" charset="-122"/>
                <a:ea typeface="宋体" pitchFamily="2" charset="-122"/>
              </a:rPr>
              <a:t>F1 </a:t>
            </a:r>
            <a:r>
              <a:rPr lang="zh-CN" altLang="en-US" sz="2400" b="1" dirty="0">
                <a:latin typeface="宋体" pitchFamily="2" charset="-122"/>
                <a:ea typeface="宋体" pitchFamily="2" charset="-122"/>
              </a:rPr>
              <a:t>个体体色的差异与</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基因甲基化程度有关，</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项错误；甲基化不影响基因复制，但影响该基因的表达，</a:t>
            </a:r>
            <a:r>
              <a:rPr lang="en-US" altLang="zh-CN" sz="2400" b="1" dirty="0">
                <a:latin typeface="宋体" pitchFamily="2" charset="-122"/>
                <a:ea typeface="宋体" pitchFamily="2" charset="-122"/>
              </a:rPr>
              <a:t>B</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项正确；甲基化是引起表观遗传的常见方式，</a:t>
            </a:r>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项正确。</a:t>
            </a:r>
            <a:endParaRPr lang="zh-CN" altLang="zh-CN" sz="2400" b="1" dirty="0">
              <a:latin typeface="宋体" pitchFamily="2" charset="-122"/>
              <a:ea typeface="宋体" pitchFamily="2" charset="-122"/>
            </a:endParaRPr>
          </a:p>
          <a:p>
            <a:r>
              <a:rPr lang="zh-CN" altLang="zh-CN" sz="2400" b="1" dirty="0" smtClean="0">
                <a:latin typeface="宋体" pitchFamily="2" charset="-122"/>
                <a:ea typeface="宋体" pitchFamily="2" charset="-122"/>
              </a:rPr>
              <a:t>【答案】</a:t>
            </a:r>
            <a:r>
              <a:rPr lang="en-US" altLang="zh-CN" sz="2400" b="1" dirty="0" smtClean="0">
                <a:latin typeface="宋体" pitchFamily="2" charset="-122"/>
                <a:ea typeface="宋体" pitchFamily="2" charset="-122"/>
              </a:rPr>
              <a:t>A</a:t>
            </a:r>
            <a:endParaRPr lang="zh-CN" altLang="zh-CN" sz="2400" b="1" dirty="0">
              <a:latin typeface="宋体" pitchFamily="2" charset="-122"/>
              <a:ea typeface="宋体"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433" y="2553578"/>
            <a:ext cx="3036259"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8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4513"/>
          <p:cNvSpPr txBox="1"/>
          <p:nvPr/>
        </p:nvSpPr>
        <p:spPr>
          <a:xfrm>
            <a:off x="766614" y="1020792"/>
            <a:ext cx="8640960" cy="3416320"/>
          </a:xfrm>
          <a:prstGeom prst="rect">
            <a:avLst/>
          </a:prstGeom>
          <a:noFill/>
          <a:ln w="9525">
            <a:noFill/>
          </a:ln>
        </p:spPr>
        <p:txBody>
          <a:bodyPr wrap="square">
            <a:spAutoFit/>
          </a:bodyPr>
          <a:lstStyle/>
          <a:p>
            <a:r>
              <a:rPr lang="en-US" altLang="zh-CN" sz="2400" b="1" dirty="0" smtClean="0">
                <a:latin typeface="宋体" pitchFamily="2" charset="-122"/>
                <a:ea typeface="宋体" pitchFamily="2" charset="-122"/>
              </a:rPr>
              <a:t>4.</a:t>
            </a:r>
            <a:r>
              <a:rPr lang="zh-CN" altLang="en-US" sz="2400" b="1" dirty="0" smtClean="0">
                <a:latin typeface="宋体" pitchFamily="2" charset="-122"/>
                <a:ea typeface="宋体" pitchFamily="2" charset="-122"/>
              </a:rPr>
              <a:t>如右图</a:t>
            </a:r>
            <a:r>
              <a:rPr lang="zh-CN" altLang="en-US" sz="2400" b="1" dirty="0">
                <a:latin typeface="宋体" pitchFamily="2" charset="-122"/>
                <a:ea typeface="宋体" pitchFamily="2" charset="-122"/>
              </a:rPr>
              <a:t>所示，下列有关叙述不正确的是 （　　） </a:t>
            </a:r>
          </a:p>
          <a:p>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若甲是</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，乙为</a:t>
            </a:r>
            <a:r>
              <a:rPr lang="en-US" altLang="zh-CN" sz="2400" b="1" dirty="0">
                <a:latin typeface="宋体" pitchFamily="2" charset="-122"/>
                <a:ea typeface="宋体" pitchFamily="2" charset="-122"/>
              </a:rPr>
              <a:t>RNA</a:t>
            </a:r>
            <a:r>
              <a:rPr lang="zh-CN" altLang="en-US" sz="2400" b="1" dirty="0">
                <a:latin typeface="宋体" pitchFamily="2" charset="-122"/>
                <a:ea typeface="宋体" pitchFamily="2" charset="-122"/>
              </a:rPr>
              <a:t>，则此过程要以甲为模板，酶为</a:t>
            </a:r>
            <a:r>
              <a:rPr lang="en-US" altLang="zh-CN" sz="2400" b="1" dirty="0">
                <a:latin typeface="宋体" pitchFamily="2" charset="-122"/>
                <a:ea typeface="宋体" pitchFamily="2" charset="-122"/>
              </a:rPr>
              <a:t>RNA </a:t>
            </a:r>
            <a:r>
              <a:rPr lang="zh-CN" altLang="en-US" sz="2400" b="1" dirty="0">
                <a:latin typeface="宋体" pitchFamily="2" charset="-122"/>
                <a:ea typeface="宋体" pitchFamily="2" charset="-122"/>
              </a:rPr>
              <a:t>聚合酶</a:t>
            </a:r>
          </a:p>
          <a:p>
            <a:r>
              <a:rPr lang="en-US" altLang="zh-CN" sz="2400" b="1" dirty="0">
                <a:latin typeface="宋体" pitchFamily="2" charset="-122"/>
                <a:ea typeface="宋体" pitchFamily="2" charset="-122"/>
              </a:rPr>
              <a:t>B. </a:t>
            </a:r>
            <a:r>
              <a:rPr lang="zh-CN" altLang="en-US" sz="2400" b="1" dirty="0">
                <a:latin typeface="宋体" pitchFamily="2" charset="-122"/>
                <a:ea typeface="宋体" pitchFamily="2" charset="-122"/>
              </a:rPr>
              <a:t>若甲是</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，乙为</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，则此过程要以甲为模板，酶为</a:t>
            </a:r>
            <a:r>
              <a:rPr lang="en-US" altLang="zh-CN" sz="2400" b="1" dirty="0">
                <a:latin typeface="宋体" pitchFamily="2" charset="-122"/>
                <a:ea typeface="宋体" pitchFamily="2" charset="-122"/>
              </a:rPr>
              <a:t>DNA </a:t>
            </a:r>
            <a:r>
              <a:rPr lang="zh-CN" altLang="en-US" sz="2400" b="1" dirty="0">
                <a:latin typeface="宋体" pitchFamily="2" charset="-122"/>
                <a:ea typeface="宋体" pitchFamily="2" charset="-122"/>
              </a:rPr>
              <a:t>聚合酶和解旋酶</a:t>
            </a:r>
          </a:p>
          <a:p>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若甲是</a:t>
            </a:r>
            <a:r>
              <a:rPr lang="en-US" altLang="zh-CN" sz="2400" b="1" dirty="0">
                <a:latin typeface="宋体" pitchFamily="2" charset="-122"/>
                <a:ea typeface="宋体" pitchFamily="2" charset="-122"/>
              </a:rPr>
              <a:t>RNA</a:t>
            </a:r>
            <a:r>
              <a:rPr lang="zh-CN" altLang="en-US" sz="2400" b="1" dirty="0">
                <a:latin typeface="宋体" pitchFamily="2" charset="-122"/>
                <a:ea typeface="宋体" pitchFamily="2" charset="-122"/>
              </a:rPr>
              <a:t>，乙为</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，则此过程为转录，原料为脱氧核苷酸</a:t>
            </a:r>
          </a:p>
          <a:p>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若甲是</a:t>
            </a:r>
            <a:r>
              <a:rPr lang="en-US" altLang="zh-CN" sz="2400" b="1" dirty="0">
                <a:latin typeface="宋体" pitchFamily="2" charset="-122"/>
                <a:ea typeface="宋体" pitchFamily="2" charset="-122"/>
              </a:rPr>
              <a:t>RNA</a:t>
            </a:r>
            <a:r>
              <a:rPr lang="zh-CN" altLang="en-US" sz="2400" b="1" dirty="0">
                <a:latin typeface="宋体" pitchFamily="2" charset="-122"/>
                <a:ea typeface="宋体" pitchFamily="2" charset="-122"/>
              </a:rPr>
              <a:t>，乙为蛋白质，则此过程为翻译，原料为氨基酸	</a:t>
            </a:r>
          </a:p>
          <a:p>
            <a:endParaRPr lang="zh-CN" altLang="zh-CN" sz="2400" b="1" dirty="0">
              <a:latin typeface="宋体" pitchFamily="2" charset="-122"/>
              <a:ea typeface="宋体" pitchFamily="2" charset="-122"/>
            </a:endParaRPr>
          </a:p>
        </p:txBody>
      </p:sp>
      <p:sp>
        <p:nvSpPr>
          <p:cNvPr id="3" name="矩形 2"/>
          <p:cNvSpPr/>
          <p:nvPr/>
        </p:nvSpPr>
        <p:spPr>
          <a:xfrm>
            <a:off x="694606" y="3717032"/>
            <a:ext cx="10671597" cy="2308324"/>
          </a:xfrm>
          <a:prstGeom prst="rect">
            <a:avLst/>
          </a:prstGeom>
        </p:spPr>
        <p:txBody>
          <a:bodyPr wrap="square">
            <a:spAutoFit/>
          </a:bodyPr>
          <a:lstStyle/>
          <a:p>
            <a:r>
              <a:rPr lang="zh-CN" altLang="zh-CN" sz="2400" b="1" dirty="0" smtClean="0">
                <a:latin typeface="宋体" pitchFamily="2" charset="-122"/>
                <a:ea typeface="宋体" pitchFamily="2" charset="-122"/>
              </a:rPr>
              <a:t>【解析】</a:t>
            </a:r>
            <a:r>
              <a:rPr lang="zh-CN" altLang="en-US" sz="2400" b="1" dirty="0">
                <a:latin typeface="宋体" pitchFamily="2" charset="-122"/>
                <a:ea typeface="宋体" pitchFamily="2" charset="-122"/>
              </a:rPr>
              <a:t>根据图示，若甲是</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，乙为</a:t>
            </a:r>
            <a:r>
              <a:rPr lang="en-US" altLang="zh-CN" sz="2400" b="1" dirty="0">
                <a:latin typeface="宋体" pitchFamily="2" charset="-122"/>
                <a:ea typeface="宋体" pitchFamily="2" charset="-122"/>
              </a:rPr>
              <a:t>RNA</a:t>
            </a:r>
            <a:r>
              <a:rPr lang="zh-CN" altLang="en-US" sz="2400" b="1" dirty="0">
                <a:latin typeface="宋体" pitchFamily="2" charset="-122"/>
                <a:ea typeface="宋体" pitchFamily="2" charset="-122"/>
              </a:rPr>
              <a:t>，则此过程表示转录，需要以甲为模板，酶为</a:t>
            </a:r>
            <a:r>
              <a:rPr lang="en-US" altLang="zh-CN" sz="2400" b="1" dirty="0">
                <a:latin typeface="宋体" pitchFamily="2" charset="-122"/>
                <a:ea typeface="宋体" pitchFamily="2" charset="-122"/>
              </a:rPr>
              <a:t>RNA </a:t>
            </a:r>
            <a:r>
              <a:rPr lang="zh-CN" altLang="en-US" sz="2400" b="1" dirty="0">
                <a:latin typeface="宋体" pitchFamily="2" charset="-122"/>
                <a:ea typeface="宋体" pitchFamily="2" charset="-122"/>
              </a:rPr>
              <a:t>聚合酶，</a:t>
            </a:r>
            <a:r>
              <a:rPr lang="en-US" altLang="zh-CN" sz="2400" b="1" dirty="0">
                <a:latin typeface="宋体" pitchFamily="2" charset="-122"/>
                <a:ea typeface="宋体" pitchFamily="2" charset="-122"/>
              </a:rPr>
              <a:t>A </a:t>
            </a:r>
            <a:r>
              <a:rPr lang="zh-CN" altLang="en-US" sz="2400" b="1" dirty="0">
                <a:latin typeface="宋体" pitchFamily="2" charset="-122"/>
                <a:ea typeface="宋体" pitchFamily="2" charset="-122"/>
              </a:rPr>
              <a:t>项正确；若甲是</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，乙为</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，则此过程表示</a:t>
            </a:r>
            <a:r>
              <a:rPr lang="en-US" altLang="zh-CN" sz="2400" b="1" dirty="0">
                <a:latin typeface="宋体" pitchFamily="2" charset="-122"/>
                <a:ea typeface="宋体" pitchFamily="2" charset="-122"/>
              </a:rPr>
              <a:t>DNA </a:t>
            </a:r>
            <a:r>
              <a:rPr lang="zh-CN" altLang="en-US" sz="2400" b="1" dirty="0">
                <a:latin typeface="宋体" pitchFamily="2" charset="-122"/>
                <a:ea typeface="宋体" pitchFamily="2" charset="-122"/>
              </a:rPr>
              <a:t>复制，需要以甲为模板，酶为</a:t>
            </a:r>
            <a:r>
              <a:rPr lang="en-US" altLang="zh-CN" sz="2400" b="1" dirty="0">
                <a:latin typeface="宋体" pitchFamily="2" charset="-122"/>
                <a:ea typeface="宋体" pitchFamily="2" charset="-122"/>
              </a:rPr>
              <a:t>DNA </a:t>
            </a:r>
            <a:r>
              <a:rPr lang="zh-CN" altLang="en-US" sz="2400" b="1" dirty="0">
                <a:latin typeface="宋体" pitchFamily="2" charset="-122"/>
                <a:ea typeface="宋体" pitchFamily="2" charset="-122"/>
              </a:rPr>
              <a:t>聚合酶和解旋酶，</a:t>
            </a:r>
            <a:r>
              <a:rPr lang="en-US" altLang="zh-CN" sz="2400" b="1" dirty="0">
                <a:latin typeface="宋体" pitchFamily="2" charset="-122"/>
                <a:ea typeface="宋体" pitchFamily="2" charset="-122"/>
              </a:rPr>
              <a:t>B </a:t>
            </a:r>
            <a:r>
              <a:rPr lang="zh-CN" altLang="en-US" sz="2400" b="1" dirty="0">
                <a:latin typeface="宋体" pitchFamily="2" charset="-122"/>
                <a:ea typeface="宋体" pitchFamily="2" charset="-122"/>
              </a:rPr>
              <a:t>项正确；若甲是</a:t>
            </a:r>
            <a:r>
              <a:rPr lang="en-US" altLang="zh-CN" sz="2400" b="1" dirty="0">
                <a:latin typeface="宋体" pitchFamily="2" charset="-122"/>
                <a:ea typeface="宋体" pitchFamily="2" charset="-122"/>
              </a:rPr>
              <a:t>RNA</a:t>
            </a:r>
            <a:r>
              <a:rPr lang="zh-CN" altLang="en-US" sz="2400" b="1" dirty="0">
                <a:latin typeface="宋体" pitchFamily="2" charset="-122"/>
                <a:ea typeface="宋体" pitchFamily="2" charset="-122"/>
              </a:rPr>
              <a:t>，乙为</a:t>
            </a:r>
            <a:r>
              <a:rPr lang="en-US" altLang="zh-CN" sz="2400" b="1" dirty="0">
                <a:latin typeface="宋体" pitchFamily="2" charset="-122"/>
                <a:ea typeface="宋体" pitchFamily="2" charset="-122"/>
              </a:rPr>
              <a:t>DNA</a:t>
            </a:r>
            <a:r>
              <a:rPr lang="zh-CN" altLang="en-US" sz="2400" b="1" dirty="0">
                <a:latin typeface="宋体" pitchFamily="2" charset="-122"/>
                <a:ea typeface="宋体" pitchFamily="2" charset="-122"/>
              </a:rPr>
              <a:t>，则此过程为逆转录，原料为脱氧核苷酸，</a:t>
            </a:r>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项错误；若甲是</a:t>
            </a:r>
            <a:r>
              <a:rPr lang="en-US" altLang="zh-CN" sz="2400" b="1" dirty="0">
                <a:latin typeface="宋体" pitchFamily="2" charset="-122"/>
                <a:ea typeface="宋体" pitchFamily="2" charset="-122"/>
              </a:rPr>
              <a:t>RNA</a:t>
            </a:r>
            <a:r>
              <a:rPr lang="zh-CN" altLang="en-US" sz="2400" b="1" dirty="0">
                <a:latin typeface="宋体" pitchFamily="2" charset="-122"/>
                <a:ea typeface="宋体" pitchFamily="2" charset="-122"/>
              </a:rPr>
              <a:t>，乙为蛋白质，则此过程为翻译，原料为氨基酸，</a:t>
            </a:r>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项正确。</a:t>
            </a:r>
            <a:endParaRPr lang="zh-CN" altLang="zh-CN" sz="2400" b="1" dirty="0">
              <a:latin typeface="宋体" pitchFamily="2" charset="-122"/>
              <a:ea typeface="宋体" pitchFamily="2" charset="-122"/>
            </a:endParaRPr>
          </a:p>
          <a:p>
            <a:r>
              <a:rPr lang="zh-CN" altLang="zh-CN" sz="2400" b="1" dirty="0" smtClean="0">
                <a:latin typeface="宋体" pitchFamily="2" charset="-122"/>
                <a:ea typeface="宋体" pitchFamily="2" charset="-122"/>
              </a:rPr>
              <a:t>【答案】</a:t>
            </a:r>
            <a:r>
              <a:rPr lang="en-US" altLang="zh-CN" sz="2400" b="1" dirty="0" smtClean="0">
                <a:latin typeface="宋体" pitchFamily="2" charset="-122"/>
                <a:ea typeface="宋体" pitchFamily="2" charset="-122"/>
              </a:rPr>
              <a:t>C</a:t>
            </a:r>
            <a:endParaRPr lang="zh-CN" altLang="zh-CN" sz="2400" b="1" dirty="0">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6245" y="1412776"/>
            <a:ext cx="2428107" cy="98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2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4513"/>
          <p:cNvSpPr txBox="1"/>
          <p:nvPr/>
        </p:nvSpPr>
        <p:spPr>
          <a:xfrm>
            <a:off x="766614" y="948784"/>
            <a:ext cx="10592856" cy="4154984"/>
          </a:xfrm>
          <a:prstGeom prst="rect">
            <a:avLst/>
          </a:prstGeom>
          <a:noFill/>
          <a:ln w="9525">
            <a:noFill/>
          </a:ln>
        </p:spPr>
        <p:txBody>
          <a:bodyPr wrap="square">
            <a:spAutoFit/>
          </a:bodyPr>
          <a:lstStyle/>
          <a:p>
            <a:r>
              <a:rPr lang="en-US" altLang="zh-CN" sz="2400" b="1" dirty="0">
                <a:latin typeface="宋体" pitchFamily="2" charset="-122"/>
                <a:ea typeface="宋体" pitchFamily="2" charset="-122"/>
              </a:rPr>
              <a:t>5</a:t>
            </a:r>
            <a:r>
              <a:rPr lang="en-US" altLang="zh-CN" sz="2400" b="1" dirty="0" smtClean="0">
                <a:latin typeface="宋体" pitchFamily="2" charset="-122"/>
                <a:ea typeface="宋体" pitchFamily="2" charset="-122"/>
              </a:rPr>
              <a:t>.</a:t>
            </a:r>
            <a:r>
              <a:rPr lang="zh-CN" altLang="en-US" sz="2400" b="1" dirty="0">
                <a:latin typeface="宋体" pitchFamily="2" charset="-122"/>
                <a:ea typeface="宋体" pitchFamily="2" charset="-122"/>
              </a:rPr>
              <a:t>下图为基因的作用与性状表现的流程示意图。下列选项正确的是（ 　　） </a:t>
            </a:r>
          </a:p>
          <a:p>
            <a:endParaRPr lang="en-US" altLang="zh-CN" sz="2400" b="1" dirty="0" smtClean="0">
              <a:latin typeface="宋体" pitchFamily="2" charset="-122"/>
              <a:ea typeface="宋体" pitchFamily="2" charset="-122"/>
            </a:endParaRPr>
          </a:p>
          <a:p>
            <a:endParaRPr lang="en-US" altLang="zh-CN" sz="2400" b="1" dirty="0">
              <a:latin typeface="宋体" pitchFamily="2" charset="-122"/>
              <a:ea typeface="宋体" pitchFamily="2" charset="-122"/>
            </a:endParaRPr>
          </a:p>
          <a:p>
            <a:endParaRPr lang="en-US" altLang="zh-CN" sz="2400" b="1" dirty="0" smtClean="0">
              <a:latin typeface="宋体" pitchFamily="2" charset="-122"/>
              <a:ea typeface="宋体" pitchFamily="2" charset="-122"/>
            </a:endParaRPr>
          </a:p>
          <a:p>
            <a:endParaRPr lang="en-US" altLang="zh-CN" sz="2400" b="1" dirty="0">
              <a:latin typeface="宋体" pitchFamily="2" charset="-122"/>
              <a:ea typeface="宋体" pitchFamily="2" charset="-122"/>
            </a:endParaRPr>
          </a:p>
          <a:p>
            <a:r>
              <a:rPr lang="en-US" altLang="zh-CN" sz="2400" b="1" dirty="0" smtClean="0">
                <a:latin typeface="宋体" pitchFamily="2" charset="-122"/>
                <a:ea typeface="宋体" pitchFamily="2" charset="-122"/>
              </a:rPr>
              <a:t>A</a:t>
            </a:r>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①是转录过程，它以</a:t>
            </a:r>
            <a:r>
              <a:rPr lang="en-US" altLang="zh-CN" sz="2400" b="1" dirty="0">
                <a:latin typeface="宋体" pitchFamily="2" charset="-122"/>
                <a:ea typeface="宋体" pitchFamily="2" charset="-122"/>
              </a:rPr>
              <a:t>DNA </a:t>
            </a:r>
            <a:r>
              <a:rPr lang="zh-CN" altLang="en-US" sz="2400" b="1" dirty="0">
                <a:latin typeface="宋体" pitchFamily="2" charset="-122"/>
                <a:ea typeface="宋体" pitchFamily="2" charset="-122"/>
              </a:rPr>
              <a:t>的一条链为模板、四种脱氧核苷酸为原料合成</a:t>
            </a:r>
            <a:r>
              <a:rPr lang="en-US" altLang="zh-CN" sz="2400" b="1" dirty="0">
                <a:latin typeface="宋体" pitchFamily="2" charset="-122"/>
                <a:ea typeface="宋体" pitchFamily="2" charset="-122"/>
              </a:rPr>
              <a:t>mRNA </a:t>
            </a:r>
          </a:p>
          <a:p>
            <a:r>
              <a:rPr lang="en-US" altLang="zh-CN" sz="2400" b="1" dirty="0">
                <a:latin typeface="宋体" pitchFamily="2" charset="-122"/>
                <a:ea typeface="宋体" pitchFamily="2" charset="-122"/>
              </a:rPr>
              <a:t>B. ②</a:t>
            </a:r>
            <a:r>
              <a:rPr lang="zh-CN" altLang="en-US" sz="2400" b="1" dirty="0">
                <a:latin typeface="宋体" pitchFamily="2" charset="-122"/>
                <a:ea typeface="宋体" pitchFamily="2" charset="-122"/>
              </a:rPr>
              <a:t>过程需要</a:t>
            </a:r>
            <a:r>
              <a:rPr lang="en-US" altLang="zh-CN" sz="2400" b="1" dirty="0">
                <a:latin typeface="宋体" pitchFamily="2" charset="-122"/>
                <a:ea typeface="宋体" pitchFamily="2" charset="-122"/>
              </a:rPr>
              <a:t>mRNA</a:t>
            </a:r>
            <a:r>
              <a:rPr lang="zh-CN" altLang="en-US" sz="2400" b="1" dirty="0">
                <a:latin typeface="宋体" pitchFamily="2" charset="-122"/>
                <a:ea typeface="宋体" pitchFamily="2" charset="-122"/>
              </a:rPr>
              <a:t>、氨基酸、核糖体、</a:t>
            </a:r>
            <a:r>
              <a:rPr lang="en-US" altLang="zh-CN" sz="2400" b="1" dirty="0">
                <a:latin typeface="宋体" pitchFamily="2" charset="-122"/>
                <a:ea typeface="宋体" pitchFamily="2" charset="-122"/>
              </a:rPr>
              <a:t>RNA </a:t>
            </a:r>
            <a:r>
              <a:rPr lang="zh-CN" altLang="en-US" sz="2400" b="1" dirty="0">
                <a:latin typeface="宋体" pitchFamily="2" charset="-122"/>
                <a:ea typeface="宋体" pitchFamily="2" charset="-122"/>
              </a:rPr>
              <a:t>聚合酶、</a:t>
            </a:r>
            <a:r>
              <a:rPr lang="en-US" altLang="zh-CN" sz="2400" b="1" dirty="0">
                <a:latin typeface="宋体" pitchFamily="2" charset="-122"/>
                <a:ea typeface="宋体" pitchFamily="2" charset="-122"/>
              </a:rPr>
              <a:t>ATP </a:t>
            </a:r>
            <a:r>
              <a:rPr lang="zh-CN" altLang="en-US" sz="2400" b="1" dirty="0">
                <a:latin typeface="宋体" pitchFamily="2" charset="-122"/>
                <a:ea typeface="宋体" pitchFamily="2" charset="-122"/>
              </a:rPr>
              <a:t>等</a:t>
            </a:r>
          </a:p>
          <a:p>
            <a:r>
              <a:rPr lang="en-US" altLang="zh-CN" sz="2400" b="1" dirty="0">
                <a:latin typeface="宋体" pitchFamily="2" charset="-122"/>
                <a:ea typeface="宋体" pitchFamily="2" charset="-122"/>
              </a:rPr>
              <a:t>C. </a:t>
            </a:r>
            <a:r>
              <a:rPr lang="zh-CN" altLang="en-US" sz="2400" b="1" dirty="0">
                <a:latin typeface="宋体" pitchFamily="2" charset="-122"/>
                <a:ea typeface="宋体" pitchFamily="2" charset="-122"/>
              </a:rPr>
              <a:t>白化病是基因通过控制酶的合成间接控制性状的实例</a:t>
            </a:r>
          </a:p>
          <a:p>
            <a:r>
              <a:rPr lang="en-US" altLang="zh-CN" sz="2400" b="1" dirty="0">
                <a:latin typeface="宋体" pitchFamily="2" charset="-122"/>
                <a:ea typeface="宋体" pitchFamily="2" charset="-122"/>
              </a:rPr>
              <a:t>D. </a:t>
            </a:r>
            <a:r>
              <a:rPr lang="zh-CN" altLang="en-US" sz="2400" b="1" dirty="0">
                <a:latin typeface="宋体" pitchFamily="2" charset="-122"/>
                <a:ea typeface="宋体" pitchFamily="2" charset="-122"/>
              </a:rPr>
              <a:t>②过程中共有</a:t>
            </a:r>
            <a:r>
              <a:rPr lang="en-US" altLang="zh-CN" sz="2400" b="1" dirty="0">
                <a:latin typeface="宋体" pitchFamily="2" charset="-122"/>
                <a:ea typeface="宋体" pitchFamily="2" charset="-122"/>
              </a:rPr>
              <a:t>64 </a:t>
            </a:r>
            <a:r>
              <a:rPr lang="zh-CN" altLang="en-US" sz="2400" b="1" dirty="0">
                <a:latin typeface="宋体" pitchFamily="2" charset="-122"/>
                <a:ea typeface="宋体" pitchFamily="2" charset="-122"/>
              </a:rPr>
              <a:t>个密码子与氨基酸对应	</a:t>
            </a:r>
          </a:p>
          <a:p>
            <a:endParaRPr lang="zh-CN" altLang="zh-CN" sz="2400" b="1" dirty="0">
              <a:latin typeface="宋体" pitchFamily="2" charset="-122"/>
              <a:ea typeface="宋体" pitchFamily="2" charset="-122"/>
            </a:endParaRPr>
          </a:p>
        </p:txBody>
      </p:sp>
      <p:sp>
        <p:nvSpPr>
          <p:cNvPr id="3" name="矩形 2"/>
          <p:cNvSpPr/>
          <p:nvPr/>
        </p:nvSpPr>
        <p:spPr>
          <a:xfrm>
            <a:off x="694606" y="4725144"/>
            <a:ext cx="10225137" cy="1569660"/>
          </a:xfrm>
          <a:prstGeom prst="rect">
            <a:avLst/>
          </a:prstGeom>
        </p:spPr>
        <p:txBody>
          <a:bodyPr wrap="square">
            <a:spAutoFit/>
          </a:bodyPr>
          <a:lstStyle/>
          <a:p>
            <a:r>
              <a:rPr lang="zh-CN" altLang="zh-CN" sz="2400" b="1" dirty="0" smtClean="0">
                <a:latin typeface="宋体" pitchFamily="2" charset="-122"/>
                <a:ea typeface="宋体" pitchFamily="2" charset="-122"/>
              </a:rPr>
              <a:t>【解析】</a:t>
            </a:r>
            <a:r>
              <a:rPr lang="zh-CN" altLang="en-US" sz="2400" b="1" dirty="0">
                <a:latin typeface="宋体" pitchFamily="2" charset="-122"/>
                <a:ea typeface="宋体" pitchFamily="2" charset="-122"/>
              </a:rPr>
              <a:t>①是转录过程，产物是</a:t>
            </a:r>
            <a:r>
              <a:rPr lang="en-US" altLang="zh-CN" sz="2400" b="1" dirty="0">
                <a:latin typeface="宋体" pitchFamily="2" charset="-122"/>
                <a:ea typeface="宋体" pitchFamily="2" charset="-122"/>
              </a:rPr>
              <a:t>RNA</a:t>
            </a:r>
            <a:r>
              <a:rPr lang="zh-CN" altLang="en-US" sz="2400" b="1" dirty="0">
                <a:latin typeface="宋体" pitchFamily="2" charset="-122"/>
                <a:ea typeface="宋体" pitchFamily="2" charset="-122"/>
              </a:rPr>
              <a:t>，所需原料是核糖核苷酸；②是翻译过程，不需要</a:t>
            </a:r>
            <a:r>
              <a:rPr lang="en-US" altLang="zh-CN" sz="2400" b="1" dirty="0">
                <a:latin typeface="宋体" pitchFamily="2" charset="-122"/>
                <a:ea typeface="宋体" pitchFamily="2" charset="-122"/>
              </a:rPr>
              <a:t>RNA </a:t>
            </a:r>
            <a:r>
              <a:rPr lang="zh-CN" altLang="en-US" sz="2400" b="1" dirty="0">
                <a:latin typeface="宋体" pitchFamily="2" charset="-122"/>
                <a:ea typeface="宋体" pitchFamily="2" charset="-122"/>
              </a:rPr>
              <a:t>聚合酶；翻译过程中对应氨基酸的密码子有</a:t>
            </a:r>
            <a:r>
              <a:rPr lang="en-US" altLang="zh-CN" sz="2400" b="1" dirty="0">
                <a:latin typeface="宋体" pitchFamily="2" charset="-122"/>
                <a:ea typeface="宋体" pitchFamily="2" charset="-122"/>
              </a:rPr>
              <a:t>61 </a:t>
            </a:r>
            <a:r>
              <a:rPr lang="zh-CN" altLang="en-US" sz="2400" b="1" dirty="0">
                <a:latin typeface="宋体" pitchFamily="2" charset="-122"/>
                <a:ea typeface="宋体" pitchFamily="2" charset="-122"/>
              </a:rPr>
              <a:t>种，</a:t>
            </a:r>
            <a:r>
              <a:rPr lang="en-US" altLang="zh-CN" sz="2400" b="1" dirty="0">
                <a:latin typeface="宋体" pitchFamily="2" charset="-122"/>
                <a:ea typeface="宋体" pitchFamily="2" charset="-122"/>
              </a:rPr>
              <a:t>3 </a:t>
            </a:r>
            <a:r>
              <a:rPr lang="zh-CN" altLang="en-US" sz="2400" b="1" dirty="0">
                <a:latin typeface="宋体" pitchFamily="2" charset="-122"/>
                <a:ea typeface="宋体" pitchFamily="2" charset="-122"/>
              </a:rPr>
              <a:t>种终止密码子不对应氨基酸。</a:t>
            </a:r>
            <a:endParaRPr lang="zh-CN" altLang="zh-CN" sz="2400" b="1" dirty="0">
              <a:latin typeface="宋体" pitchFamily="2" charset="-122"/>
              <a:ea typeface="宋体" pitchFamily="2" charset="-122"/>
            </a:endParaRPr>
          </a:p>
          <a:p>
            <a:r>
              <a:rPr lang="zh-CN" altLang="zh-CN" sz="2400" b="1" dirty="0" smtClean="0">
                <a:latin typeface="宋体" pitchFamily="2" charset="-122"/>
                <a:ea typeface="宋体" pitchFamily="2" charset="-122"/>
              </a:rPr>
              <a:t>【答案】</a:t>
            </a:r>
            <a:r>
              <a:rPr lang="en-US" altLang="zh-CN" sz="2400" b="1" dirty="0" smtClean="0">
                <a:latin typeface="宋体" pitchFamily="2" charset="-122"/>
                <a:ea typeface="宋体" pitchFamily="2" charset="-122"/>
              </a:rPr>
              <a:t>C</a:t>
            </a:r>
            <a:endParaRPr lang="zh-CN" altLang="zh-CN" sz="2400" b="1" dirty="0">
              <a:latin typeface="宋体" pitchFamily="2" charset="-122"/>
              <a:ea typeface="宋体" pitchFamily="2" charset="-122"/>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894" y="1484784"/>
            <a:ext cx="5891455" cy="1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2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750" y="1268967"/>
            <a:ext cx="7939921" cy="4464000"/>
          </a:xfrm>
          <a:prstGeom prst="rect">
            <a:avLst/>
          </a:prstGeom>
        </p:spPr>
      </p:pic>
      <p:sp>
        <p:nvSpPr>
          <p:cNvPr id="28674" name="矩形 1"/>
          <p:cNvSpPr>
            <a:spLocks noChangeArrowheads="1"/>
          </p:cNvSpPr>
          <p:nvPr/>
        </p:nvSpPr>
        <p:spPr bwMode="auto">
          <a:xfrm>
            <a:off x="5078413" y="3115542"/>
            <a:ext cx="2159000" cy="77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dirty="0">
                <a:solidFill>
                  <a:srgbClr val="00B050"/>
                </a:solidFill>
                <a:latin typeface="MingLiU" pitchFamily="49" charset="-120"/>
                <a:ea typeface="MingLiU" pitchFamily="49" charset="-120"/>
              </a:rPr>
              <a:t>谢 谢！</a:t>
            </a:r>
          </a:p>
        </p:txBody>
      </p:sp>
    </p:spTree>
    <p:extLst>
      <p:ext uri="{BB962C8B-B14F-4D97-AF65-F5344CB8AC3E}">
        <p14:creationId xmlns:p14="http://schemas.microsoft.com/office/powerpoint/2010/main" val="701836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7905" name="Group 17"/>
          <p:cNvGrpSpPr>
            <a:grpSpLocks/>
          </p:cNvGrpSpPr>
          <p:nvPr/>
        </p:nvGrpSpPr>
        <p:grpSpPr bwMode="auto">
          <a:xfrm>
            <a:off x="1102641" y="1989138"/>
            <a:ext cx="8353395" cy="1014769"/>
            <a:chOff x="521" y="1253"/>
            <a:chExt cx="4400" cy="1586"/>
          </a:xfrm>
        </p:grpSpPr>
        <p:sp>
          <p:nvSpPr>
            <p:cNvPr id="37892" name="Text Box 4"/>
            <p:cNvSpPr txBox="1">
              <a:spLocks noChangeArrowheads="1"/>
            </p:cNvSpPr>
            <p:nvPr/>
          </p:nvSpPr>
          <p:spPr bwMode="auto">
            <a:xfrm>
              <a:off x="521" y="1707"/>
              <a:ext cx="635" cy="71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基因</a:t>
              </a:r>
            </a:p>
          </p:txBody>
        </p:sp>
        <p:sp>
          <p:nvSpPr>
            <p:cNvPr id="37893" name="AutoShape 5"/>
            <p:cNvSpPr>
              <a:spLocks/>
            </p:cNvSpPr>
            <p:nvPr/>
          </p:nvSpPr>
          <p:spPr bwMode="auto">
            <a:xfrm>
              <a:off x="1323" y="1695"/>
              <a:ext cx="45" cy="908"/>
            </a:xfrm>
            <a:prstGeom prst="leftBrace">
              <a:avLst>
                <a:gd name="adj1" fmla="val 168148"/>
                <a:gd name="adj2" fmla="val 50000"/>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894" name="Text Box 6"/>
            <p:cNvSpPr txBox="1">
              <a:spLocks noChangeArrowheads="1"/>
            </p:cNvSpPr>
            <p:nvPr/>
          </p:nvSpPr>
          <p:spPr bwMode="auto">
            <a:xfrm>
              <a:off x="1383" y="1253"/>
              <a:ext cx="1088" cy="71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000099"/>
                  </a:solidFill>
                  <a:latin typeface="宋体" charset="-122"/>
                </a:rPr>
                <a:t>酶或激素</a:t>
              </a:r>
            </a:p>
          </p:txBody>
        </p:sp>
        <p:sp>
          <p:nvSpPr>
            <p:cNvPr id="37895" name="Text Box 7"/>
            <p:cNvSpPr txBox="1">
              <a:spLocks noChangeArrowheads="1"/>
            </p:cNvSpPr>
            <p:nvPr/>
          </p:nvSpPr>
          <p:spPr bwMode="auto">
            <a:xfrm>
              <a:off x="1383" y="2116"/>
              <a:ext cx="1088" cy="71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结构蛋白</a:t>
              </a:r>
            </a:p>
          </p:txBody>
        </p:sp>
        <p:sp>
          <p:nvSpPr>
            <p:cNvPr id="37896" name="Text Box 8"/>
            <p:cNvSpPr txBox="1">
              <a:spLocks noChangeArrowheads="1"/>
            </p:cNvSpPr>
            <p:nvPr/>
          </p:nvSpPr>
          <p:spPr bwMode="auto">
            <a:xfrm>
              <a:off x="2562" y="1253"/>
              <a:ext cx="1088" cy="71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细胞代谢</a:t>
              </a:r>
            </a:p>
          </p:txBody>
        </p:sp>
        <p:sp>
          <p:nvSpPr>
            <p:cNvPr id="37897" name="Text Box 9"/>
            <p:cNvSpPr txBox="1">
              <a:spLocks noChangeArrowheads="1"/>
            </p:cNvSpPr>
            <p:nvPr/>
          </p:nvSpPr>
          <p:spPr bwMode="auto">
            <a:xfrm>
              <a:off x="2608" y="2117"/>
              <a:ext cx="1088" cy="72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细胞结构</a:t>
              </a:r>
            </a:p>
          </p:txBody>
        </p:sp>
        <p:sp>
          <p:nvSpPr>
            <p:cNvPr id="37898" name="Text Box 10"/>
            <p:cNvSpPr txBox="1">
              <a:spLocks noChangeArrowheads="1"/>
            </p:cNvSpPr>
            <p:nvPr/>
          </p:nvSpPr>
          <p:spPr bwMode="auto">
            <a:xfrm>
              <a:off x="3787" y="1253"/>
              <a:ext cx="1088" cy="71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生物性状</a:t>
              </a:r>
            </a:p>
          </p:txBody>
        </p:sp>
        <p:sp>
          <p:nvSpPr>
            <p:cNvPr id="37899" name="Line 11"/>
            <p:cNvSpPr>
              <a:spLocks noChangeShapeType="1"/>
            </p:cNvSpPr>
            <p:nvPr/>
          </p:nvSpPr>
          <p:spPr bwMode="auto">
            <a:xfrm>
              <a:off x="2290" y="1590"/>
              <a:ext cx="272"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900" name="Line 12"/>
            <p:cNvSpPr>
              <a:spLocks noChangeShapeType="1"/>
            </p:cNvSpPr>
            <p:nvPr/>
          </p:nvSpPr>
          <p:spPr bwMode="auto">
            <a:xfrm>
              <a:off x="2278" y="2452"/>
              <a:ext cx="272"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901" name="Text Box 13"/>
            <p:cNvSpPr txBox="1">
              <a:spLocks noChangeArrowheads="1"/>
            </p:cNvSpPr>
            <p:nvPr/>
          </p:nvSpPr>
          <p:spPr bwMode="auto">
            <a:xfrm>
              <a:off x="3833" y="2069"/>
              <a:ext cx="1088" cy="71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生物性状</a:t>
              </a:r>
            </a:p>
          </p:txBody>
        </p:sp>
        <p:sp>
          <p:nvSpPr>
            <p:cNvPr id="37902" name="Line 14"/>
            <p:cNvSpPr>
              <a:spLocks noChangeShapeType="1"/>
            </p:cNvSpPr>
            <p:nvPr/>
          </p:nvSpPr>
          <p:spPr bwMode="auto">
            <a:xfrm>
              <a:off x="3470" y="1674"/>
              <a:ext cx="272"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903" name="Line 15"/>
            <p:cNvSpPr>
              <a:spLocks noChangeShapeType="1"/>
            </p:cNvSpPr>
            <p:nvPr/>
          </p:nvSpPr>
          <p:spPr bwMode="auto">
            <a:xfrm>
              <a:off x="3486" y="2491"/>
              <a:ext cx="272"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904" name="Line 16"/>
            <p:cNvSpPr>
              <a:spLocks noChangeShapeType="1"/>
            </p:cNvSpPr>
            <p:nvPr/>
          </p:nvSpPr>
          <p:spPr bwMode="auto">
            <a:xfrm>
              <a:off x="1051" y="2148"/>
              <a:ext cx="272"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22598" y="857722"/>
            <a:ext cx="10971213" cy="627062"/>
          </a:xfrm>
          <a:solidFill>
            <a:srgbClr val="FF9900"/>
          </a:solidFill>
          <a:ln>
            <a:solidFill>
              <a:schemeClr val="tx1"/>
            </a:solidFill>
            <a:miter lim="800000"/>
            <a:headEnd/>
            <a:tailEnd/>
          </a:ln>
        </p:spPr>
        <p:txBody>
          <a:bodyPr>
            <a:normAutofit fontScale="90000"/>
          </a:bodyPr>
          <a:lstStyle/>
          <a:p>
            <a:pPr algn="ctr"/>
            <a:r>
              <a:rPr lang="zh-CN" altLang="en-US" sz="3600" b="1">
                <a:solidFill>
                  <a:schemeClr val="bg1"/>
                </a:solidFill>
              </a:rPr>
              <a:t>逆转录</a:t>
            </a:r>
          </a:p>
        </p:txBody>
      </p:sp>
      <p:sp>
        <p:nvSpPr>
          <p:cNvPr id="43011" name="Rectangle 3"/>
          <p:cNvSpPr>
            <a:spLocks noGrp="1" noChangeArrowheads="1"/>
          </p:cNvSpPr>
          <p:nvPr>
            <p:ph idx="4294967295"/>
          </p:nvPr>
        </p:nvSpPr>
        <p:spPr>
          <a:xfrm>
            <a:off x="406574" y="1556792"/>
            <a:ext cx="11344275" cy="2387600"/>
          </a:xfrm>
          <a:noFill/>
          <a:ln/>
          <a:extLst>
            <a:ext uri="{909E8E84-426E-40DD-AFC4-6F175D3DCCD1}">
              <a14:hiddenFill xmlns:a14="http://schemas.microsoft.com/office/drawing/2010/main">
                <a:solidFill>
                  <a:srgbClr val="0000FF"/>
                </a:solidFill>
              </a14:hiddenFill>
            </a:ext>
          </a:extLst>
        </p:spPr>
        <p:txBody>
          <a:bodyPr>
            <a:normAutofit fontScale="92500" lnSpcReduction="20000"/>
          </a:bodyPr>
          <a:lstStyle/>
          <a:p>
            <a:pPr>
              <a:buFontTx/>
              <a:buNone/>
            </a:pPr>
            <a:r>
              <a:rPr lang="zh-CN" altLang="en-US" sz="2800" b="1" dirty="0"/>
              <a:t>科学家们同时还发现，在环境适宜的夏季只有</a:t>
            </a:r>
            <a:r>
              <a:rPr lang="en-US" altLang="zh-CN" sz="2800" b="1" dirty="0"/>
              <a:t>RNA</a:t>
            </a:r>
            <a:r>
              <a:rPr lang="zh-CN" altLang="en-US" sz="2800" b="1" dirty="0"/>
              <a:t>的烟草花叶病病毒到了环境严酷的冬季，它们体内又具有</a:t>
            </a:r>
            <a:r>
              <a:rPr lang="en-US" altLang="zh-CN" sz="2800" b="1" dirty="0"/>
              <a:t>DNA</a:t>
            </a:r>
            <a:r>
              <a:rPr lang="zh-CN" altLang="en-US" sz="2800" b="1" dirty="0"/>
              <a:t>了。显然，这些</a:t>
            </a:r>
            <a:r>
              <a:rPr lang="en-US" altLang="zh-CN" sz="2800" b="1" dirty="0"/>
              <a:t>DNA</a:t>
            </a:r>
            <a:r>
              <a:rPr lang="zh-CN" altLang="en-US" sz="2800" b="1" dirty="0"/>
              <a:t>是以</a:t>
            </a:r>
            <a:r>
              <a:rPr lang="en-US" altLang="zh-CN" sz="2800" b="1" dirty="0"/>
              <a:t>RNA</a:t>
            </a:r>
            <a:r>
              <a:rPr lang="zh-CN" altLang="en-US" sz="2800" b="1" dirty="0"/>
              <a:t>为模板合成的。</a:t>
            </a:r>
          </a:p>
          <a:p>
            <a:pPr>
              <a:buFontTx/>
              <a:buNone/>
            </a:pPr>
            <a:r>
              <a:rPr lang="zh-CN" altLang="en-US" sz="2800" b="1" dirty="0"/>
              <a:t>以</a:t>
            </a:r>
            <a:r>
              <a:rPr lang="en-US" altLang="zh-CN" sz="2800" b="1" dirty="0"/>
              <a:t>RNA</a:t>
            </a:r>
            <a:r>
              <a:rPr lang="zh-CN" altLang="en-US" sz="2800" b="1" dirty="0"/>
              <a:t>为模板合成</a:t>
            </a:r>
            <a:r>
              <a:rPr lang="en-US" altLang="zh-CN" sz="2800" b="1" dirty="0"/>
              <a:t>DNA</a:t>
            </a:r>
            <a:r>
              <a:rPr lang="zh-CN" altLang="en-US" sz="2800" b="1" dirty="0"/>
              <a:t>的过程叫“逆转录”，</a:t>
            </a:r>
            <a:r>
              <a:rPr lang="zh-CN" altLang="en-US" sz="2800" b="1" dirty="0" smtClean="0"/>
              <a:t>这需要</a:t>
            </a:r>
            <a:r>
              <a:rPr lang="zh-CN" altLang="en-US" sz="2800" b="1" dirty="0"/>
              <a:t>逆转录酶来催化它。</a:t>
            </a:r>
          </a:p>
        </p:txBody>
      </p:sp>
      <p:sp>
        <p:nvSpPr>
          <p:cNvPr id="43012" name="Text Box 4"/>
          <p:cNvSpPr txBox="1">
            <a:spLocks noChangeArrowheads="1"/>
          </p:cNvSpPr>
          <p:nvPr/>
        </p:nvSpPr>
        <p:spPr bwMode="auto">
          <a:xfrm>
            <a:off x="649734" y="3806231"/>
            <a:ext cx="11168195" cy="9848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altLang="zh-CN" sz="3200" b="1" dirty="0">
                <a:solidFill>
                  <a:srgbClr val="FF0000"/>
                </a:solidFill>
                <a:latin typeface="楷体_GB2312" pitchFamily="49" charset="-122"/>
                <a:ea typeface="楷体_GB2312" pitchFamily="49" charset="-122"/>
              </a:rPr>
              <a:t>┯┯┯┯┯┯┯┯┯┯┯┯┯┯┯┯┯┯</a:t>
            </a:r>
            <a:br>
              <a:rPr lang="en-US" altLang="zh-CN" sz="3200" b="1" dirty="0">
                <a:solidFill>
                  <a:srgbClr val="FF0000"/>
                </a:solidFill>
                <a:latin typeface="楷体_GB2312" pitchFamily="49" charset="-122"/>
                <a:ea typeface="楷体_GB2312" pitchFamily="49" charset="-122"/>
              </a:rPr>
            </a:br>
            <a:r>
              <a:rPr lang="zh-CN" altLang="en-US" sz="3200" b="1" dirty="0">
                <a:solidFill>
                  <a:srgbClr val="FF0000"/>
                </a:solidFill>
                <a:latin typeface="楷体_GB2312" pitchFamily="49" charset="-122"/>
                <a:ea typeface="楷体_GB2312" pitchFamily="49" charset="-122"/>
              </a:rPr>
              <a:t>ＡＵＧＧＵＵＵＧＣＣＧＧＡＡＡＡＵＧ</a:t>
            </a:r>
          </a:p>
        </p:txBody>
      </p:sp>
      <p:sp>
        <p:nvSpPr>
          <p:cNvPr id="43013" name="Text Box 5"/>
          <p:cNvSpPr txBox="1">
            <a:spLocks noChangeArrowheads="1"/>
          </p:cNvSpPr>
          <p:nvPr/>
        </p:nvSpPr>
        <p:spPr bwMode="auto">
          <a:xfrm>
            <a:off x="1199995" y="4849218"/>
            <a:ext cx="10048625"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zh-CN" altLang="en-US" sz="3200" b="1" dirty="0">
                <a:solidFill>
                  <a:srgbClr val="FF0000"/>
                </a:solidFill>
                <a:latin typeface="楷体_GB2312" pitchFamily="49" charset="-122"/>
                <a:ea typeface="楷体_GB2312" pitchFamily="49" charset="-122"/>
              </a:rPr>
              <a:t>ＴＡＣＣＡＡＡＣＧＧＣＣＴＴＴＴＡＣ</a:t>
            </a:r>
          </a:p>
        </p:txBody>
      </p:sp>
      <p:sp>
        <p:nvSpPr>
          <p:cNvPr id="43014" name="Text Box 6"/>
          <p:cNvSpPr txBox="1">
            <a:spLocks noChangeArrowheads="1"/>
          </p:cNvSpPr>
          <p:nvPr/>
        </p:nvSpPr>
        <p:spPr bwMode="auto">
          <a:xfrm>
            <a:off x="2566814" y="5323880"/>
            <a:ext cx="9949154" cy="492443"/>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sp>
        <p:nvSpPr>
          <p:cNvPr id="43015" name="Text Box 7"/>
          <p:cNvSpPr txBox="1">
            <a:spLocks noChangeArrowheads="1"/>
          </p:cNvSpPr>
          <p:nvPr/>
        </p:nvSpPr>
        <p:spPr bwMode="auto">
          <a:xfrm>
            <a:off x="1630710" y="5733256"/>
            <a:ext cx="8640960" cy="549275"/>
          </a:xfrm>
          <a:prstGeom prst="rect">
            <a:avLst/>
          </a:prstGeom>
          <a:solidFill>
            <a:srgbClr val="000000"/>
          </a:solidFill>
          <a:ln>
            <a:noFill/>
          </a:ln>
          <a:effectLst/>
          <a:extLs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zh-CN" altLang="en-US" sz="3600" b="1" dirty="0">
                <a:solidFill>
                  <a:schemeClr val="bg1"/>
                </a:solidFill>
                <a:latin typeface="楷体_GB2312" pitchFamily="49" charset="-122"/>
                <a:ea typeface="楷体_GB2312" pitchFamily="49" charset="-122"/>
              </a:rPr>
              <a:t>以</a:t>
            </a:r>
            <a:r>
              <a:rPr lang="en-US" altLang="zh-CN" sz="3600" b="1" dirty="0">
                <a:solidFill>
                  <a:schemeClr val="bg1"/>
                </a:solidFill>
                <a:latin typeface="楷体_GB2312" pitchFamily="49" charset="-122"/>
                <a:ea typeface="楷体_GB2312" pitchFamily="49" charset="-122"/>
              </a:rPr>
              <a:t>RNA</a:t>
            </a:r>
            <a:r>
              <a:rPr lang="zh-CN" altLang="en-US" sz="3600" b="1" dirty="0">
                <a:solidFill>
                  <a:schemeClr val="bg1"/>
                </a:solidFill>
                <a:latin typeface="楷体_GB2312" pitchFamily="49" charset="-122"/>
                <a:ea typeface="楷体_GB2312" pitchFamily="49" charset="-122"/>
              </a:rPr>
              <a:t>为模板合成的</a:t>
            </a:r>
            <a:r>
              <a:rPr lang="en-US" altLang="zh-CN" sz="3600" b="1" dirty="0">
                <a:solidFill>
                  <a:schemeClr val="bg1"/>
                </a:solidFill>
                <a:latin typeface="楷体_GB2312" pitchFamily="49" charset="-122"/>
                <a:ea typeface="楷体_GB2312" pitchFamily="49" charset="-122"/>
              </a:rPr>
              <a:t>DNA</a:t>
            </a:r>
            <a:r>
              <a:rPr lang="zh-CN" altLang="en-US" sz="3600" b="1" dirty="0">
                <a:solidFill>
                  <a:schemeClr val="bg1"/>
                </a:solidFill>
                <a:latin typeface="楷体_GB2312" pitchFamily="49" charset="-122"/>
                <a:ea typeface="楷体_GB2312" pitchFamily="49" charset="-122"/>
              </a:rPr>
              <a:t>单链</a:t>
            </a:r>
          </a:p>
        </p:txBody>
      </p:sp>
      <p:sp>
        <p:nvSpPr>
          <p:cNvPr id="43016" name="AutoShape 8"/>
          <p:cNvSpPr>
            <a:spLocks noChangeArrowheads="1"/>
          </p:cNvSpPr>
          <p:nvPr/>
        </p:nvSpPr>
        <p:spPr bwMode="auto">
          <a:xfrm>
            <a:off x="6279334" y="5530563"/>
            <a:ext cx="128" cy="550247"/>
          </a:xfrm>
          <a:prstGeom prst="triangle">
            <a:avLst>
              <a:gd name="adj" fmla="val 50000"/>
            </a:avLst>
          </a:prstGeom>
          <a:solidFill>
            <a:srgbClr val="000000"/>
          </a:solidFill>
          <a:ln>
            <a:noFill/>
          </a:ln>
          <a:effectLst/>
          <a:extLst>
            <a:ext uri="{91240B29-F687-4F45-9708-019B960494DF}">
              <a14:hiddenLine xmlns:a14="http://schemas.microsoft.com/office/drawing/2010/main" w="63500">
                <a:solidFill>
                  <a:srgbClr val="00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100000"/>
                                  </p:iterate>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80"/>
                                        <p:tgtEl>
                                          <p:spTgt spid="4301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lt">
                                    <p:tmPct val="100000"/>
                                  </p:iterate>
                                  <p:childTnLst>
                                    <p:set>
                                      <p:cBhvr>
                                        <p:cTn id="11" dur="1" fill="hold">
                                          <p:stCondLst>
                                            <p:cond delay="0"/>
                                          </p:stCondLst>
                                        </p:cTn>
                                        <p:tgtEl>
                                          <p:spTgt spid="43014">
                                            <p:txEl>
                                              <p:pRg st="0" end="0"/>
                                            </p:txEl>
                                          </p:spTgt>
                                        </p:tgtEl>
                                        <p:attrNameLst>
                                          <p:attrName>style.visibility</p:attrName>
                                        </p:attrNameLst>
                                      </p:cBhvr>
                                      <p:to>
                                        <p:strVal val="visible"/>
                                      </p:to>
                                    </p:set>
                                    <p:animEffect transition="in" filter="wipe(left)">
                                      <p:cBhvr>
                                        <p:cTn id="12" dur="80"/>
                                        <p:tgtEl>
                                          <p:spTgt spid="4301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par>
                          <p:cTn id="13" fill="hold" nodeType="afterGroup">
                            <p:stCondLst>
                              <p:cond delay="1440"/>
                            </p:stCondLst>
                            <p:childTnLst>
                              <p:par>
                                <p:cTn id="14" presetID="1" presetClass="emph" presetSubtype="2" repeatCount="indefinite" accel="50000" decel="50000" autoRev="1" fill="hold" nodeType="afterEffect">
                                  <p:stCondLst>
                                    <p:cond delay="0"/>
                                  </p:stCondLst>
                                  <p:childTnLst>
                                    <p:animClr clrSpc="rgb" dir="cw">
                                      <p:cBhvr>
                                        <p:cTn id="15" dur="1000" fill="hold"/>
                                        <p:tgtEl>
                                          <p:spTgt spid="43016"/>
                                        </p:tgtEl>
                                        <p:attrNameLst>
                                          <p:attrName>fillcolor</p:attrName>
                                        </p:attrNameLst>
                                      </p:cBhvr>
                                      <p:to>
                                        <a:srgbClr val="00CC00"/>
                                      </p:to>
                                    </p:animClr>
                                    <p:set>
                                      <p:cBhvr>
                                        <p:cTn id="16" dur="1000" fill="hold"/>
                                        <p:tgtEl>
                                          <p:spTgt spid="43016"/>
                                        </p:tgtEl>
                                        <p:attrNameLst>
                                          <p:attrName>fill.type</p:attrName>
                                        </p:attrNameLst>
                                      </p:cBhvr>
                                      <p:to>
                                        <p:strVal val="solid"/>
                                      </p:to>
                                    </p:set>
                                    <p:set>
                                      <p:cBhvr>
                                        <p:cTn id="17" dur="1000" fill="hold"/>
                                        <p:tgtEl>
                                          <p:spTgt spid="43016"/>
                                        </p:tgtEl>
                                        <p:attrNameLst>
                                          <p:attrName>fill.on</p:attrName>
                                        </p:attrNameLst>
                                      </p:cBhvr>
                                      <p:to>
                                        <p:strVal val="true"/>
                                      </p:to>
                                    </p:set>
                                  </p:childTnLst>
                                </p:cTn>
                              </p:par>
                              <p:par>
                                <p:cTn id="18" presetID="1" presetClass="emph" presetSubtype="2" repeatCount="indefinite" accel="50000" decel="50000" autoRev="1" fill="hold" nodeType="withEffect">
                                  <p:stCondLst>
                                    <p:cond delay="0"/>
                                  </p:stCondLst>
                                  <p:childTnLst>
                                    <p:animClr clrSpc="rgb" dir="cw">
                                      <p:cBhvr>
                                        <p:cTn id="19" dur="1000" fill="hold"/>
                                        <p:tgtEl>
                                          <p:spTgt spid="43015"/>
                                        </p:tgtEl>
                                        <p:attrNameLst>
                                          <p:attrName>fillcolor</p:attrName>
                                        </p:attrNameLst>
                                      </p:cBhvr>
                                      <p:to>
                                        <a:srgbClr val="00CC00"/>
                                      </p:to>
                                    </p:animClr>
                                    <p:set>
                                      <p:cBhvr>
                                        <p:cTn id="20" dur="1000" fill="hold"/>
                                        <p:tgtEl>
                                          <p:spTgt spid="43015"/>
                                        </p:tgtEl>
                                        <p:attrNameLst>
                                          <p:attrName>fill.type</p:attrName>
                                        </p:attrNameLst>
                                      </p:cBhvr>
                                      <p:to>
                                        <p:strVal val="solid"/>
                                      </p:to>
                                    </p:set>
                                    <p:set>
                                      <p:cBhvr>
                                        <p:cTn id="21" dur="1000" fill="hold"/>
                                        <p:tgtEl>
                                          <p:spTgt spid="430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2585" y="692696"/>
            <a:ext cx="10971213" cy="627062"/>
          </a:xfrm>
          <a:solidFill>
            <a:srgbClr val="FF9900"/>
          </a:solidFill>
          <a:ln>
            <a:solidFill>
              <a:schemeClr val="tx1"/>
            </a:solidFill>
            <a:miter lim="800000"/>
            <a:headEnd/>
            <a:tailEnd/>
          </a:ln>
        </p:spPr>
        <p:txBody>
          <a:bodyPr>
            <a:normAutofit fontScale="90000"/>
          </a:bodyPr>
          <a:lstStyle/>
          <a:p>
            <a:pPr algn="ctr"/>
            <a:r>
              <a:rPr lang="zh-CN" altLang="en-US" sz="3600" b="1">
                <a:solidFill>
                  <a:schemeClr val="bg1"/>
                </a:solidFill>
              </a:rPr>
              <a:t>逆转录</a:t>
            </a:r>
          </a:p>
        </p:txBody>
      </p:sp>
      <p:sp>
        <p:nvSpPr>
          <p:cNvPr id="44035" name="Rectangle 3"/>
          <p:cNvSpPr>
            <a:spLocks noGrp="1" noChangeArrowheads="1"/>
          </p:cNvSpPr>
          <p:nvPr>
            <p:ph idx="4294967295"/>
          </p:nvPr>
        </p:nvSpPr>
        <p:spPr>
          <a:xfrm>
            <a:off x="478582" y="1268760"/>
            <a:ext cx="10653787" cy="2387600"/>
          </a:xfrm>
          <a:noFill/>
          <a:ln/>
          <a:extLst>
            <a:ext uri="{909E8E84-426E-40DD-AFC4-6F175D3DCCD1}">
              <a14:hiddenFill xmlns:a14="http://schemas.microsoft.com/office/drawing/2010/main">
                <a:solidFill>
                  <a:srgbClr val="0000FF"/>
                </a:solidFill>
              </a14:hiddenFill>
            </a:ext>
          </a:extLst>
        </p:spPr>
        <p:txBody>
          <a:bodyPr>
            <a:normAutofit fontScale="92500" lnSpcReduction="10000"/>
          </a:bodyPr>
          <a:lstStyle/>
          <a:p>
            <a:pPr>
              <a:buFontTx/>
              <a:buNone/>
            </a:pPr>
            <a:r>
              <a:rPr lang="zh-CN" altLang="en-US" sz="2800" b="1" dirty="0"/>
              <a:t>科学家们同时还发现，在环境适宜的夏季只有</a:t>
            </a:r>
            <a:r>
              <a:rPr lang="en-US" altLang="zh-CN" sz="2800" b="1" dirty="0"/>
              <a:t>RNA</a:t>
            </a:r>
            <a:r>
              <a:rPr lang="zh-CN" altLang="en-US" sz="2800" b="1" dirty="0"/>
              <a:t>的烟草花叶病病毒到了环境严酷的冬季，它们体内又有</a:t>
            </a:r>
            <a:r>
              <a:rPr lang="en-US" altLang="zh-CN" sz="2800" b="1" dirty="0"/>
              <a:t>DNA</a:t>
            </a:r>
            <a:r>
              <a:rPr lang="zh-CN" altLang="en-US" sz="2800" b="1" dirty="0"/>
              <a:t>了。显然，这些</a:t>
            </a:r>
            <a:r>
              <a:rPr lang="en-US" altLang="zh-CN" sz="2800" b="1" dirty="0"/>
              <a:t>DNA</a:t>
            </a:r>
            <a:r>
              <a:rPr lang="zh-CN" altLang="en-US" sz="2800" b="1" dirty="0"/>
              <a:t>是以</a:t>
            </a:r>
            <a:r>
              <a:rPr lang="en-US" altLang="zh-CN" sz="2800" b="1" dirty="0"/>
              <a:t>RNA</a:t>
            </a:r>
            <a:r>
              <a:rPr lang="zh-CN" altLang="en-US" sz="2800" b="1" dirty="0"/>
              <a:t>为模板合成</a:t>
            </a:r>
            <a:r>
              <a:rPr lang="zh-CN" altLang="en-US" sz="2800" b="1" dirty="0" smtClean="0"/>
              <a:t>的以</a:t>
            </a:r>
            <a:r>
              <a:rPr lang="en-US" altLang="zh-CN" sz="2800" b="1" dirty="0"/>
              <a:t>RNA</a:t>
            </a:r>
            <a:r>
              <a:rPr lang="zh-CN" altLang="en-US" sz="2800" b="1" dirty="0"/>
              <a:t>为模板合成</a:t>
            </a:r>
            <a:r>
              <a:rPr lang="en-US" altLang="zh-CN" sz="2800" b="1" dirty="0"/>
              <a:t>DNA</a:t>
            </a:r>
            <a:r>
              <a:rPr lang="zh-CN" altLang="en-US" sz="2800" b="1" dirty="0"/>
              <a:t>的过程叫“逆转录”，</a:t>
            </a:r>
            <a:r>
              <a:rPr lang="zh-CN" altLang="en-US" sz="2800" b="1" dirty="0" smtClean="0"/>
              <a:t>这需要</a:t>
            </a:r>
            <a:r>
              <a:rPr lang="zh-CN" altLang="en-US" sz="2800" b="1" dirty="0"/>
              <a:t>逆转录酶来催化它。</a:t>
            </a:r>
          </a:p>
        </p:txBody>
      </p:sp>
      <p:sp>
        <p:nvSpPr>
          <p:cNvPr id="44036" name="Text Box 4"/>
          <p:cNvSpPr txBox="1">
            <a:spLocks noChangeArrowheads="1"/>
          </p:cNvSpPr>
          <p:nvPr/>
        </p:nvSpPr>
        <p:spPr bwMode="auto">
          <a:xfrm>
            <a:off x="649734" y="3291431"/>
            <a:ext cx="11168195" cy="9848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altLang="zh-CN" sz="3200" b="1" dirty="0">
                <a:solidFill>
                  <a:srgbClr val="FF0000"/>
                </a:solidFill>
                <a:latin typeface="楷体_GB2312" pitchFamily="49" charset="-122"/>
                <a:ea typeface="楷体_GB2312" pitchFamily="49" charset="-122"/>
              </a:rPr>
              <a:t>┯┯┯┯┯┯┯┯┯┯┯┯┯┯┯┯┯┯</a:t>
            </a:r>
            <a:br>
              <a:rPr lang="en-US" altLang="zh-CN" sz="3200" b="1" dirty="0">
                <a:solidFill>
                  <a:srgbClr val="FF0000"/>
                </a:solidFill>
                <a:latin typeface="楷体_GB2312" pitchFamily="49" charset="-122"/>
                <a:ea typeface="楷体_GB2312" pitchFamily="49" charset="-122"/>
              </a:rPr>
            </a:br>
            <a:r>
              <a:rPr lang="zh-CN" altLang="en-US" sz="3200" b="1" dirty="0">
                <a:solidFill>
                  <a:srgbClr val="FF0000"/>
                </a:solidFill>
                <a:latin typeface="楷体_GB2312" pitchFamily="49" charset="-122"/>
                <a:ea typeface="楷体_GB2312" pitchFamily="49" charset="-122"/>
              </a:rPr>
              <a:t>ＡＵＧＧＵＵＵＧＣＣＧＧＡＡＡＡＵＧ</a:t>
            </a:r>
          </a:p>
        </p:txBody>
      </p:sp>
      <p:grpSp>
        <p:nvGrpSpPr>
          <p:cNvPr id="44037" name="Group 5"/>
          <p:cNvGrpSpPr>
            <a:grpSpLocks/>
          </p:cNvGrpSpPr>
          <p:nvPr/>
        </p:nvGrpSpPr>
        <p:grpSpPr bwMode="auto">
          <a:xfrm>
            <a:off x="1199995" y="4334420"/>
            <a:ext cx="11316337" cy="966788"/>
            <a:chOff x="567" y="2848"/>
            <a:chExt cx="5347" cy="609"/>
          </a:xfrm>
        </p:grpSpPr>
        <p:sp>
          <p:nvSpPr>
            <p:cNvPr id="44038" name="Text Box 6"/>
            <p:cNvSpPr txBox="1">
              <a:spLocks noChangeArrowheads="1"/>
            </p:cNvSpPr>
            <p:nvPr/>
          </p:nvSpPr>
          <p:spPr bwMode="auto">
            <a:xfrm>
              <a:off x="567" y="2848"/>
              <a:ext cx="4748"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zh-CN" altLang="en-US" sz="3200" b="1">
                  <a:solidFill>
                    <a:srgbClr val="FF0000"/>
                  </a:solidFill>
                  <a:latin typeface="楷体_GB2312" pitchFamily="49" charset="-122"/>
                  <a:ea typeface="楷体_GB2312" pitchFamily="49" charset="-122"/>
                </a:rPr>
                <a:t>ＴＡＣＣＡＡＡＣＧＧＣＣＴＴＴＴＡＣ</a:t>
              </a:r>
            </a:p>
          </p:txBody>
        </p:sp>
        <p:sp>
          <p:nvSpPr>
            <p:cNvPr id="44039" name="Text Box 7"/>
            <p:cNvSpPr txBox="1">
              <a:spLocks noChangeArrowheads="1"/>
            </p:cNvSpPr>
            <p:nvPr/>
          </p:nvSpPr>
          <p:spPr bwMode="auto">
            <a:xfrm>
              <a:off x="1213" y="3147"/>
              <a:ext cx="4701" cy="31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path" presetSubtype="0" accel="50000" decel="50000" fill="hold" nodeType="clickEffect">
                                  <p:stCondLst>
                                    <p:cond delay="0"/>
                                  </p:stCondLst>
                                  <p:childTnLst>
                                    <p:animMotion origin="layout" path="M -2.77778E-7 1.85185E-6 L -0.03993 0.03958 C -0.04896 0.04791 -0.05399 0.06041 -0.05399 0.07338 C -0.05399 0.08819 -0.04896 0.10023 -0.03993 0.10856 L -2.77778E-7 0.14838 " pathEditMode="relative" rAng="0" ptsTypes="FffFF">
                                      <p:cBhvr>
                                        <p:cTn id="6" dur="2000" fill="hold"/>
                                        <p:tgtEl>
                                          <p:spTgt spid="44037"/>
                                        </p:tgtEl>
                                        <p:attrNameLst>
                                          <p:attrName>ppt_x</p:attrName>
                                          <p:attrName>ppt_y</p:attrName>
                                        </p:attrNameLst>
                                      </p:cBhvr>
                                      <p:rCtr x="-2708" y="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68609" y="764704"/>
            <a:ext cx="10971213" cy="627062"/>
          </a:xfrm>
          <a:solidFill>
            <a:srgbClr val="FF9900"/>
          </a:solidFill>
          <a:ln>
            <a:solidFill>
              <a:schemeClr val="tx1"/>
            </a:solidFill>
            <a:miter lim="800000"/>
            <a:headEnd/>
            <a:tailEnd/>
          </a:ln>
        </p:spPr>
        <p:txBody>
          <a:bodyPr>
            <a:normAutofit fontScale="90000"/>
          </a:bodyPr>
          <a:lstStyle/>
          <a:p>
            <a:pPr algn="ctr"/>
            <a:r>
              <a:rPr lang="zh-CN" altLang="en-US" sz="3600" b="1">
                <a:solidFill>
                  <a:schemeClr val="bg1"/>
                </a:solidFill>
              </a:rPr>
              <a:t>逆转录</a:t>
            </a:r>
          </a:p>
        </p:txBody>
      </p:sp>
      <p:sp>
        <p:nvSpPr>
          <p:cNvPr id="45059" name="Rectangle 3"/>
          <p:cNvSpPr>
            <a:spLocks noGrp="1" noChangeArrowheads="1"/>
          </p:cNvSpPr>
          <p:nvPr>
            <p:ph idx="4294967295"/>
          </p:nvPr>
        </p:nvSpPr>
        <p:spPr>
          <a:xfrm>
            <a:off x="622598" y="1484784"/>
            <a:ext cx="11017224" cy="2387600"/>
          </a:xfrm>
          <a:noFill/>
          <a:ln/>
          <a:extLst>
            <a:ext uri="{909E8E84-426E-40DD-AFC4-6F175D3DCCD1}">
              <a14:hiddenFill xmlns:a14="http://schemas.microsoft.com/office/drawing/2010/main">
                <a:solidFill>
                  <a:srgbClr val="0000FF"/>
                </a:solidFill>
              </a14:hiddenFill>
            </a:ext>
          </a:extLst>
        </p:spPr>
        <p:txBody>
          <a:bodyPr>
            <a:normAutofit fontScale="92500" lnSpcReduction="10000"/>
          </a:bodyPr>
          <a:lstStyle/>
          <a:p>
            <a:pPr>
              <a:buFontTx/>
              <a:buNone/>
            </a:pPr>
            <a:r>
              <a:rPr lang="zh-CN" altLang="en-US" sz="2800" b="1" dirty="0"/>
              <a:t>科学家们同时还发现，在环境适宜的夏季只有</a:t>
            </a:r>
            <a:r>
              <a:rPr lang="en-US" altLang="zh-CN" sz="2800" b="1" dirty="0"/>
              <a:t>RNA</a:t>
            </a:r>
            <a:r>
              <a:rPr lang="zh-CN" altLang="en-US" sz="2800" b="1" dirty="0"/>
              <a:t>的烟草花叶病病毒到了环境严酷的冬季，它们体内又有</a:t>
            </a:r>
            <a:r>
              <a:rPr lang="en-US" altLang="zh-CN" sz="2800" b="1" dirty="0"/>
              <a:t>DNA</a:t>
            </a:r>
            <a:r>
              <a:rPr lang="zh-CN" altLang="en-US" sz="2800" b="1" dirty="0"/>
              <a:t>了。显然，这些</a:t>
            </a:r>
            <a:r>
              <a:rPr lang="en-US" altLang="zh-CN" sz="2800" b="1" dirty="0"/>
              <a:t>DNA</a:t>
            </a:r>
            <a:r>
              <a:rPr lang="zh-CN" altLang="en-US" sz="2800" b="1" dirty="0"/>
              <a:t>是以</a:t>
            </a:r>
            <a:r>
              <a:rPr lang="en-US" altLang="zh-CN" sz="2800" b="1" dirty="0"/>
              <a:t>RNA</a:t>
            </a:r>
            <a:r>
              <a:rPr lang="zh-CN" altLang="en-US" sz="2800" b="1" dirty="0"/>
              <a:t>为模板合成</a:t>
            </a:r>
            <a:r>
              <a:rPr lang="zh-CN" altLang="en-US" sz="2800" b="1" dirty="0" smtClean="0"/>
              <a:t>的以</a:t>
            </a:r>
            <a:r>
              <a:rPr lang="en-US" altLang="zh-CN" sz="2800" b="1" dirty="0"/>
              <a:t>RNA</a:t>
            </a:r>
            <a:r>
              <a:rPr lang="zh-CN" altLang="en-US" sz="2800" b="1" dirty="0"/>
              <a:t>为模板合成</a:t>
            </a:r>
            <a:r>
              <a:rPr lang="en-US" altLang="zh-CN" sz="2800" b="1" dirty="0"/>
              <a:t>DNA</a:t>
            </a:r>
            <a:r>
              <a:rPr lang="zh-CN" altLang="en-US" sz="2800" b="1" dirty="0"/>
              <a:t>的过程叫“逆转录”，</a:t>
            </a:r>
            <a:r>
              <a:rPr lang="zh-CN" altLang="en-US" sz="2800" b="1" dirty="0" smtClean="0"/>
              <a:t>这需要</a:t>
            </a:r>
            <a:r>
              <a:rPr lang="zh-CN" altLang="en-US" sz="2800" b="1" dirty="0"/>
              <a:t>逆转录酶来催化它。</a:t>
            </a:r>
          </a:p>
        </p:txBody>
      </p:sp>
      <p:sp>
        <p:nvSpPr>
          <p:cNvPr id="45060" name="Text Box 4"/>
          <p:cNvSpPr txBox="1">
            <a:spLocks noChangeArrowheads="1"/>
          </p:cNvSpPr>
          <p:nvPr/>
        </p:nvSpPr>
        <p:spPr bwMode="auto">
          <a:xfrm>
            <a:off x="2260433" y="4405560"/>
            <a:ext cx="10027461"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nvGrpSpPr>
          <p:cNvPr id="45061" name="Group 5"/>
          <p:cNvGrpSpPr>
            <a:grpSpLocks/>
          </p:cNvGrpSpPr>
          <p:nvPr/>
        </p:nvGrpSpPr>
        <p:grpSpPr bwMode="auto">
          <a:xfrm>
            <a:off x="838093" y="5362825"/>
            <a:ext cx="11303639" cy="966788"/>
            <a:chOff x="396" y="2848"/>
            <a:chExt cx="5341" cy="609"/>
          </a:xfrm>
        </p:grpSpPr>
        <p:sp>
          <p:nvSpPr>
            <p:cNvPr id="45062" name="Text Box 6"/>
            <p:cNvSpPr txBox="1">
              <a:spLocks noChangeArrowheads="1"/>
            </p:cNvSpPr>
            <p:nvPr/>
          </p:nvSpPr>
          <p:spPr bwMode="auto">
            <a:xfrm>
              <a:off x="396" y="2848"/>
              <a:ext cx="4748"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zh-CN" altLang="en-US" sz="3200" b="1">
                  <a:solidFill>
                    <a:srgbClr val="FF0000"/>
                  </a:solidFill>
                  <a:latin typeface="楷体_GB2312" pitchFamily="49" charset="-122"/>
                  <a:ea typeface="楷体_GB2312" pitchFamily="49" charset="-122"/>
                </a:rPr>
                <a:t>ＴＡＣＣＡＡＡＣＧＧＣＣＴＴＴＴＡＣ</a:t>
              </a:r>
            </a:p>
          </p:txBody>
        </p:sp>
        <p:sp>
          <p:nvSpPr>
            <p:cNvPr id="45063" name="Text Box 7"/>
            <p:cNvSpPr txBox="1">
              <a:spLocks noChangeArrowheads="1"/>
            </p:cNvSpPr>
            <p:nvPr/>
          </p:nvSpPr>
          <p:spPr bwMode="auto">
            <a:xfrm>
              <a:off x="1036" y="3147"/>
              <a:ext cx="4701" cy="31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sp>
        <p:nvSpPr>
          <p:cNvPr id="45064" name="Text Box 8"/>
          <p:cNvSpPr txBox="1">
            <a:spLocks noChangeArrowheads="1"/>
          </p:cNvSpPr>
          <p:nvPr/>
        </p:nvSpPr>
        <p:spPr bwMode="auto">
          <a:xfrm>
            <a:off x="2224453" y="4899273"/>
            <a:ext cx="9870848"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3200" b="1" dirty="0">
                <a:solidFill>
                  <a:srgbClr val="FF0000"/>
                </a:solidFill>
                <a:latin typeface="楷体_GB2312" pitchFamily="49" charset="-122"/>
                <a:ea typeface="楷体_GB2312" pitchFamily="49" charset="-122"/>
              </a:rPr>
              <a:t>ＡＴＧＧＴＴＴＧＣＣＧＧＡＡＡＡＴＧ</a:t>
            </a:r>
          </a:p>
        </p:txBody>
      </p:sp>
      <p:sp>
        <p:nvSpPr>
          <p:cNvPr id="45065" name="Text Box 9"/>
          <p:cNvSpPr txBox="1">
            <a:spLocks noChangeArrowheads="1"/>
          </p:cNvSpPr>
          <p:nvPr/>
        </p:nvSpPr>
        <p:spPr bwMode="auto">
          <a:xfrm>
            <a:off x="2575649" y="3861048"/>
            <a:ext cx="6664515" cy="549275"/>
          </a:xfrm>
          <a:prstGeom prst="rect">
            <a:avLst/>
          </a:prstGeom>
          <a:solidFill>
            <a:srgbClr val="FF6600"/>
          </a:solidFill>
          <a:ln>
            <a:noFill/>
          </a:ln>
          <a:effectLst/>
          <a:extLs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altLang="zh-CN" sz="3600" b="1">
                <a:solidFill>
                  <a:schemeClr val="bg1"/>
                </a:solidFill>
                <a:latin typeface="楷体_GB2312" pitchFamily="49" charset="-122"/>
                <a:ea typeface="楷体_GB2312" pitchFamily="49" charset="-122"/>
              </a:rPr>
              <a:t>DNA</a:t>
            </a:r>
            <a:r>
              <a:rPr lang="zh-CN" altLang="en-US" sz="3600" b="1">
                <a:solidFill>
                  <a:schemeClr val="bg1"/>
                </a:solidFill>
                <a:latin typeface="楷体_GB2312" pitchFamily="49" charset="-122"/>
                <a:ea typeface="楷体_GB2312" pitchFamily="49" charset="-122"/>
              </a:rPr>
              <a:t>双螺旋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iterate type="lt">
                                    <p:tmPct val="100000"/>
                                  </p:iterate>
                                  <p:childTnLst>
                                    <p:set>
                                      <p:cBhvr>
                                        <p:cTn id="6" dur="1" fill="hold">
                                          <p:stCondLst>
                                            <p:cond delay="0"/>
                                          </p:stCondLst>
                                        </p:cTn>
                                        <p:tgtEl>
                                          <p:spTgt spid="45064">
                                            <p:txEl>
                                              <p:pRg st="0" end="0"/>
                                            </p:txEl>
                                          </p:spTgt>
                                        </p:tgtEl>
                                        <p:attrNameLst>
                                          <p:attrName>style.visibility</p:attrName>
                                        </p:attrNameLst>
                                      </p:cBhvr>
                                      <p:to>
                                        <p:strVal val="visible"/>
                                      </p:to>
                                    </p:set>
                                    <p:animEffect transition="in" filter="wipe(left)">
                                      <p:cBhvr>
                                        <p:cTn id="7" dur="80"/>
                                        <p:tgtEl>
                                          <p:spTgt spid="4506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nodeType="afterGroup">
                            <p:stCondLst>
                              <p:cond delay="1440"/>
                            </p:stCondLst>
                            <p:childTnLst>
                              <p:par>
                                <p:cTn id="9" presetID="22" presetClass="entr" presetSubtype="8" fill="hold" nodeType="afterEffect">
                                  <p:stCondLst>
                                    <p:cond delay="0"/>
                                  </p:stCondLst>
                                  <p:iterate type="lt">
                                    <p:tmPct val="100000"/>
                                  </p:iterate>
                                  <p:childTnLst>
                                    <p:set>
                                      <p:cBhvr>
                                        <p:cTn id="10" dur="1" fill="hold">
                                          <p:stCondLst>
                                            <p:cond delay="0"/>
                                          </p:stCondLst>
                                        </p:cTn>
                                        <p:tgtEl>
                                          <p:spTgt spid="45060">
                                            <p:txEl>
                                              <p:pRg st="0" end="0"/>
                                            </p:txEl>
                                          </p:spTgt>
                                        </p:tgtEl>
                                        <p:attrNameLst>
                                          <p:attrName>style.visibility</p:attrName>
                                        </p:attrNameLst>
                                      </p:cBhvr>
                                      <p:to>
                                        <p:strVal val="visible"/>
                                      </p:to>
                                    </p:set>
                                    <p:animEffect transition="in" filter="wipe(left)">
                                      <p:cBhvr>
                                        <p:cTn id="11" dur="80"/>
                                        <p:tgtEl>
                                          <p:spTgt spid="45060">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hammer.wav"/>
                                        </p:tgtEl>
                                      </p:cMediaNode>
                                    </p:audio>
                                  </p:subTnLst>
                                </p:cTn>
                              </p:par>
                            </p:childTnLst>
                          </p:cTn>
                        </p:par>
                        <p:par>
                          <p:cTn id="12" fill="hold" nodeType="afterGroup">
                            <p:stCondLst>
                              <p:cond delay="2880"/>
                            </p:stCondLst>
                            <p:childTnLst>
                              <p:par>
                                <p:cTn id="13" presetID="20" presetClass="entr" presetSubtype="0" fill="hold" grpId="0" nodeType="afterEffect">
                                  <p:stCondLst>
                                    <p:cond delay="0"/>
                                  </p:stCondLst>
                                  <p:childTnLst>
                                    <p:set>
                                      <p:cBhvr>
                                        <p:cTn id="14" dur="1" fill="hold">
                                          <p:stCondLst>
                                            <p:cond delay="0"/>
                                          </p:stCondLst>
                                        </p:cTn>
                                        <p:tgtEl>
                                          <p:spTgt spid="45065"/>
                                        </p:tgtEl>
                                        <p:attrNameLst>
                                          <p:attrName>style.visibility</p:attrName>
                                        </p:attrNameLst>
                                      </p:cBhvr>
                                      <p:to>
                                        <p:strVal val="visible"/>
                                      </p:to>
                                    </p:set>
                                    <p:animEffect transition="in" filter="wedge">
                                      <p:cBhvr>
                                        <p:cTn id="15" dur="20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766410" y="2247304"/>
            <a:ext cx="8448633"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dirty="0">
                <a:solidFill>
                  <a:srgbClr val="000099"/>
                </a:solidFill>
                <a:latin typeface="宋体" charset="-122"/>
              </a:rPr>
              <a:t>蛋白质是生命活动的主要承担者和体现者。</a:t>
            </a:r>
          </a:p>
        </p:txBody>
      </p:sp>
      <p:sp>
        <p:nvSpPr>
          <p:cNvPr id="19462" name="Text Box 6"/>
          <p:cNvSpPr txBox="1">
            <a:spLocks noChangeArrowheads="1"/>
          </p:cNvSpPr>
          <p:nvPr/>
        </p:nvSpPr>
        <p:spPr bwMode="auto">
          <a:xfrm>
            <a:off x="431656" y="2750541"/>
            <a:ext cx="8543870"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latin typeface="宋体" charset="-122"/>
              </a:rPr>
              <a:t>  </a:t>
            </a:r>
            <a:r>
              <a:rPr kumimoji="1" lang="zh-CN" altLang="en-US" sz="2400" b="1" dirty="0">
                <a:solidFill>
                  <a:srgbClr val="000099"/>
                </a:solidFill>
                <a:latin typeface="宋体" charset="-122"/>
              </a:rPr>
              <a:t>蛋白质是如何承担生命活动的呢？</a:t>
            </a:r>
          </a:p>
        </p:txBody>
      </p:sp>
      <p:sp>
        <p:nvSpPr>
          <p:cNvPr id="19463" name="Text Box 7"/>
          <p:cNvSpPr txBox="1">
            <a:spLocks noChangeArrowheads="1"/>
          </p:cNvSpPr>
          <p:nvPr/>
        </p:nvSpPr>
        <p:spPr bwMode="auto">
          <a:xfrm>
            <a:off x="719574" y="1413570"/>
            <a:ext cx="8063450"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000099"/>
                </a:solidFill>
                <a:latin typeface="宋体" charset="-122"/>
              </a:rPr>
              <a:t>  </a:t>
            </a:r>
            <a:r>
              <a:rPr kumimoji="1" lang="zh-CN" altLang="en-US" sz="2400" b="1">
                <a:solidFill>
                  <a:srgbClr val="000099"/>
                </a:solidFill>
                <a:latin typeface="宋体" charset="-122"/>
              </a:rPr>
              <a:t>蛋白质与生物性状特征有什么关系？</a:t>
            </a:r>
          </a:p>
        </p:txBody>
      </p:sp>
      <p:sp>
        <p:nvSpPr>
          <p:cNvPr id="19465" name="Text Box 9"/>
          <p:cNvSpPr txBox="1">
            <a:spLocks noChangeArrowheads="1"/>
          </p:cNvSpPr>
          <p:nvPr/>
        </p:nvSpPr>
        <p:spPr bwMode="auto">
          <a:xfrm>
            <a:off x="478582" y="3255367"/>
            <a:ext cx="10753383" cy="46166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latin typeface="宋体" charset="-122"/>
              </a:rPr>
              <a:t>  </a:t>
            </a:r>
            <a:r>
              <a:rPr kumimoji="1" lang="zh-CN" altLang="en-US" sz="2400" b="1" dirty="0">
                <a:solidFill>
                  <a:srgbClr val="000099"/>
                </a:solidFill>
                <a:latin typeface="宋体" charset="-122"/>
              </a:rPr>
              <a:t>结构功能，催化功能；运输载体功能；调节功能；免疫功能。</a:t>
            </a:r>
          </a:p>
        </p:txBody>
      </p:sp>
      <p:grpSp>
        <p:nvGrpSpPr>
          <p:cNvPr id="19478" name="Group 22"/>
          <p:cNvGrpSpPr>
            <a:grpSpLocks/>
          </p:cNvGrpSpPr>
          <p:nvPr/>
        </p:nvGrpSpPr>
        <p:grpSpPr bwMode="auto">
          <a:xfrm>
            <a:off x="838089" y="3068960"/>
            <a:ext cx="11041215" cy="2970213"/>
            <a:chOff x="361" y="2149"/>
            <a:chExt cx="5217" cy="1871"/>
          </a:xfrm>
        </p:grpSpPr>
        <p:pic>
          <p:nvPicPr>
            <p:cNvPr id="19466" name="Picture 10" descr="cormie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 y="2614"/>
              <a:ext cx="969" cy="1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8" name="Picture 12" descr="00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9" y="2724"/>
              <a:ext cx="1905" cy="1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70" name="Picture 14" descr="20044160371880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2" y="2614"/>
              <a:ext cx="1014" cy="1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77" name="Picture 21" descr="h0401-0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42" y="2149"/>
              <a:ext cx="1236" cy="187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3"/>
          <p:cNvSpPr txBox="1">
            <a:spLocks noChangeArrowheads="1"/>
          </p:cNvSpPr>
          <p:nvPr/>
        </p:nvSpPr>
        <p:spPr bwMode="auto">
          <a:xfrm>
            <a:off x="838269" y="1476073"/>
            <a:ext cx="7633201" cy="5847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a:solidFill>
                  <a:srgbClr val="FFFF00"/>
                </a:solidFill>
                <a:latin typeface="Times New Roman" pitchFamily="18" charset="0"/>
                <a:ea typeface="华文中宋" pitchFamily="2" charset="-122"/>
              </a:rPr>
              <a:t>一</a:t>
            </a:r>
            <a:r>
              <a:rPr kumimoji="1" lang="zh-CN" altLang="en-US" sz="3200" b="1" dirty="0" smtClean="0">
                <a:solidFill>
                  <a:srgbClr val="FFFF00"/>
                </a:solidFill>
                <a:latin typeface="Times New Roman" pitchFamily="18" charset="0"/>
                <a:ea typeface="华文中宋" pitchFamily="2" charset="-122"/>
              </a:rPr>
              <a:t>、</a:t>
            </a:r>
            <a:r>
              <a:rPr kumimoji="1" lang="zh-CN" altLang="en-US" sz="3200" b="1" dirty="0" smtClean="0">
                <a:solidFill>
                  <a:srgbClr val="FFFF00"/>
                </a:solidFill>
                <a:latin typeface="Times New Roman" pitchFamily="18" charset="0"/>
                <a:ea typeface="华文中宋" pitchFamily="2" charset="-122"/>
              </a:rPr>
              <a:t>基因、蛋白质与性状的关系</a:t>
            </a:r>
            <a:endParaRPr kumimoji="1" lang="zh-CN" altLang="en-US" sz="3200" b="1" dirty="0">
              <a:solidFill>
                <a:srgbClr val="FFFF00"/>
              </a:solidFill>
              <a:latin typeface="Times New Roman" pitchFamily="18" charset="0"/>
              <a:ea typeface="华文中宋" pitchFamily="2" charset="-122"/>
            </a:endParaRPr>
          </a:p>
        </p:txBody>
      </p:sp>
      <p:pic>
        <p:nvPicPr>
          <p:cNvPr id="19479"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85696" y="857804"/>
            <a:ext cx="2670150" cy="197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E:\负责系列\18-19\全解学案版\版式\5.18PPT四改\PPT-图标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622" y="620688"/>
            <a:ext cx="1782605" cy="747872"/>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xmlns="" id="{969DB3D7-3896-489E-A719-52F9C25F79B4}"/>
              </a:ext>
            </a:extLst>
          </p:cNvPr>
          <p:cNvSpPr/>
          <p:nvPr/>
        </p:nvSpPr>
        <p:spPr>
          <a:xfrm>
            <a:off x="1026149" y="735728"/>
            <a:ext cx="2957551" cy="461665"/>
          </a:xfrm>
          <a:prstGeom prst="rect">
            <a:avLst/>
          </a:prstGeom>
        </p:spPr>
        <p:txBody>
          <a:bodyPr wrap="square">
            <a:spAutoFit/>
          </a:bodyPr>
          <a:lstStyle/>
          <a:p>
            <a:r>
              <a:rPr lang="zh-CN" altLang="en-US" sz="2400" b="1" dirty="0" smtClean="0">
                <a:solidFill>
                  <a:srgbClr val="FF0000"/>
                </a:solidFill>
                <a:latin typeface="微软雅黑" pitchFamily="34" charset="-122"/>
                <a:ea typeface="微软雅黑" pitchFamily="34" charset="-122"/>
              </a:rPr>
              <a:t>内容精讲</a:t>
            </a:r>
            <a:endParaRPr lang="zh-CN" altLang="en-US" sz="2400" b="1"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ox(in)">
                                      <p:cBhvr>
                                        <p:cTn id="7" dur="500"/>
                                        <p:tgtEl>
                                          <p:spTgt spid="19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ox(in)">
                                      <p:cBhvr>
                                        <p:cTn id="12" dur="5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Effect transition="in" filter="box(in)">
                                      <p:cBhvr>
                                        <p:cTn id="17" dur="500"/>
                                        <p:tgtEl>
                                          <p:spTgt spid="194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9478"/>
                                        </p:tgtEl>
                                        <p:attrNameLst>
                                          <p:attrName>style.visibility</p:attrName>
                                        </p:attrNameLst>
                                      </p:cBhvr>
                                      <p:to>
                                        <p:strVal val="visible"/>
                                      </p:to>
                                    </p:set>
                                    <p:animEffect transition="in" filter="box(in)">
                                      <p:cBhvr>
                                        <p:cTn id="22" dur="500"/>
                                        <p:tgtEl>
                                          <p:spTgt spid="19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65"/>
                                        </p:tgtEl>
                                        <p:attrNameLst>
                                          <p:attrName>style.visibility</p:attrName>
                                        </p:attrNameLst>
                                      </p:cBhvr>
                                      <p:to>
                                        <p:strVal val="visible"/>
                                      </p:to>
                                    </p:set>
                                    <p:animEffect transition="in" filter="box(in)">
                                      <p:cBhvr>
                                        <p:cTn id="27"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78582" y="785714"/>
            <a:ext cx="10971213" cy="627062"/>
          </a:xfrm>
          <a:solidFill>
            <a:srgbClr val="FF9900"/>
          </a:solidFill>
          <a:ln>
            <a:solidFill>
              <a:schemeClr val="tx1"/>
            </a:solidFill>
            <a:miter lim="800000"/>
            <a:headEnd/>
            <a:tailEnd/>
          </a:ln>
        </p:spPr>
        <p:txBody>
          <a:bodyPr>
            <a:normAutofit fontScale="90000"/>
          </a:bodyPr>
          <a:lstStyle/>
          <a:p>
            <a:pPr algn="ctr"/>
            <a:r>
              <a:rPr lang="zh-CN" altLang="en-US" sz="3600" b="1">
                <a:solidFill>
                  <a:schemeClr val="bg1"/>
                </a:solidFill>
              </a:rPr>
              <a:t>逆转录</a:t>
            </a:r>
          </a:p>
        </p:txBody>
      </p:sp>
      <p:grpSp>
        <p:nvGrpSpPr>
          <p:cNvPr id="46083" name="Group 3"/>
          <p:cNvGrpSpPr>
            <a:grpSpLocks/>
          </p:cNvGrpSpPr>
          <p:nvPr/>
        </p:nvGrpSpPr>
        <p:grpSpPr bwMode="auto">
          <a:xfrm>
            <a:off x="1124712" y="5365802"/>
            <a:ext cx="8857800" cy="966788"/>
            <a:chOff x="289" y="2848"/>
            <a:chExt cx="4126" cy="609"/>
          </a:xfrm>
        </p:grpSpPr>
        <p:sp>
          <p:nvSpPr>
            <p:cNvPr id="46084" name="Text Box 4"/>
            <p:cNvSpPr txBox="1">
              <a:spLocks noChangeArrowheads="1"/>
            </p:cNvSpPr>
            <p:nvPr/>
          </p:nvSpPr>
          <p:spPr bwMode="auto">
            <a:xfrm>
              <a:off x="289" y="2848"/>
              <a:ext cx="4126"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zh-CN" altLang="en-US" sz="3200" b="1" dirty="0">
                  <a:solidFill>
                    <a:srgbClr val="FF0000"/>
                  </a:solidFill>
                  <a:latin typeface="楷体_GB2312" pitchFamily="49" charset="-122"/>
                  <a:ea typeface="楷体_GB2312" pitchFamily="49" charset="-122"/>
                </a:rPr>
                <a:t>ＴＡＣＣＡＡＡＣＧＧＣＣＴＴＴＴＡＣ</a:t>
              </a:r>
            </a:p>
          </p:txBody>
        </p:sp>
        <p:sp>
          <p:nvSpPr>
            <p:cNvPr id="46085" name="Text Box 5"/>
            <p:cNvSpPr txBox="1">
              <a:spLocks noChangeArrowheads="1"/>
            </p:cNvSpPr>
            <p:nvPr/>
          </p:nvSpPr>
          <p:spPr bwMode="auto">
            <a:xfrm>
              <a:off x="615" y="3147"/>
              <a:ext cx="3776" cy="31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grpSp>
        <p:nvGrpSpPr>
          <p:cNvPr id="46086" name="Group 6"/>
          <p:cNvGrpSpPr>
            <a:grpSpLocks/>
          </p:cNvGrpSpPr>
          <p:nvPr/>
        </p:nvGrpSpPr>
        <p:grpSpPr bwMode="auto">
          <a:xfrm>
            <a:off x="1870890" y="1435103"/>
            <a:ext cx="10063441" cy="985838"/>
            <a:chOff x="632" y="2911"/>
            <a:chExt cx="4755" cy="621"/>
          </a:xfrm>
        </p:grpSpPr>
        <p:sp>
          <p:nvSpPr>
            <p:cNvPr id="46087" name="Text Box 7"/>
            <p:cNvSpPr txBox="1">
              <a:spLocks noChangeArrowheads="1"/>
            </p:cNvSpPr>
            <p:nvPr/>
          </p:nvSpPr>
          <p:spPr bwMode="auto">
            <a:xfrm>
              <a:off x="649" y="2911"/>
              <a:ext cx="4738"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a:solidFill>
                    <a:srgbClr val="FF0000"/>
                  </a:solidFill>
                  <a:latin typeface="楷体_GB2312" pitchFamily="49" charset="-122"/>
                  <a:ea typeface="楷体_GB2312" pitchFamily="49" charset="-122"/>
                </a:rPr>
                <a:t>┯┯┯┯┯┯┯┯┯┯┯┯┯┯┯┯┯┯</a:t>
              </a:r>
            </a:p>
          </p:txBody>
        </p:sp>
        <p:sp>
          <p:nvSpPr>
            <p:cNvPr id="46088" name="Text Box 8"/>
            <p:cNvSpPr txBox="1">
              <a:spLocks noChangeArrowheads="1"/>
            </p:cNvSpPr>
            <p:nvPr/>
          </p:nvSpPr>
          <p:spPr bwMode="auto">
            <a:xfrm>
              <a:off x="632" y="3222"/>
              <a:ext cx="4664"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3200" b="1">
                  <a:solidFill>
                    <a:srgbClr val="FF0000"/>
                  </a:solidFill>
                  <a:latin typeface="楷体_GB2312" pitchFamily="49" charset="-122"/>
                  <a:ea typeface="楷体_GB2312" pitchFamily="49" charset="-122"/>
                </a:rPr>
                <a:t>ＡＴＧＧＴＴＴＧＣＣＧＧＡＡＡＡＴＧ</a:t>
              </a:r>
            </a:p>
          </p:txBody>
        </p:sp>
      </p:grpSp>
      <p:sp>
        <p:nvSpPr>
          <p:cNvPr id="46089" name="Rectangle 9"/>
          <p:cNvSpPr>
            <a:spLocks noChangeArrowheads="1"/>
          </p:cNvSpPr>
          <p:nvPr/>
        </p:nvSpPr>
        <p:spPr bwMode="auto">
          <a:xfrm>
            <a:off x="457140" y="3573016"/>
            <a:ext cx="11733273" cy="6096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20000"/>
              </a:spcBef>
            </a:pPr>
            <a:r>
              <a:rPr lang="zh-CN" altLang="en-US" sz="4000" b="1" dirty="0">
                <a:latin typeface="楷体_GB2312" pitchFamily="49" charset="-122"/>
                <a:ea typeface="楷体_GB2312" pitchFamily="49" charset="-122"/>
              </a:rPr>
              <a:t>通过</a:t>
            </a:r>
            <a:r>
              <a:rPr lang="en-US" altLang="zh-CN" sz="4000" b="1" dirty="0">
                <a:latin typeface="楷体_GB2312" pitchFamily="49" charset="-122"/>
                <a:ea typeface="楷体_GB2312" pitchFamily="49" charset="-122"/>
              </a:rPr>
              <a:t>DNA</a:t>
            </a:r>
            <a:r>
              <a:rPr lang="zh-CN" altLang="en-US" sz="4000" b="1" dirty="0">
                <a:latin typeface="楷体_GB2312" pitchFamily="49" charset="-122"/>
                <a:ea typeface="楷体_GB2312" pitchFamily="49" charset="-122"/>
              </a:rPr>
              <a:t>复制，繁殖出大量</a:t>
            </a:r>
            <a:r>
              <a:rPr lang="en-US" altLang="zh-CN" sz="4000" b="1" dirty="0">
                <a:latin typeface="楷体_GB2312" pitchFamily="49" charset="-122"/>
                <a:ea typeface="楷体_GB2312" pitchFamily="49" charset="-122"/>
              </a:rPr>
              <a:t>DNA</a:t>
            </a:r>
            <a:r>
              <a:rPr lang="zh-CN" altLang="en-US" sz="4000" b="1" dirty="0">
                <a:latin typeface="楷体_GB2312" pitchFamily="49" charset="-122"/>
                <a:ea typeface="楷体_GB2312" pitchFamily="49" charset="-122"/>
              </a:rPr>
              <a:t>型病毒。</a:t>
            </a:r>
          </a:p>
        </p:txBody>
      </p:sp>
      <p:sp>
        <p:nvSpPr>
          <p:cNvPr id="46090" name="Text Box 10"/>
          <p:cNvSpPr txBox="1">
            <a:spLocks noChangeArrowheads="1"/>
          </p:cNvSpPr>
          <p:nvPr/>
        </p:nvSpPr>
        <p:spPr bwMode="auto">
          <a:xfrm>
            <a:off x="478582" y="2324101"/>
            <a:ext cx="10048625"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zh-CN" altLang="en-US" sz="3200" b="1" dirty="0">
                <a:solidFill>
                  <a:srgbClr val="FF0000"/>
                </a:solidFill>
                <a:latin typeface="楷体_GB2312" pitchFamily="49" charset="-122"/>
                <a:ea typeface="楷体_GB2312" pitchFamily="49" charset="-122"/>
              </a:rPr>
              <a:t>ＴＡＣＣＡＡＡＣＧＧＣＣＴＴＴＴＡＣ</a:t>
            </a:r>
          </a:p>
        </p:txBody>
      </p:sp>
      <p:sp>
        <p:nvSpPr>
          <p:cNvPr id="46091" name="Text Box 11"/>
          <p:cNvSpPr txBox="1">
            <a:spLocks noChangeArrowheads="1"/>
          </p:cNvSpPr>
          <p:nvPr/>
        </p:nvSpPr>
        <p:spPr bwMode="auto">
          <a:xfrm>
            <a:off x="1826447" y="2798763"/>
            <a:ext cx="9949154" cy="492443"/>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a:solidFill>
                  <a:srgbClr val="FF0000"/>
                </a:solidFill>
                <a:latin typeface="楷体_GB2312" pitchFamily="49" charset="-122"/>
                <a:ea typeface="楷体_GB2312" pitchFamily="49" charset="-122"/>
              </a:rPr>
              <a:t>┷┷┷┷┷┷┷┷┷┷┷┷┷┷┷┷┷┷</a:t>
            </a:r>
          </a:p>
        </p:txBody>
      </p:sp>
      <p:sp>
        <p:nvSpPr>
          <p:cNvPr id="46092" name="Text Box 12"/>
          <p:cNvSpPr txBox="1">
            <a:spLocks noChangeArrowheads="1"/>
          </p:cNvSpPr>
          <p:nvPr/>
        </p:nvSpPr>
        <p:spPr bwMode="auto">
          <a:xfrm>
            <a:off x="1900393" y="4437112"/>
            <a:ext cx="10027461"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sp>
        <p:nvSpPr>
          <p:cNvPr id="46093" name="Text Box 13"/>
          <p:cNvSpPr txBox="1">
            <a:spLocks noChangeArrowheads="1"/>
          </p:cNvSpPr>
          <p:nvPr/>
        </p:nvSpPr>
        <p:spPr bwMode="auto">
          <a:xfrm>
            <a:off x="1864413" y="4930825"/>
            <a:ext cx="9870848"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3200" b="1" dirty="0">
                <a:solidFill>
                  <a:srgbClr val="FF0000"/>
                </a:solidFill>
                <a:latin typeface="楷体_GB2312" pitchFamily="49" charset="-122"/>
                <a:ea typeface="楷体_GB2312" pitchFamily="49" charset="-122"/>
              </a:rPr>
              <a:t>ＡＴＧＧＴＴＴＧＣＣＧＧＡＡＡＡＴＧ</a:t>
            </a:r>
          </a:p>
        </p:txBody>
      </p:sp>
      <p:sp>
        <p:nvSpPr>
          <p:cNvPr id="46094" name="AutoShape 14">
            <a:hlinkClick r:id="rId5" action="ppaction://hlinksldjump" highlightClick="1"/>
          </p:cNvPr>
          <p:cNvSpPr>
            <a:spLocks noChangeArrowheads="1"/>
          </p:cNvSpPr>
          <p:nvPr/>
        </p:nvSpPr>
        <p:spPr bwMode="auto">
          <a:xfrm>
            <a:off x="9767614" y="5732933"/>
            <a:ext cx="673012" cy="360363"/>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iterate type="lt">
                                    <p:tmPct val="100000"/>
                                  </p:iterate>
                                  <p:childTnLst>
                                    <p:set>
                                      <p:cBhvr>
                                        <p:cTn id="6" dur="1" fill="hold">
                                          <p:stCondLst>
                                            <p:cond delay="0"/>
                                          </p:stCondLst>
                                        </p:cTn>
                                        <p:tgtEl>
                                          <p:spTgt spid="46093">
                                            <p:txEl>
                                              <p:pRg st="0" end="0"/>
                                            </p:txEl>
                                          </p:spTgt>
                                        </p:tgtEl>
                                        <p:attrNameLst>
                                          <p:attrName>style.visibility</p:attrName>
                                        </p:attrNameLst>
                                      </p:cBhvr>
                                      <p:to>
                                        <p:strVal val="visible"/>
                                      </p:to>
                                    </p:set>
                                    <p:animEffect transition="in" filter="wipe(left)">
                                      <p:cBhvr>
                                        <p:cTn id="7" dur="80"/>
                                        <p:tgtEl>
                                          <p:spTgt spid="4609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8" presetID="22" presetClass="entr" presetSubtype="8" fill="hold" nodeType="withEffect">
                                  <p:stCondLst>
                                    <p:cond delay="0"/>
                                  </p:stCondLst>
                                  <p:iterate type="lt">
                                    <p:tmPct val="100000"/>
                                  </p:iterate>
                                  <p:childTnLst>
                                    <p:set>
                                      <p:cBhvr>
                                        <p:cTn id="9" dur="1" fill="hold">
                                          <p:stCondLst>
                                            <p:cond delay="0"/>
                                          </p:stCondLst>
                                        </p:cTn>
                                        <p:tgtEl>
                                          <p:spTgt spid="46090">
                                            <p:txEl>
                                              <p:pRg st="0" end="0"/>
                                            </p:txEl>
                                          </p:spTgt>
                                        </p:tgtEl>
                                        <p:attrNameLst>
                                          <p:attrName>style.visibility</p:attrName>
                                        </p:attrNameLst>
                                      </p:cBhvr>
                                      <p:to>
                                        <p:strVal val="visible"/>
                                      </p:to>
                                    </p:set>
                                    <p:animEffect transition="in" filter="wipe(left)">
                                      <p:cBhvr>
                                        <p:cTn id="10" dur="80"/>
                                        <p:tgtEl>
                                          <p:spTgt spid="46090">
                                            <p:txEl>
                                              <p:pRg st="0" end="0"/>
                                            </p:txEl>
                                          </p:spTgt>
                                        </p:tgtEl>
                                      </p:cBhvr>
                                    </p:animEffect>
                                  </p:childTnLst>
                                </p:cTn>
                              </p:par>
                            </p:childTnLst>
                          </p:cTn>
                        </p:par>
                        <p:par>
                          <p:cTn id="11" fill="hold" nodeType="afterGroup">
                            <p:stCondLst>
                              <p:cond delay="1440"/>
                            </p:stCondLst>
                            <p:childTnLst>
                              <p:par>
                                <p:cTn id="12" presetID="22" presetClass="entr" presetSubtype="8" fill="hold" nodeType="afterEffect">
                                  <p:stCondLst>
                                    <p:cond delay="0"/>
                                  </p:stCondLst>
                                  <p:iterate type="lt">
                                    <p:tmPct val="100000"/>
                                  </p:iterate>
                                  <p:childTnLst>
                                    <p:set>
                                      <p:cBhvr>
                                        <p:cTn id="13" dur="1" fill="hold">
                                          <p:stCondLst>
                                            <p:cond delay="0"/>
                                          </p:stCondLst>
                                        </p:cTn>
                                        <p:tgtEl>
                                          <p:spTgt spid="46092">
                                            <p:txEl>
                                              <p:pRg st="0" end="0"/>
                                            </p:txEl>
                                          </p:spTgt>
                                        </p:tgtEl>
                                        <p:attrNameLst>
                                          <p:attrName>style.visibility</p:attrName>
                                        </p:attrNameLst>
                                      </p:cBhvr>
                                      <p:to>
                                        <p:strVal val="visible"/>
                                      </p:to>
                                    </p:set>
                                    <p:animEffect transition="in" filter="wipe(left)">
                                      <p:cBhvr>
                                        <p:cTn id="14" dur="80"/>
                                        <p:tgtEl>
                                          <p:spTgt spid="46092">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hammer.wav"/>
                                        </p:tgtEl>
                                      </p:cMediaNode>
                                    </p:audio>
                                  </p:subTnLst>
                                </p:cTn>
                              </p:par>
                              <p:par>
                                <p:cTn id="15" presetID="22" presetClass="entr" presetSubtype="8" fill="hold" nodeType="withEffect">
                                  <p:stCondLst>
                                    <p:cond delay="0"/>
                                  </p:stCondLst>
                                  <p:iterate type="lt">
                                    <p:tmPct val="100000"/>
                                  </p:iterate>
                                  <p:childTnLst>
                                    <p:set>
                                      <p:cBhvr>
                                        <p:cTn id="16" dur="1" fill="hold">
                                          <p:stCondLst>
                                            <p:cond delay="0"/>
                                          </p:stCondLst>
                                        </p:cTn>
                                        <p:tgtEl>
                                          <p:spTgt spid="46091">
                                            <p:txEl>
                                              <p:pRg st="0" end="0"/>
                                            </p:txEl>
                                          </p:spTgt>
                                        </p:tgtEl>
                                        <p:attrNameLst>
                                          <p:attrName>style.visibility</p:attrName>
                                        </p:attrNameLst>
                                      </p:cBhvr>
                                      <p:to>
                                        <p:strVal val="visible"/>
                                      </p:to>
                                    </p:set>
                                    <p:animEffect transition="in" filter="wipe(left)">
                                      <p:cBhvr>
                                        <p:cTn id="17" dur="80"/>
                                        <p:tgtEl>
                                          <p:spTgt spid="4609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hammer.wav"/>
                                        </p:tgtEl>
                                      </p:cMediaNode>
                                    </p:audio>
                                  </p:subTnLst>
                                </p:cTn>
                              </p:par>
                            </p:childTnLst>
                          </p:cTn>
                        </p:par>
                        <p:par>
                          <p:cTn id="18" fill="hold" nodeType="afterGroup">
                            <p:stCondLst>
                              <p:cond delay="2880"/>
                            </p:stCondLst>
                            <p:childTnLst>
                              <p:par>
                                <p:cTn id="19" presetID="20" presetClass="entr" presetSubtype="0" fill="hold" grpId="0" nodeType="afterEffect">
                                  <p:stCondLst>
                                    <p:cond delay="0"/>
                                  </p:stCondLst>
                                  <p:childTnLst>
                                    <p:set>
                                      <p:cBhvr>
                                        <p:cTn id="20" dur="1" fill="hold">
                                          <p:stCondLst>
                                            <p:cond delay="0"/>
                                          </p:stCondLst>
                                        </p:cTn>
                                        <p:tgtEl>
                                          <p:spTgt spid="46089"/>
                                        </p:tgtEl>
                                        <p:attrNameLst>
                                          <p:attrName>style.visibility</p:attrName>
                                        </p:attrNameLst>
                                      </p:cBhvr>
                                      <p:to>
                                        <p:strVal val="visible"/>
                                      </p:to>
                                    </p:set>
                                    <p:animEffect transition="in" filter="wedge">
                                      <p:cBhvr>
                                        <p:cTn id="21" dur="2000"/>
                                        <p:tgtEl>
                                          <p:spTgt spid="46089"/>
                                        </p:tgtEl>
                                      </p:cBhvr>
                                    </p:animEffect>
                                  </p:childTnLst>
                                  <p:subTnLst>
                                    <p:audio>
                                      <p:cMediaNode>
                                        <p:cTn display="0" masterRel="sameClick">
                                          <p:stCondLst>
                                            <p:cond evt="begin" delay="0">
                                              <p:tn val="19"/>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24593" y="857722"/>
            <a:ext cx="10971213" cy="627062"/>
          </a:xfrm>
          <a:solidFill>
            <a:srgbClr val="FF9900"/>
          </a:solidFill>
          <a:ln>
            <a:solidFill>
              <a:schemeClr val="tx1"/>
            </a:solidFill>
            <a:miter lim="800000"/>
            <a:headEnd/>
            <a:tailEnd/>
          </a:ln>
        </p:spPr>
        <p:txBody>
          <a:bodyPr>
            <a:normAutofit fontScale="90000"/>
          </a:bodyPr>
          <a:lstStyle/>
          <a:p>
            <a:pPr algn="ctr"/>
            <a:r>
              <a:rPr lang="en-US" altLang="zh-CN" sz="3600" b="1">
                <a:solidFill>
                  <a:schemeClr val="bg1"/>
                </a:solidFill>
              </a:rPr>
              <a:t>RNA</a:t>
            </a:r>
            <a:r>
              <a:rPr lang="zh-CN" altLang="en-US" sz="3600" b="1">
                <a:solidFill>
                  <a:schemeClr val="bg1"/>
                </a:solidFill>
              </a:rPr>
              <a:t>复制</a:t>
            </a:r>
          </a:p>
        </p:txBody>
      </p:sp>
      <p:sp>
        <p:nvSpPr>
          <p:cNvPr id="40963" name="Text Box 3"/>
          <p:cNvSpPr txBox="1">
            <a:spLocks noChangeArrowheads="1"/>
          </p:cNvSpPr>
          <p:nvPr/>
        </p:nvSpPr>
        <p:spPr bwMode="auto">
          <a:xfrm>
            <a:off x="2247684" y="4783633"/>
            <a:ext cx="9968202"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3200" b="1" dirty="0">
                <a:solidFill>
                  <a:srgbClr val="FF0000"/>
                </a:solidFill>
                <a:latin typeface="楷体_GB2312" pitchFamily="49" charset="-122"/>
                <a:ea typeface="楷体_GB2312" pitchFamily="49" charset="-122"/>
              </a:rPr>
              <a:t>ＡＵＧＧＵＵＵＧＣＣＧＧＡＡＡＡＵＧ</a:t>
            </a:r>
          </a:p>
        </p:txBody>
      </p:sp>
      <p:grpSp>
        <p:nvGrpSpPr>
          <p:cNvPr id="40964" name="Group 4"/>
          <p:cNvGrpSpPr>
            <a:grpSpLocks/>
          </p:cNvGrpSpPr>
          <p:nvPr/>
        </p:nvGrpSpPr>
        <p:grpSpPr bwMode="auto">
          <a:xfrm>
            <a:off x="878383" y="5229726"/>
            <a:ext cx="11267661" cy="936626"/>
            <a:chOff x="-8" y="2867"/>
            <a:chExt cx="5324" cy="590"/>
          </a:xfrm>
        </p:grpSpPr>
        <p:sp>
          <p:nvSpPr>
            <p:cNvPr id="40965" name="Text Box 5"/>
            <p:cNvSpPr txBox="1">
              <a:spLocks noChangeArrowheads="1"/>
            </p:cNvSpPr>
            <p:nvPr/>
          </p:nvSpPr>
          <p:spPr bwMode="auto">
            <a:xfrm>
              <a:off x="-8" y="2867"/>
              <a:ext cx="4748"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zh-CN" altLang="en-US" sz="3200" b="1" dirty="0">
                  <a:solidFill>
                    <a:srgbClr val="FF0000"/>
                  </a:solidFill>
                  <a:latin typeface="楷体_GB2312" pitchFamily="49" charset="-122"/>
                  <a:ea typeface="楷体_GB2312" pitchFamily="49" charset="-122"/>
                </a:rPr>
                <a:t>ＵＡＣＣＡＡＡＣＧＧＣＣＵＵＵＵＡＣ</a:t>
              </a:r>
            </a:p>
          </p:txBody>
        </p:sp>
        <p:sp>
          <p:nvSpPr>
            <p:cNvPr id="40966" name="Text Box 6"/>
            <p:cNvSpPr txBox="1">
              <a:spLocks noChangeArrowheads="1"/>
            </p:cNvSpPr>
            <p:nvPr/>
          </p:nvSpPr>
          <p:spPr bwMode="auto">
            <a:xfrm>
              <a:off x="615" y="3147"/>
              <a:ext cx="4701" cy="31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a:solidFill>
                    <a:srgbClr val="FF0000"/>
                  </a:solidFill>
                  <a:latin typeface="楷体_GB2312" pitchFamily="49" charset="-122"/>
                  <a:ea typeface="楷体_GB2312" pitchFamily="49" charset="-122"/>
                </a:rPr>
                <a:t>┷┷┷┷┷┷┷┷┷┷┷┷┷┷┷┷┷┷</a:t>
              </a:r>
            </a:p>
          </p:txBody>
        </p:sp>
      </p:grpSp>
      <p:sp>
        <p:nvSpPr>
          <p:cNvPr id="40967" name="Text Box 7"/>
          <p:cNvSpPr txBox="1">
            <a:spLocks noChangeArrowheads="1"/>
          </p:cNvSpPr>
          <p:nvPr/>
        </p:nvSpPr>
        <p:spPr bwMode="auto">
          <a:xfrm>
            <a:off x="2243451" y="4293096"/>
            <a:ext cx="9968202"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nvGrpSpPr>
          <p:cNvPr id="40968" name="Group 8"/>
          <p:cNvGrpSpPr>
            <a:grpSpLocks/>
          </p:cNvGrpSpPr>
          <p:nvPr/>
        </p:nvGrpSpPr>
        <p:grpSpPr bwMode="auto">
          <a:xfrm>
            <a:off x="2171443" y="1810127"/>
            <a:ext cx="9972435" cy="982663"/>
            <a:chOff x="544" y="1264"/>
            <a:chExt cx="4712" cy="619"/>
          </a:xfrm>
        </p:grpSpPr>
        <p:sp>
          <p:nvSpPr>
            <p:cNvPr id="40969" name="Text Box 9"/>
            <p:cNvSpPr txBox="1">
              <a:spLocks noChangeArrowheads="1"/>
            </p:cNvSpPr>
            <p:nvPr/>
          </p:nvSpPr>
          <p:spPr bwMode="auto">
            <a:xfrm>
              <a:off x="546" y="1573"/>
              <a:ext cx="4710"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3200" b="1">
                  <a:solidFill>
                    <a:srgbClr val="FF0000"/>
                  </a:solidFill>
                  <a:latin typeface="楷体_GB2312" pitchFamily="49" charset="-122"/>
                  <a:ea typeface="楷体_GB2312" pitchFamily="49" charset="-122"/>
                </a:rPr>
                <a:t>ＡＵＧＧＵＵＵＧＣＣＧＧＡＡＡＡＵＧ</a:t>
              </a:r>
            </a:p>
          </p:txBody>
        </p:sp>
        <p:sp>
          <p:nvSpPr>
            <p:cNvPr id="40970" name="Text Box 10"/>
            <p:cNvSpPr txBox="1">
              <a:spLocks noChangeArrowheads="1"/>
            </p:cNvSpPr>
            <p:nvPr/>
          </p:nvSpPr>
          <p:spPr bwMode="auto">
            <a:xfrm>
              <a:off x="544" y="1264"/>
              <a:ext cx="4710"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a:solidFill>
                    <a:srgbClr val="FF0000"/>
                  </a:solidFill>
                  <a:latin typeface="楷体_GB2312" pitchFamily="49" charset="-122"/>
                  <a:ea typeface="楷体_GB2312" pitchFamily="49" charset="-122"/>
                </a:rPr>
                <a:t>┯┯┯┯┯┯┯┯┯┯┯┯┯┯┯┯┯┯</a:t>
              </a:r>
            </a:p>
          </p:txBody>
        </p:sp>
      </p:grpSp>
      <p:sp>
        <p:nvSpPr>
          <p:cNvPr id="40971" name="Text Box 11"/>
          <p:cNvSpPr txBox="1">
            <a:spLocks noChangeArrowheads="1"/>
          </p:cNvSpPr>
          <p:nvPr/>
        </p:nvSpPr>
        <p:spPr bwMode="auto">
          <a:xfrm>
            <a:off x="778628" y="2749927"/>
            <a:ext cx="10048625" cy="49244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zh-CN" altLang="en-US" sz="3200" b="1" dirty="0">
                <a:solidFill>
                  <a:srgbClr val="FF0000"/>
                </a:solidFill>
                <a:latin typeface="楷体_GB2312" pitchFamily="49" charset="-122"/>
                <a:ea typeface="楷体_GB2312" pitchFamily="49" charset="-122"/>
              </a:rPr>
              <a:t>ＵＡＣＣＡＡＡＣＧＧＣＣＵＵＵＵＡＣ</a:t>
            </a:r>
          </a:p>
        </p:txBody>
      </p:sp>
      <p:sp>
        <p:nvSpPr>
          <p:cNvPr id="40972" name="Text Box 12"/>
          <p:cNvSpPr txBox="1">
            <a:spLocks noChangeArrowheads="1"/>
          </p:cNvSpPr>
          <p:nvPr/>
        </p:nvSpPr>
        <p:spPr bwMode="auto">
          <a:xfrm>
            <a:off x="2160862" y="3224589"/>
            <a:ext cx="9949154" cy="492443"/>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a:solidFill>
                  <a:srgbClr val="FF0000"/>
                </a:solidFill>
                <a:latin typeface="楷体_GB2312" pitchFamily="49" charset="-122"/>
                <a:ea typeface="楷体_GB2312" pitchFamily="49"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iterate type="lt">
                                    <p:tmPct val="10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80"/>
                                        <p:tgtEl>
                                          <p:spTgt spid="409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8" presetID="22" presetClass="entr" presetSubtype="8" fill="hold" nodeType="withEffect">
                                  <p:stCondLst>
                                    <p:cond delay="0"/>
                                  </p:stCondLst>
                                  <p:iterate type="lt">
                                    <p:tmPct val="100000"/>
                                  </p:iterate>
                                  <p:childTnLst>
                                    <p:set>
                                      <p:cBhvr>
                                        <p:cTn id="9" dur="1" fill="hold">
                                          <p:stCondLst>
                                            <p:cond delay="0"/>
                                          </p:stCondLst>
                                        </p:cTn>
                                        <p:tgtEl>
                                          <p:spTgt spid="40971">
                                            <p:txEl>
                                              <p:pRg st="0" end="0"/>
                                            </p:txEl>
                                          </p:spTgt>
                                        </p:tgtEl>
                                        <p:attrNameLst>
                                          <p:attrName>style.visibility</p:attrName>
                                        </p:attrNameLst>
                                      </p:cBhvr>
                                      <p:to>
                                        <p:strVal val="visible"/>
                                      </p:to>
                                    </p:set>
                                    <p:animEffect transition="in" filter="wipe(left)">
                                      <p:cBhvr>
                                        <p:cTn id="10" dur="80"/>
                                        <p:tgtEl>
                                          <p:spTgt spid="40971">
                                            <p:txEl>
                                              <p:pRg st="0" end="0"/>
                                            </p:txEl>
                                          </p:spTgt>
                                        </p:tgtEl>
                                      </p:cBhvr>
                                    </p:animEffect>
                                  </p:childTnLst>
                                </p:cTn>
                              </p:par>
                            </p:childTnLst>
                          </p:cTn>
                        </p:par>
                        <p:par>
                          <p:cTn id="11" fill="hold" nodeType="afterGroup">
                            <p:stCondLst>
                              <p:cond delay="1440"/>
                            </p:stCondLst>
                            <p:childTnLst>
                              <p:par>
                                <p:cTn id="12" presetID="22" presetClass="entr" presetSubtype="8" fill="hold" nodeType="afterEffect">
                                  <p:stCondLst>
                                    <p:cond delay="0"/>
                                  </p:stCondLst>
                                  <p:iterate type="lt">
                                    <p:tmPct val="100000"/>
                                  </p:iterate>
                                  <p:childTnLst>
                                    <p:set>
                                      <p:cBhvr>
                                        <p:cTn id="13" dur="1" fill="hold">
                                          <p:stCondLst>
                                            <p:cond delay="0"/>
                                          </p:stCondLst>
                                        </p:cTn>
                                        <p:tgtEl>
                                          <p:spTgt spid="40967">
                                            <p:txEl>
                                              <p:pRg st="0" end="0"/>
                                            </p:txEl>
                                          </p:spTgt>
                                        </p:tgtEl>
                                        <p:attrNameLst>
                                          <p:attrName>style.visibility</p:attrName>
                                        </p:attrNameLst>
                                      </p:cBhvr>
                                      <p:to>
                                        <p:strVal val="visible"/>
                                      </p:to>
                                    </p:set>
                                    <p:animEffect transition="in" filter="wipe(left)">
                                      <p:cBhvr>
                                        <p:cTn id="14" dur="80"/>
                                        <p:tgtEl>
                                          <p:spTgt spid="40967">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hammer.wav"/>
                                        </p:tgtEl>
                                      </p:cMediaNode>
                                    </p:audio>
                                  </p:subTnLst>
                                </p:cTn>
                              </p:par>
                              <p:par>
                                <p:cTn id="15" presetID="22" presetClass="entr" presetSubtype="8" fill="hold" nodeType="withEffect">
                                  <p:stCondLst>
                                    <p:cond delay="0"/>
                                  </p:stCondLst>
                                  <p:iterate type="lt">
                                    <p:tmPct val="100000"/>
                                  </p:iterate>
                                  <p:childTnLst>
                                    <p:set>
                                      <p:cBhvr>
                                        <p:cTn id="16" dur="1" fill="hold">
                                          <p:stCondLst>
                                            <p:cond delay="0"/>
                                          </p:stCondLst>
                                        </p:cTn>
                                        <p:tgtEl>
                                          <p:spTgt spid="40972">
                                            <p:txEl>
                                              <p:pRg st="0" end="0"/>
                                            </p:txEl>
                                          </p:spTgt>
                                        </p:tgtEl>
                                        <p:attrNameLst>
                                          <p:attrName>style.visibility</p:attrName>
                                        </p:attrNameLst>
                                      </p:cBhvr>
                                      <p:to>
                                        <p:strVal val="visible"/>
                                      </p:to>
                                    </p:set>
                                    <p:animEffect transition="in" filter="wipe(left)">
                                      <p:cBhvr>
                                        <p:cTn id="17" dur="50"/>
                                        <p:tgtEl>
                                          <p:spTgt spid="4097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2585" y="713706"/>
            <a:ext cx="10971213" cy="627062"/>
          </a:xfrm>
          <a:solidFill>
            <a:srgbClr val="FF9900"/>
          </a:solidFill>
          <a:ln>
            <a:solidFill>
              <a:schemeClr val="tx1"/>
            </a:solidFill>
            <a:miter lim="800000"/>
            <a:headEnd/>
            <a:tailEnd/>
          </a:ln>
        </p:spPr>
        <p:txBody>
          <a:bodyPr>
            <a:normAutofit fontScale="90000"/>
          </a:bodyPr>
          <a:lstStyle/>
          <a:p>
            <a:pPr algn="ctr"/>
            <a:r>
              <a:rPr lang="en-US" altLang="zh-CN" sz="3600" b="1">
                <a:solidFill>
                  <a:schemeClr val="bg1"/>
                </a:solidFill>
              </a:rPr>
              <a:t>RNA</a:t>
            </a:r>
            <a:r>
              <a:rPr lang="zh-CN" altLang="en-US" sz="3600" b="1">
                <a:solidFill>
                  <a:schemeClr val="bg1"/>
                </a:solidFill>
              </a:rPr>
              <a:t>复制</a:t>
            </a:r>
          </a:p>
        </p:txBody>
      </p:sp>
      <p:grpSp>
        <p:nvGrpSpPr>
          <p:cNvPr id="41987" name="Group 3"/>
          <p:cNvGrpSpPr>
            <a:grpSpLocks/>
          </p:cNvGrpSpPr>
          <p:nvPr/>
        </p:nvGrpSpPr>
        <p:grpSpPr bwMode="auto">
          <a:xfrm>
            <a:off x="1084895" y="5199560"/>
            <a:ext cx="8641220" cy="966788"/>
            <a:chOff x="313" y="2848"/>
            <a:chExt cx="4083" cy="609"/>
          </a:xfrm>
        </p:grpSpPr>
        <p:sp>
          <p:nvSpPr>
            <p:cNvPr id="41988" name="Text Box 4"/>
            <p:cNvSpPr txBox="1">
              <a:spLocks noChangeArrowheads="1"/>
            </p:cNvSpPr>
            <p:nvPr/>
          </p:nvSpPr>
          <p:spPr bwMode="auto">
            <a:xfrm>
              <a:off x="313" y="2848"/>
              <a:ext cx="4083"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zh-CN" altLang="en-US" sz="3200" b="1" dirty="0">
                  <a:solidFill>
                    <a:srgbClr val="FF0000"/>
                  </a:solidFill>
                  <a:latin typeface="楷体_GB2312" pitchFamily="49" charset="-122"/>
                  <a:ea typeface="楷体_GB2312" pitchFamily="49" charset="-122"/>
                </a:rPr>
                <a:t>ＵＡＣＣＡＡＡＣＧＧＣＣＵＵＵＵＡＣ</a:t>
              </a:r>
            </a:p>
          </p:txBody>
        </p:sp>
        <p:sp>
          <p:nvSpPr>
            <p:cNvPr id="41989" name="Text Box 5"/>
            <p:cNvSpPr txBox="1">
              <a:spLocks noChangeArrowheads="1"/>
            </p:cNvSpPr>
            <p:nvPr/>
          </p:nvSpPr>
          <p:spPr bwMode="auto">
            <a:xfrm>
              <a:off x="615" y="3147"/>
              <a:ext cx="3562" cy="31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grpSp>
        <p:nvGrpSpPr>
          <p:cNvPr id="41990" name="Group 6"/>
          <p:cNvGrpSpPr>
            <a:grpSpLocks/>
          </p:cNvGrpSpPr>
          <p:nvPr/>
        </p:nvGrpSpPr>
        <p:grpSpPr bwMode="auto">
          <a:xfrm>
            <a:off x="1667387" y="4293096"/>
            <a:ext cx="9972435" cy="982663"/>
            <a:chOff x="331" y="2834"/>
            <a:chExt cx="4712" cy="619"/>
          </a:xfrm>
        </p:grpSpPr>
        <p:sp>
          <p:nvSpPr>
            <p:cNvPr id="41991" name="Text Box 7"/>
            <p:cNvSpPr txBox="1">
              <a:spLocks noChangeArrowheads="1"/>
            </p:cNvSpPr>
            <p:nvPr/>
          </p:nvSpPr>
          <p:spPr bwMode="auto">
            <a:xfrm>
              <a:off x="333" y="3143"/>
              <a:ext cx="4710"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3200" b="1">
                  <a:solidFill>
                    <a:srgbClr val="FF0000"/>
                  </a:solidFill>
                  <a:latin typeface="楷体_GB2312" pitchFamily="49" charset="-122"/>
                  <a:ea typeface="楷体_GB2312" pitchFamily="49" charset="-122"/>
                </a:rPr>
                <a:t>ＡＵＧＧＴＴＴＧＣＣＧＧＡＡＡＡＴＧ</a:t>
              </a:r>
            </a:p>
          </p:txBody>
        </p:sp>
        <p:sp>
          <p:nvSpPr>
            <p:cNvPr id="41992" name="Text Box 8"/>
            <p:cNvSpPr txBox="1">
              <a:spLocks noChangeArrowheads="1"/>
            </p:cNvSpPr>
            <p:nvPr/>
          </p:nvSpPr>
          <p:spPr bwMode="auto">
            <a:xfrm>
              <a:off x="331" y="2834"/>
              <a:ext cx="4710"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grpSp>
        <p:nvGrpSpPr>
          <p:cNvPr id="41993" name="Group 9"/>
          <p:cNvGrpSpPr>
            <a:grpSpLocks/>
          </p:cNvGrpSpPr>
          <p:nvPr/>
        </p:nvGrpSpPr>
        <p:grpSpPr bwMode="auto">
          <a:xfrm>
            <a:off x="1523371" y="2098475"/>
            <a:ext cx="9972435" cy="982663"/>
            <a:chOff x="544" y="1264"/>
            <a:chExt cx="4712" cy="619"/>
          </a:xfrm>
        </p:grpSpPr>
        <p:sp>
          <p:nvSpPr>
            <p:cNvPr id="41994" name="Text Box 10"/>
            <p:cNvSpPr txBox="1">
              <a:spLocks noChangeArrowheads="1"/>
            </p:cNvSpPr>
            <p:nvPr/>
          </p:nvSpPr>
          <p:spPr bwMode="auto">
            <a:xfrm>
              <a:off x="546" y="1573"/>
              <a:ext cx="4710"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CN" altLang="en-US" sz="3200" b="1">
                  <a:solidFill>
                    <a:srgbClr val="FF0000"/>
                  </a:solidFill>
                  <a:latin typeface="楷体_GB2312" pitchFamily="49" charset="-122"/>
                  <a:ea typeface="楷体_GB2312" pitchFamily="49" charset="-122"/>
                </a:rPr>
                <a:t>ＡＵＧＧＵＵＵＧＣＣＧＧＡＡＡＡＵＧ</a:t>
              </a:r>
            </a:p>
          </p:txBody>
        </p:sp>
        <p:sp>
          <p:nvSpPr>
            <p:cNvPr id="41995" name="Text Box 11"/>
            <p:cNvSpPr txBox="1">
              <a:spLocks noChangeArrowheads="1"/>
            </p:cNvSpPr>
            <p:nvPr/>
          </p:nvSpPr>
          <p:spPr bwMode="auto">
            <a:xfrm>
              <a:off x="544" y="1264"/>
              <a:ext cx="4710"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grpSp>
        <p:nvGrpSpPr>
          <p:cNvPr id="41996" name="Group 12"/>
          <p:cNvGrpSpPr>
            <a:grpSpLocks/>
          </p:cNvGrpSpPr>
          <p:nvPr/>
        </p:nvGrpSpPr>
        <p:grpSpPr bwMode="auto">
          <a:xfrm>
            <a:off x="187934" y="3038276"/>
            <a:ext cx="11274010" cy="966788"/>
            <a:chOff x="-87" y="1622"/>
            <a:chExt cx="5327" cy="609"/>
          </a:xfrm>
        </p:grpSpPr>
        <p:sp>
          <p:nvSpPr>
            <p:cNvPr id="41997" name="Text Box 13"/>
            <p:cNvSpPr txBox="1">
              <a:spLocks noChangeArrowheads="1"/>
            </p:cNvSpPr>
            <p:nvPr/>
          </p:nvSpPr>
          <p:spPr bwMode="auto">
            <a:xfrm>
              <a:off x="-87" y="1622"/>
              <a:ext cx="4748" cy="31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63500" algn="ctr">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zh-CN" altLang="en-US" sz="3200" b="1" dirty="0">
                  <a:solidFill>
                    <a:srgbClr val="FF0000"/>
                  </a:solidFill>
                  <a:latin typeface="楷体_GB2312" pitchFamily="49" charset="-122"/>
                  <a:ea typeface="楷体_GB2312" pitchFamily="49" charset="-122"/>
                </a:rPr>
                <a:t>ＵＡＣＣＡＡＡＣＧＧＣＣＵＵＵＵＡＣ</a:t>
              </a:r>
            </a:p>
          </p:txBody>
        </p:sp>
        <p:sp>
          <p:nvSpPr>
            <p:cNvPr id="41998" name="Text Box 14"/>
            <p:cNvSpPr txBox="1">
              <a:spLocks noChangeArrowheads="1"/>
            </p:cNvSpPr>
            <p:nvPr/>
          </p:nvSpPr>
          <p:spPr bwMode="auto">
            <a:xfrm>
              <a:off x="539" y="1921"/>
              <a:ext cx="4701" cy="31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zh-CN" sz="3200" b="1" dirty="0">
                  <a:solidFill>
                    <a:srgbClr val="FF0000"/>
                  </a:solidFill>
                  <a:latin typeface="楷体_GB2312" pitchFamily="49" charset="-122"/>
                  <a:ea typeface="楷体_GB2312" pitchFamily="49" charset="-122"/>
                </a:rPr>
                <a:t>┷┷┷┷┷┷┷┷┷┷┷┷┷┷┷┷┷┷</a:t>
              </a:r>
            </a:p>
          </p:txBody>
        </p:sp>
      </p:grpSp>
      <p:sp>
        <p:nvSpPr>
          <p:cNvPr id="41999" name="Rectangle 15"/>
          <p:cNvSpPr>
            <a:spLocks noChangeArrowheads="1"/>
          </p:cNvSpPr>
          <p:nvPr/>
        </p:nvSpPr>
        <p:spPr bwMode="auto">
          <a:xfrm>
            <a:off x="838622" y="1511573"/>
            <a:ext cx="8751340" cy="5492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63500">
                <a:solidFill>
                  <a:srgbClr val="00008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20000"/>
              </a:spcBef>
            </a:pPr>
            <a:r>
              <a:rPr lang="zh-CN" altLang="en-US" sz="3600" b="1" dirty="0">
                <a:latin typeface="楷体_GB2312" pitchFamily="49" charset="-122"/>
                <a:ea typeface="楷体_GB2312" pitchFamily="49" charset="-122"/>
              </a:rPr>
              <a:t>通过</a:t>
            </a:r>
            <a:r>
              <a:rPr lang="en-US" altLang="zh-CN" sz="3600" b="1" dirty="0">
                <a:latin typeface="楷体_GB2312" pitchFamily="49" charset="-122"/>
                <a:ea typeface="楷体_GB2312" pitchFamily="49" charset="-122"/>
              </a:rPr>
              <a:t>RNA</a:t>
            </a:r>
            <a:r>
              <a:rPr lang="zh-CN" altLang="en-US" sz="3600" b="1" dirty="0">
                <a:latin typeface="楷体_GB2312" pitchFamily="49" charset="-122"/>
                <a:ea typeface="楷体_GB2312" pitchFamily="49" charset="-122"/>
              </a:rPr>
              <a:t>复制，繁殖出大量的</a:t>
            </a:r>
            <a:r>
              <a:rPr lang="en-US" altLang="zh-CN" sz="3600" b="1" dirty="0">
                <a:latin typeface="楷体_GB2312" pitchFamily="49" charset="-122"/>
                <a:ea typeface="楷体_GB2312" pitchFamily="49" charset="-122"/>
              </a:rPr>
              <a:t>RNA</a:t>
            </a:r>
            <a:r>
              <a:rPr lang="zh-CN" altLang="en-US" sz="3600" b="1" dirty="0">
                <a:latin typeface="楷体_GB2312" pitchFamily="49" charset="-122"/>
                <a:ea typeface="楷体_GB2312" pitchFamily="49" charset="-122"/>
              </a:rPr>
              <a:t>型病毒！</a:t>
            </a:r>
          </a:p>
        </p:txBody>
      </p:sp>
      <p:sp>
        <p:nvSpPr>
          <p:cNvPr id="42000" name="AutoShape 16">
            <a:hlinkClick r:id="rId3" action="ppaction://hlinksldjump" highlightClick="1"/>
          </p:cNvPr>
          <p:cNvSpPr>
            <a:spLocks noChangeArrowheads="1"/>
          </p:cNvSpPr>
          <p:nvPr/>
        </p:nvSpPr>
        <p:spPr bwMode="auto">
          <a:xfrm>
            <a:off x="9790596" y="5515473"/>
            <a:ext cx="960842" cy="404812"/>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1.66667E-6 1.48148E-6 L -0.22743 0.03426 " pathEditMode="relative" rAng="0" ptsTypes="AA">
                                      <p:cBhvr>
                                        <p:cTn id="6" dur="2000" fill="hold"/>
                                        <p:tgtEl>
                                          <p:spTgt spid="41996"/>
                                        </p:tgtEl>
                                        <p:attrNameLst>
                                          <p:attrName>ppt_x</p:attrName>
                                          <p:attrName>ppt_y</p:attrName>
                                        </p:attrNameLst>
                                      </p:cBhvr>
                                      <p:rCtr x="-11372" y="1713"/>
                                    </p:animMotion>
                                  </p:childTnLst>
                                </p:cTn>
                              </p:par>
                              <p:par>
                                <p:cTn id="7" presetID="64" presetClass="path" presetSubtype="0" accel="50000" decel="50000" fill="hold" nodeType="withEffect">
                                  <p:stCondLst>
                                    <p:cond delay="0"/>
                                  </p:stCondLst>
                                  <p:childTnLst>
                                    <p:animMotion origin="layout" path="M -3.05556E-6 -4.81481E-6 L 0.22587 -0.0324 " pathEditMode="relative" rAng="0" ptsTypes="AA">
                                      <p:cBhvr>
                                        <p:cTn id="8" dur="2000" fill="hold"/>
                                        <p:tgtEl>
                                          <p:spTgt spid="41990"/>
                                        </p:tgtEl>
                                        <p:attrNameLst>
                                          <p:attrName>ppt_x</p:attrName>
                                          <p:attrName>ppt_y</p:attrName>
                                        </p:attrNameLst>
                                      </p:cBhvr>
                                      <p:rCtr x="11285" y="-1620"/>
                                    </p:animMotion>
                                  </p:childTnLst>
                                </p:cTn>
                              </p:par>
                              <p:par>
                                <p:cTn id="9" presetID="20" presetClass="entr" presetSubtype="0" fill="hold" grpId="0" nodeType="withEffect">
                                  <p:stCondLst>
                                    <p:cond delay="0"/>
                                  </p:stCondLst>
                                  <p:childTnLst>
                                    <p:set>
                                      <p:cBhvr>
                                        <p:cTn id="10" dur="1" fill="hold">
                                          <p:stCondLst>
                                            <p:cond delay="0"/>
                                          </p:stCondLst>
                                        </p:cTn>
                                        <p:tgtEl>
                                          <p:spTgt spid="41999"/>
                                        </p:tgtEl>
                                        <p:attrNameLst>
                                          <p:attrName>style.visibility</p:attrName>
                                        </p:attrNameLst>
                                      </p:cBhvr>
                                      <p:to>
                                        <p:strVal val="visible"/>
                                      </p:to>
                                    </p:set>
                                    <p:animEffect transition="in" filter="wedge">
                                      <p:cBhvr>
                                        <p:cTn id="11" dur="2000"/>
                                        <p:tgtEl>
                                          <p:spTgt spid="41999"/>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CCECFF">
                <a:gamma/>
                <a:tint val="0"/>
                <a:invGamma/>
              </a:srgbClr>
            </a:gs>
          </a:gsLst>
          <a:path path="rect">
            <a:fillToRect l="100000" t="100000"/>
          </a:path>
        </a:grad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79108" y="1023119"/>
            <a:ext cx="10812642" cy="46166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2400" b="1" dirty="0">
                <a:solidFill>
                  <a:srgbClr val="000099"/>
                </a:solidFill>
                <a:latin typeface="宋体" charset="-122"/>
              </a:rPr>
              <a:t>   </a:t>
            </a:r>
            <a:r>
              <a:rPr kumimoji="1" lang="zh-CN" altLang="en-US" sz="2400" b="1" dirty="0">
                <a:solidFill>
                  <a:srgbClr val="000099"/>
                </a:solidFill>
                <a:latin typeface="宋体" charset="-122"/>
              </a:rPr>
              <a:t>下面我们再通过及格具体的实例来看基因、蛋白质与生物性状之间的关系。</a:t>
            </a:r>
          </a:p>
        </p:txBody>
      </p:sp>
      <p:sp>
        <p:nvSpPr>
          <p:cNvPr id="20485" name="Text Box 5"/>
          <p:cNvSpPr txBox="1">
            <a:spLocks noChangeArrowheads="1"/>
          </p:cNvSpPr>
          <p:nvPr/>
        </p:nvSpPr>
        <p:spPr bwMode="auto">
          <a:xfrm>
            <a:off x="814812" y="1484313"/>
            <a:ext cx="9695187"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000099"/>
                </a:solidFill>
                <a:latin typeface="宋体" charset="-122"/>
              </a:rPr>
              <a:t>1</a:t>
            </a:r>
            <a:r>
              <a:rPr kumimoji="1" lang="zh-CN" altLang="en-US" sz="2400" b="1">
                <a:solidFill>
                  <a:srgbClr val="000099"/>
                </a:solidFill>
                <a:latin typeface="宋体" charset="-122"/>
              </a:rPr>
              <a:t>、豌豆的圆粒和皱粒这一对相对性状。</a:t>
            </a:r>
          </a:p>
        </p:txBody>
      </p:sp>
      <p:grpSp>
        <p:nvGrpSpPr>
          <p:cNvPr id="20504" name="Group 24"/>
          <p:cNvGrpSpPr>
            <a:grpSpLocks/>
          </p:cNvGrpSpPr>
          <p:nvPr/>
        </p:nvGrpSpPr>
        <p:grpSpPr bwMode="auto">
          <a:xfrm>
            <a:off x="624336" y="2133600"/>
            <a:ext cx="4704737" cy="3746500"/>
            <a:chOff x="295" y="1344"/>
            <a:chExt cx="2223" cy="2360"/>
          </a:xfrm>
        </p:grpSpPr>
        <p:sp>
          <p:nvSpPr>
            <p:cNvPr id="20487" name="Text Box 7"/>
            <p:cNvSpPr txBox="1">
              <a:spLocks noChangeArrowheads="1"/>
            </p:cNvSpPr>
            <p:nvPr/>
          </p:nvSpPr>
          <p:spPr bwMode="auto">
            <a:xfrm>
              <a:off x="295" y="1344"/>
              <a:ext cx="2177"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编码淀粉分支酶的基因正常。</a:t>
              </a:r>
            </a:p>
          </p:txBody>
        </p:sp>
        <p:sp>
          <p:nvSpPr>
            <p:cNvPr id="20488" name="Text Box 8"/>
            <p:cNvSpPr txBox="1">
              <a:spLocks noChangeArrowheads="1"/>
            </p:cNvSpPr>
            <p:nvPr/>
          </p:nvSpPr>
          <p:spPr bwMode="auto">
            <a:xfrm>
              <a:off x="340" y="1979"/>
              <a:ext cx="1996"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FF3300"/>
                  </a:solidFill>
                  <a:latin typeface="宋体" charset="-122"/>
                </a:rPr>
                <a:t>淀粉分支酶</a:t>
              </a:r>
              <a:r>
                <a:rPr kumimoji="1" lang="zh-CN" altLang="en-US" b="1">
                  <a:solidFill>
                    <a:srgbClr val="000099"/>
                  </a:solidFill>
                  <a:latin typeface="宋体" charset="-122"/>
                </a:rPr>
                <a:t>正常合成。</a:t>
              </a:r>
            </a:p>
          </p:txBody>
        </p:sp>
        <p:sp>
          <p:nvSpPr>
            <p:cNvPr id="20489" name="Text Box 9"/>
            <p:cNvSpPr txBox="1">
              <a:spLocks noChangeArrowheads="1"/>
            </p:cNvSpPr>
            <p:nvPr/>
          </p:nvSpPr>
          <p:spPr bwMode="auto">
            <a:xfrm>
              <a:off x="295" y="2568"/>
              <a:ext cx="2223"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蔗糖合成淀粉，淀粉含量升高。</a:t>
              </a:r>
            </a:p>
          </p:txBody>
        </p:sp>
        <p:sp>
          <p:nvSpPr>
            <p:cNvPr id="20490" name="Text Box 10"/>
            <p:cNvSpPr txBox="1">
              <a:spLocks noChangeArrowheads="1"/>
            </p:cNvSpPr>
            <p:nvPr/>
          </p:nvSpPr>
          <p:spPr bwMode="auto">
            <a:xfrm>
              <a:off x="295" y="3294"/>
              <a:ext cx="2177" cy="41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淀粉含量高，有效保留水分，豌豆显得圆鼓鼓（性状：圆粒）。</a:t>
              </a:r>
            </a:p>
          </p:txBody>
        </p:sp>
        <p:sp>
          <p:nvSpPr>
            <p:cNvPr id="20496" name="Line 16"/>
            <p:cNvSpPr>
              <a:spLocks noChangeShapeType="1"/>
            </p:cNvSpPr>
            <p:nvPr/>
          </p:nvSpPr>
          <p:spPr bwMode="auto">
            <a:xfrm>
              <a:off x="1202" y="1616"/>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7" name="Line 17"/>
            <p:cNvSpPr>
              <a:spLocks noChangeShapeType="1"/>
            </p:cNvSpPr>
            <p:nvPr/>
          </p:nvSpPr>
          <p:spPr bwMode="auto">
            <a:xfrm>
              <a:off x="1202" y="2296"/>
              <a:ext cx="0" cy="272"/>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98" name="Line 18"/>
            <p:cNvSpPr>
              <a:spLocks noChangeShapeType="1"/>
            </p:cNvSpPr>
            <p:nvPr/>
          </p:nvSpPr>
          <p:spPr bwMode="auto">
            <a:xfrm>
              <a:off x="1247" y="2886"/>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0510" name="Group 30"/>
          <p:cNvGrpSpPr>
            <a:grpSpLocks/>
          </p:cNvGrpSpPr>
          <p:nvPr/>
        </p:nvGrpSpPr>
        <p:grpSpPr bwMode="auto">
          <a:xfrm>
            <a:off x="5735166" y="2129755"/>
            <a:ext cx="5902614" cy="3819525"/>
            <a:chOff x="2971" y="1253"/>
            <a:chExt cx="2789" cy="2406"/>
          </a:xfrm>
        </p:grpSpPr>
        <p:sp>
          <p:nvSpPr>
            <p:cNvPr id="20486" name="Text Box 6"/>
            <p:cNvSpPr txBox="1">
              <a:spLocks noChangeArrowheads="1"/>
            </p:cNvSpPr>
            <p:nvPr/>
          </p:nvSpPr>
          <p:spPr bwMode="auto">
            <a:xfrm>
              <a:off x="3061" y="1253"/>
              <a:ext cx="2699" cy="41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b="1">
                  <a:solidFill>
                    <a:srgbClr val="000099"/>
                  </a:solidFill>
                  <a:latin typeface="宋体" charset="-122"/>
                </a:rPr>
                <a:t>   DNA</a:t>
              </a:r>
              <a:r>
                <a:rPr kumimoji="1" lang="zh-CN" altLang="en-US" b="1">
                  <a:solidFill>
                    <a:srgbClr val="000099"/>
                  </a:solidFill>
                  <a:latin typeface="宋体" charset="-122"/>
                </a:rPr>
                <a:t>中插入了一段外来的</a:t>
              </a:r>
              <a:r>
                <a:rPr kumimoji="1" lang="en-US" altLang="zh-CN" b="1">
                  <a:solidFill>
                    <a:srgbClr val="000099"/>
                  </a:solidFill>
                  <a:latin typeface="宋体" charset="-122"/>
                </a:rPr>
                <a:t>DNA</a:t>
              </a:r>
              <a:r>
                <a:rPr kumimoji="1" lang="zh-CN" altLang="en-US" b="1">
                  <a:solidFill>
                    <a:srgbClr val="000099"/>
                  </a:solidFill>
                  <a:latin typeface="宋体" charset="-122"/>
                </a:rPr>
                <a:t>序列，打乱了编码淀粉分支酶的基因</a:t>
              </a:r>
              <a:r>
                <a:rPr kumimoji="1" lang="en-US" altLang="zh-CN" b="1">
                  <a:solidFill>
                    <a:srgbClr val="000099"/>
                  </a:solidFill>
                  <a:latin typeface="宋体" charset="-122"/>
                </a:rPr>
                <a:t>(</a:t>
              </a:r>
              <a:r>
                <a:rPr kumimoji="1" lang="zh-CN" altLang="en-US" b="1">
                  <a:solidFill>
                    <a:srgbClr val="000099"/>
                  </a:solidFill>
                  <a:latin typeface="宋体" charset="-122"/>
                </a:rPr>
                <a:t>基因增添</a:t>
              </a:r>
              <a:r>
                <a:rPr kumimoji="1" lang="en-US" altLang="zh-CN" b="1">
                  <a:solidFill>
                    <a:srgbClr val="000099"/>
                  </a:solidFill>
                  <a:latin typeface="宋体" charset="-122"/>
                </a:rPr>
                <a:t>)</a:t>
              </a:r>
            </a:p>
          </p:txBody>
        </p:sp>
        <p:sp>
          <p:nvSpPr>
            <p:cNvPr id="20493" name="Text Box 13"/>
            <p:cNvSpPr txBox="1">
              <a:spLocks noChangeArrowheads="1"/>
            </p:cNvSpPr>
            <p:nvPr/>
          </p:nvSpPr>
          <p:spPr bwMode="auto">
            <a:xfrm>
              <a:off x="3198" y="2024"/>
              <a:ext cx="2160"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FF3300"/>
                  </a:solidFill>
                  <a:latin typeface="宋体" charset="-122"/>
                </a:rPr>
                <a:t>淀粉分支酶</a:t>
              </a:r>
              <a:r>
                <a:rPr kumimoji="1" lang="zh-CN" altLang="en-US" b="1">
                  <a:solidFill>
                    <a:srgbClr val="000099"/>
                  </a:solidFill>
                  <a:latin typeface="宋体" charset="-122"/>
                </a:rPr>
                <a:t>不能正常合成。</a:t>
              </a:r>
            </a:p>
          </p:txBody>
        </p:sp>
        <p:sp>
          <p:nvSpPr>
            <p:cNvPr id="20494" name="Text Box 14"/>
            <p:cNvSpPr txBox="1">
              <a:spLocks noChangeArrowheads="1"/>
            </p:cNvSpPr>
            <p:nvPr/>
          </p:nvSpPr>
          <p:spPr bwMode="auto">
            <a:xfrm>
              <a:off x="2971" y="2704"/>
              <a:ext cx="2749"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蔗糖不能合成淀粉，蔗糖含量升高。</a:t>
              </a:r>
            </a:p>
          </p:txBody>
        </p:sp>
        <p:sp>
          <p:nvSpPr>
            <p:cNvPr id="20495" name="Text Box 15"/>
            <p:cNvSpPr txBox="1">
              <a:spLocks noChangeArrowheads="1"/>
            </p:cNvSpPr>
            <p:nvPr/>
          </p:nvSpPr>
          <p:spPr bwMode="auto">
            <a:xfrm>
              <a:off x="3152" y="3249"/>
              <a:ext cx="2454" cy="41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淀粉含量低的豌豆由于失水而显得皱缩（性状：皱粒）。</a:t>
              </a:r>
            </a:p>
          </p:txBody>
        </p:sp>
        <p:sp>
          <p:nvSpPr>
            <p:cNvPr id="20499" name="Line 19"/>
            <p:cNvSpPr>
              <a:spLocks noChangeShapeType="1"/>
            </p:cNvSpPr>
            <p:nvPr/>
          </p:nvSpPr>
          <p:spPr bwMode="auto">
            <a:xfrm>
              <a:off x="4195" y="1661"/>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0" name="Line 20"/>
            <p:cNvSpPr>
              <a:spLocks noChangeShapeType="1"/>
            </p:cNvSpPr>
            <p:nvPr/>
          </p:nvSpPr>
          <p:spPr bwMode="auto">
            <a:xfrm>
              <a:off x="4195" y="2296"/>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01" name="Line 21"/>
            <p:cNvSpPr>
              <a:spLocks noChangeShapeType="1"/>
            </p:cNvSpPr>
            <p:nvPr/>
          </p:nvSpPr>
          <p:spPr bwMode="auto">
            <a:xfrm>
              <a:off x="4195" y="2976"/>
              <a:ext cx="0" cy="27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20512" name="Picture 32" descr="黄圆绿皱分析"/>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910630" y="2107042"/>
            <a:ext cx="4879792" cy="4170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12"/>
                                        </p:tgtEl>
                                        <p:attrNameLst>
                                          <p:attrName>style.visibility</p:attrName>
                                        </p:attrNameLst>
                                      </p:cBhvr>
                                      <p:to>
                                        <p:strVal val="visible"/>
                                      </p:to>
                                    </p:set>
                                    <p:animEffect transition="in" filter="box(in)">
                                      <p:cBhvr>
                                        <p:cTn id="7" dur="500"/>
                                        <p:tgtEl>
                                          <p:spTgt spid="20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20512"/>
                                        </p:tgtEl>
                                      </p:cBhvr>
                                    </p:animEffect>
                                    <p:set>
                                      <p:cBhvr>
                                        <p:cTn id="12" dur="1" fill="hold">
                                          <p:stCondLst>
                                            <p:cond delay="499"/>
                                          </p:stCondLst>
                                        </p:cTn>
                                        <p:tgtEl>
                                          <p:spTgt spid="205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04"/>
                                        </p:tgtEl>
                                        <p:attrNameLst>
                                          <p:attrName>style.visibility</p:attrName>
                                        </p:attrNameLst>
                                      </p:cBhvr>
                                      <p:to>
                                        <p:strVal val="visible"/>
                                      </p:to>
                                    </p:set>
                                    <p:animEffect transition="in" filter="box(in)">
                                      <p:cBhvr>
                                        <p:cTn id="17" dur="500"/>
                                        <p:tgtEl>
                                          <p:spTgt spid="205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10"/>
                                        </p:tgtEl>
                                        <p:attrNameLst>
                                          <p:attrName>style.visibility</p:attrName>
                                        </p:attrNameLst>
                                      </p:cBhvr>
                                      <p:to>
                                        <p:strVal val="visible"/>
                                      </p:to>
                                    </p:set>
                                    <p:animEffect transition="in" filter="box(in)">
                                      <p:cBhvr>
                                        <p:cTn id="22" dur="5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14812" y="1612306"/>
            <a:ext cx="4607383" cy="376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控制酶形成的基因异常。</a:t>
            </a:r>
          </a:p>
        </p:txBody>
      </p:sp>
      <p:grpSp>
        <p:nvGrpSpPr>
          <p:cNvPr id="22531" name="Group 3"/>
          <p:cNvGrpSpPr>
            <a:grpSpLocks/>
          </p:cNvGrpSpPr>
          <p:nvPr/>
        </p:nvGrpSpPr>
        <p:grpSpPr bwMode="auto">
          <a:xfrm>
            <a:off x="814811" y="2044105"/>
            <a:ext cx="4704737" cy="3040062"/>
            <a:chOff x="385" y="799"/>
            <a:chExt cx="2223" cy="1915"/>
          </a:xfrm>
        </p:grpSpPr>
        <p:sp>
          <p:nvSpPr>
            <p:cNvPr id="22532" name="Text Box 4"/>
            <p:cNvSpPr txBox="1">
              <a:spLocks noChangeArrowheads="1"/>
            </p:cNvSpPr>
            <p:nvPr/>
          </p:nvSpPr>
          <p:spPr bwMode="auto">
            <a:xfrm>
              <a:off x="430" y="1162"/>
              <a:ext cx="1996"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FF3300"/>
                  </a:solidFill>
                  <a:latin typeface="宋体" charset="-122"/>
                </a:rPr>
                <a:t>酪氨酸酶不能</a:t>
              </a:r>
              <a:r>
                <a:rPr kumimoji="1" lang="zh-CN" altLang="en-US" b="1">
                  <a:solidFill>
                    <a:srgbClr val="000099"/>
                  </a:solidFill>
                  <a:latin typeface="宋体" charset="-122"/>
                </a:rPr>
                <a:t>正常合成。</a:t>
              </a:r>
            </a:p>
          </p:txBody>
        </p:sp>
        <p:sp>
          <p:nvSpPr>
            <p:cNvPr id="22533" name="Text Box 5"/>
            <p:cNvSpPr txBox="1">
              <a:spLocks noChangeArrowheads="1"/>
            </p:cNvSpPr>
            <p:nvPr/>
          </p:nvSpPr>
          <p:spPr bwMode="auto">
            <a:xfrm>
              <a:off x="385" y="1751"/>
              <a:ext cx="2223"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酪氨酸不能转化成黑色素。</a:t>
              </a:r>
            </a:p>
          </p:txBody>
        </p:sp>
        <p:sp>
          <p:nvSpPr>
            <p:cNvPr id="22534" name="Text Box 6"/>
            <p:cNvSpPr txBox="1">
              <a:spLocks noChangeArrowheads="1"/>
            </p:cNvSpPr>
            <p:nvPr/>
          </p:nvSpPr>
          <p:spPr bwMode="auto">
            <a:xfrm>
              <a:off x="385" y="2477"/>
              <a:ext cx="2177"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缺乏黑色素而表现为白化病。</a:t>
              </a:r>
            </a:p>
          </p:txBody>
        </p:sp>
        <p:sp>
          <p:nvSpPr>
            <p:cNvPr id="22535" name="Line 7"/>
            <p:cNvSpPr>
              <a:spLocks noChangeShapeType="1"/>
            </p:cNvSpPr>
            <p:nvPr/>
          </p:nvSpPr>
          <p:spPr bwMode="auto">
            <a:xfrm>
              <a:off x="1292" y="799"/>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6" name="Line 8"/>
            <p:cNvSpPr>
              <a:spLocks noChangeShapeType="1"/>
            </p:cNvSpPr>
            <p:nvPr/>
          </p:nvSpPr>
          <p:spPr bwMode="auto">
            <a:xfrm>
              <a:off x="1292" y="1479"/>
              <a:ext cx="0" cy="272"/>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7" name="Line 9"/>
            <p:cNvSpPr>
              <a:spLocks noChangeShapeType="1"/>
            </p:cNvSpPr>
            <p:nvPr/>
          </p:nvSpPr>
          <p:spPr bwMode="auto">
            <a:xfrm>
              <a:off x="1292" y="2069"/>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2538" name="Text Box 10"/>
          <p:cNvSpPr txBox="1">
            <a:spLocks noChangeArrowheads="1"/>
          </p:cNvSpPr>
          <p:nvPr/>
        </p:nvSpPr>
        <p:spPr bwMode="auto">
          <a:xfrm>
            <a:off x="720497" y="1036042"/>
            <a:ext cx="9695189"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latin typeface="宋体" charset="-122"/>
              </a:rPr>
              <a:t>2</a:t>
            </a:r>
            <a:r>
              <a:rPr kumimoji="1" lang="zh-CN" altLang="en-US" sz="2400" b="1" dirty="0">
                <a:solidFill>
                  <a:srgbClr val="000099"/>
                </a:solidFill>
                <a:latin typeface="宋体" charset="-122"/>
              </a:rPr>
              <a:t>、白化病。</a:t>
            </a:r>
          </a:p>
        </p:txBody>
      </p:sp>
      <p:grpSp>
        <p:nvGrpSpPr>
          <p:cNvPr id="22539" name="Group 11"/>
          <p:cNvGrpSpPr>
            <a:grpSpLocks/>
          </p:cNvGrpSpPr>
          <p:nvPr/>
        </p:nvGrpSpPr>
        <p:grpSpPr bwMode="auto">
          <a:xfrm>
            <a:off x="6383036" y="1683742"/>
            <a:ext cx="4704738" cy="3473450"/>
            <a:chOff x="3016" y="572"/>
            <a:chExt cx="2223" cy="2188"/>
          </a:xfrm>
        </p:grpSpPr>
        <p:sp>
          <p:nvSpPr>
            <p:cNvPr id="22540" name="Text Box 12"/>
            <p:cNvSpPr txBox="1">
              <a:spLocks noChangeArrowheads="1"/>
            </p:cNvSpPr>
            <p:nvPr/>
          </p:nvSpPr>
          <p:spPr bwMode="auto">
            <a:xfrm>
              <a:off x="3016" y="572"/>
              <a:ext cx="2177"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控制酶形成的基因正常。</a:t>
              </a:r>
            </a:p>
          </p:txBody>
        </p:sp>
        <p:sp>
          <p:nvSpPr>
            <p:cNvPr id="22541" name="Text Box 13"/>
            <p:cNvSpPr txBox="1">
              <a:spLocks noChangeArrowheads="1"/>
            </p:cNvSpPr>
            <p:nvPr/>
          </p:nvSpPr>
          <p:spPr bwMode="auto">
            <a:xfrm>
              <a:off x="3061" y="1207"/>
              <a:ext cx="1996"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FF3300"/>
                  </a:solidFill>
                  <a:latin typeface="宋体" charset="-122"/>
                </a:rPr>
                <a:t>酪氨酸酶</a:t>
              </a:r>
              <a:r>
                <a:rPr kumimoji="1" lang="zh-CN" altLang="en-US" b="1">
                  <a:solidFill>
                    <a:srgbClr val="000099"/>
                  </a:solidFill>
                  <a:latin typeface="宋体" charset="-122"/>
                </a:rPr>
                <a:t>正常合成。</a:t>
              </a:r>
            </a:p>
          </p:txBody>
        </p:sp>
        <p:sp>
          <p:nvSpPr>
            <p:cNvPr id="22542" name="Text Box 14"/>
            <p:cNvSpPr txBox="1">
              <a:spLocks noChangeArrowheads="1"/>
            </p:cNvSpPr>
            <p:nvPr/>
          </p:nvSpPr>
          <p:spPr bwMode="auto">
            <a:xfrm>
              <a:off x="3016" y="1796"/>
              <a:ext cx="2223"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酪氨酸正常转化成黑色素。</a:t>
              </a:r>
            </a:p>
          </p:txBody>
        </p:sp>
        <p:sp>
          <p:nvSpPr>
            <p:cNvPr id="22543" name="Text Box 15"/>
            <p:cNvSpPr txBox="1">
              <a:spLocks noChangeArrowheads="1"/>
            </p:cNvSpPr>
            <p:nvPr/>
          </p:nvSpPr>
          <p:spPr bwMode="auto">
            <a:xfrm>
              <a:off x="3560" y="2523"/>
              <a:ext cx="1179"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表现正常。</a:t>
              </a:r>
            </a:p>
          </p:txBody>
        </p:sp>
        <p:sp>
          <p:nvSpPr>
            <p:cNvPr id="22544" name="Line 16"/>
            <p:cNvSpPr>
              <a:spLocks noChangeShapeType="1"/>
            </p:cNvSpPr>
            <p:nvPr/>
          </p:nvSpPr>
          <p:spPr bwMode="auto">
            <a:xfrm>
              <a:off x="3923" y="844"/>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5" name="Line 17"/>
            <p:cNvSpPr>
              <a:spLocks noChangeShapeType="1"/>
            </p:cNvSpPr>
            <p:nvPr/>
          </p:nvSpPr>
          <p:spPr bwMode="auto">
            <a:xfrm>
              <a:off x="3923" y="1524"/>
              <a:ext cx="0" cy="272"/>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46" name="Line 18"/>
            <p:cNvSpPr>
              <a:spLocks noChangeShapeType="1"/>
            </p:cNvSpPr>
            <p:nvPr/>
          </p:nvSpPr>
          <p:spPr bwMode="auto">
            <a:xfrm>
              <a:off x="3923" y="2114"/>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2547" name="Text Box 19"/>
          <p:cNvSpPr txBox="1">
            <a:spLocks noChangeArrowheads="1"/>
          </p:cNvSpPr>
          <p:nvPr/>
        </p:nvSpPr>
        <p:spPr bwMode="auto">
          <a:xfrm>
            <a:off x="550590" y="5271591"/>
            <a:ext cx="11134333" cy="46166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latin typeface="宋体" charset="-122"/>
              </a:rPr>
              <a:t>  </a:t>
            </a:r>
            <a:r>
              <a:rPr kumimoji="1" lang="zh-CN" altLang="en-US" sz="2400" b="1" dirty="0">
                <a:solidFill>
                  <a:srgbClr val="000099"/>
                </a:solidFill>
                <a:latin typeface="宋体" charset="-122"/>
              </a:rPr>
              <a:t>这两个例子来看，大家可以总结出基因是如何控制生物的性状的？</a:t>
            </a:r>
          </a:p>
        </p:txBody>
      </p:sp>
      <p:sp>
        <p:nvSpPr>
          <p:cNvPr id="22548" name="Rectangle 20"/>
          <p:cNvSpPr>
            <a:spLocks noChangeArrowheads="1"/>
          </p:cNvSpPr>
          <p:nvPr/>
        </p:nvSpPr>
        <p:spPr bwMode="auto">
          <a:xfrm>
            <a:off x="334566" y="5786100"/>
            <a:ext cx="11136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sz="2800" b="1" dirty="0">
                <a:solidFill>
                  <a:srgbClr val="000099"/>
                </a:solidFill>
                <a:effectLst>
                  <a:outerShdw blurRad="38100" dist="38100" dir="2700000" algn="tl">
                    <a:srgbClr val="C0C0C0"/>
                  </a:outerShdw>
                </a:effectLst>
              </a:rPr>
              <a:t>     </a:t>
            </a:r>
            <a:r>
              <a:rPr lang="zh-CN" altLang="en-US" sz="2800" b="1" dirty="0">
                <a:solidFill>
                  <a:srgbClr val="000099"/>
                </a:solidFill>
                <a:effectLst>
                  <a:outerShdw blurRad="38100" dist="38100" dir="2700000" algn="tl">
                    <a:srgbClr val="C0C0C0"/>
                  </a:outerShdw>
                </a:effectLst>
              </a:rPr>
              <a:t>基因通过控制</a:t>
            </a:r>
            <a:r>
              <a:rPr lang="zh-CN" altLang="en-US" sz="2800" b="1" dirty="0">
                <a:solidFill>
                  <a:srgbClr val="FF3300"/>
                </a:solidFill>
                <a:effectLst>
                  <a:outerShdw blurRad="38100" dist="38100" dir="2700000" algn="tl">
                    <a:srgbClr val="C0C0C0"/>
                  </a:outerShdw>
                </a:effectLst>
              </a:rPr>
              <a:t>酶</a:t>
            </a:r>
            <a:r>
              <a:rPr lang="zh-CN" altLang="en-US" sz="2800" b="1" dirty="0" smtClean="0">
                <a:solidFill>
                  <a:srgbClr val="FF3300"/>
                </a:solidFill>
                <a:effectLst>
                  <a:outerShdw blurRad="38100" dist="38100" dir="2700000" algn="tl">
                    <a:srgbClr val="C0C0C0"/>
                  </a:outerShdw>
                </a:effectLst>
              </a:rPr>
              <a:t>的</a:t>
            </a:r>
            <a:r>
              <a:rPr lang="zh-CN" altLang="en-US" sz="2800" b="1" dirty="0">
                <a:solidFill>
                  <a:srgbClr val="00B0F0"/>
                </a:solidFill>
                <a:effectLst>
                  <a:outerShdw blurRad="38100" dist="38100" dir="2700000" algn="tl">
                    <a:srgbClr val="C0C0C0"/>
                  </a:outerShdw>
                </a:effectLst>
              </a:rPr>
              <a:t>合成</a:t>
            </a:r>
            <a:r>
              <a:rPr lang="zh-CN" altLang="en-US" sz="2800" b="1" dirty="0" smtClean="0">
                <a:solidFill>
                  <a:srgbClr val="000099"/>
                </a:solidFill>
                <a:effectLst>
                  <a:outerShdw blurRad="38100" dist="38100" dir="2700000" algn="tl">
                    <a:srgbClr val="C0C0C0"/>
                  </a:outerShdw>
                </a:effectLst>
              </a:rPr>
              <a:t>来</a:t>
            </a:r>
            <a:r>
              <a:rPr lang="zh-CN" altLang="en-US" sz="2800" b="1" dirty="0">
                <a:solidFill>
                  <a:srgbClr val="000099"/>
                </a:solidFill>
                <a:effectLst>
                  <a:outerShdw blurRad="38100" dist="38100" dir="2700000" algn="tl">
                    <a:srgbClr val="C0C0C0"/>
                  </a:outerShdw>
                </a:effectLst>
              </a:rPr>
              <a:t>控制代谢过程，从而控制生物性状。</a:t>
            </a:r>
          </a:p>
        </p:txBody>
      </p:sp>
      <p:pic>
        <p:nvPicPr>
          <p:cNvPr id="22549" name="Picture 21" descr="6_11"/>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6471884" y="1162139"/>
            <a:ext cx="4518536" cy="4109452"/>
          </a:xfrm>
          <a:noFill/>
          <a:ln w="76200" cmpd="tri">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in)">
                                      <p:cBhvr>
                                        <p:cTn id="7" dur="5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22549"/>
                                        </p:tgtEl>
                                      </p:cBhvr>
                                    </p:animEffect>
                                    <p:set>
                                      <p:cBhvr>
                                        <p:cTn id="12" dur="1" fill="hold">
                                          <p:stCondLst>
                                            <p:cond delay="499"/>
                                          </p:stCondLst>
                                        </p:cTn>
                                        <p:tgtEl>
                                          <p:spTgt spid="2254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47"/>
                                        </p:tgtEl>
                                        <p:attrNameLst>
                                          <p:attrName>style.visibility</p:attrName>
                                        </p:attrNameLst>
                                      </p:cBhvr>
                                      <p:to>
                                        <p:strVal val="visible"/>
                                      </p:to>
                                    </p:set>
                                    <p:animEffect transition="in" filter="box(in)">
                                      <p:cBhvr>
                                        <p:cTn id="17" dur="500"/>
                                        <p:tgtEl>
                                          <p:spTgt spid="225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48"/>
                                        </p:tgtEl>
                                        <p:attrNameLst>
                                          <p:attrName>style.visibility</p:attrName>
                                        </p:attrNameLst>
                                      </p:cBhvr>
                                      <p:to>
                                        <p:strVal val="visible"/>
                                      </p:to>
                                    </p:set>
                                    <p:animEffect transition="in" filter="box(in)">
                                      <p:cBhvr>
                                        <p:cTn id="22" dur="500"/>
                                        <p:tgtEl>
                                          <p:spTgt spid="2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p:bldP spid="225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32" name="Group 28"/>
          <p:cNvGrpSpPr>
            <a:grpSpLocks/>
          </p:cNvGrpSpPr>
          <p:nvPr/>
        </p:nvGrpSpPr>
        <p:grpSpPr bwMode="auto">
          <a:xfrm>
            <a:off x="696167" y="1484983"/>
            <a:ext cx="5760817" cy="3473450"/>
            <a:chOff x="113" y="527"/>
            <a:chExt cx="2722" cy="2188"/>
          </a:xfrm>
        </p:grpSpPr>
        <p:sp>
          <p:nvSpPr>
            <p:cNvPr id="21508" name="Text Box 4"/>
            <p:cNvSpPr txBox="1">
              <a:spLocks noChangeArrowheads="1"/>
            </p:cNvSpPr>
            <p:nvPr/>
          </p:nvSpPr>
          <p:spPr bwMode="auto">
            <a:xfrm>
              <a:off x="158" y="527"/>
              <a:ext cx="2586"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b="1" dirty="0">
                  <a:solidFill>
                    <a:srgbClr val="000099"/>
                  </a:solidFill>
                  <a:latin typeface="宋体" charset="-122"/>
                </a:rPr>
                <a:t>CFTR</a:t>
              </a:r>
              <a:r>
                <a:rPr kumimoji="1" lang="zh-CN" altLang="en-US" b="1" dirty="0">
                  <a:solidFill>
                    <a:srgbClr val="000099"/>
                  </a:solidFill>
                  <a:latin typeface="宋体" charset="-122"/>
                </a:rPr>
                <a:t>基因缺失了三个碱基</a:t>
              </a:r>
              <a:r>
                <a:rPr kumimoji="1" lang="en-US" altLang="zh-CN" b="1" dirty="0">
                  <a:solidFill>
                    <a:srgbClr val="000099"/>
                  </a:solidFill>
                  <a:latin typeface="宋体" charset="-122"/>
                </a:rPr>
                <a:t>(</a:t>
              </a:r>
              <a:r>
                <a:rPr kumimoji="1" lang="zh-CN" altLang="en-US" b="1" dirty="0">
                  <a:solidFill>
                    <a:srgbClr val="000099"/>
                  </a:solidFill>
                  <a:latin typeface="宋体" charset="-122"/>
                </a:rPr>
                <a:t>碱基缺失</a:t>
              </a:r>
              <a:r>
                <a:rPr kumimoji="1" lang="en-US" altLang="zh-CN" b="1" dirty="0">
                  <a:solidFill>
                    <a:srgbClr val="000099"/>
                  </a:solidFill>
                  <a:latin typeface="宋体" charset="-122"/>
                </a:rPr>
                <a:t>)</a:t>
              </a:r>
            </a:p>
          </p:txBody>
        </p:sp>
        <p:sp>
          <p:nvSpPr>
            <p:cNvPr id="21509" name="Text Box 5"/>
            <p:cNvSpPr txBox="1">
              <a:spLocks noChangeArrowheads="1"/>
            </p:cNvSpPr>
            <p:nvPr/>
          </p:nvSpPr>
          <p:spPr bwMode="auto">
            <a:xfrm>
              <a:off x="204" y="1117"/>
              <a:ext cx="2450" cy="41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b="1">
                  <a:solidFill>
                    <a:srgbClr val="000099"/>
                  </a:solidFill>
                  <a:latin typeface="宋体" charset="-122"/>
                </a:rPr>
                <a:t>CFTR</a:t>
              </a:r>
              <a:r>
                <a:rPr kumimoji="1" lang="zh-CN" altLang="en-US" b="1">
                  <a:solidFill>
                    <a:srgbClr val="000099"/>
                  </a:solidFill>
                  <a:latin typeface="宋体" charset="-122"/>
                </a:rPr>
                <a:t>蛋白缺少一个</a:t>
              </a:r>
              <a:r>
                <a:rPr kumimoji="1" lang="zh-CN" altLang="en-US" b="1">
                  <a:solidFill>
                    <a:srgbClr val="FF3300"/>
                  </a:solidFill>
                  <a:latin typeface="宋体" charset="-122"/>
                </a:rPr>
                <a:t>丙苯氨酸</a:t>
              </a:r>
              <a:r>
                <a:rPr kumimoji="1" lang="zh-CN" altLang="en-US" b="1">
                  <a:solidFill>
                    <a:srgbClr val="000099"/>
                  </a:solidFill>
                  <a:latin typeface="宋体" charset="-122"/>
                </a:rPr>
                <a:t>，</a:t>
              </a:r>
              <a:r>
                <a:rPr kumimoji="1" lang="zh-CN" altLang="en-US" b="1">
                  <a:solidFill>
                    <a:srgbClr val="FF3300"/>
                  </a:solidFill>
                  <a:latin typeface="宋体" charset="-122"/>
                </a:rPr>
                <a:t>结构</a:t>
              </a:r>
              <a:r>
                <a:rPr kumimoji="1" lang="zh-CN" altLang="en-US" b="1">
                  <a:solidFill>
                    <a:srgbClr val="000099"/>
                  </a:solidFill>
                  <a:latin typeface="宋体" charset="-122"/>
                </a:rPr>
                <a:t>异常，导致功能异常。</a:t>
              </a:r>
            </a:p>
          </p:txBody>
        </p:sp>
        <p:sp>
          <p:nvSpPr>
            <p:cNvPr id="21510" name="Text Box 6"/>
            <p:cNvSpPr txBox="1">
              <a:spLocks noChangeArrowheads="1"/>
            </p:cNvSpPr>
            <p:nvPr/>
          </p:nvSpPr>
          <p:spPr bwMode="auto">
            <a:xfrm>
              <a:off x="340" y="1842"/>
              <a:ext cx="2223"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患者支气管内黏液增多。</a:t>
              </a:r>
            </a:p>
          </p:txBody>
        </p:sp>
        <p:sp>
          <p:nvSpPr>
            <p:cNvPr id="21511" name="Text Box 7"/>
            <p:cNvSpPr txBox="1">
              <a:spLocks noChangeArrowheads="1"/>
            </p:cNvSpPr>
            <p:nvPr/>
          </p:nvSpPr>
          <p:spPr bwMode="auto">
            <a:xfrm>
              <a:off x="113" y="2478"/>
              <a:ext cx="2722"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黏液清除困难，细菌繁殖，肺部感染。</a:t>
              </a:r>
            </a:p>
          </p:txBody>
        </p:sp>
        <p:sp>
          <p:nvSpPr>
            <p:cNvPr id="21512" name="Line 8"/>
            <p:cNvSpPr>
              <a:spLocks noChangeShapeType="1"/>
            </p:cNvSpPr>
            <p:nvPr/>
          </p:nvSpPr>
          <p:spPr bwMode="auto">
            <a:xfrm>
              <a:off x="1292" y="799"/>
              <a:ext cx="0" cy="318"/>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3" name="Line 9"/>
            <p:cNvSpPr>
              <a:spLocks noChangeShapeType="1"/>
            </p:cNvSpPr>
            <p:nvPr/>
          </p:nvSpPr>
          <p:spPr bwMode="auto">
            <a:xfrm>
              <a:off x="1338" y="1570"/>
              <a:ext cx="0" cy="272"/>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14" name="Line 10"/>
            <p:cNvSpPr>
              <a:spLocks noChangeShapeType="1"/>
            </p:cNvSpPr>
            <p:nvPr/>
          </p:nvSpPr>
          <p:spPr bwMode="auto">
            <a:xfrm>
              <a:off x="1383" y="2115"/>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1515" name="Text Box 11"/>
          <p:cNvSpPr txBox="1">
            <a:spLocks noChangeArrowheads="1"/>
          </p:cNvSpPr>
          <p:nvPr/>
        </p:nvSpPr>
        <p:spPr bwMode="auto">
          <a:xfrm>
            <a:off x="888758" y="908720"/>
            <a:ext cx="4224317"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a:solidFill>
                  <a:srgbClr val="000099"/>
                </a:solidFill>
                <a:latin typeface="宋体" charset="-122"/>
              </a:rPr>
              <a:t>3</a:t>
            </a:r>
            <a:r>
              <a:rPr kumimoji="1" lang="zh-CN" altLang="en-US" sz="2400" b="1">
                <a:solidFill>
                  <a:srgbClr val="000099"/>
                </a:solidFill>
                <a:latin typeface="宋体" charset="-122"/>
              </a:rPr>
              <a:t>、囊性纤维病。</a:t>
            </a:r>
          </a:p>
        </p:txBody>
      </p:sp>
      <p:grpSp>
        <p:nvGrpSpPr>
          <p:cNvPr id="21531" name="Group 27"/>
          <p:cNvGrpSpPr>
            <a:grpSpLocks/>
          </p:cNvGrpSpPr>
          <p:nvPr/>
        </p:nvGrpSpPr>
        <p:grpSpPr bwMode="auto">
          <a:xfrm>
            <a:off x="6599262" y="1484784"/>
            <a:ext cx="5087804" cy="3544888"/>
            <a:chOff x="3016" y="482"/>
            <a:chExt cx="2404" cy="2233"/>
          </a:xfrm>
        </p:grpSpPr>
        <p:sp>
          <p:nvSpPr>
            <p:cNvPr id="21516" name="Text Box 12"/>
            <p:cNvSpPr txBox="1">
              <a:spLocks noChangeArrowheads="1"/>
            </p:cNvSpPr>
            <p:nvPr/>
          </p:nvSpPr>
          <p:spPr bwMode="auto">
            <a:xfrm>
              <a:off x="3016" y="482"/>
              <a:ext cx="2404" cy="41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dirty="0">
                  <a:solidFill>
                    <a:srgbClr val="000099"/>
                  </a:solidFill>
                  <a:latin typeface="宋体" charset="-122"/>
                </a:rPr>
                <a:t>控制血红蛋白形成基因的</a:t>
              </a:r>
              <a:r>
                <a:rPr kumimoji="1" lang="zh-CN" altLang="en-US" b="1" dirty="0">
                  <a:solidFill>
                    <a:srgbClr val="FF3300"/>
                  </a:solidFill>
                  <a:latin typeface="宋体" charset="-122"/>
                </a:rPr>
                <a:t>一个碱基</a:t>
              </a:r>
              <a:r>
                <a:rPr kumimoji="1" lang="zh-CN" altLang="en-US" b="1" dirty="0">
                  <a:solidFill>
                    <a:srgbClr val="000099"/>
                  </a:solidFill>
                  <a:latin typeface="宋体" charset="-122"/>
                </a:rPr>
                <a:t>发生变化。（碱基替换）</a:t>
              </a:r>
            </a:p>
          </p:txBody>
        </p:sp>
        <p:sp>
          <p:nvSpPr>
            <p:cNvPr id="21517" name="Text Box 13"/>
            <p:cNvSpPr txBox="1">
              <a:spLocks noChangeArrowheads="1"/>
            </p:cNvSpPr>
            <p:nvPr/>
          </p:nvSpPr>
          <p:spPr bwMode="auto">
            <a:xfrm>
              <a:off x="3152" y="1207"/>
              <a:ext cx="1996"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血红蛋白的</a:t>
              </a:r>
              <a:r>
                <a:rPr kumimoji="1" lang="zh-CN" altLang="en-US" b="1">
                  <a:solidFill>
                    <a:srgbClr val="FF3300"/>
                  </a:solidFill>
                  <a:latin typeface="宋体" charset="-122"/>
                </a:rPr>
                <a:t>结构</a:t>
              </a:r>
              <a:r>
                <a:rPr kumimoji="1" lang="zh-CN" altLang="en-US" b="1">
                  <a:solidFill>
                    <a:srgbClr val="000099"/>
                  </a:solidFill>
                  <a:latin typeface="宋体" charset="-122"/>
                </a:rPr>
                <a:t>发生变化。</a:t>
              </a:r>
            </a:p>
          </p:txBody>
        </p:sp>
        <p:sp>
          <p:nvSpPr>
            <p:cNvPr id="21518" name="Text Box 14"/>
            <p:cNvSpPr txBox="1">
              <a:spLocks noChangeArrowheads="1"/>
            </p:cNvSpPr>
            <p:nvPr/>
          </p:nvSpPr>
          <p:spPr bwMode="auto">
            <a:xfrm>
              <a:off x="3470" y="1797"/>
              <a:ext cx="1542"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红细胞呈镰刀状。</a:t>
              </a:r>
            </a:p>
          </p:txBody>
        </p:sp>
        <p:sp>
          <p:nvSpPr>
            <p:cNvPr id="21519" name="Text Box 15"/>
            <p:cNvSpPr txBox="1">
              <a:spLocks noChangeArrowheads="1"/>
            </p:cNvSpPr>
            <p:nvPr/>
          </p:nvSpPr>
          <p:spPr bwMode="auto">
            <a:xfrm>
              <a:off x="3152" y="2478"/>
              <a:ext cx="2222" cy="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b="1">
                  <a:solidFill>
                    <a:srgbClr val="000099"/>
                  </a:solidFill>
                  <a:latin typeface="宋体" charset="-122"/>
                </a:rPr>
                <a:t>红细胞容易破裂，患溶血性贫血</a:t>
              </a:r>
            </a:p>
          </p:txBody>
        </p:sp>
        <p:sp>
          <p:nvSpPr>
            <p:cNvPr id="21520" name="Line 16"/>
            <p:cNvSpPr>
              <a:spLocks noChangeShapeType="1"/>
            </p:cNvSpPr>
            <p:nvPr/>
          </p:nvSpPr>
          <p:spPr bwMode="auto">
            <a:xfrm>
              <a:off x="4014" y="935"/>
              <a:ext cx="0" cy="272"/>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21" name="Line 17"/>
            <p:cNvSpPr>
              <a:spLocks noChangeShapeType="1"/>
            </p:cNvSpPr>
            <p:nvPr/>
          </p:nvSpPr>
          <p:spPr bwMode="auto">
            <a:xfrm>
              <a:off x="4059" y="1480"/>
              <a:ext cx="0" cy="272"/>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22" name="Line 18"/>
            <p:cNvSpPr>
              <a:spLocks noChangeShapeType="1"/>
            </p:cNvSpPr>
            <p:nvPr/>
          </p:nvSpPr>
          <p:spPr bwMode="auto">
            <a:xfrm>
              <a:off x="4105" y="2069"/>
              <a:ext cx="0" cy="363"/>
            </a:xfrm>
            <a:prstGeom prst="line">
              <a:avLst/>
            </a:prstGeom>
            <a:noFill/>
            <a:ln w="762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1525" name="Text Box 21"/>
          <p:cNvSpPr txBox="1">
            <a:spLocks noChangeArrowheads="1"/>
          </p:cNvSpPr>
          <p:nvPr/>
        </p:nvSpPr>
        <p:spPr bwMode="auto">
          <a:xfrm>
            <a:off x="334566" y="5127575"/>
            <a:ext cx="11134333" cy="46166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latin typeface="宋体" charset="-122"/>
              </a:rPr>
              <a:t>  </a:t>
            </a:r>
            <a:r>
              <a:rPr kumimoji="1" lang="zh-CN" altLang="en-US" sz="2400" b="1" dirty="0">
                <a:solidFill>
                  <a:srgbClr val="000099"/>
                </a:solidFill>
                <a:latin typeface="宋体" charset="-122"/>
              </a:rPr>
              <a:t>这两个例子来看，大家可以总结出基因是如何控制生物的性状的？</a:t>
            </a:r>
          </a:p>
        </p:txBody>
      </p:sp>
      <p:sp>
        <p:nvSpPr>
          <p:cNvPr id="21527" name="Text Box 23"/>
          <p:cNvSpPr txBox="1">
            <a:spLocks noChangeArrowheads="1"/>
          </p:cNvSpPr>
          <p:nvPr/>
        </p:nvSpPr>
        <p:spPr bwMode="auto">
          <a:xfrm>
            <a:off x="6647459" y="908720"/>
            <a:ext cx="4224317"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zh-CN" sz="2400" b="1" dirty="0">
                <a:solidFill>
                  <a:srgbClr val="000099"/>
                </a:solidFill>
                <a:latin typeface="宋体" charset="-122"/>
              </a:rPr>
              <a:t>4</a:t>
            </a:r>
            <a:r>
              <a:rPr kumimoji="1" lang="zh-CN" altLang="en-US" sz="2400" b="1" dirty="0">
                <a:solidFill>
                  <a:srgbClr val="000099"/>
                </a:solidFill>
                <a:latin typeface="宋体" charset="-122"/>
              </a:rPr>
              <a:t>、镰刀型贫血症。</a:t>
            </a:r>
          </a:p>
        </p:txBody>
      </p:sp>
      <p:sp>
        <p:nvSpPr>
          <p:cNvPr id="21528" name="Rectangle 24"/>
          <p:cNvSpPr>
            <a:spLocks noChangeArrowheads="1"/>
          </p:cNvSpPr>
          <p:nvPr/>
        </p:nvSpPr>
        <p:spPr bwMode="auto">
          <a:xfrm>
            <a:off x="190550" y="5661248"/>
            <a:ext cx="107512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dirty="0">
                <a:solidFill>
                  <a:srgbClr val="000099"/>
                </a:solidFill>
                <a:effectLst>
                  <a:outerShdw blurRad="38100" dist="38100" dir="2700000" algn="tl">
                    <a:srgbClr val="C0C0C0"/>
                  </a:outerShdw>
                </a:effectLst>
              </a:rPr>
              <a:t>    </a:t>
            </a:r>
            <a:r>
              <a:rPr lang="zh-CN" altLang="en-US" sz="3200" b="1" dirty="0">
                <a:solidFill>
                  <a:srgbClr val="000099"/>
                </a:solidFill>
                <a:effectLst>
                  <a:outerShdw blurRad="38100" dist="38100" dir="2700000" algn="tl">
                    <a:srgbClr val="C0C0C0"/>
                  </a:outerShdw>
                </a:effectLst>
              </a:rPr>
              <a:t>基因通过</a:t>
            </a:r>
            <a:r>
              <a:rPr lang="zh-CN" altLang="en-US" sz="3200" b="1" dirty="0">
                <a:solidFill>
                  <a:srgbClr val="000099"/>
                </a:solidFill>
              </a:rPr>
              <a:t>控制</a:t>
            </a:r>
            <a:r>
              <a:rPr lang="zh-CN" altLang="en-US" sz="3200" b="1" dirty="0">
                <a:solidFill>
                  <a:srgbClr val="FF3300"/>
                </a:solidFill>
              </a:rPr>
              <a:t>蛋白质分子的结构</a:t>
            </a:r>
            <a:r>
              <a:rPr lang="zh-CN" altLang="en-US" sz="3200" b="1" dirty="0">
                <a:solidFill>
                  <a:srgbClr val="000099"/>
                </a:solidFill>
              </a:rPr>
              <a:t>来直接控制生物的性状。</a:t>
            </a:r>
          </a:p>
        </p:txBody>
      </p:sp>
      <p:grpSp>
        <p:nvGrpSpPr>
          <p:cNvPr id="2" name="组合 1"/>
          <p:cNvGrpSpPr/>
          <p:nvPr/>
        </p:nvGrpSpPr>
        <p:grpSpPr>
          <a:xfrm>
            <a:off x="7388574" y="1365920"/>
            <a:ext cx="3027112" cy="3863280"/>
            <a:chOff x="7388574" y="1149896"/>
            <a:chExt cx="3027112" cy="3863280"/>
          </a:xfrm>
        </p:grpSpPr>
        <p:pic>
          <p:nvPicPr>
            <p:cNvPr id="21533"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3808" y="1149896"/>
              <a:ext cx="2965698" cy="20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34"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574" y="3346301"/>
              <a:ext cx="3027112"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32"/>
                                        </p:tgtEl>
                                        <p:attrNameLst>
                                          <p:attrName>style.visibility</p:attrName>
                                        </p:attrNameLst>
                                      </p:cBhvr>
                                      <p:to>
                                        <p:strVal val="visible"/>
                                      </p:to>
                                    </p:set>
                                    <p:animEffect transition="in" filter="box(in)">
                                      <p:cBhvr>
                                        <p:cTn id="7" dur="500"/>
                                        <p:tgtEl>
                                          <p:spTgt spid="215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531"/>
                                        </p:tgtEl>
                                        <p:attrNameLst>
                                          <p:attrName>style.visibility</p:attrName>
                                        </p:attrNameLst>
                                      </p:cBhvr>
                                      <p:to>
                                        <p:strVal val="visible"/>
                                      </p:to>
                                    </p:set>
                                    <p:animEffect transition="in" filter="box(in)">
                                      <p:cBhvr>
                                        <p:cTn id="17" dur="500"/>
                                        <p:tgtEl>
                                          <p:spTgt spid="215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525"/>
                                        </p:tgtEl>
                                        <p:attrNameLst>
                                          <p:attrName>style.visibility</p:attrName>
                                        </p:attrNameLst>
                                      </p:cBhvr>
                                      <p:to>
                                        <p:strVal val="visible"/>
                                      </p:to>
                                    </p:set>
                                    <p:animEffect transition="in" filter="box(in)">
                                      <p:cBhvr>
                                        <p:cTn id="22" dur="500"/>
                                        <p:tgtEl>
                                          <p:spTgt spid="215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528"/>
                                        </p:tgtEl>
                                        <p:attrNameLst>
                                          <p:attrName>style.visibility</p:attrName>
                                        </p:attrNameLst>
                                      </p:cBhvr>
                                      <p:to>
                                        <p:strVal val="visible"/>
                                      </p:to>
                                    </p:set>
                                    <p:animEffect transition="in" filter="box(in)">
                                      <p:cBhvr>
                                        <p:cTn id="27"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5" grpId="0"/>
      <p:bldP spid="215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CCECFF">
                <a:gamma/>
                <a:tint val="0"/>
                <a:invGamma/>
              </a:srgbClr>
            </a:gs>
          </a:gsLst>
          <a:path path="rect">
            <a:fillToRect t="100000" r="100000"/>
          </a:path>
        </a:gradFill>
        <a:effectLst/>
      </p:bgPr>
    </p:bg>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a:xfrm>
            <a:off x="1219200" y="908050"/>
            <a:ext cx="10971213" cy="777875"/>
          </a:xfrm>
          <a:noFill/>
          <a:ln/>
        </p:spPr>
        <p:txBody>
          <a:bodyPr>
            <a:normAutofit fontScale="90000"/>
          </a:bodyPr>
          <a:lstStyle/>
          <a:p>
            <a:pPr algn="l"/>
            <a:r>
              <a:rPr lang="en-US" altLang="zh-CN" sz="3200" b="1"/>
              <a:t>   </a:t>
            </a:r>
            <a:r>
              <a:rPr lang="zh-CN" altLang="en-US" sz="3200" b="1"/>
              <a:t>基因、蛋白质与性状的关系总结：</a:t>
            </a:r>
          </a:p>
        </p:txBody>
      </p:sp>
      <p:sp>
        <p:nvSpPr>
          <p:cNvPr id="25605" name="Text Box 5"/>
          <p:cNvSpPr txBox="1">
            <a:spLocks noChangeArrowheads="1"/>
          </p:cNvSpPr>
          <p:nvPr/>
        </p:nvSpPr>
        <p:spPr bwMode="auto">
          <a:xfrm>
            <a:off x="1102640" y="2708275"/>
            <a:ext cx="1343908"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基因</a:t>
            </a:r>
          </a:p>
        </p:txBody>
      </p:sp>
      <p:sp>
        <p:nvSpPr>
          <p:cNvPr id="25606" name="AutoShape 6"/>
          <p:cNvSpPr>
            <a:spLocks/>
          </p:cNvSpPr>
          <p:nvPr/>
        </p:nvSpPr>
        <p:spPr bwMode="auto">
          <a:xfrm>
            <a:off x="2734377" y="2205038"/>
            <a:ext cx="95238" cy="1441450"/>
          </a:xfrm>
          <a:prstGeom prst="leftBrace">
            <a:avLst>
              <a:gd name="adj1" fmla="val 168147"/>
              <a:gd name="adj2" fmla="val 50000"/>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07" name="Text Box 7"/>
          <p:cNvSpPr txBox="1">
            <a:spLocks noChangeArrowheads="1"/>
          </p:cNvSpPr>
          <p:nvPr/>
        </p:nvSpPr>
        <p:spPr bwMode="auto">
          <a:xfrm>
            <a:off x="2926969" y="1989138"/>
            <a:ext cx="2302634"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酶或激素</a:t>
            </a:r>
          </a:p>
        </p:txBody>
      </p:sp>
      <p:sp>
        <p:nvSpPr>
          <p:cNvPr id="25608" name="Text Box 8"/>
          <p:cNvSpPr txBox="1">
            <a:spLocks noChangeArrowheads="1"/>
          </p:cNvSpPr>
          <p:nvPr/>
        </p:nvSpPr>
        <p:spPr bwMode="auto">
          <a:xfrm>
            <a:off x="2926969" y="3357563"/>
            <a:ext cx="2302634"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结构蛋白</a:t>
            </a:r>
          </a:p>
        </p:txBody>
      </p:sp>
      <p:sp>
        <p:nvSpPr>
          <p:cNvPr id="25609" name="Text Box 9"/>
          <p:cNvSpPr txBox="1">
            <a:spLocks noChangeArrowheads="1"/>
          </p:cNvSpPr>
          <p:nvPr/>
        </p:nvSpPr>
        <p:spPr bwMode="auto">
          <a:xfrm>
            <a:off x="5422194" y="1989138"/>
            <a:ext cx="2302634"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细胞代谢</a:t>
            </a:r>
          </a:p>
        </p:txBody>
      </p:sp>
      <p:sp>
        <p:nvSpPr>
          <p:cNvPr id="25610" name="Text Box 10"/>
          <p:cNvSpPr txBox="1">
            <a:spLocks noChangeArrowheads="1"/>
          </p:cNvSpPr>
          <p:nvPr/>
        </p:nvSpPr>
        <p:spPr bwMode="auto">
          <a:xfrm>
            <a:off x="5519548" y="3357563"/>
            <a:ext cx="2302634"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细胞结构</a:t>
            </a:r>
          </a:p>
        </p:txBody>
      </p:sp>
      <p:sp>
        <p:nvSpPr>
          <p:cNvPr id="25611" name="Text Box 11"/>
          <p:cNvSpPr txBox="1">
            <a:spLocks noChangeArrowheads="1"/>
          </p:cNvSpPr>
          <p:nvPr/>
        </p:nvSpPr>
        <p:spPr bwMode="auto">
          <a:xfrm>
            <a:off x="8014774" y="1989138"/>
            <a:ext cx="2302634"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生物性状</a:t>
            </a:r>
          </a:p>
        </p:txBody>
      </p:sp>
      <p:sp>
        <p:nvSpPr>
          <p:cNvPr id="25612" name="Line 12"/>
          <p:cNvSpPr>
            <a:spLocks noChangeShapeType="1"/>
          </p:cNvSpPr>
          <p:nvPr/>
        </p:nvSpPr>
        <p:spPr bwMode="auto">
          <a:xfrm>
            <a:off x="4846536" y="2205038"/>
            <a:ext cx="575658"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613" name="Line 13"/>
          <p:cNvSpPr>
            <a:spLocks noChangeShapeType="1"/>
          </p:cNvSpPr>
          <p:nvPr/>
        </p:nvSpPr>
        <p:spPr bwMode="auto">
          <a:xfrm>
            <a:off x="4943890" y="3573463"/>
            <a:ext cx="575658"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614" name="Text Box 14"/>
          <p:cNvSpPr txBox="1">
            <a:spLocks noChangeArrowheads="1"/>
          </p:cNvSpPr>
          <p:nvPr/>
        </p:nvSpPr>
        <p:spPr bwMode="auto">
          <a:xfrm>
            <a:off x="8112128" y="3284538"/>
            <a:ext cx="2302634"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400" b="1">
                <a:solidFill>
                  <a:srgbClr val="000099"/>
                </a:solidFill>
                <a:latin typeface="宋体" charset="-122"/>
              </a:rPr>
              <a:t>生物性状</a:t>
            </a:r>
          </a:p>
        </p:txBody>
      </p:sp>
      <p:sp>
        <p:nvSpPr>
          <p:cNvPr id="25615" name="Line 15"/>
          <p:cNvSpPr>
            <a:spLocks noChangeShapeType="1"/>
          </p:cNvSpPr>
          <p:nvPr/>
        </p:nvSpPr>
        <p:spPr bwMode="auto">
          <a:xfrm>
            <a:off x="7343877" y="2276475"/>
            <a:ext cx="575658"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616" name="Line 16"/>
          <p:cNvSpPr>
            <a:spLocks noChangeShapeType="1"/>
          </p:cNvSpPr>
          <p:nvPr/>
        </p:nvSpPr>
        <p:spPr bwMode="auto">
          <a:xfrm>
            <a:off x="7439116" y="3573463"/>
            <a:ext cx="575658"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617" name="Line 17"/>
          <p:cNvSpPr>
            <a:spLocks noChangeShapeType="1"/>
          </p:cNvSpPr>
          <p:nvPr/>
        </p:nvSpPr>
        <p:spPr bwMode="auto">
          <a:xfrm>
            <a:off x="2158719" y="2924175"/>
            <a:ext cx="575658"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8622" y="1844824"/>
            <a:ext cx="10081120" cy="3970318"/>
          </a:xfrm>
          <a:prstGeom prst="rect">
            <a:avLst/>
          </a:prstGeom>
        </p:spPr>
        <p:txBody>
          <a:bodyPr wrap="square">
            <a:spAutoFit/>
          </a:bodyPr>
          <a:lstStyle/>
          <a:p>
            <a:pPr>
              <a:lnSpc>
                <a:spcPct val="150000"/>
              </a:lnSpc>
            </a:pPr>
            <a:r>
              <a:rPr lang="en-US" altLang="zh-CN" sz="2400" b="1" dirty="0" smtClean="0">
                <a:solidFill>
                  <a:schemeClr val="accent1">
                    <a:lumMod val="75000"/>
                  </a:schemeClr>
                </a:solidFill>
                <a:latin typeface="宋体" pitchFamily="2" charset="-122"/>
                <a:ea typeface="宋体" pitchFamily="2" charset="-122"/>
              </a:rPr>
              <a:t>1</a:t>
            </a:r>
            <a:r>
              <a:rPr lang="en-US" altLang="zh-CN" sz="2400" b="1" dirty="0">
                <a:solidFill>
                  <a:schemeClr val="accent1">
                    <a:lumMod val="75000"/>
                  </a:schemeClr>
                </a:solidFill>
                <a:latin typeface="宋体" pitchFamily="2" charset="-122"/>
                <a:ea typeface="宋体" pitchFamily="2" charset="-122"/>
              </a:rPr>
              <a:t>.</a:t>
            </a:r>
            <a:r>
              <a:rPr lang="zh-CN" altLang="zh-CN" sz="2400" b="1" dirty="0">
                <a:solidFill>
                  <a:schemeClr val="accent1">
                    <a:lumMod val="75000"/>
                  </a:schemeClr>
                </a:solidFill>
                <a:latin typeface="宋体" pitchFamily="2" charset="-122"/>
                <a:ea typeface="宋体" pitchFamily="2" charset="-122"/>
              </a:rPr>
              <a:t>同一生物体中不同类型的体细胞，基因都是相同的。</a:t>
            </a:r>
          </a:p>
          <a:p>
            <a:pPr>
              <a:lnSpc>
                <a:spcPct val="150000"/>
              </a:lnSpc>
            </a:pPr>
            <a:r>
              <a:rPr lang="en-US" altLang="zh-CN" sz="2400" b="1" dirty="0">
                <a:solidFill>
                  <a:schemeClr val="accent1">
                    <a:lumMod val="75000"/>
                  </a:schemeClr>
                </a:solidFill>
                <a:latin typeface="宋体" pitchFamily="2" charset="-122"/>
                <a:ea typeface="宋体" pitchFamily="2" charset="-122"/>
              </a:rPr>
              <a:t>2.</a:t>
            </a:r>
            <a:r>
              <a:rPr lang="zh-CN" altLang="zh-CN" sz="2400" b="1" dirty="0">
                <a:solidFill>
                  <a:schemeClr val="accent1">
                    <a:lumMod val="75000"/>
                  </a:schemeClr>
                </a:solidFill>
                <a:latin typeface="宋体" pitchFamily="2" charset="-122"/>
                <a:ea typeface="宋体" pitchFamily="2" charset="-122"/>
              </a:rPr>
              <a:t>细胞中的基因有些表达，有些不表达。</a:t>
            </a:r>
          </a:p>
          <a:p>
            <a:pPr>
              <a:lnSpc>
                <a:spcPct val="150000"/>
              </a:lnSpc>
            </a:pPr>
            <a:r>
              <a:rPr lang="en-US" altLang="zh-CN" sz="2400" b="1" dirty="0">
                <a:solidFill>
                  <a:schemeClr val="accent1">
                    <a:lumMod val="75000"/>
                  </a:schemeClr>
                </a:solidFill>
                <a:latin typeface="宋体" pitchFamily="2" charset="-122"/>
                <a:ea typeface="宋体" pitchFamily="2" charset="-122"/>
              </a:rPr>
              <a:t>3.</a:t>
            </a:r>
            <a:r>
              <a:rPr lang="zh-CN" altLang="zh-CN" sz="2400" b="1" dirty="0">
                <a:solidFill>
                  <a:schemeClr val="accent1">
                    <a:lumMod val="75000"/>
                  </a:schemeClr>
                </a:solidFill>
                <a:latin typeface="宋体" pitchFamily="2" charset="-122"/>
                <a:ea typeface="宋体" pitchFamily="2" charset="-122"/>
              </a:rPr>
              <a:t>在不同类型的细胞中，表达的基因大致可以分为两类：</a:t>
            </a:r>
          </a:p>
          <a:p>
            <a:pPr>
              <a:lnSpc>
                <a:spcPct val="150000"/>
              </a:lnSpc>
            </a:pPr>
            <a:r>
              <a:rPr lang="zh-CN" altLang="zh-CN" sz="2400" b="1" dirty="0">
                <a:solidFill>
                  <a:schemeClr val="accent1">
                    <a:lumMod val="75000"/>
                  </a:schemeClr>
                </a:solidFill>
                <a:latin typeface="宋体" pitchFamily="2" charset="-122"/>
                <a:ea typeface="宋体" pitchFamily="2" charset="-122"/>
              </a:rPr>
              <a:t>（</a:t>
            </a:r>
            <a:r>
              <a:rPr lang="en-US" altLang="zh-CN" sz="2400" b="1" dirty="0">
                <a:solidFill>
                  <a:schemeClr val="accent1">
                    <a:lumMod val="75000"/>
                  </a:schemeClr>
                </a:solidFill>
                <a:latin typeface="宋体" pitchFamily="2" charset="-122"/>
                <a:ea typeface="宋体" pitchFamily="2" charset="-122"/>
              </a:rPr>
              <a:t>1</a:t>
            </a:r>
            <a:r>
              <a:rPr lang="zh-CN" altLang="zh-CN" sz="2400" b="1" dirty="0">
                <a:solidFill>
                  <a:schemeClr val="accent1">
                    <a:lumMod val="75000"/>
                  </a:schemeClr>
                </a:solidFill>
                <a:latin typeface="宋体" pitchFamily="2" charset="-122"/>
                <a:ea typeface="宋体" pitchFamily="2" charset="-122"/>
              </a:rPr>
              <a:t>）一类是在所有细胞中都表达的基因，指导合成的蛋白质是维持细胞基本生命活动所必需的，如核糖体蛋白基因，</a:t>
            </a:r>
            <a:r>
              <a:rPr lang="en-US" altLang="zh-CN" sz="2400" b="1" dirty="0">
                <a:solidFill>
                  <a:schemeClr val="accent1">
                    <a:lumMod val="75000"/>
                  </a:schemeClr>
                </a:solidFill>
                <a:latin typeface="宋体" pitchFamily="2" charset="-122"/>
                <a:ea typeface="宋体" pitchFamily="2" charset="-122"/>
              </a:rPr>
              <a:t>ATP</a:t>
            </a:r>
            <a:r>
              <a:rPr lang="zh-CN" altLang="zh-CN" sz="2400" b="1" dirty="0">
                <a:solidFill>
                  <a:schemeClr val="accent1">
                    <a:lumMod val="75000"/>
                  </a:schemeClr>
                </a:solidFill>
                <a:latin typeface="宋体" pitchFamily="2" charset="-122"/>
                <a:ea typeface="宋体" pitchFamily="2" charset="-122"/>
              </a:rPr>
              <a:t>合成酶基因。</a:t>
            </a:r>
          </a:p>
          <a:p>
            <a:pPr>
              <a:lnSpc>
                <a:spcPct val="150000"/>
              </a:lnSpc>
            </a:pPr>
            <a:r>
              <a:rPr lang="zh-CN" altLang="zh-CN" sz="2400" b="1" dirty="0">
                <a:solidFill>
                  <a:schemeClr val="accent1">
                    <a:lumMod val="75000"/>
                  </a:schemeClr>
                </a:solidFill>
                <a:latin typeface="宋体" pitchFamily="2" charset="-122"/>
                <a:ea typeface="宋体" pitchFamily="2" charset="-122"/>
              </a:rPr>
              <a:t>（</a:t>
            </a:r>
            <a:r>
              <a:rPr lang="en-US" altLang="zh-CN" sz="2400" b="1" dirty="0">
                <a:solidFill>
                  <a:schemeClr val="accent1">
                    <a:lumMod val="75000"/>
                  </a:schemeClr>
                </a:solidFill>
                <a:latin typeface="宋体" pitchFamily="2" charset="-122"/>
                <a:ea typeface="宋体" pitchFamily="2" charset="-122"/>
              </a:rPr>
              <a:t>2</a:t>
            </a:r>
            <a:r>
              <a:rPr lang="zh-CN" altLang="zh-CN" sz="2400" b="1" dirty="0">
                <a:solidFill>
                  <a:schemeClr val="accent1">
                    <a:lumMod val="75000"/>
                  </a:schemeClr>
                </a:solidFill>
                <a:latin typeface="宋体" pitchFamily="2" charset="-122"/>
                <a:ea typeface="宋体" pitchFamily="2" charset="-122"/>
              </a:rPr>
              <a:t>）另一类是只在某类细胞中特异性表达的基因，如卵清蛋白基因、胰岛素基因。</a:t>
            </a:r>
          </a:p>
        </p:txBody>
      </p:sp>
      <p:sp>
        <p:nvSpPr>
          <p:cNvPr id="6" name="Text Box 3"/>
          <p:cNvSpPr txBox="1">
            <a:spLocks noChangeArrowheads="1"/>
          </p:cNvSpPr>
          <p:nvPr/>
        </p:nvSpPr>
        <p:spPr bwMode="auto">
          <a:xfrm>
            <a:off x="694606" y="1044025"/>
            <a:ext cx="10295814" cy="584775"/>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a:solidFill>
                  <a:srgbClr val="FFFF00"/>
                </a:solidFill>
                <a:latin typeface="Times New Roman" pitchFamily="18" charset="0"/>
                <a:ea typeface="华文中宋" pitchFamily="2" charset="-122"/>
              </a:rPr>
              <a:t>二</a:t>
            </a:r>
            <a:r>
              <a:rPr kumimoji="1" lang="zh-CN" altLang="en-US" sz="3200" b="1" dirty="0">
                <a:solidFill>
                  <a:srgbClr val="FFFF00"/>
                </a:solidFill>
                <a:latin typeface="Times New Roman" pitchFamily="18" charset="0"/>
                <a:ea typeface="华文中宋" pitchFamily="2" charset="-122"/>
              </a:rPr>
              <a:t>、基因的选择性表达与细胞分化</a:t>
            </a:r>
            <a:endParaRPr kumimoji="1" lang="zh-CN" altLang="en-US" sz="3200" b="1" dirty="0">
              <a:solidFill>
                <a:srgbClr val="FFFF00"/>
              </a:solidFill>
              <a:latin typeface="Times New Roman" pitchFamily="18" charset="0"/>
              <a:ea typeface="华文中宋" pitchFamily="2" charset="-122"/>
            </a:endParaRPr>
          </a:p>
        </p:txBody>
      </p:sp>
    </p:spTree>
    <p:extLst>
      <p:ext uri="{BB962C8B-B14F-4D97-AF65-F5344CB8AC3E}">
        <p14:creationId xmlns:p14="http://schemas.microsoft.com/office/powerpoint/2010/main" val="4003299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0630" y="886272"/>
            <a:ext cx="10009112" cy="1754326"/>
          </a:xfrm>
          <a:prstGeom prst="rect">
            <a:avLst/>
          </a:prstGeom>
        </p:spPr>
        <p:txBody>
          <a:bodyPr wrap="square">
            <a:spAutoFit/>
          </a:bodyPr>
          <a:lstStyle/>
          <a:p>
            <a:pPr>
              <a:lnSpc>
                <a:spcPct val="150000"/>
              </a:lnSpc>
            </a:pPr>
            <a:r>
              <a:rPr lang="zh-CN" altLang="zh-CN" sz="2400" b="1" dirty="0">
                <a:solidFill>
                  <a:srgbClr val="FF0000"/>
                </a:solidFill>
                <a:latin typeface="宋体" pitchFamily="2" charset="-122"/>
                <a:ea typeface="宋体" pitchFamily="2" charset="-122"/>
              </a:rPr>
              <a:t>拓展</a:t>
            </a:r>
            <a:r>
              <a:rPr lang="en-US" altLang="zh-CN" sz="2400" b="1" dirty="0">
                <a:latin typeface="宋体" pitchFamily="2" charset="-122"/>
                <a:ea typeface="宋体" pitchFamily="2" charset="-122"/>
              </a:rPr>
              <a:t>  </a:t>
            </a:r>
            <a:r>
              <a:rPr lang="zh-CN" altLang="zh-CN" sz="2400" b="1" dirty="0">
                <a:solidFill>
                  <a:schemeClr val="accent1">
                    <a:lumMod val="75000"/>
                  </a:schemeClr>
                </a:solidFill>
                <a:latin typeface="宋体" pitchFamily="2" charset="-122"/>
                <a:ea typeface="宋体" pitchFamily="2" charset="-122"/>
              </a:rPr>
              <a:t>管家基因和奢侈基因</a:t>
            </a:r>
          </a:p>
          <a:p>
            <a:pPr>
              <a:lnSpc>
                <a:spcPct val="150000"/>
              </a:lnSpc>
            </a:pPr>
            <a:r>
              <a:rPr lang="zh-CN" altLang="zh-CN" sz="2400" b="1" dirty="0">
                <a:solidFill>
                  <a:schemeClr val="accent1">
                    <a:lumMod val="75000"/>
                  </a:schemeClr>
                </a:solidFill>
                <a:latin typeface="宋体" pitchFamily="2" charset="-122"/>
                <a:ea typeface="宋体" pitchFamily="2" charset="-122"/>
              </a:rPr>
              <a:t>（</a:t>
            </a:r>
            <a:r>
              <a:rPr lang="en-US" altLang="zh-CN" sz="2400" b="1" dirty="0">
                <a:solidFill>
                  <a:schemeClr val="accent1">
                    <a:lumMod val="75000"/>
                  </a:schemeClr>
                </a:solidFill>
                <a:latin typeface="宋体" pitchFamily="2" charset="-122"/>
                <a:ea typeface="宋体" pitchFamily="2" charset="-122"/>
              </a:rPr>
              <a:t>1</a:t>
            </a:r>
            <a:r>
              <a:rPr lang="zh-CN" altLang="zh-CN" sz="2400" b="1" dirty="0">
                <a:solidFill>
                  <a:schemeClr val="accent1">
                    <a:lumMod val="75000"/>
                  </a:schemeClr>
                </a:solidFill>
                <a:latin typeface="宋体" pitchFamily="2" charset="-122"/>
                <a:ea typeface="宋体" pitchFamily="2" charset="-122"/>
              </a:rPr>
              <a:t>）管家基因：产物是维持细胞基本生命活动所必需的基因。</a:t>
            </a:r>
          </a:p>
          <a:p>
            <a:pPr>
              <a:lnSpc>
                <a:spcPct val="150000"/>
              </a:lnSpc>
            </a:pPr>
            <a:r>
              <a:rPr lang="zh-CN" altLang="zh-CN" sz="2400" b="1" dirty="0">
                <a:solidFill>
                  <a:schemeClr val="accent1">
                    <a:lumMod val="75000"/>
                  </a:schemeClr>
                </a:solidFill>
                <a:latin typeface="宋体" pitchFamily="2" charset="-122"/>
                <a:ea typeface="宋体" pitchFamily="2" charset="-122"/>
              </a:rPr>
              <a:t>（</a:t>
            </a:r>
            <a:r>
              <a:rPr lang="en-US" altLang="zh-CN" sz="2400" b="1" dirty="0">
                <a:solidFill>
                  <a:schemeClr val="accent1">
                    <a:lumMod val="75000"/>
                  </a:schemeClr>
                </a:solidFill>
                <a:latin typeface="宋体" pitchFamily="2" charset="-122"/>
                <a:ea typeface="宋体" pitchFamily="2" charset="-122"/>
              </a:rPr>
              <a:t>2</a:t>
            </a:r>
            <a:r>
              <a:rPr lang="zh-CN" altLang="zh-CN" sz="2400" b="1" dirty="0">
                <a:solidFill>
                  <a:schemeClr val="accent1">
                    <a:lumMod val="75000"/>
                  </a:schemeClr>
                </a:solidFill>
                <a:latin typeface="宋体" pitchFamily="2" charset="-122"/>
                <a:ea typeface="宋体" pitchFamily="2" charset="-122"/>
              </a:rPr>
              <a:t>）奢侈基因：产物赋予不同细胞特异性的生理功能的基因</a:t>
            </a:r>
            <a:r>
              <a:rPr lang="zh-CN" altLang="zh-CN" sz="2400" b="1" dirty="0" smtClean="0">
                <a:solidFill>
                  <a:schemeClr val="accent1">
                    <a:lumMod val="75000"/>
                  </a:schemeClr>
                </a:solidFill>
                <a:latin typeface="宋体" pitchFamily="2" charset="-122"/>
                <a:ea typeface="宋体" pitchFamily="2" charset="-122"/>
              </a:rPr>
              <a:t>。</a:t>
            </a:r>
            <a:endParaRPr lang="zh-CN" altLang="en-US" sz="2400" b="1" dirty="0">
              <a:solidFill>
                <a:schemeClr val="accent1">
                  <a:lumMod val="75000"/>
                </a:schemeClr>
              </a:solidFill>
              <a:latin typeface="宋体" pitchFamily="2" charset="-122"/>
              <a:ea typeface="宋体" pitchFamily="2" charset="-122"/>
            </a:endParaRPr>
          </a:p>
        </p:txBody>
      </p:sp>
      <p:sp>
        <p:nvSpPr>
          <p:cNvPr id="3" name="矩形 2"/>
          <p:cNvSpPr/>
          <p:nvPr/>
        </p:nvSpPr>
        <p:spPr>
          <a:xfrm>
            <a:off x="838622" y="2708920"/>
            <a:ext cx="7301999" cy="461665"/>
          </a:xfrm>
          <a:prstGeom prst="rect">
            <a:avLst/>
          </a:prstGeom>
        </p:spPr>
        <p:txBody>
          <a:bodyPr wrap="none">
            <a:spAutoFit/>
          </a:bodyPr>
          <a:lstStyle/>
          <a:p>
            <a:r>
              <a:rPr lang="en-US" altLang="zh-CN" sz="2400" b="1" dirty="0">
                <a:solidFill>
                  <a:schemeClr val="accent1">
                    <a:lumMod val="75000"/>
                  </a:schemeClr>
                </a:solidFill>
                <a:latin typeface="宋体" pitchFamily="2" charset="-122"/>
                <a:ea typeface="宋体" pitchFamily="2" charset="-122"/>
              </a:rPr>
              <a:t>4.</a:t>
            </a:r>
            <a:r>
              <a:rPr lang="zh-CN" altLang="zh-CN" sz="2400" b="1" dirty="0">
                <a:solidFill>
                  <a:schemeClr val="accent1">
                    <a:lumMod val="75000"/>
                  </a:schemeClr>
                </a:solidFill>
                <a:latin typeface="宋体" pitchFamily="2" charset="-122"/>
                <a:ea typeface="宋体" pitchFamily="2" charset="-122"/>
              </a:rPr>
              <a:t>细胞分化的本质：基因的选择性表达。图解如下：</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822" y="3212976"/>
            <a:ext cx="592522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10630" y="5589240"/>
            <a:ext cx="6373861" cy="461665"/>
          </a:xfrm>
          <a:prstGeom prst="rect">
            <a:avLst/>
          </a:prstGeom>
        </p:spPr>
        <p:txBody>
          <a:bodyPr wrap="none">
            <a:spAutoFit/>
          </a:bodyPr>
          <a:lstStyle/>
          <a:p>
            <a:r>
              <a:rPr lang="en-US" altLang="zh-CN" sz="2400" b="1" dirty="0">
                <a:solidFill>
                  <a:schemeClr val="accent1">
                    <a:lumMod val="75000"/>
                  </a:schemeClr>
                </a:solidFill>
                <a:latin typeface="宋体" pitchFamily="2" charset="-122"/>
                <a:ea typeface="宋体" pitchFamily="2" charset="-122"/>
              </a:rPr>
              <a:t>5.</a:t>
            </a:r>
            <a:r>
              <a:rPr lang="zh-CN" altLang="zh-CN" sz="2400" b="1" dirty="0">
                <a:solidFill>
                  <a:schemeClr val="accent1">
                    <a:lumMod val="75000"/>
                  </a:schemeClr>
                </a:solidFill>
                <a:latin typeface="宋体" pitchFamily="2" charset="-122"/>
                <a:ea typeface="宋体" pitchFamily="2" charset="-122"/>
              </a:rPr>
              <a:t>基因的选择性表达与基因表达的调控有关。</a:t>
            </a:r>
          </a:p>
        </p:txBody>
      </p:sp>
    </p:spTree>
    <p:extLst>
      <p:ext uri="{BB962C8B-B14F-4D97-AF65-F5344CB8AC3E}">
        <p14:creationId xmlns:p14="http://schemas.microsoft.com/office/powerpoint/2010/main" val="2173324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演示文稿9</Template>
  <TotalTime>855</TotalTime>
  <Words>2605</Words>
  <Application>Microsoft Office PowerPoint</Application>
  <PresentationFormat>自定义</PresentationFormat>
  <Paragraphs>228</Paragraphs>
  <Slides>32</Slides>
  <Notes>0</Notes>
  <HiddenSlides>7</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主题1</vt:lpstr>
      <vt:lpstr>PowerPoint 演示文稿</vt:lpstr>
      <vt:lpstr>PowerPoint 演示文稿</vt:lpstr>
      <vt:lpstr>PowerPoint 演示文稿</vt:lpstr>
      <vt:lpstr>PowerPoint 演示文稿</vt:lpstr>
      <vt:lpstr>PowerPoint 演示文稿</vt:lpstr>
      <vt:lpstr>PowerPoint 演示文稿</vt:lpstr>
      <vt:lpstr>   基因、蛋白质与性状的关系总结：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逆转录</vt:lpstr>
      <vt:lpstr>逆转录</vt:lpstr>
      <vt:lpstr>逆转录</vt:lpstr>
      <vt:lpstr>逆转录</vt:lpstr>
      <vt:lpstr>RNA复制</vt:lpstr>
      <vt:lpstr>RNA复制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王孝峰</dc:creator>
  <cp:lastModifiedBy> </cp:lastModifiedBy>
  <cp:revision>77</cp:revision>
  <dcterms:created xsi:type="dcterms:W3CDTF">2006-12-24T11:23:46Z</dcterms:created>
  <dcterms:modified xsi:type="dcterms:W3CDTF">2019-10-26T08:44:10Z</dcterms:modified>
</cp:coreProperties>
</file>