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57" r:id="rId18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C0DF"/>
    <a:srgbClr val="7ECEEF"/>
    <a:srgbClr val="FEF200"/>
    <a:srgbClr val="EA5642"/>
    <a:srgbClr val="FFFCDA"/>
    <a:srgbClr val="EAAA76"/>
    <a:srgbClr val="EF4746"/>
    <a:srgbClr val="FBA51C"/>
    <a:srgbClr val="95C6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387" autoAdjust="0"/>
  </p:normalViewPr>
  <p:slideViewPr>
    <p:cSldViewPr snapToGrid="0">
      <p:cViewPr varScale="1">
        <p:scale>
          <a:sx n="113" d="100"/>
          <a:sy n="113" d="100"/>
        </p:scale>
        <p:origin x="14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BA47C0-1216-45F8-9A0E-92B703E74776}" type="datetimeFigureOut">
              <a:rPr lang="zh-CN" altLang="en-US" smtClean="0"/>
              <a:t>2018/9/15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F029A4-99BA-4DA1-A77B-82AC3F756BF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97818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 userDrawn="1"/>
        </p:nvSpPr>
        <p:spPr bwMode="auto">
          <a:xfrm>
            <a:off x="0" y="0"/>
            <a:ext cx="9156700" cy="6858000"/>
          </a:xfrm>
          <a:prstGeom prst="rect">
            <a:avLst/>
          </a:prstGeom>
          <a:solidFill>
            <a:srgbClr val="C7C0D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  <p:pic>
        <p:nvPicPr>
          <p:cNvPr id="21" name="图片 2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21" t="31424" r="30871" b="25397"/>
          <a:stretch/>
        </p:blipFill>
        <p:spPr>
          <a:xfrm>
            <a:off x="-14514" y="-8908"/>
            <a:ext cx="9158514" cy="6866908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44" y="425793"/>
            <a:ext cx="1178092" cy="89783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316" y="1580509"/>
            <a:ext cx="7582302" cy="330798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6579">
            <a:off x="5790268" y="3225910"/>
            <a:ext cx="2613503" cy="1118939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2171">
            <a:off x="69663" y="1479458"/>
            <a:ext cx="3715520" cy="108813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78404"/>
            <a:ext cx="3654762" cy="3543300"/>
          </a:xfrm>
          <a:prstGeom prst="rect">
            <a:avLst/>
          </a:prstGeom>
        </p:spPr>
      </p:pic>
      <p:cxnSp>
        <p:nvCxnSpPr>
          <p:cNvPr id="25" name="直接连接符 24"/>
          <p:cNvCxnSpPr/>
          <p:nvPr userDrawn="1"/>
        </p:nvCxnSpPr>
        <p:spPr>
          <a:xfrm>
            <a:off x="2276475" y="-8908"/>
            <a:ext cx="0" cy="2452071"/>
          </a:xfrm>
          <a:prstGeom prst="line">
            <a:avLst/>
          </a:prstGeom>
          <a:ln w="38100">
            <a:solidFill>
              <a:srgbClr val="EA56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 userDrawn="1"/>
        </p:nvCxnSpPr>
        <p:spPr>
          <a:xfrm>
            <a:off x="6965633" y="-8908"/>
            <a:ext cx="0" cy="2023446"/>
          </a:xfrm>
          <a:prstGeom prst="line">
            <a:avLst/>
          </a:prstGeom>
          <a:ln w="38100">
            <a:solidFill>
              <a:srgbClr val="EA56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2965" y="4598444"/>
            <a:ext cx="2547848" cy="254784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29527"/>
            <a:ext cx="9144000" cy="428473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5124" y="4917490"/>
            <a:ext cx="1286986" cy="42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230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C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0" y="6515100"/>
            <a:ext cx="7391400" cy="342899"/>
          </a:xfrm>
          <a:prstGeom prst="rect">
            <a:avLst/>
          </a:prstGeom>
          <a:solidFill>
            <a:srgbClr val="EA5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 userDrawn="1"/>
        </p:nvSpPr>
        <p:spPr>
          <a:xfrm>
            <a:off x="7343774" y="6515100"/>
            <a:ext cx="1800225" cy="342899"/>
          </a:xfrm>
          <a:prstGeom prst="rect">
            <a:avLst/>
          </a:prstGeom>
          <a:solidFill>
            <a:srgbClr val="FEF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 userDrawn="1"/>
        </p:nvSpPr>
        <p:spPr>
          <a:xfrm>
            <a:off x="0" y="476250"/>
            <a:ext cx="333375" cy="657225"/>
          </a:xfrm>
          <a:prstGeom prst="rect">
            <a:avLst/>
          </a:prstGeom>
          <a:solidFill>
            <a:srgbClr val="EA5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1614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 bwMode="auto">
          <a:xfrm>
            <a:off x="0" y="0"/>
            <a:ext cx="9156700" cy="6858000"/>
          </a:xfrm>
          <a:prstGeom prst="rect">
            <a:avLst/>
          </a:prstGeom>
          <a:solidFill>
            <a:srgbClr val="C7C0D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701" y="1445485"/>
            <a:ext cx="6113550" cy="2564540"/>
          </a:xfrm>
          <a:prstGeom prst="rect">
            <a:avLst/>
          </a:prstGeom>
        </p:spPr>
      </p:pic>
      <p:cxnSp>
        <p:nvCxnSpPr>
          <p:cNvPr id="9" name="直接连接符 8"/>
          <p:cNvCxnSpPr/>
          <p:nvPr userDrawn="1"/>
        </p:nvCxnSpPr>
        <p:spPr>
          <a:xfrm>
            <a:off x="3108884" y="-9525"/>
            <a:ext cx="0" cy="2214563"/>
          </a:xfrm>
          <a:prstGeom prst="line">
            <a:avLst/>
          </a:prstGeom>
          <a:ln w="38100">
            <a:solidFill>
              <a:srgbClr val="EA56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 userDrawn="1"/>
        </p:nvCxnSpPr>
        <p:spPr>
          <a:xfrm>
            <a:off x="5930583" y="-4763"/>
            <a:ext cx="0" cy="1900238"/>
          </a:xfrm>
          <a:prstGeom prst="line">
            <a:avLst/>
          </a:prstGeom>
          <a:ln w="38100">
            <a:solidFill>
              <a:srgbClr val="EA56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 userDrawn="1"/>
        </p:nvSpPr>
        <p:spPr>
          <a:xfrm rot="21035785">
            <a:off x="2086854" y="2052106"/>
            <a:ext cx="515889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800" b="1" spc="3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谢谢观赏</a:t>
            </a:r>
            <a:endParaRPr lang="zh-CN" altLang="en-US" sz="8800" b="1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 userDrawn="1"/>
        </p:nvSpPr>
        <p:spPr>
          <a:xfrm>
            <a:off x="0" y="2635653"/>
            <a:ext cx="885825" cy="844119"/>
          </a:xfrm>
          <a:prstGeom prst="rect">
            <a:avLst/>
          </a:prstGeom>
          <a:solidFill>
            <a:srgbClr val="EA5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 userDrawn="1"/>
        </p:nvSpPr>
        <p:spPr>
          <a:xfrm>
            <a:off x="8258175" y="2635653"/>
            <a:ext cx="885825" cy="844119"/>
          </a:xfrm>
          <a:prstGeom prst="rect">
            <a:avLst/>
          </a:prstGeom>
          <a:solidFill>
            <a:srgbClr val="EA5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1" name="图片 2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15"/>
          <a:stretch/>
        </p:blipFill>
        <p:spPr>
          <a:xfrm>
            <a:off x="0" y="4047205"/>
            <a:ext cx="9144000" cy="2853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860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185389-63DD-4C7F-95B7-992EF4BF0D39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49603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2A2DA4-230C-41C8-A253-227FEDF8A1AD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54505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377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 rot="21104876">
            <a:off x="1957409" y="2725299"/>
            <a:ext cx="5595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Unit </a:t>
            </a:r>
            <a:r>
              <a:rPr lang="en-US" altLang="zh-CN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 </a:t>
            </a:r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Ways to go to school</a:t>
            </a:r>
          </a:p>
        </p:txBody>
      </p:sp>
      <p:sp>
        <p:nvSpPr>
          <p:cNvPr id="3" name="文本框 2"/>
          <p:cNvSpPr txBox="1"/>
          <p:nvPr/>
        </p:nvSpPr>
        <p:spPr>
          <a:xfrm rot="21308297">
            <a:off x="6202999" y="3722155"/>
            <a:ext cx="17903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 smtClean="0">
                <a:solidFill>
                  <a:schemeClr val="bg1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六年级</a:t>
            </a:r>
            <a:endParaRPr lang="zh-CN" altLang="en-US" sz="3200" dirty="0">
              <a:solidFill>
                <a:schemeClr val="bg1"/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 rot="21095663">
            <a:off x="3149830" y="3385729"/>
            <a:ext cx="3413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第三课时</a:t>
            </a:r>
            <a:endParaRPr lang="en-US" altLang="zh-CN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13254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 Box 4"/>
          <p:cNvSpPr txBox="1">
            <a:spLocks noChangeArrowheads="1"/>
          </p:cNvSpPr>
          <p:nvPr/>
        </p:nvSpPr>
        <p:spPr bwMode="auto">
          <a:xfrm>
            <a:off x="1116956" y="715375"/>
            <a:ext cx="741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What do you learn about riding a bike in the USA? </a:t>
            </a:r>
          </a:p>
        </p:txBody>
      </p:sp>
      <p:sp>
        <p:nvSpPr>
          <p:cNvPr id="11266" name="Text Box 5"/>
          <p:cNvSpPr txBox="1">
            <a:spLocks noChangeArrowheads="1"/>
          </p:cNvSpPr>
          <p:nvPr/>
        </p:nvSpPr>
        <p:spPr bwMode="auto">
          <a:xfrm>
            <a:off x="755650" y="2636838"/>
            <a:ext cx="7488238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In the USA, we must _______________.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Don’t ______________________.</a:t>
            </a:r>
          </a:p>
        </p:txBody>
      </p:sp>
    </p:spTree>
    <p:extLst>
      <p:ext uri="{BB962C8B-B14F-4D97-AF65-F5344CB8AC3E}">
        <p14:creationId xmlns:p14="http://schemas.microsoft.com/office/powerpoint/2010/main" val="381300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40575" y="515708"/>
            <a:ext cx="1820487" cy="648075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zh-CN" altLang="en-US" sz="3600" dirty="0" smtClean="0"/>
              <a:t>填一填</a:t>
            </a:r>
          </a:p>
        </p:txBody>
      </p:sp>
      <p:sp>
        <p:nvSpPr>
          <p:cNvPr id="12290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631769" y="1816331"/>
            <a:ext cx="8188036" cy="3279371"/>
          </a:xfrm>
          <a:prstGeom prst="rect">
            <a:avLst/>
          </a:prstGeom>
        </p:spPr>
        <p:txBody>
          <a:bodyPr/>
          <a:lstStyle/>
          <a:p>
            <a:pPr marL="0" indent="0" eaLnBrk="1" hangingPunct="1">
              <a:lnSpc>
                <a:spcPct val="150000"/>
              </a:lnSpc>
              <a:spcBef>
                <a:spcPts val="0"/>
              </a:spcBef>
              <a:buFontTx/>
              <a:buNone/>
            </a:pPr>
            <a:r>
              <a:rPr lang="en-US" altLang="zh-CN" dirty="0" smtClean="0"/>
              <a:t>1. Don’t go at a r ______  l_______! </a:t>
            </a:r>
          </a:p>
          <a:p>
            <a:pPr marL="0" indent="0" eaLnBrk="1" hangingPunct="1">
              <a:lnSpc>
                <a:spcPct val="150000"/>
              </a:lnSpc>
              <a:spcBef>
                <a:spcPts val="0"/>
              </a:spcBef>
              <a:buFontTx/>
              <a:buNone/>
            </a:pPr>
            <a:r>
              <a:rPr lang="en-US" altLang="zh-CN" dirty="0" smtClean="0"/>
              <a:t>2. In the USA, people in the bike must </a:t>
            </a:r>
            <a:r>
              <a:rPr lang="en-US" altLang="zh-CN" smtClean="0"/>
              <a:t>wear </a:t>
            </a:r>
            <a:r>
              <a:rPr lang="en-US" altLang="zh-CN" smtClean="0"/>
              <a:t>a h</a:t>
            </a:r>
            <a:r>
              <a:rPr lang="en-US" altLang="zh-CN" dirty="0" smtClean="0"/>
              <a:t>______.</a:t>
            </a:r>
          </a:p>
          <a:p>
            <a:pPr marL="0" indent="0" eaLnBrk="1" hangingPunct="1">
              <a:lnSpc>
                <a:spcPct val="150000"/>
              </a:lnSpc>
              <a:spcBef>
                <a:spcPts val="0"/>
              </a:spcBef>
              <a:buFontTx/>
              <a:buNone/>
            </a:pPr>
            <a:r>
              <a:rPr lang="en-US" altLang="zh-CN" dirty="0" smtClean="0"/>
              <a:t>3. I must pay a_________ to the t_______  </a:t>
            </a:r>
          </a:p>
          <a:p>
            <a:pPr marL="0" indent="0" eaLnBrk="1" hangingPunct="1">
              <a:lnSpc>
                <a:spcPct val="150000"/>
              </a:lnSpc>
              <a:spcBef>
                <a:spcPts val="0"/>
              </a:spcBef>
              <a:buFontTx/>
              <a:buNone/>
            </a:pPr>
            <a:r>
              <a:rPr lang="en-US" altLang="zh-CN" dirty="0" smtClean="0"/>
              <a:t>    l________.</a:t>
            </a:r>
          </a:p>
          <a:p>
            <a:pPr marL="0" indent="0" eaLnBrk="1" hangingPunct="1">
              <a:lnSpc>
                <a:spcPct val="150000"/>
              </a:lnSpc>
              <a:spcBef>
                <a:spcPts val="0"/>
              </a:spcBef>
              <a:buFontTx/>
              <a:buNone/>
            </a:pPr>
            <a:r>
              <a:rPr lang="en-US" altLang="zh-CN" dirty="0" smtClean="0"/>
              <a:t>4. The bus is c________.      </a:t>
            </a:r>
          </a:p>
        </p:txBody>
      </p:sp>
    </p:spTree>
    <p:extLst>
      <p:ext uri="{BB962C8B-B14F-4D97-AF65-F5344CB8AC3E}">
        <p14:creationId xmlns:p14="http://schemas.microsoft.com/office/powerpoint/2010/main" val="13428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5513" y="465830"/>
            <a:ext cx="4106487" cy="889144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 dirty="0" smtClean="0"/>
              <a:t>Make sentences.</a:t>
            </a:r>
          </a:p>
        </p:txBody>
      </p:sp>
      <p:sp>
        <p:nvSpPr>
          <p:cNvPr id="13314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180408" y="2223654"/>
            <a:ext cx="7207135" cy="2173779"/>
          </a:xfrm>
          <a:prstGeom prst="rect">
            <a:avLst/>
          </a:prstGeom>
        </p:spPr>
        <p:txBody>
          <a:bodyPr/>
          <a:lstStyle/>
          <a:p>
            <a:pPr marL="0" indent="0" eaLnBrk="1" hangingPunct="1">
              <a:lnSpc>
                <a:spcPct val="150000"/>
              </a:lnSpc>
              <a:spcBef>
                <a:spcPts val="0"/>
              </a:spcBef>
              <a:buFontTx/>
              <a:buNone/>
            </a:pPr>
            <a:r>
              <a:rPr lang="en-US" altLang="zh-CN" sz="4000" dirty="0" smtClean="0">
                <a:solidFill>
                  <a:srgbClr val="FF0000"/>
                </a:solidFill>
              </a:rPr>
              <a:t> Don’t </a:t>
            </a:r>
            <a:r>
              <a:rPr lang="en-US" altLang="zh-CN" sz="4000" dirty="0" smtClean="0"/>
              <a:t>eat in class. </a:t>
            </a:r>
          </a:p>
          <a:p>
            <a:pPr marL="0" indent="0" eaLnBrk="1" hangingPunct="1">
              <a:lnSpc>
                <a:spcPct val="150000"/>
              </a:lnSpc>
              <a:spcBef>
                <a:spcPts val="0"/>
              </a:spcBef>
              <a:buFontTx/>
              <a:buNone/>
            </a:pPr>
            <a:r>
              <a:rPr lang="en-US" altLang="zh-CN" sz="4000" dirty="0" smtClean="0"/>
              <a:t> We </a:t>
            </a:r>
            <a:r>
              <a:rPr lang="en-US" altLang="zh-CN" sz="4000" dirty="0" smtClean="0">
                <a:solidFill>
                  <a:srgbClr val="FF0000"/>
                </a:solidFill>
              </a:rPr>
              <a:t>must</a:t>
            </a:r>
            <a:r>
              <a:rPr lang="en-US" altLang="zh-CN" sz="4000" dirty="0" smtClean="0"/>
              <a:t> listen to the teacher. </a:t>
            </a:r>
          </a:p>
        </p:txBody>
      </p:sp>
    </p:spTree>
    <p:extLst>
      <p:ext uri="{BB962C8B-B14F-4D97-AF65-F5344CB8AC3E}">
        <p14:creationId xmlns:p14="http://schemas.microsoft.com/office/powerpoint/2010/main" val="3950336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5"/>
          <p:cNvSpPr txBox="1">
            <a:spLocks noChangeArrowheads="1"/>
          </p:cNvSpPr>
          <p:nvPr/>
        </p:nvSpPr>
        <p:spPr bwMode="auto">
          <a:xfrm>
            <a:off x="611188" y="333375"/>
            <a:ext cx="80645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Look at the signs.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Do you know them?</a:t>
            </a:r>
          </a:p>
        </p:txBody>
      </p:sp>
      <p:pic>
        <p:nvPicPr>
          <p:cNvPr id="14338" name="Picture 6" descr="t011a8c1a91b314552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655888"/>
            <a:ext cx="304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 Box 8"/>
          <p:cNvSpPr txBox="1">
            <a:spLocks noChangeArrowheads="1"/>
          </p:cNvSpPr>
          <p:nvPr/>
        </p:nvSpPr>
        <p:spPr bwMode="auto">
          <a:xfrm>
            <a:off x="1401763" y="5149245"/>
            <a:ext cx="32416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Look right before you </a:t>
            </a:r>
          </a:p>
        </p:txBody>
      </p:sp>
      <p:sp>
        <p:nvSpPr>
          <p:cNvPr id="14340" name="Text Box 9"/>
          <p:cNvSpPr txBox="1">
            <a:spLocks noChangeArrowheads="1"/>
          </p:cNvSpPr>
          <p:nvPr/>
        </p:nvSpPr>
        <p:spPr bwMode="auto">
          <a:xfrm>
            <a:off x="5788818" y="5149245"/>
            <a:ext cx="21605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stop</a:t>
            </a:r>
          </a:p>
        </p:txBody>
      </p:sp>
      <p:pic>
        <p:nvPicPr>
          <p:cNvPr id="14341" name="图片 14343" descr="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2565400"/>
            <a:ext cx="2289175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4473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4" descr="t01631bc226dec7df4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210" y="1880582"/>
            <a:ext cx="2376488" cy="208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2" name="Text Box 9"/>
          <p:cNvSpPr txBox="1">
            <a:spLocks noChangeArrowheads="1"/>
          </p:cNvSpPr>
          <p:nvPr/>
        </p:nvSpPr>
        <p:spPr bwMode="auto">
          <a:xfrm>
            <a:off x="1300798" y="4523568"/>
            <a:ext cx="28813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Don’t touch the door.</a:t>
            </a:r>
          </a:p>
        </p:txBody>
      </p:sp>
      <p:sp>
        <p:nvSpPr>
          <p:cNvPr id="15363" name="Text Box 10"/>
          <p:cNvSpPr txBox="1">
            <a:spLocks noChangeArrowheads="1"/>
          </p:cNvSpPr>
          <p:nvPr/>
        </p:nvSpPr>
        <p:spPr bwMode="auto">
          <a:xfrm>
            <a:off x="5363248" y="4523567"/>
            <a:ext cx="27352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kumimoji="0" lang="en-US" altLang="zh-CN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No </a:t>
            </a:r>
            <a:r>
              <a:rPr lang="en-US" altLang="zh-CN" smtClean="0">
                <a:solidFill>
                  <a:srgbClr val="000000"/>
                </a:solidFill>
              </a:rPr>
              <a:t>right turn.</a:t>
            </a:r>
            <a:endParaRPr kumimoji="0" lang="en-US" altLang="zh-CN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5364" name="图片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145" y="1880582"/>
            <a:ext cx="2065337" cy="208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7327901" y="5139809"/>
            <a:ext cx="2952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000000"/>
                </a:solidFill>
              </a:rPr>
              <a:t>. 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4867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07324" y="457518"/>
            <a:ext cx="2560320" cy="864206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 dirty="0" smtClean="0"/>
              <a:t>Summary</a:t>
            </a:r>
          </a:p>
        </p:txBody>
      </p:sp>
      <p:sp>
        <p:nvSpPr>
          <p:cNvPr id="16386" name="Rectangle 5"/>
          <p:cNvSpPr>
            <a:spLocks noGrp="1" noChangeArrowheads="1"/>
          </p:cNvSpPr>
          <p:nvPr>
            <p:ph idx="4294967295"/>
          </p:nvPr>
        </p:nvSpPr>
        <p:spPr>
          <a:xfrm>
            <a:off x="1221971" y="1508761"/>
            <a:ext cx="6891252" cy="4152206"/>
          </a:xfrm>
          <a:prstGeom prst="rect">
            <a:avLst/>
          </a:prstGeom>
        </p:spPr>
        <p:txBody>
          <a:bodyPr/>
          <a:lstStyle/>
          <a:p>
            <a:pPr marL="0" indent="0" eaLnBrk="1" hangingPunct="1">
              <a:lnSpc>
                <a:spcPct val="150000"/>
              </a:lnSpc>
              <a:spcBef>
                <a:spcPts val="0"/>
              </a:spcBef>
              <a:buFontTx/>
              <a:buNone/>
            </a:pPr>
            <a:r>
              <a:rPr lang="en-US" altLang="zh-CN" b="1" dirty="0" smtClean="0"/>
              <a:t>1. Words and phrases:</a:t>
            </a:r>
          </a:p>
          <a:p>
            <a:pPr marL="0" indent="0" eaLnBrk="1" hangingPunct="1">
              <a:lnSpc>
                <a:spcPct val="150000"/>
              </a:lnSpc>
              <a:spcBef>
                <a:spcPts val="0"/>
              </a:spcBef>
              <a:buFontTx/>
              <a:buNone/>
            </a:pPr>
            <a:r>
              <a:rPr lang="en-US" altLang="zh-CN" dirty="0" smtClean="0"/>
              <a:t>    over there     helmet     traffic lights</a:t>
            </a:r>
          </a:p>
          <a:p>
            <a:pPr marL="0" indent="0" eaLnBrk="1" hangingPunct="1">
              <a:lnSpc>
                <a:spcPct val="150000"/>
              </a:lnSpc>
              <a:spcBef>
                <a:spcPts val="0"/>
              </a:spcBef>
              <a:buFontTx/>
              <a:buNone/>
            </a:pPr>
            <a:r>
              <a:rPr lang="en-US" altLang="zh-CN" b="1" dirty="0" smtClean="0"/>
              <a:t>2. Sentences:                             </a:t>
            </a:r>
            <a:endParaRPr lang="en-US" altLang="zh-CN" dirty="0" smtClean="0"/>
          </a:p>
          <a:p>
            <a:pPr marL="0" indent="0" eaLnBrk="1" hangingPunct="1">
              <a:lnSpc>
                <a:spcPct val="150000"/>
              </a:lnSpc>
              <a:spcBef>
                <a:spcPts val="0"/>
              </a:spcBef>
              <a:buFontTx/>
              <a:buNone/>
            </a:pPr>
            <a:r>
              <a:rPr lang="en-US" altLang="zh-CN" dirty="0" smtClean="0"/>
              <a:t>  Take the bus over there.</a:t>
            </a:r>
          </a:p>
          <a:p>
            <a:pPr marL="0" indent="0" eaLnBrk="1" hangingPunct="1">
              <a:lnSpc>
                <a:spcPct val="150000"/>
              </a:lnSpc>
              <a:spcBef>
                <a:spcPts val="0"/>
              </a:spcBef>
              <a:buFontTx/>
              <a:buNone/>
            </a:pPr>
            <a:r>
              <a:rPr lang="en-US" altLang="zh-CN" dirty="0" smtClean="0"/>
              <a:t>  You must </a:t>
            </a:r>
            <a:r>
              <a:rPr lang="en-US" altLang="zh-CN" b="1" dirty="0" smtClean="0">
                <a:solidFill>
                  <a:srgbClr val="FF0000"/>
                </a:solidFill>
              </a:rPr>
              <a:t>pay attention to</a:t>
            </a:r>
            <a:r>
              <a:rPr lang="en-US" altLang="zh-CN" dirty="0" smtClean="0"/>
              <a:t> the traffic lights. </a:t>
            </a:r>
          </a:p>
          <a:p>
            <a:pPr marL="0" indent="0" eaLnBrk="1" hangingPunct="1">
              <a:lnSpc>
                <a:spcPct val="150000"/>
              </a:lnSpc>
              <a:spcBef>
                <a:spcPts val="0"/>
              </a:spcBef>
              <a:buFontTx/>
              <a:buNone/>
            </a:pPr>
            <a:r>
              <a:rPr lang="en-US" altLang="zh-CN" dirty="0" smtClean="0"/>
              <a:t>  Don’t ...               You must ... </a:t>
            </a:r>
          </a:p>
        </p:txBody>
      </p:sp>
    </p:spTree>
    <p:extLst>
      <p:ext uri="{BB962C8B-B14F-4D97-AF65-F5344CB8AC3E}">
        <p14:creationId xmlns:p14="http://schemas.microsoft.com/office/powerpoint/2010/main" val="1208413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0698" y="449205"/>
            <a:ext cx="2859578" cy="706264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 dirty="0" smtClean="0"/>
              <a:t>Homework 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556952" y="2024149"/>
            <a:ext cx="8038407" cy="3021676"/>
          </a:xfrm>
          <a:prstGeom prst="rect">
            <a:avLst/>
          </a:prstGeom>
        </p:spPr>
        <p:txBody>
          <a:bodyPr/>
          <a:lstStyle/>
          <a:p>
            <a:pPr marL="0" indent="0" eaLnBrk="1" hangingPunct="1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3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　　搜寻资料，寻找更多交通标志，也可以是其他国家的交通标志，简要介绍他们的意义，做成一张手抄报。 </a:t>
            </a:r>
          </a:p>
        </p:txBody>
      </p:sp>
    </p:spTree>
    <p:extLst>
      <p:ext uri="{BB962C8B-B14F-4D97-AF65-F5344CB8AC3E}">
        <p14:creationId xmlns:p14="http://schemas.microsoft.com/office/powerpoint/2010/main" val="1241462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767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WordArt 4"/>
          <p:cNvSpPr>
            <a:spLocks noChangeArrowheads="1" noChangeShapeType="1" noTextEdit="1"/>
          </p:cNvSpPr>
          <p:nvPr/>
        </p:nvSpPr>
        <p:spPr bwMode="auto">
          <a:xfrm>
            <a:off x="2237076" y="1496002"/>
            <a:ext cx="4321175" cy="1800225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3600" b="1" i="0" u="none" strike="noStrike" kern="10" cap="none" spc="0" normalizeH="0" baseline="0" noProof="0" dirty="0" smtClean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Let's sing</a:t>
            </a:r>
            <a:endParaRPr kumimoji="0" lang="zh-CN" altLang="en-US" sz="3600" b="1" i="0" u="none" strike="noStrike" kern="10" cap="none" spc="0" normalizeH="0" baseline="0" noProof="0" dirty="0" smtClean="0">
              <a:ln w="12700">
                <a:solidFill>
                  <a:srgbClr val="B2B2B2"/>
                </a:solidFill>
                <a:round/>
                <a:headEnd/>
                <a:tailEnd/>
              </a:ln>
              <a:solidFill>
                <a:srgbClr val="FF6600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74" name="Text Box 5"/>
          <p:cNvSpPr txBox="1">
            <a:spLocks noChangeArrowheads="1"/>
          </p:cNvSpPr>
          <p:nvPr/>
        </p:nvSpPr>
        <p:spPr bwMode="auto">
          <a:xfrm>
            <a:off x="1481425" y="4093094"/>
            <a:ext cx="58324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How do you get there? </a:t>
            </a:r>
          </a:p>
        </p:txBody>
      </p:sp>
    </p:spTree>
    <p:extLst>
      <p:ext uri="{BB962C8B-B14F-4D97-AF65-F5344CB8AC3E}">
        <p14:creationId xmlns:p14="http://schemas.microsoft.com/office/powerpoint/2010/main" val="3282758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1698135" y="999490"/>
            <a:ext cx="515986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How do you go to </a:t>
            </a:r>
            <a:r>
              <a:rPr kumimoji="0" lang="en-US" altLang="zh-CN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Beijng</a:t>
            </a:r>
            <a:r>
              <a:rPr kumimoji="0" lang="en-US" altLang="zh-CN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? 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1698136" y="3664903"/>
            <a:ext cx="576108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How do you come to school? 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1698135" y="1720215"/>
            <a:ext cx="35290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By car.</a:t>
            </a: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2741699" y="2440940"/>
            <a:ext cx="35290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Take</a:t>
            </a:r>
            <a:r>
              <a:rPr kumimoji="0" lang="en-US" altLang="zh-CN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the car.</a:t>
            </a:r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1698135" y="4430078"/>
            <a:ext cx="35290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By bus.</a:t>
            </a:r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2741699" y="5176203"/>
            <a:ext cx="35290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2800" b="0" i="1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Take</a:t>
            </a:r>
            <a:r>
              <a:rPr kumimoji="0" lang="en-US" altLang="zh-CN" sz="28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the bus.</a:t>
            </a:r>
          </a:p>
        </p:txBody>
      </p:sp>
    </p:spTree>
    <p:extLst>
      <p:ext uri="{BB962C8B-B14F-4D97-AF65-F5344CB8AC3E}">
        <p14:creationId xmlns:p14="http://schemas.microsoft.com/office/powerpoint/2010/main" val="3040094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133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5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2000" fill="hold"/>
                                        <p:tgtEl>
                                          <p:spTgt spid="133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/>
      <p:bldP spid="13317" grpId="0"/>
      <p:bldP spid="13318" grpId="0"/>
      <p:bldP spid="13319" grpId="0"/>
      <p:bldP spid="13319" grpId="1"/>
      <p:bldP spid="13320" grpId="0"/>
      <p:bldP spid="13321" grpId="0"/>
      <p:bldP spid="13321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32510" y="457200"/>
            <a:ext cx="5727468" cy="590204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zh-CN" altLang="en-US" sz="3600" dirty="0" smtClean="0"/>
              <a:t>有关交通方式的表达法 </a:t>
            </a:r>
          </a:p>
        </p:txBody>
      </p:sp>
      <p:sp>
        <p:nvSpPr>
          <p:cNvPr id="5122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648393" y="1284316"/>
            <a:ext cx="8229600" cy="4525963"/>
          </a:xfrm>
          <a:prstGeom prst="rect">
            <a:avLst/>
          </a:prstGeo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None/>
            </a:pPr>
            <a:r>
              <a:rPr lang="en-US" altLang="zh-CN" dirty="0" smtClean="0"/>
              <a:t>take the +</a:t>
            </a:r>
            <a:r>
              <a:rPr lang="zh-CN" altLang="en-US" dirty="0" smtClean="0"/>
              <a:t>交通工具</a:t>
            </a:r>
            <a:r>
              <a:rPr lang="en-US" altLang="zh-CN" dirty="0" smtClean="0"/>
              <a:t>= by+</a:t>
            </a:r>
            <a:r>
              <a:rPr lang="zh-CN" altLang="en-US" dirty="0" smtClean="0"/>
              <a:t>交通工具 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zh-CN" altLang="en-US" dirty="0" smtClean="0"/>
              <a:t>如：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altLang="zh-CN" dirty="0" smtClean="0"/>
              <a:t>I take the bus to school. = I go to school by bus.   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altLang="zh-CN" dirty="0" smtClean="0"/>
              <a:t> </a:t>
            </a:r>
            <a:r>
              <a:rPr lang="zh-CN" altLang="en-US" dirty="0" smtClean="0"/>
              <a:t>我乘坐公交车去学校。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altLang="zh-CN" dirty="0" smtClean="0"/>
              <a:t>My father takes the car to work. = My father goes to work by car. </a:t>
            </a:r>
            <a:r>
              <a:rPr lang="zh-CN" altLang="en-US" dirty="0" smtClean="0"/>
              <a:t>我爸爸开车去上班。</a:t>
            </a:r>
          </a:p>
        </p:txBody>
      </p:sp>
    </p:spTree>
    <p:extLst>
      <p:ext uri="{BB962C8B-B14F-4D97-AF65-F5344CB8AC3E}">
        <p14:creationId xmlns:p14="http://schemas.microsoft.com/office/powerpoint/2010/main" val="132301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t0120bc4b3d3dca189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1769" y="2036301"/>
            <a:ext cx="3665537" cy="259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2334200" y="930997"/>
            <a:ext cx="4440674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What’s this?</a:t>
            </a: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2766464" y="5035492"/>
            <a:ext cx="357614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It’s a helmet.</a:t>
            </a:r>
          </a:p>
        </p:txBody>
      </p:sp>
    </p:spTree>
    <p:extLst>
      <p:ext uri="{BB962C8B-B14F-4D97-AF65-F5344CB8AC3E}">
        <p14:creationId xmlns:p14="http://schemas.microsoft.com/office/powerpoint/2010/main" val="1002907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/>
      <p:bldP spid="307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t0120bc4b3d3dca189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1769" y="2061240"/>
            <a:ext cx="3665537" cy="259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1386680" y="827696"/>
            <a:ext cx="63357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When do we wear </a:t>
            </a:r>
            <a:r>
              <a:rPr kumimoji="0" lang="en-US" altLang="zh-CN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helmel</a:t>
            </a:r>
            <a:r>
              <a:rPr kumimoji="0" lang="en-US" altLang="zh-CN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?</a:t>
            </a:r>
            <a:r>
              <a:rPr kumimoji="0" lang="en-US" altLang="zh-CN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 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879475" y="5018866"/>
            <a:ext cx="7350126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In the USA, people must wear it on bikes</a:t>
            </a:r>
            <a:r>
              <a:rPr kumimoji="0" lang="en-US" altLang="zh-CN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03710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/>
      <p:bldP spid="1434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611188" y="479425"/>
            <a:ext cx="6512819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Look at the picture. What’s it?</a:t>
            </a:r>
          </a:p>
        </p:txBody>
      </p:sp>
      <p:pic>
        <p:nvPicPr>
          <p:cNvPr id="15365" name="Picture 5" descr="图片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32" y="1484313"/>
            <a:ext cx="3240088" cy="468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4433166" y="2547620"/>
            <a:ext cx="345598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traffic lights </a:t>
            </a: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4861611" y="3732280"/>
            <a:ext cx="401653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You must pay 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attention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to the traffic lights. </a:t>
            </a:r>
          </a:p>
        </p:txBody>
      </p:sp>
    </p:spTree>
    <p:extLst>
      <p:ext uri="{BB962C8B-B14F-4D97-AF65-F5344CB8AC3E}">
        <p14:creationId xmlns:p14="http://schemas.microsoft.com/office/powerpoint/2010/main" val="2719490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1536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1536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/>
      <p:bldP spid="15366" grpId="0"/>
      <p:bldP spid="15366" grpId="1"/>
      <p:bldP spid="15367" grpId="0"/>
      <p:bldP spid="15367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4"/>
          <p:cNvSpPr txBox="1">
            <a:spLocks noChangeArrowheads="1"/>
          </p:cNvSpPr>
          <p:nvPr/>
        </p:nvSpPr>
        <p:spPr bwMode="auto">
          <a:xfrm>
            <a:off x="468313" y="1557338"/>
            <a:ext cx="8424862" cy="405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Wu </a:t>
            </a:r>
            <a:r>
              <a:rPr kumimoji="0" lang="en-US" altLang="zh-CN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Yifan</a:t>
            </a:r>
            <a:r>
              <a:rPr kumimoji="0" lang="en-US" altLang="zh-CN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: </a:t>
            </a:r>
            <a:r>
              <a:rPr kumimoji="0" lang="en-US" altLang="zh-CN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Mr</a:t>
            </a:r>
            <a:r>
              <a:rPr kumimoji="0" lang="en-US" altLang="zh-CN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Jones, how can I get to the </a:t>
            </a:r>
            <a:r>
              <a:rPr kumimoji="0" lang="en-US" altLang="zh-CN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Fuxing</a:t>
            </a:r>
            <a:r>
              <a:rPr kumimoji="0" lang="en-US" altLang="zh-CN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Hospital?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Mr. Jones: Take the No.57 bus over there.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Wu </a:t>
            </a:r>
            <a:r>
              <a:rPr kumimoji="0" lang="en-US" altLang="zh-CN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Yifan</a:t>
            </a:r>
            <a:r>
              <a:rPr kumimoji="0" lang="en-US" altLang="zh-CN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: Thanks. Wow! So many pictures of bikes!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Mr</a:t>
            </a:r>
            <a:r>
              <a:rPr kumimoji="0" lang="en-US" altLang="zh-CN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Jones: They’re from my cousin in the USA.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Wu </a:t>
            </a:r>
            <a:r>
              <a:rPr kumimoji="0" lang="en-US" altLang="zh-CN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Yifan</a:t>
            </a:r>
            <a:r>
              <a:rPr kumimoji="0" lang="en-US" altLang="zh-CN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: What’s this?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Mr</a:t>
            </a:r>
            <a:r>
              <a:rPr kumimoji="0" lang="en-US" altLang="zh-CN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Jones: A helmet. In the USA people on bikes must wear one.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Wu </a:t>
            </a:r>
            <a:r>
              <a:rPr kumimoji="0" lang="en-US" altLang="zh-CN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Yifan</a:t>
            </a:r>
            <a:r>
              <a:rPr kumimoji="0" lang="en-US" altLang="zh-CN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: I see. Oh, the bus is coming! Bye, </a:t>
            </a:r>
            <a:r>
              <a:rPr kumimoji="0" lang="en-US" altLang="zh-CN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Mr</a:t>
            </a:r>
            <a:r>
              <a:rPr kumimoji="0" lang="en-US" altLang="zh-CN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Jones.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Mr</a:t>
            </a:r>
            <a:r>
              <a:rPr kumimoji="0" lang="en-US" altLang="zh-CN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Jones: Hey, don’t go at the red light!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Wu </a:t>
            </a:r>
            <a:r>
              <a:rPr kumimoji="0" lang="en-US" altLang="zh-CN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Yifan</a:t>
            </a:r>
            <a:r>
              <a:rPr kumimoji="0" lang="en-US" altLang="zh-CN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: Oh, right! Thanks. I must pay attention to the traffic lights!</a:t>
            </a:r>
          </a:p>
        </p:txBody>
      </p:sp>
      <p:sp>
        <p:nvSpPr>
          <p:cNvPr id="9218" name="Text Box 5"/>
          <p:cNvSpPr txBox="1">
            <a:spLocks noChangeArrowheads="1"/>
          </p:cNvSpPr>
          <p:nvPr/>
        </p:nvSpPr>
        <p:spPr bwMode="auto">
          <a:xfrm>
            <a:off x="144463" y="404813"/>
            <a:ext cx="88201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Read the conversation and answer questions.</a:t>
            </a:r>
          </a:p>
        </p:txBody>
      </p:sp>
    </p:spTree>
    <p:extLst>
      <p:ext uri="{BB962C8B-B14F-4D97-AF65-F5344CB8AC3E}">
        <p14:creationId xmlns:p14="http://schemas.microsoft.com/office/powerpoint/2010/main" val="2238751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Box 4"/>
          <p:cNvSpPr txBox="1">
            <a:spLocks noChangeArrowheads="1"/>
          </p:cNvSpPr>
          <p:nvPr/>
        </p:nvSpPr>
        <p:spPr bwMode="auto">
          <a:xfrm>
            <a:off x="1254876" y="1724198"/>
            <a:ext cx="7007976" cy="423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Which bus should Wu </a:t>
            </a:r>
            <a:r>
              <a:rPr kumimoji="0" lang="en-US" altLang="zh-CN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Yifan</a:t>
            </a:r>
            <a:r>
              <a:rPr kumimoji="0" lang="en-US" altLang="zh-CN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take? </a:t>
            </a: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___________________________</a:t>
            </a: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2. Where are the pictures from? </a:t>
            </a: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___________________________</a:t>
            </a: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3. What must we pay attention to ?</a:t>
            </a: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___________________________</a:t>
            </a:r>
          </a:p>
        </p:txBody>
      </p:sp>
      <p:sp>
        <p:nvSpPr>
          <p:cNvPr id="10242" name="Text Box 5"/>
          <p:cNvSpPr txBox="1">
            <a:spLocks noChangeArrowheads="1"/>
          </p:cNvSpPr>
          <p:nvPr/>
        </p:nvSpPr>
        <p:spPr bwMode="auto">
          <a:xfrm>
            <a:off x="827088" y="549275"/>
            <a:ext cx="7416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Answer the questions.</a:t>
            </a:r>
          </a:p>
        </p:txBody>
      </p:sp>
    </p:spTree>
    <p:extLst>
      <p:ext uri="{BB962C8B-B14F-4D97-AF65-F5344CB8AC3E}">
        <p14:creationId xmlns:p14="http://schemas.microsoft.com/office/powerpoint/2010/main" val="793152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361</TotalTime>
  <Words>461</Words>
  <Application>Microsoft Office PowerPoint</Application>
  <PresentationFormat>全屏显示(4:3)</PresentationFormat>
  <Paragraphs>70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8" baseType="lpstr">
      <vt:lpstr>等线</vt:lpstr>
      <vt:lpstr>等线 Light</vt:lpstr>
      <vt:lpstr>楷体</vt:lpstr>
      <vt:lpstr>思源黑体 CN Regular</vt:lpstr>
      <vt:lpstr>宋体</vt:lpstr>
      <vt:lpstr>微软雅黑</vt:lpstr>
      <vt:lpstr>Arial</vt:lpstr>
      <vt:lpstr>Calibri</vt:lpstr>
      <vt:lpstr>Calibri Light</vt:lpstr>
      <vt:lpstr>Times New Roman</vt:lpstr>
      <vt:lpstr>Office 主题​​</vt:lpstr>
      <vt:lpstr>PowerPoint 演示文稿</vt:lpstr>
      <vt:lpstr>PowerPoint 演示文稿</vt:lpstr>
      <vt:lpstr>PowerPoint 演示文稿</vt:lpstr>
      <vt:lpstr>有关交通方式的表达法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填一填</vt:lpstr>
      <vt:lpstr>Make sentences.</vt:lpstr>
      <vt:lpstr>PowerPoint 演示文稿</vt:lpstr>
      <vt:lpstr>PowerPoint 演示文稿</vt:lpstr>
      <vt:lpstr>Summary</vt:lpstr>
      <vt:lpstr>Homework 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USER</cp:lastModifiedBy>
  <cp:revision>46</cp:revision>
  <dcterms:created xsi:type="dcterms:W3CDTF">2018-09-04T08:11:14Z</dcterms:created>
  <dcterms:modified xsi:type="dcterms:W3CDTF">2018-09-15T09:15:33Z</dcterms:modified>
</cp:coreProperties>
</file>