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heme/theme3.xml" ContentType="application/vnd.openxmlformats-officedocument.theme+xml"/>
  <Override PartName="/ppt/tags/tag7.xml" ContentType="application/vnd.openxmlformats-officedocument.presentationml.tags+xml"/>
  <Override PartName="/ppt/notesSlides/notesSlide1.xml" ContentType="application/vnd.openxmlformats-officedocument.presentationml.notesSlide+xml"/>
  <Override PartName="/ppt/tags/tag8.xml" ContentType="application/vnd.openxmlformats-officedocument.presentationml.tags+xml"/>
  <Override PartName="/ppt/notesSlides/notesSlide2.xml" ContentType="application/vnd.openxmlformats-officedocument.presentationml.notesSlide+xml"/>
  <Override PartName="/ppt/tags/tag9.xml" ContentType="application/vnd.openxmlformats-officedocument.presentationml.tags+xml"/>
  <Override PartName="/ppt/notesSlides/notesSlide3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  <p:sldMasterId id="2147483659" r:id="rId2"/>
  </p:sldMasterIdLst>
  <p:notesMasterIdLst>
    <p:notesMasterId r:id="rId36"/>
  </p:notesMasterIdLst>
  <p:sldIdLst>
    <p:sldId id="358" r:id="rId3"/>
    <p:sldId id="361" r:id="rId4"/>
    <p:sldId id="496" r:id="rId5"/>
    <p:sldId id="522" r:id="rId6"/>
    <p:sldId id="497" r:id="rId7"/>
    <p:sldId id="514" r:id="rId8"/>
    <p:sldId id="498" r:id="rId9"/>
    <p:sldId id="418" r:id="rId10"/>
    <p:sldId id="523" r:id="rId11"/>
    <p:sldId id="524" r:id="rId12"/>
    <p:sldId id="526" r:id="rId13"/>
    <p:sldId id="525" r:id="rId14"/>
    <p:sldId id="527" r:id="rId15"/>
    <p:sldId id="319" r:id="rId16"/>
    <p:sldId id="530" r:id="rId17"/>
    <p:sldId id="529" r:id="rId18"/>
    <p:sldId id="531" r:id="rId19"/>
    <p:sldId id="433" r:id="rId20"/>
    <p:sldId id="408" r:id="rId21"/>
    <p:sldId id="409" r:id="rId22"/>
    <p:sldId id="472" r:id="rId23"/>
    <p:sldId id="507" r:id="rId24"/>
    <p:sldId id="434" r:id="rId25"/>
    <p:sldId id="532" r:id="rId26"/>
    <p:sldId id="528" r:id="rId27"/>
    <p:sldId id="533" r:id="rId28"/>
    <p:sldId id="279" r:id="rId29"/>
    <p:sldId id="333" r:id="rId30"/>
    <p:sldId id="334" r:id="rId31"/>
    <p:sldId id="335" r:id="rId32"/>
    <p:sldId id="534" r:id="rId33"/>
    <p:sldId id="281" r:id="rId34"/>
    <p:sldId id="290" r:id="rId35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0000"/>
    <a:srgbClr val="3000B8"/>
    <a:srgbClr val="DF5963"/>
    <a:srgbClr val="0E98D6"/>
    <a:srgbClr val="EAF5FB"/>
    <a:srgbClr val="3333FF"/>
    <a:srgbClr val="5B9BD5"/>
    <a:srgbClr val="009FB9"/>
    <a:srgbClr val="D861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622" autoAdjust="0"/>
    <p:restoredTop sz="94660"/>
  </p:normalViewPr>
  <p:slideViewPr>
    <p:cSldViewPr snapToGrid="0">
      <p:cViewPr>
        <p:scale>
          <a:sx n="70" d="100"/>
          <a:sy n="70" d="100"/>
        </p:scale>
        <p:origin x="-1032" y="-516"/>
      </p:cViewPr>
      <p:guideLst>
        <p:guide orient="horz" pos="2159"/>
        <p:guide pos="383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25A8C7-CC1A-4A08-9B4B-31F43B054C7F}" type="datetimeFigureOut">
              <a:rPr lang="zh-CN" altLang="en-US" smtClean="0"/>
              <a:pPr/>
              <a:t>2020/8/22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E1B693-632D-4080-9CF6-EA28B66DC80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96210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</a:rPr>
              <a:pPr marL="0" marR="0" lvl="0" indent="0" algn="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</a:rPr>
              <a:pPr marL="0" marR="0" lvl="0" indent="0" algn="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</a:rPr>
              <a:pPr marL="0" marR="0" lvl="0" indent="0" algn="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</a:rPr>
              <a:pPr marL="0" marR="0" lvl="0" indent="0" algn="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33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854199"/>
            <a:ext cx="9144000" cy="1655763"/>
          </a:xfrm>
        </p:spPr>
        <p:txBody>
          <a:bodyPr anchor="b">
            <a:normAutofit/>
          </a:bodyPr>
          <a:lstStyle>
            <a:lvl1pPr algn="ctr">
              <a:defRPr sz="7200" b="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2020/8/22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2020/8/22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854199"/>
            <a:ext cx="9144000" cy="1655763"/>
          </a:xfrm>
        </p:spPr>
        <p:txBody>
          <a:bodyPr anchor="b">
            <a:normAutofit/>
          </a:bodyPr>
          <a:lstStyle>
            <a:lvl1pPr algn="ctr">
              <a:defRPr sz="7200" b="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2020/8/22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anchor="ctr" anchorCtr="0"/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2020/8/22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D7636-5BE1-44BC-BB5F-15739D9E18E1}" type="datetimeFigureOut">
              <a:rPr lang="zh-CN" altLang="en-US" smtClean="0"/>
              <a:pPr/>
              <a:t>2020/8/22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C0E1D-24C4-406F-9615-DBDA8D2D1F93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5" name="标题 4"/>
          <p:cNvSpPr>
            <a:spLocks noGrp="1"/>
          </p:cNvSpPr>
          <p:nvPr>
            <p:ph type="title" hasCustomPrompt="1"/>
          </p:nvPr>
        </p:nvSpPr>
        <p:spPr>
          <a:xfrm>
            <a:off x="838200" y="2187443"/>
            <a:ext cx="10515600" cy="2483115"/>
          </a:xfrm>
        </p:spPr>
        <p:txBody>
          <a:bodyPr>
            <a:normAutofit/>
          </a:bodyPr>
          <a:lstStyle>
            <a:lvl1pPr algn="ctr">
              <a:defRPr sz="6000" b="0"/>
            </a:lvl1pPr>
          </a:lstStyle>
          <a:p>
            <a:r>
              <a:rPr lang="zh-CN" altLang="en-US" dirty="0"/>
              <a:t>单击此处编辑标题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anchor="ctr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2020/8/22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anchor="ctr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744961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615609"/>
            <a:ext cx="5157787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744961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615609"/>
            <a:ext cx="5183188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2020/8/22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3238500" y="2159000"/>
            <a:ext cx="5715000" cy="1382450"/>
          </a:xfrm>
        </p:spPr>
        <p:txBody>
          <a:bodyPr anchor="b" anchorCtr="0">
            <a:normAutofit/>
          </a:bodyPr>
          <a:lstStyle>
            <a:lvl1pPr algn="ctr">
              <a:defRPr sz="8000" b="0">
                <a:solidFill>
                  <a:schemeClr val="tx1"/>
                </a:solidFill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D7636-5BE1-44BC-BB5F-15739D9E18E1}" type="datetimeFigureOut">
              <a:rPr lang="zh-CN" altLang="en-US" smtClean="0"/>
              <a:pPr/>
              <a:t>2020/8/22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C0E1D-24C4-406F-9615-DBDA8D2D1F93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37" name="内容占位符 36"/>
          <p:cNvSpPr>
            <a:spLocks noGrp="1"/>
          </p:cNvSpPr>
          <p:nvPr>
            <p:ph sz="quarter" idx="13" hasCustomPrompt="1"/>
          </p:nvPr>
        </p:nvSpPr>
        <p:spPr>
          <a:xfrm>
            <a:off x="3238500" y="3733201"/>
            <a:ext cx="5715000" cy="1185937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dirty="0"/>
              <a:t>编辑文本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2020/8/22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8200" y="713673"/>
            <a:ext cx="4681654" cy="1428161"/>
          </a:xfrm>
        </p:spPr>
        <p:txBody>
          <a:bodyPr anchor="t" anchorCtr="0">
            <a:normAutofit/>
          </a:bodyPr>
          <a:lstStyle>
            <a:lvl1pPr>
              <a:defRPr sz="36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5642517" y="713673"/>
            <a:ext cx="5711882" cy="540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8200" y="2313873"/>
            <a:ext cx="4681654" cy="381158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pPr/>
              <a:t>2020/8/22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</p:nvPr>
        </p:nvSpPr>
        <p:spPr>
          <a:xfrm>
            <a:off x="10444898" y="365125"/>
            <a:ext cx="908901" cy="5811838"/>
          </a:xfrm>
        </p:spPr>
        <p:txBody>
          <a:bodyPr vert="eaVert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199" y="365125"/>
            <a:ext cx="9446443" cy="5811838"/>
          </a:xfrm>
        </p:spPr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2020/8/22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anchor="ctr" anchorCtr="0"/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2020/8/22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2020/8/22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D7636-5BE1-44BC-BB5F-15739D9E18E1}" type="datetimeFigureOut">
              <a:rPr lang="zh-CN" altLang="en-US" smtClean="0"/>
              <a:pPr/>
              <a:t>2020/8/22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C0E1D-24C4-406F-9615-DBDA8D2D1F93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5" name="标题 4"/>
          <p:cNvSpPr>
            <a:spLocks noGrp="1"/>
          </p:cNvSpPr>
          <p:nvPr>
            <p:ph type="title" hasCustomPrompt="1"/>
          </p:nvPr>
        </p:nvSpPr>
        <p:spPr>
          <a:xfrm>
            <a:off x="838200" y="2187443"/>
            <a:ext cx="10515600" cy="2483115"/>
          </a:xfrm>
        </p:spPr>
        <p:txBody>
          <a:bodyPr>
            <a:normAutofit/>
          </a:bodyPr>
          <a:lstStyle>
            <a:lvl1pPr algn="ctr">
              <a:defRPr sz="6000" b="0"/>
            </a:lvl1pPr>
          </a:lstStyle>
          <a:p>
            <a:r>
              <a:rPr lang="zh-CN" altLang="en-US" dirty="0"/>
              <a:t>单击此处编辑标题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anchor="ctr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2020/8/22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anchor="ctr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744961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615609"/>
            <a:ext cx="5157787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744961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615609"/>
            <a:ext cx="5183188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2020/8/22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3238500" y="2159000"/>
            <a:ext cx="5715000" cy="1382450"/>
          </a:xfrm>
        </p:spPr>
        <p:txBody>
          <a:bodyPr anchor="b" anchorCtr="0">
            <a:normAutofit/>
          </a:bodyPr>
          <a:lstStyle>
            <a:lvl1pPr algn="ctr">
              <a:defRPr sz="8000" b="0">
                <a:solidFill>
                  <a:schemeClr val="tx1"/>
                </a:solidFill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D7636-5BE1-44BC-BB5F-15739D9E18E1}" type="datetimeFigureOut">
              <a:rPr lang="zh-CN" altLang="en-US" smtClean="0"/>
              <a:pPr/>
              <a:t>2020/8/22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C0E1D-24C4-406F-9615-DBDA8D2D1F93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37" name="内容占位符 36"/>
          <p:cNvSpPr>
            <a:spLocks noGrp="1"/>
          </p:cNvSpPr>
          <p:nvPr>
            <p:ph sz="quarter" idx="13" hasCustomPrompt="1"/>
          </p:nvPr>
        </p:nvSpPr>
        <p:spPr>
          <a:xfrm>
            <a:off x="3238500" y="3733201"/>
            <a:ext cx="5715000" cy="1185937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dirty="0"/>
              <a:t>编辑文本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2020/8/22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8200" y="713673"/>
            <a:ext cx="4681654" cy="1428161"/>
          </a:xfrm>
        </p:spPr>
        <p:txBody>
          <a:bodyPr anchor="t" anchorCtr="0">
            <a:normAutofit/>
          </a:bodyPr>
          <a:lstStyle>
            <a:lvl1pPr>
              <a:defRPr sz="36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5642517" y="713673"/>
            <a:ext cx="5711882" cy="540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8200" y="2313873"/>
            <a:ext cx="4681654" cy="381158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pPr/>
              <a:t>2020/8/22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</p:nvPr>
        </p:nvSpPr>
        <p:spPr>
          <a:xfrm>
            <a:off x="10444898" y="365125"/>
            <a:ext cx="908901" cy="5811838"/>
          </a:xfrm>
        </p:spPr>
        <p:txBody>
          <a:bodyPr vert="eaVert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199" y="365125"/>
            <a:ext cx="9446443" cy="5811838"/>
          </a:xfrm>
        </p:spPr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2020/8/22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ags" Target="../tags/tag1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tags" Target="../tags/tag5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ags" Target="../tags/tag4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1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tags" Target="../tags/tag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8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fld id="{D997B5FA-0921-464F-AAE1-844C04324D75}" type="datetimeFigureOut">
              <a:rPr lang="zh-CN" altLang="en-US" smtClean="0"/>
              <a:pPr/>
              <a:t>2020/8/22</a:t>
            </a:fld>
            <a:endParaRPr lang="zh-CN" altLang="en-US" dirty="0"/>
          </a:p>
        </p:txBody>
      </p:sp>
      <p:sp>
        <p:nvSpPr>
          <p:cNvPr id="10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endParaRPr lang="zh-CN" altLang="en-US"/>
          </a:p>
        </p:txBody>
      </p:sp>
      <p:sp>
        <p:nvSpPr>
          <p:cNvPr id="11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2" name="KSO_TEMPLATE" hidden="1"/>
          <p:cNvSpPr/>
          <p:nvPr userDrawn="1">
            <p:custDataLst>
              <p:tags r:id="rId14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 userDrawn="1"/>
        </p:nvSpPr>
        <p:spPr>
          <a:xfrm>
            <a:off x="-26035" y="-635"/>
            <a:ext cx="12244705" cy="6859270"/>
          </a:xfrm>
          <a:prstGeom prst="rect">
            <a:avLst/>
          </a:prstGeom>
          <a:solidFill>
            <a:srgbClr val="EAF5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 userDrawn="1"/>
        </p:nvSpPr>
        <p:spPr>
          <a:xfrm>
            <a:off x="-30480" y="6303010"/>
            <a:ext cx="12245975" cy="551815"/>
          </a:xfrm>
          <a:prstGeom prst="rect">
            <a:avLst/>
          </a:prstGeom>
          <a:solidFill>
            <a:srgbClr val="009F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 descr="LOGO"/>
          <p:cNvPicPr>
            <a:picLocks noChangeAspect="1"/>
          </p:cNvPicPr>
          <p:nvPr userDrawn="1"/>
        </p:nvPicPr>
        <p:blipFill>
          <a:blip r:embed="rId15" cstate="print"/>
          <a:stretch>
            <a:fillRect/>
          </a:stretch>
        </p:blipFill>
        <p:spPr>
          <a:xfrm>
            <a:off x="10616565" y="161925"/>
            <a:ext cx="1407795" cy="430530"/>
          </a:xfrm>
          <a:prstGeom prst="rect">
            <a:avLst/>
          </a:prstGeom>
        </p:spPr>
      </p:pic>
      <p:pic>
        <p:nvPicPr>
          <p:cNvPr id="5" name="图片 4" descr="书本"/>
          <p:cNvPicPr>
            <a:picLocks noChangeAspect="1"/>
          </p:cNvPicPr>
          <p:nvPr userDrawn="1"/>
        </p:nvPicPr>
        <p:blipFill>
          <a:blip r:embed="rId16" cstate="print"/>
          <a:stretch>
            <a:fillRect/>
          </a:stretch>
        </p:blipFill>
        <p:spPr>
          <a:xfrm>
            <a:off x="9701530" y="4909185"/>
            <a:ext cx="2852420" cy="1767840"/>
          </a:xfrm>
          <a:prstGeom prst="rect">
            <a:avLst/>
          </a:prstGeom>
        </p:spPr>
      </p:pic>
      <p:pic>
        <p:nvPicPr>
          <p:cNvPr id="12" name="图片 11" descr="线条"/>
          <p:cNvPicPr>
            <a:picLocks noChangeAspect="1"/>
          </p:cNvPicPr>
          <p:nvPr userDrawn="1"/>
        </p:nvPicPr>
        <p:blipFill>
          <a:blip r:embed="rId17" cstate="print"/>
          <a:stretch>
            <a:fillRect/>
          </a:stretch>
        </p:blipFill>
        <p:spPr>
          <a:xfrm>
            <a:off x="-30480" y="6303645"/>
            <a:ext cx="12245340" cy="551180"/>
          </a:xfrm>
          <a:prstGeom prst="rect">
            <a:avLst/>
          </a:prstGeom>
        </p:spPr>
      </p:pic>
      <p:sp>
        <p:nvSpPr>
          <p:cNvPr id="71" name="矩形 70"/>
          <p:cNvSpPr/>
          <p:nvPr userDrawn="1"/>
        </p:nvSpPr>
        <p:spPr>
          <a:xfrm>
            <a:off x="-26035" y="6542405"/>
            <a:ext cx="12241530" cy="179070"/>
          </a:xfrm>
          <a:prstGeom prst="rect">
            <a:avLst/>
          </a:prstGeom>
          <a:solidFill>
            <a:srgbClr val="009F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8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fld id="{D997B5FA-0921-464F-AAE1-844C04324D75}" type="datetimeFigureOut">
              <a:rPr lang="zh-CN" altLang="en-US" smtClean="0"/>
              <a:pPr/>
              <a:t>2020/8/22</a:t>
            </a:fld>
            <a:endParaRPr lang="zh-CN" altLang="en-US" dirty="0"/>
          </a:p>
        </p:txBody>
      </p:sp>
      <p:sp>
        <p:nvSpPr>
          <p:cNvPr id="10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endParaRPr lang="zh-CN" altLang="en-US"/>
          </a:p>
        </p:txBody>
      </p:sp>
      <p:sp>
        <p:nvSpPr>
          <p:cNvPr id="11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2" name="KSO_TEMPLATE" hidden="1"/>
          <p:cNvSpPr/>
          <p:nvPr userDrawn="1">
            <p:custDataLst>
              <p:tags r:id="rId14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 userDrawn="1"/>
        </p:nvSpPr>
        <p:spPr>
          <a:xfrm>
            <a:off x="-26035" y="-635"/>
            <a:ext cx="12244705" cy="6859270"/>
          </a:xfrm>
          <a:prstGeom prst="rect">
            <a:avLst/>
          </a:prstGeom>
          <a:solidFill>
            <a:srgbClr val="EAF5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 userDrawn="1"/>
        </p:nvSpPr>
        <p:spPr>
          <a:xfrm>
            <a:off x="-30480" y="6303010"/>
            <a:ext cx="12245975" cy="551815"/>
          </a:xfrm>
          <a:prstGeom prst="rect">
            <a:avLst/>
          </a:prstGeom>
          <a:solidFill>
            <a:srgbClr val="009F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 descr="LOGO"/>
          <p:cNvPicPr>
            <a:picLocks noChangeAspect="1"/>
          </p:cNvPicPr>
          <p:nvPr userDrawn="1"/>
        </p:nvPicPr>
        <p:blipFill>
          <a:blip r:embed="rId15" cstate="print"/>
          <a:stretch>
            <a:fillRect/>
          </a:stretch>
        </p:blipFill>
        <p:spPr>
          <a:xfrm>
            <a:off x="10616565" y="161925"/>
            <a:ext cx="1407795" cy="430530"/>
          </a:xfrm>
          <a:prstGeom prst="rect">
            <a:avLst/>
          </a:prstGeom>
        </p:spPr>
      </p:pic>
      <p:pic>
        <p:nvPicPr>
          <p:cNvPr id="5" name="图片 4" descr="书本"/>
          <p:cNvPicPr>
            <a:picLocks noChangeAspect="1"/>
          </p:cNvPicPr>
          <p:nvPr userDrawn="1"/>
        </p:nvPicPr>
        <p:blipFill>
          <a:blip r:embed="rId16" cstate="print"/>
          <a:stretch>
            <a:fillRect/>
          </a:stretch>
        </p:blipFill>
        <p:spPr>
          <a:xfrm>
            <a:off x="9701530" y="4909185"/>
            <a:ext cx="2852420" cy="1767840"/>
          </a:xfrm>
          <a:prstGeom prst="rect">
            <a:avLst/>
          </a:prstGeom>
        </p:spPr>
      </p:pic>
      <p:pic>
        <p:nvPicPr>
          <p:cNvPr id="12" name="图片 11" descr="线条"/>
          <p:cNvPicPr>
            <a:picLocks noChangeAspect="1"/>
          </p:cNvPicPr>
          <p:nvPr userDrawn="1"/>
        </p:nvPicPr>
        <p:blipFill>
          <a:blip r:embed="rId17" cstate="print"/>
          <a:stretch>
            <a:fillRect/>
          </a:stretch>
        </p:blipFill>
        <p:spPr>
          <a:xfrm>
            <a:off x="-30480" y="6303645"/>
            <a:ext cx="12245340" cy="551180"/>
          </a:xfrm>
          <a:prstGeom prst="rect">
            <a:avLst/>
          </a:prstGeom>
        </p:spPr>
      </p:pic>
      <p:sp>
        <p:nvSpPr>
          <p:cNvPr id="71" name="矩形 70"/>
          <p:cNvSpPr/>
          <p:nvPr userDrawn="1"/>
        </p:nvSpPr>
        <p:spPr>
          <a:xfrm>
            <a:off x="-26035" y="6536055"/>
            <a:ext cx="12241530" cy="246380"/>
          </a:xfrm>
          <a:prstGeom prst="rect">
            <a:avLst/>
          </a:prstGeom>
          <a:solidFill>
            <a:srgbClr val="009F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8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9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26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6.xml"/><Relationship Id="rId6" Type="http://schemas.openxmlformats.org/officeDocument/2006/relationships/image" Target="../media/image25.png"/><Relationship Id="rId5" Type="http://schemas.openxmlformats.org/officeDocument/2006/relationships/image" Target="../media/image2.png"/><Relationship Id="rId4" Type="http://schemas.openxmlformats.org/officeDocument/2006/relationships/image" Target="../media/image2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矩形 20"/>
          <p:cNvSpPr/>
          <p:nvPr/>
        </p:nvSpPr>
        <p:spPr>
          <a:xfrm>
            <a:off x="688946" y="2146165"/>
            <a:ext cx="10673115" cy="9278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altLang="zh-CN" sz="3200" b="1" dirty="0" smtClean="0">
                <a:latin typeface="+mn-ea"/>
              </a:rPr>
              <a:t>  </a:t>
            </a:r>
            <a:r>
              <a:rPr lang="en-US" altLang="zh-CN" sz="3200" b="1" dirty="0" smtClean="0">
                <a:solidFill>
                  <a:srgbClr val="0000FF"/>
                </a:solidFill>
                <a:latin typeface="+mj-lt"/>
              </a:rPr>
              <a:t>Unit 2  Stay away from windows and heavy furniture.</a:t>
            </a:r>
            <a:endParaRPr lang="en-US" altLang="zh-CN" sz="3200" b="1" dirty="0">
              <a:solidFill>
                <a:srgbClr val="0000FF"/>
              </a:solidFill>
              <a:latin typeface="+mj-lt"/>
            </a:endParaRPr>
          </a:p>
        </p:txBody>
      </p:sp>
      <p:pic>
        <p:nvPicPr>
          <p:cNvPr id="24" name="图片 23" descr="书本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648190" y="4932680"/>
            <a:ext cx="2852420" cy="176784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文本框 4"/>
          <p:cNvSpPr txBox="1"/>
          <p:nvPr/>
        </p:nvSpPr>
        <p:spPr>
          <a:xfrm>
            <a:off x="3534214" y="464465"/>
            <a:ext cx="4982466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 smtClean="0">
                <a:solidFill>
                  <a:srgbClr val="009FB9"/>
                </a:solidFill>
                <a:ea typeface="方正粗黑宋简体" pitchFamily="2" charset="-122"/>
              </a:rPr>
              <a:t>Module 12  Help</a:t>
            </a:r>
            <a:endParaRPr lang="zh-CN" altLang="en-US" dirty="0">
              <a:solidFill>
                <a:srgbClr val="009FB9"/>
              </a:solidFill>
              <a:ea typeface="方正粗黑宋简体" pitchFamily="2" charset="-122"/>
            </a:endParaRPr>
          </a:p>
        </p:txBody>
      </p:sp>
      <p:grpSp>
        <p:nvGrpSpPr>
          <p:cNvPr id="3" name="组合 28"/>
          <p:cNvGrpSpPr/>
          <p:nvPr/>
        </p:nvGrpSpPr>
        <p:grpSpPr>
          <a:xfrm>
            <a:off x="8614841" y="605422"/>
            <a:ext cx="1993900" cy="115570"/>
            <a:chOff x="11867" y="1466"/>
            <a:chExt cx="3966" cy="182"/>
          </a:xfrm>
        </p:grpSpPr>
        <p:cxnSp>
          <p:nvCxnSpPr>
            <p:cNvPr id="10" name="直接连接符 9"/>
            <p:cNvCxnSpPr/>
            <p:nvPr/>
          </p:nvCxnSpPr>
          <p:spPr>
            <a:xfrm flipH="1" flipV="1">
              <a:off x="11867" y="1586"/>
              <a:ext cx="3966" cy="3"/>
            </a:xfrm>
            <a:prstGeom prst="line">
              <a:avLst/>
            </a:prstGeom>
            <a:ln>
              <a:solidFill>
                <a:srgbClr val="009FB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矩形 10"/>
            <p:cNvSpPr/>
            <p:nvPr/>
          </p:nvSpPr>
          <p:spPr>
            <a:xfrm>
              <a:off x="11867" y="1466"/>
              <a:ext cx="240" cy="120"/>
            </a:xfrm>
            <a:prstGeom prst="rect">
              <a:avLst/>
            </a:prstGeom>
            <a:solidFill>
              <a:srgbClr val="EAF5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矩形 11"/>
            <p:cNvSpPr/>
            <p:nvPr/>
          </p:nvSpPr>
          <p:spPr>
            <a:xfrm>
              <a:off x="12411" y="1576"/>
              <a:ext cx="522" cy="72"/>
            </a:xfrm>
            <a:prstGeom prst="rect">
              <a:avLst/>
            </a:prstGeom>
            <a:solidFill>
              <a:srgbClr val="EAF5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矩形 12"/>
            <p:cNvSpPr/>
            <p:nvPr/>
          </p:nvSpPr>
          <p:spPr>
            <a:xfrm>
              <a:off x="13124" y="1528"/>
              <a:ext cx="240" cy="120"/>
            </a:xfrm>
            <a:prstGeom prst="rect">
              <a:avLst/>
            </a:prstGeom>
            <a:solidFill>
              <a:srgbClr val="EAF5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矩形 13"/>
            <p:cNvSpPr/>
            <p:nvPr/>
          </p:nvSpPr>
          <p:spPr>
            <a:xfrm>
              <a:off x="13544" y="1528"/>
              <a:ext cx="240" cy="120"/>
            </a:xfrm>
            <a:prstGeom prst="rect">
              <a:avLst/>
            </a:prstGeom>
            <a:solidFill>
              <a:srgbClr val="EAF5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矩形 14"/>
            <p:cNvSpPr/>
            <p:nvPr/>
          </p:nvSpPr>
          <p:spPr>
            <a:xfrm>
              <a:off x="13984" y="1528"/>
              <a:ext cx="240" cy="120"/>
            </a:xfrm>
            <a:prstGeom prst="rect">
              <a:avLst/>
            </a:prstGeom>
            <a:solidFill>
              <a:srgbClr val="EAF5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矩形 16"/>
            <p:cNvSpPr/>
            <p:nvPr/>
          </p:nvSpPr>
          <p:spPr>
            <a:xfrm>
              <a:off x="14424" y="1528"/>
              <a:ext cx="240" cy="120"/>
            </a:xfrm>
            <a:prstGeom prst="rect">
              <a:avLst/>
            </a:prstGeom>
            <a:solidFill>
              <a:srgbClr val="EAF5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矩形 24"/>
            <p:cNvSpPr/>
            <p:nvPr/>
          </p:nvSpPr>
          <p:spPr>
            <a:xfrm>
              <a:off x="14954" y="1528"/>
              <a:ext cx="240" cy="120"/>
            </a:xfrm>
            <a:prstGeom prst="rect">
              <a:avLst/>
            </a:prstGeom>
            <a:solidFill>
              <a:srgbClr val="EAF5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矩形 26"/>
            <p:cNvSpPr/>
            <p:nvPr/>
          </p:nvSpPr>
          <p:spPr>
            <a:xfrm>
              <a:off x="15334" y="1528"/>
              <a:ext cx="240" cy="120"/>
            </a:xfrm>
            <a:prstGeom prst="rect">
              <a:avLst/>
            </a:prstGeom>
            <a:solidFill>
              <a:srgbClr val="EAF5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2" name="矩形 31"/>
          <p:cNvSpPr/>
          <p:nvPr/>
        </p:nvSpPr>
        <p:spPr>
          <a:xfrm>
            <a:off x="7856855" y="741680"/>
            <a:ext cx="152400" cy="76200"/>
          </a:xfrm>
          <a:prstGeom prst="rect">
            <a:avLst/>
          </a:prstGeom>
          <a:solidFill>
            <a:srgbClr val="EAF5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矩形 32"/>
          <p:cNvSpPr/>
          <p:nvPr/>
        </p:nvSpPr>
        <p:spPr>
          <a:xfrm>
            <a:off x="8187055" y="741680"/>
            <a:ext cx="152400" cy="76200"/>
          </a:xfrm>
          <a:prstGeom prst="rect">
            <a:avLst/>
          </a:prstGeom>
          <a:solidFill>
            <a:srgbClr val="EAF5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矩形 33"/>
          <p:cNvSpPr/>
          <p:nvPr/>
        </p:nvSpPr>
        <p:spPr>
          <a:xfrm>
            <a:off x="8460740" y="741680"/>
            <a:ext cx="152400" cy="76200"/>
          </a:xfrm>
          <a:prstGeom prst="rect">
            <a:avLst/>
          </a:prstGeom>
          <a:solidFill>
            <a:srgbClr val="EAF5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矩形 34"/>
          <p:cNvSpPr/>
          <p:nvPr/>
        </p:nvSpPr>
        <p:spPr>
          <a:xfrm>
            <a:off x="8727440" y="741680"/>
            <a:ext cx="152400" cy="76200"/>
          </a:xfrm>
          <a:prstGeom prst="rect">
            <a:avLst/>
          </a:prstGeom>
          <a:solidFill>
            <a:srgbClr val="EAF5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矩形 35"/>
          <p:cNvSpPr/>
          <p:nvPr/>
        </p:nvSpPr>
        <p:spPr>
          <a:xfrm>
            <a:off x="9006840" y="741680"/>
            <a:ext cx="152400" cy="76200"/>
          </a:xfrm>
          <a:prstGeom prst="rect">
            <a:avLst/>
          </a:prstGeom>
          <a:solidFill>
            <a:srgbClr val="EAF5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矩形 36"/>
          <p:cNvSpPr/>
          <p:nvPr/>
        </p:nvSpPr>
        <p:spPr>
          <a:xfrm>
            <a:off x="9286240" y="741680"/>
            <a:ext cx="152400" cy="76200"/>
          </a:xfrm>
          <a:prstGeom prst="rect">
            <a:avLst/>
          </a:prstGeom>
          <a:solidFill>
            <a:srgbClr val="EAF5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矩形 37"/>
          <p:cNvSpPr/>
          <p:nvPr/>
        </p:nvSpPr>
        <p:spPr>
          <a:xfrm>
            <a:off x="9622790" y="741680"/>
            <a:ext cx="152400" cy="76200"/>
          </a:xfrm>
          <a:prstGeom prst="rect">
            <a:avLst/>
          </a:prstGeom>
          <a:solidFill>
            <a:srgbClr val="EAF5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矩形 38"/>
          <p:cNvSpPr/>
          <p:nvPr/>
        </p:nvSpPr>
        <p:spPr>
          <a:xfrm>
            <a:off x="9864090" y="741680"/>
            <a:ext cx="152400" cy="76200"/>
          </a:xfrm>
          <a:prstGeom prst="rect">
            <a:avLst/>
          </a:prstGeom>
          <a:solidFill>
            <a:srgbClr val="EAF5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" name="组合 50"/>
          <p:cNvGrpSpPr/>
          <p:nvPr/>
        </p:nvGrpSpPr>
        <p:grpSpPr>
          <a:xfrm>
            <a:off x="1282920" y="615814"/>
            <a:ext cx="1953895" cy="76200"/>
            <a:chOff x="11867" y="1528"/>
            <a:chExt cx="3966" cy="120"/>
          </a:xfrm>
        </p:grpSpPr>
        <p:cxnSp>
          <p:nvCxnSpPr>
            <p:cNvPr id="52" name="直接连接符 51"/>
            <p:cNvCxnSpPr/>
            <p:nvPr/>
          </p:nvCxnSpPr>
          <p:spPr>
            <a:xfrm flipH="1" flipV="1">
              <a:off x="11867" y="1586"/>
              <a:ext cx="3966" cy="3"/>
            </a:xfrm>
            <a:prstGeom prst="line">
              <a:avLst/>
            </a:prstGeom>
            <a:ln>
              <a:solidFill>
                <a:srgbClr val="009FB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矩形 52"/>
            <p:cNvSpPr/>
            <p:nvPr/>
          </p:nvSpPr>
          <p:spPr>
            <a:xfrm>
              <a:off x="12173" y="1528"/>
              <a:ext cx="240" cy="120"/>
            </a:xfrm>
            <a:prstGeom prst="rect">
              <a:avLst/>
            </a:prstGeom>
            <a:solidFill>
              <a:srgbClr val="EAF5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4" name="矩形 53"/>
            <p:cNvSpPr/>
            <p:nvPr/>
          </p:nvSpPr>
          <p:spPr>
            <a:xfrm>
              <a:off x="12693" y="1528"/>
              <a:ext cx="240" cy="120"/>
            </a:xfrm>
            <a:prstGeom prst="rect">
              <a:avLst/>
            </a:prstGeom>
            <a:solidFill>
              <a:srgbClr val="EAF5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5" name="矩形 54"/>
            <p:cNvSpPr/>
            <p:nvPr/>
          </p:nvSpPr>
          <p:spPr>
            <a:xfrm>
              <a:off x="13124" y="1528"/>
              <a:ext cx="240" cy="120"/>
            </a:xfrm>
            <a:prstGeom prst="rect">
              <a:avLst/>
            </a:prstGeom>
            <a:solidFill>
              <a:srgbClr val="EAF5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6" name="矩形 55"/>
            <p:cNvSpPr/>
            <p:nvPr/>
          </p:nvSpPr>
          <p:spPr>
            <a:xfrm>
              <a:off x="13544" y="1528"/>
              <a:ext cx="240" cy="120"/>
            </a:xfrm>
            <a:prstGeom prst="rect">
              <a:avLst/>
            </a:prstGeom>
            <a:solidFill>
              <a:srgbClr val="EAF5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7" name="矩形 56"/>
            <p:cNvSpPr/>
            <p:nvPr/>
          </p:nvSpPr>
          <p:spPr>
            <a:xfrm>
              <a:off x="13984" y="1528"/>
              <a:ext cx="240" cy="120"/>
            </a:xfrm>
            <a:prstGeom prst="rect">
              <a:avLst/>
            </a:prstGeom>
            <a:solidFill>
              <a:srgbClr val="EAF5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8" name="矩形 57"/>
            <p:cNvSpPr/>
            <p:nvPr/>
          </p:nvSpPr>
          <p:spPr>
            <a:xfrm>
              <a:off x="14424" y="1528"/>
              <a:ext cx="240" cy="120"/>
            </a:xfrm>
            <a:prstGeom prst="rect">
              <a:avLst/>
            </a:prstGeom>
            <a:solidFill>
              <a:srgbClr val="EAF5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9" name="矩形 58"/>
            <p:cNvSpPr/>
            <p:nvPr/>
          </p:nvSpPr>
          <p:spPr>
            <a:xfrm>
              <a:off x="14954" y="1528"/>
              <a:ext cx="240" cy="120"/>
            </a:xfrm>
            <a:prstGeom prst="rect">
              <a:avLst/>
            </a:prstGeom>
            <a:solidFill>
              <a:srgbClr val="EAF5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0" name="矩形 59"/>
            <p:cNvSpPr/>
            <p:nvPr/>
          </p:nvSpPr>
          <p:spPr>
            <a:xfrm>
              <a:off x="15334" y="1528"/>
              <a:ext cx="240" cy="120"/>
            </a:xfrm>
            <a:prstGeom prst="rect">
              <a:avLst/>
            </a:prstGeom>
            <a:solidFill>
              <a:srgbClr val="EAF5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61" name="矩形 60"/>
          <p:cNvSpPr/>
          <p:nvPr/>
        </p:nvSpPr>
        <p:spPr>
          <a:xfrm>
            <a:off x="2510155" y="741680"/>
            <a:ext cx="152400" cy="76200"/>
          </a:xfrm>
          <a:prstGeom prst="rect">
            <a:avLst/>
          </a:prstGeom>
          <a:solidFill>
            <a:srgbClr val="EAF5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2" name="矩形 61"/>
          <p:cNvSpPr/>
          <p:nvPr/>
        </p:nvSpPr>
        <p:spPr>
          <a:xfrm>
            <a:off x="2840355" y="741680"/>
            <a:ext cx="152400" cy="76200"/>
          </a:xfrm>
          <a:prstGeom prst="rect">
            <a:avLst/>
          </a:prstGeom>
          <a:solidFill>
            <a:srgbClr val="EAF5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3" name="矩形 62"/>
          <p:cNvSpPr/>
          <p:nvPr/>
        </p:nvSpPr>
        <p:spPr>
          <a:xfrm>
            <a:off x="3114040" y="741680"/>
            <a:ext cx="152400" cy="76200"/>
          </a:xfrm>
          <a:prstGeom prst="rect">
            <a:avLst/>
          </a:prstGeom>
          <a:solidFill>
            <a:srgbClr val="EAF5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4" name="矩形 63"/>
          <p:cNvSpPr/>
          <p:nvPr/>
        </p:nvSpPr>
        <p:spPr>
          <a:xfrm>
            <a:off x="3380740" y="741680"/>
            <a:ext cx="152400" cy="76200"/>
          </a:xfrm>
          <a:prstGeom prst="rect">
            <a:avLst/>
          </a:prstGeom>
          <a:solidFill>
            <a:srgbClr val="EAF5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5" name="矩形 64"/>
          <p:cNvSpPr/>
          <p:nvPr/>
        </p:nvSpPr>
        <p:spPr>
          <a:xfrm>
            <a:off x="3660140" y="741680"/>
            <a:ext cx="152400" cy="76200"/>
          </a:xfrm>
          <a:prstGeom prst="rect">
            <a:avLst/>
          </a:prstGeom>
          <a:solidFill>
            <a:srgbClr val="EAF5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6" name="矩形 65"/>
          <p:cNvSpPr/>
          <p:nvPr/>
        </p:nvSpPr>
        <p:spPr>
          <a:xfrm>
            <a:off x="3939540" y="741680"/>
            <a:ext cx="152400" cy="76200"/>
          </a:xfrm>
          <a:prstGeom prst="rect">
            <a:avLst/>
          </a:prstGeom>
          <a:solidFill>
            <a:srgbClr val="EAF5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7" name="矩形 66"/>
          <p:cNvSpPr/>
          <p:nvPr/>
        </p:nvSpPr>
        <p:spPr>
          <a:xfrm>
            <a:off x="4276090" y="741680"/>
            <a:ext cx="152400" cy="76200"/>
          </a:xfrm>
          <a:prstGeom prst="rect">
            <a:avLst/>
          </a:prstGeom>
          <a:solidFill>
            <a:srgbClr val="EAF5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8" name="矩形 67"/>
          <p:cNvSpPr/>
          <p:nvPr/>
        </p:nvSpPr>
        <p:spPr>
          <a:xfrm>
            <a:off x="4517390" y="741680"/>
            <a:ext cx="152400" cy="76200"/>
          </a:xfrm>
          <a:prstGeom prst="rect">
            <a:avLst/>
          </a:prstGeom>
          <a:solidFill>
            <a:srgbClr val="EAF5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1" name="矩形 70"/>
          <p:cNvSpPr/>
          <p:nvPr/>
        </p:nvSpPr>
        <p:spPr>
          <a:xfrm>
            <a:off x="-93980" y="6553200"/>
            <a:ext cx="12421870" cy="406400"/>
          </a:xfrm>
          <a:prstGeom prst="rect">
            <a:avLst/>
          </a:prstGeom>
          <a:solidFill>
            <a:srgbClr val="009F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7" name="组合 6"/>
          <p:cNvGrpSpPr/>
          <p:nvPr/>
        </p:nvGrpSpPr>
        <p:grpSpPr>
          <a:xfrm>
            <a:off x="29816" y="3596005"/>
            <a:ext cx="3875405" cy="2673985"/>
            <a:chOff x="276" y="5779"/>
            <a:chExt cx="6103" cy="4211"/>
          </a:xfrm>
        </p:grpSpPr>
        <p:pic>
          <p:nvPicPr>
            <p:cNvPr id="2" name="图片 1" descr="3(数学）全身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 flipH="1">
              <a:off x="276" y="5779"/>
              <a:ext cx="4197" cy="4211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6" name="图片 5" descr="2345_image_file_copy_2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953" y="7768"/>
              <a:ext cx="2426" cy="2106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366775" y="1905455"/>
            <a:ext cx="3242930" cy="645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600" b="1" kern="10" spc="-360" dirty="0" smtClean="0">
                <a:ln w="12700">
                  <a:solidFill>
                    <a:srgbClr val="000099"/>
                  </a:solidFill>
                  <a:rou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Arial Black" panose="020B0A04020102020204"/>
                <a:ea typeface="宋体" panose="02010600030101010101" pitchFamily="2" charset="-122"/>
              </a:rPr>
              <a:t>Discussion</a:t>
            </a:r>
            <a:endParaRPr lang="zh-CN" altLang="en-US" sz="3600" b="1" kern="10" spc="-360" dirty="0">
              <a:ln w="12700">
                <a:solidFill>
                  <a:srgbClr val="000099"/>
                </a:solidFill>
                <a:round/>
              </a:ln>
              <a:solidFill>
                <a:srgbClr val="33CCFF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Arial Black" panose="020B0A04020102020204"/>
              <a:ea typeface="宋体" panose="02010600030101010101" pitchFamily="2" charset="-122"/>
            </a:endParaRPr>
          </a:p>
        </p:txBody>
      </p:sp>
      <p:sp>
        <p:nvSpPr>
          <p:cNvPr id="3" name="标题 3"/>
          <p:cNvSpPr>
            <a:spLocks noGrp="1" noChangeArrowheads="1"/>
          </p:cNvSpPr>
          <p:nvPr/>
        </p:nvSpPr>
        <p:spPr bwMode="auto">
          <a:xfrm>
            <a:off x="1793530" y="2749115"/>
            <a:ext cx="717234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just"/>
            <a:r>
              <a:rPr lang="en-US" altLang="zh-CN" sz="2800" b="1" dirty="0" smtClean="0">
                <a:solidFill>
                  <a:srgbClr val="0000FF"/>
                </a:solidFill>
              </a:rPr>
              <a:t>What should you do in an earthquake?</a:t>
            </a:r>
            <a:endParaRPr lang="en-US" altLang="zh-CN" sz="2800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文本框 1"/>
          <p:cNvSpPr txBox="1">
            <a:spLocks noChangeArrowheads="1"/>
          </p:cNvSpPr>
          <p:nvPr/>
        </p:nvSpPr>
        <p:spPr bwMode="auto">
          <a:xfrm>
            <a:off x="607456" y="1311186"/>
            <a:ext cx="10495973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just">
              <a:spcBef>
                <a:spcPct val="20000"/>
              </a:spcBef>
            </a:pPr>
            <a:r>
              <a:rPr lang="en-US" altLang="zh-CN" sz="2800" b="1" dirty="0" smtClean="0">
                <a:solidFill>
                  <a:srgbClr val="0000FF"/>
                </a:solidFill>
              </a:rPr>
              <a:t>    Listen and read. Then read </a:t>
            </a:r>
            <a:r>
              <a:rPr lang="en-US" altLang="zh-CN" sz="2800" b="1" dirty="0">
                <a:solidFill>
                  <a:srgbClr val="0000FF"/>
                </a:solidFill>
              </a:rPr>
              <a:t>the sentences. Decide if the following actions are right</a:t>
            </a:r>
            <a:r>
              <a:rPr lang="en-US" altLang="zh-CN" sz="2800" b="1" dirty="0">
                <a:solidFill>
                  <a:srgbClr val="FF0000"/>
                </a:solidFill>
              </a:rPr>
              <a:t> </a:t>
            </a:r>
            <a:r>
              <a:rPr lang="en-US" altLang="zh-CN" sz="2800" b="1" dirty="0">
                <a:solidFill>
                  <a:srgbClr val="0000FF"/>
                </a:solidFill>
              </a:rPr>
              <a:t>(√) or wrong</a:t>
            </a:r>
            <a:r>
              <a:rPr lang="en-US" altLang="zh-CN" sz="2800" b="1" dirty="0">
                <a:solidFill>
                  <a:srgbClr val="FF0000"/>
                </a:solidFill>
              </a:rPr>
              <a:t> </a:t>
            </a:r>
            <a:r>
              <a:rPr lang="en-US" altLang="zh-CN" sz="2800" b="1" dirty="0">
                <a:solidFill>
                  <a:srgbClr val="0000FF"/>
                </a:solidFill>
              </a:rPr>
              <a:t>(×).</a:t>
            </a:r>
          </a:p>
        </p:txBody>
      </p:sp>
      <p:sp>
        <p:nvSpPr>
          <p:cNvPr id="3" name="文本框 2"/>
          <p:cNvSpPr txBox="1">
            <a:spLocks noChangeArrowheads="1"/>
          </p:cNvSpPr>
          <p:nvPr/>
        </p:nvSpPr>
        <p:spPr bwMode="auto">
          <a:xfrm>
            <a:off x="839494" y="2204152"/>
            <a:ext cx="10784416" cy="433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lnSpc>
                <a:spcPct val="150000"/>
              </a:lnSpc>
            </a:pPr>
            <a:r>
              <a:rPr lang="en-US" altLang="zh-CN" sz="2800" dirty="0"/>
              <a:t>  </a:t>
            </a:r>
            <a:r>
              <a:rPr lang="en-US" altLang="zh-CN" sz="2600" dirty="0"/>
              <a:t>When the earthquake started</a:t>
            </a:r>
            <a:r>
              <a:rPr lang="en-US" altLang="zh-CN" sz="2600" dirty="0">
                <a:cs typeface="Times New Roman" pitchFamily="18" charset="0"/>
              </a:rPr>
              <a:t>…</a:t>
            </a:r>
            <a:endParaRPr lang="en-US" altLang="zh-CN" sz="2600" dirty="0"/>
          </a:p>
          <a:p>
            <a:pPr marL="342900" indent="-342900">
              <a:lnSpc>
                <a:spcPct val="150000"/>
              </a:lnSpc>
            </a:pPr>
            <a:r>
              <a:rPr lang="en-US" altLang="zh-CN" sz="2600" dirty="0"/>
              <a:t>   </a:t>
            </a:r>
            <a:r>
              <a:rPr lang="en-US" altLang="zh-CN" sz="2600" dirty="0">
                <a:solidFill>
                  <a:schemeClr val="accent6">
                    <a:lumMod val="50000"/>
                  </a:schemeClr>
                </a:solidFill>
              </a:rPr>
              <a:t>1</a:t>
            </a:r>
            <a:r>
              <a:rPr lang="en-US" altLang="zh-CN" sz="2600" dirty="0"/>
              <a:t> </a:t>
            </a:r>
            <a:r>
              <a:rPr lang="en-US" altLang="zh-CN" sz="2600" dirty="0">
                <a:cs typeface="Times New Roman" pitchFamily="18" charset="0"/>
              </a:rPr>
              <a:t>…</a:t>
            </a:r>
            <a:r>
              <a:rPr lang="en-US" altLang="zh-CN" sz="2600" dirty="0"/>
              <a:t>I hid under a table.  </a:t>
            </a:r>
            <a:endParaRPr lang="zh-CN" altLang="en-US" sz="2600" dirty="0">
              <a:solidFill>
                <a:srgbClr val="FF0000"/>
              </a:solidFill>
              <a:sym typeface="Arial" pitchFamily="34" charset="0"/>
            </a:endParaRPr>
          </a:p>
          <a:p>
            <a:pPr marL="342900" indent="-342900">
              <a:lnSpc>
                <a:spcPct val="150000"/>
              </a:lnSpc>
            </a:pPr>
            <a:r>
              <a:rPr lang="en-US" altLang="zh-CN" sz="2600" dirty="0"/>
              <a:t>   </a:t>
            </a:r>
            <a:r>
              <a:rPr lang="en-US" altLang="zh-CN" sz="2600" dirty="0">
                <a:solidFill>
                  <a:schemeClr val="accent6">
                    <a:lumMod val="50000"/>
                  </a:schemeClr>
                </a:solidFill>
              </a:rPr>
              <a:t>2</a:t>
            </a:r>
            <a:r>
              <a:rPr lang="en-US" altLang="zh-CN" sz="2600" dirty="0"/>
              <a:t> </a:t>
            </a:r>
            <a:r>
              <a:rPr lang="en-US" altLang="zh-CN" sz="2600" dirty="0">
                <a:cs typeface="Times New Roman" pitchFamily="18" charset="0"/>
              </a:rPr>
              <a:t>…</a:t>
            </a:r>
            <a:r>
              <a:rPr lang="en-US" altLang="zh-CN" sz="2600" dirty="0"/>
              <a:t>Sam sat on his desk.</a:t>
            </a:r>
            <a:endParaRPr lang="zh-CN" altLang="en-US" sz="2600" dirty="0">
              <a:sym typeface="Arial" pitchFamily="34" charset="0"/>
            </a:endParaRPr>
          </a:p>
          <a:p>
            <a:pPr marL="342900" indent="-342900">
              <a:lnSpc>
                <a:spcPct val="150000"/>
              </a:lnSpc>
            </a:pPr>
            <a:r>
              <a:rPr lang="en-US" altLang="zh-CN" sz="2600" dirty="0">
                <a:solidFill>
                  <a:schemeClr val="accent6">
                    <a:lumMod val="50000"/>
                  </a:schemeClr>
                </a:solidFill>
              </a:rPr>
              <a:t>   3</a:t>
            </a:r>
            <a:r>
              <a:rPr lang="en-US" altLang="zh-CN" sz="2600" dirty="0"/>
              <a:t> </a:t>
            </a:r>
            <a:r>
              <a:rPr lang="en-US" altLang="zh-CN" sz="2600" dirty="0">
                <a:cs typeface="Times New Roman" pitchFamily="18" charset="0"/>
              </a:rPr>
              <a:t>…</a:t>
            </a:r>
            <a:r>
              <a:rPr lang="en-US" altLang="zh-CN" sz="2600" dirty="0"/>
              <a:t>Alice ran out of the building.</a:t>
            </a:r>
            <a:endParaRPr lang="zh-CN" altLang="en-US" sz="2600" dirty="0">
              <a:solidFill>
                <a:srgbClr val="FF0000"/>
              </a:solidFill>
              <a:sym typeface="Arial" pitchFamily="34" charset="0"/>
            </a:endParaRPr>
          </a:p>
          <a:p>
            <a:pPr marL="342900" indent="-342900">
              <a:lnSpc>
                <a:spcPct val="150000"/>
              </a:lnSpc>
            </a:pPr>
            <a:r>
              <a:rPr lang="en-US" altLang="zh-CN" sz="2600" dirty="0"/>
              <a:t>   </a:t>
            </a:r>
            <a:r>
              <a:rPr lang="en-US" altLang="zh-CN" sz="2600" dirty="0">
                <a:solidFill>
                  <a:schemeClr val="accent6">
                    <a:lumMod val="50000"/>
                  </a:schemeClr>
                </a:solidFill>
              </a:rPr>
              <a:t>4</a:t>
            </a:r>
            <a:r>
              <a:rPr lang="en-US" altLang="zh-CN" sz="2600" dirty="0"/>
              <a:t> </a:t>
            </a:r>
            <a:r>
              <a:rPr lang="en-US" altLang="zh-CN" sz="2600" dirty="0">
                <a:cs typeface="Times New Roman" pitchFamily="18" charset="0"/>
              </a:rPr>
              <a:t>…</a:t>
            </a:r>
            <a:r>
              <a:rPr lang="en-US" altLang="zh-CN" sz="2600" dirty="0"/>
              <a:t>Peter and Helen stayed in their car.</a:t>
            </a:r>
            <a:endParaRPr lang="zh-CN" altLang="en-US" sz="2600" dirty="0">
              <a:solidFill>
                <a:srgbClr val="FF0000"/>
              </a:solidFill>
              <a:sym typeface="Arial" pitchFamily="34" charset="0"/>
            </a:endParaRPr>
          </a:p>
          <a:p>
            <a:pPr marL="342900" indent="-342900">
              <a:lnSpc>
                <a:spcPct val="150000"/>
              </a:lnSpc>
            </a:pPr>
            <a:r>
              <a:rPr lang="en-US" altLang="zh-CN" sz="2600" dirty="0"/>
              <a:t>   </a:t>
            </a:r>
            <a:r>
              <a:rPr lang="en-US" altLang="zh-CN" sz="2600" dirty="0">
                <a:solidFill>
                  <a:schemeClr val="accent6">
                    <a:lumMod val="50000"/>
                  </a:schemeClr>
                </a:solidFill>
              </a:rPr>
              <a:t>5</a:t>
            </a:r>
            <a:r>
              <a:rPr lang="en-US" altLang="zh-CN" sz="2600" dirty="0"/>
              <a:t> </a:t>
            </a:r>
            <a:r>
              <a:rPr lang="en-US" altLang="zh-CN" sz="2600" dirty="0">
                <a:cs typeface="Times New Roman" pitchFamily="18" charset="0"/>
              </a:rPr>
              <a:t>…</a:t>
            </a:r>
            <a:r>
              <a:rPr lang="en-US" altLang="zh-CN" sz="2600" dirty="0"/>
              <a:t>my family and I moved away from the beach.</a:t>
            </a:r>
            <a:endParaRPr lang="zh-CN" altLang="en-US" sz="2600" dirty="0">
              <a:solidFill>
                <a:srgbClr val="FF0000"/>
              </a:solidFill>
              <a:sym typeface="Arial" pitchFamily="34" charset="0"/>
            </a:endParaRPr>
          </a:p>
          <a:p>
            <a:pPr marL="342900" indent="-342900">
              <a:lnSpc>
                <a:spcPct val="150000"/>
              </a:lnSpc>
            </a:pPr>
            <a:endParaRPr lang="zh-CN" altLang="en-US" sz="2600" dirty="0"/>
          </a:p>
        </p:txBody>
      </p:sp>
      <p:sp>
        <p:nvSpPr>
          <p:cNvPr id="4" name="文本框 3"/>
          <p:cNvSpPr txBox="1">
            <a:spLocks noChangeArrowheads="1"/>
          </p:cNvSpPr>
          <p:nvPr/>
        </p:nvSpPr>
        <p:spPr bwMode="auto">
          <a:xfrm>
            <a:off x="8517934" y="3004910"/>
            <a:ext cx="54293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sz="3200" dirty="0" smtClean="0">
                <a:solidFill>
                  <a:srgbClr val="FF0000"/>
                </a:solidFill>
                <a:latin typeface="Arial" pitchFamily="34" charset="0"/>
                <a:sym typeface="宋体" pitchFamily="2" charset="-122"/>
              </a:rPr>
              <a:t>√</a:t>
            </a:r>
            <a:endParaRPr lang="zh-CN" altLang="en-US" sz="3200" dirty="0"/>
          </a:p>
        </p:txBody>
      </p:sp>
      <p:sp>
        <p:nvSpPr>
          <p:cNvPr id="5" name="文本框 4"/>
          <p:cNvSpPr txBox="1">
            <a:spLocks noChangeArrowheads="1"/>
          </p:cNvSpPr>
          <p:nvPr/>
        </p:nvSpPr>
        <p:spPr bwMode="auto">
          <a:xfrm>
            <a:off x="8493059" y="3486753"/>
            <a:ext cx="65094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sz="3200" dirty="0" smtClean="0">
                <a:solidFill>
                  <a:srgbClr val="FF0000"/>
                </a:solidFill>
                <a:latin typeface="Arial" pitchFamily="34" charset="0"/>
                <a:sym typeface="宋体" pitchFamily="2" charset="-122"/>
              </a:rPr>
              <a:t>×</a:t>
            </a:r>
            <a:endParaRPr lang="zh-CN" altLang="en-US" sz="3200" dirty="0"/>
          </a:p>
        </p:txBody>
      </p:sp>
      <p:sp>
        <p:nvSpPr>
          <p:cNvPr id="9" name="矩形 8"/>
          <p:cNvSpPr/>
          <p:nvPr/>
        </p:nvSpPr>
        <p:spPr>
          <a:xfrm>
            <a:off x="784883" y="599178"/>
            <a:ext cx="3242930" cy="645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600" b="1" kern="10" spc="-360" dirty="0" smtClean="0">
                <a:ln w="12700">
                  <a:solidFill>
                    <a:srgbClr val="000099"/>
                  </a:solidFill>
                  <a:rou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Arial Black" panose="020B0A04020102020204"/>
                <a:ea typeface="宋体" panose="02010600030101010101" pitchFamily="2" charset="-122"/>
              </a:rPr>
              <a:t>Fast reading</a:t>
            </a:r>
            <a:endParaRPr lang="zh-CN" altLang="en-US" sz="3600" b="1" kern="10" spc="-360" dirty="0">
              <a:ln w="12700">
                <a:solidFill>
                  <a:srgbClr val="000099"/>
                </a:solidFill>
                <a:round/>
              </a:ln>
              <a:solidFill>
                <a:srgbClr val="33CCFF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Arial Black" panose="020B0A04020102020204"/>
              <a:ea typeface="宋体" panose="02010600030101010101" pitchFamily="2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8502733" y="3028205"/>
            <a:ext cx="439387" cy="38001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8502733" y="3574470"/>
            <a:ext cx="439387" cy="38001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8526482" y="4144486"/>
            <a:ext cx="439387" cy="38001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8514606" y="4762005"/>
            <a:ext cx="439387" cy="38001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/>
          <p:cNvSpPr/>
          <p:nvPr/>
        </p:nvSpPr>
        <p:spPr>
          <a:xfrm>
            <a:off x="8514607" y="5427023"/>
            <a:ext cx="439387" cy="38001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文本框 4"/>
          <p:cNvSpPr txBox="1">
            <a:spLocks noChangeArrowheads="1"/>
          </p:cNvSpPr>
          <p:nvPr/>
        </p:nvSpPr>
        <p:spPr bwMode="auto">
          <a:xfrm>
            <a:off x="8493058" y="4092394"/>
            <a:ext cx="65094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sz="3200" dirty="0" smtClean="0">
                <a:solidFill>
                  <a:srgbClr val="FF0000"/>
                </a:solidFill>
                <a:latin typeface="Arial" pitchFamily="34" charset="0"/>
                <a:sym typeface="宋体" pitchFamily="2" charset="-122"/>
              </a:rPr>
              <a:t>×</a:t>
            </a:r>
            <a:endParaRPr lang="zh-CN" altLang="en-US" sz="3200" dirty="0"/>
          </a:p>
        </p:txBody>
      </p:sp>
      <p:sp>
        <p:nvSpPr>
          <p:cNvPr id="17" name="文本框 3"/>
          <p:cNvSpPr txBox="1">
            <a:spLocks noChangeArrowheads="1"/>
          </p:cNvSpPr>
          <p:nvPr/>
        </p:nvSpPr>
        <p:spPr bwMode="auto">
          <a:xfrm>
            <a:off x="8506059" y="4726830"/>
            <a:ext cx="54293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sz="3200" dirty="0" smtClean="0">
                <a:solidFill>
                  <a:srgbClr val="FF0000"/>
                </a:solidFill>
                <a:latin typeface="Arial" pitchFamily="34" charset="0"/>
                <a:sym typeface="宋体" pitchFamily="2" charset="-122"/>
              </a:rPr>
              <a:t>√</a:t>
            </a:r>
            <a:endParaRPr lang="zh-CN" altLang="en-US" sz="3200" dirty="0"/>
          </a:p>
        </p:txBody>
      </p:sp>
      <p:sp>
        <p:nvSpPr>
          <p:cNvPr id="18" name="文本框 3"/>
          <p:cNvSpPr txBox="1">
            <a:spLocks noChangeArrowheads="1"/>
          </p:cNvSpPr>
          <p:nvPr/>
        </p:nvSpPr>
        <p:spPr bwMode="auto">
          <a:xfrm>
            <a:off x="8517934" y="5391846"/>
            <a:ext cx="54293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sz="3200" dirty="0" smtClean="0">
                <a:solidFill>
                  <a:srgbClr val="FF0000"/>
                </a:solidFill>
                <a:latin typeface="Arial" pitchFamily="34" charset="0"/>
                <a:sym typeface="宋体" pitchFamily="2" charset="-122"/>
              </a:rPr>
              <a:t>√</a:t>
            </a:r>
            <a:endParaRPr lang="zh-CN" altLang="en-US" sz="3200" dirty="0"/>
          </a:p>
        </p:txBody>
      </p:sp>
      <p:pic>
        <p:nvPicPr>
          <p:cNvPr id="2" name="Unit 2-activity 3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977210" y="2117725"/>
            <a:ext cx="487363" cy="487363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9534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5" grpId="0"/>
      <p:bldP spid="16" grpId="0"/>
      <p:bldP spid="17" grpId="0"/>
      <p:bldP spid="1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timg (39)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4667" y="2168887"/>
            <a:ext cx="2911682" cy="179525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84517" y="1182372"/>
            <a:ext cx="1125410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rgbClr val="0000FF"/>
                </a:solidFill>
              </a:rPr>
              <a:t>1. Read the passage and then complete the sentences according the pictures.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10099" y="2576933"/>
            <a:ext cx="812914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 smtClean="0"/>
              <a:t>When an earthquake happens, hide ______ a table. Stay </a:t>
            </a:r>
          </a:p>
          <a:p>
            <a:r>
              <a:rPr lang="en-US" altLang="zh-CN" sz="2400" dirty="0" smtClean="0"/>
              <a:t>away from _________ and  heavy furniture. Don’t ______ </a:t>
            </a:r>
          </a:p>
          <a:p>
            <a:r>
              <a:rPr lang="en-US" altLang="zh-CN" sz="2400" dirty="0" smtClean="0"/>
              <a:t>out of high buildings.</a:t>
            </a:r>
            <a:endParaRPr lang="zh-CN" altLang="en-US" sz="2400" dirty="0"/>
          </a:p>
        </p:txBody>
      </p:sp>
      <p:pic>
        <p:nvPicPr>
          <p:cNvPr id="7" name="图片 6" descr="u=1840381265,1113886924&amp;fm=26&amp;gp=0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5064" r="44504"/>
          <a:stretch>
            <a:fillRect/>
          </a:stretch>
        </p:blipFill>
        <p:spPr>
          <a:xfrm>
            <a:off x="795770" y="4127770"/>
            <a:ext cx="2861829" cy="253971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854461" y="4595750"/>
            <a:ext cx="833753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 smtClean="0"/>
              <a:t>______ the building quickly when the ground stops shaking.</a:t>
            </a:r>
          </a:p>
          <a:p>
            <a:r>
              <a:rPr lang="en-US" altLang="zh-CN" sz="2400" dirty="0" smtClean="0"/>
              <a:t>But do not use the ______.</a:t>
            </a:r>
            <a:endParaRPr lang="zh-CN" alt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8597734" y="2541307"/>
            <a:ext cx="15319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solidFill>
                  <a:srgbClr val="C00000"/>
                </a:solidFill>
              </a:rPr>
              <a:t>under</a:t>
            </a:r>
            <a:endParaRPr lang="zh-CN" altLang="en-US" sz="2800" dirty="0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189515" y="2897569"/>
            <a:ext cx="16269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solidFill>
                  <a:srgbClr val="C00000"/>
                </a:solidFill>
              </a:rPr>
              <a:t>windows</a:t>
            </a:r>
            <a:endParaRPr lang="zh-CN" altLang="en-US" sz="2800" dirty="0">
              <a:solidFill>
                <a:srgbClr val="C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438407" y="2861943"/>
            <a:ext cx="16269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solidFill>
                  <a:srgbClr val="C00000"/>
                </a:solidFill>
              </a:rPr>
              <a:t>jump</a:t>
            </a:r>
            <a:endParaRPr lang="zh-CN" altLang="en-US" sz="2800" dirty="0">
              <a:solidFill>
                <a:srgbClr val="C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95106" y="4571999"/>
            <a:ext cx="16269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solidFill>
                  <a:srgbClr val="C00000"/>
                </a:solidFill>
              </a:rPr>
              <a:t>Leave</a:t>
            </a:r>
            <a:endParaRPr lang="zh-CN" altLang="en-US" sz="2800" dirty="0">
              <a:solidFill>
                <a:srgbClr val="C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448301" y="4904508"/>
            <a:ext cx="16269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solidFill>
                  <a:srgbClr val="C00000"/>
                </a:solidFill>
              </a:rPr>
              <a:t>lift</a:t>
            </a:r>
            <a:endParaRPr lang="zh-CN" altLang="en-US" sz="2800" dirty="0">
              <a:solidFill>
                <a:srgbClr val="C00000"/>
              </a:solidFill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523634" y="563549"/>
            <a:ext cx="387024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600" b="1" kern="10" spc="-360" dirty="0" smtClean="0">
                <a:ln w="12700">
                  <a:solidFill>
                    <a:srgbClr val="000099"/>
                  </a:solidFill>
                  <a:rou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Arial Black" panose="020B0A04020102020204"/>
                <a:ea typeface="宋体" panose="02010600030101010101" pitchFamily="2" charset="-122"/>
              </a:rPr>
              <a:t>Careful reading</a:t>
            </a:r>
            <a:endParaRPr lang="zh-CN" altLang="en-US" sz="3600" b="1" kern="10" spc="-360" dirty="0">
              <a:ln w="12700">
                <a:solidFill>
                  <a:srgbClr val="000099"/>
                </a:solidFill>
                <a:round/>
              </a:ln>
              <a:solidFill>
                <a:srgbClr val="33CCFF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Arial Black" panose="020B0A04020102020204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timg (39)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39117" y="565657"/>
            <a:ext cx="2982862" cy="298286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610099" y="1816924"/>
            <a:ext cx="818044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 smtClean="0"/>
              <a:t>Move away from __________, because parts of a building </a:t>
            </a:r>
          </a:p>
          <a:p>
            <a:r>
              <a:rPr lang="en-US" altLang="zh-CN" sz="2400" dirty="0" smtClean="0"/>
              <a:t>may fall on you.</a:t>
            </a:r>
            <a:endParaRPr lang="zh-CN" altLang="en-US" sz="2400" dirty="0"/>
          </a:p>
        </p:txBody>
      </p:sp>
      <p:pic>
        <p:nvPicPr>
          <p:cNvPr id="7" name="图片 6" descr="u=1840381265,1113886924&amp;fm=26&amp;gp=0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07800" y="3158836"/>
            <a:ext cx="2849550" cy="256507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593204" y="4108861"/>
            <a:ext cx="826283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 smtClean="0"/>
              <a:t>It is important to keep ________ during an earthquake. Try </a:t>
            </a:r>
          </a:p>
          <a:p>
            <a:r>
              <a:rPr lang="en-US" altLang="zh-CN" sz="2400" dirty="0" smtClean="0"/>
              <a:t>to help others.</a:t>
            </a:r>
            <a:endParaRPr lang="zh-CN" alt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6008914" y="1745672"/>
            <a:ext cx="16269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solidFill>
                  <a:srgbClr val="C00000"/>
                </a:solidFill>
              </a:rPr>
              <a:t>buildings</a:t>
            </a:r>
            <a:endParaRPr lang="zh-CN" altLang="en-US" sz="2800" dirty="0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662057" y="4049485"/>
            <a:ext cx="16269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solidFill>
                  <a:srgbClr val="C00000"/>
                </a:solidFill>
              </a:rPr>
              <a:t>calm</a:t>
            </a:r>
            <a:endParaRPr lang="zh-CN" altLang="en-US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869524" y="1063633"/>
            <a:ext cx="1125410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rgbClr val="0000FF"/>
                </a:solidFill>
              </a:rPr>
              <a:t>2. Read the phrases in the passage and put them into Chinese.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430898" y="1610608"/>
            <a:ext cx="27573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 smtClean="0"/>
              <a:t>警告某人关于某事</a:t>
            </a:r>
            <a:endParaRPr lang="zh-CN" altLang="en-US" sz="2000" dirty="0"/>
          </a:p>
        </p:txBody>
      </p:sp>
      <p:sp>
        <p:nvSpPr>
          <p:cNvPr id="16" name="TextBox 15"/>
          <p:cNvSpPr txBox="1"/>
          <p:nvPr/>
        </p:nvSpPr>
        <p:spPr>
          <a:xfrm>
            <a:off x="5444545" y="2042468"/>
            <a:ext cx="23398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 smtClean="0"/>
              <a:t>不知道</a:t>
            </a:r>
            <a:endParaRPr lang="zh-CN" altLang="en-US" sz="2000" dirty="0"/>
          </a:p>
        </p:txBody>
      </p:sp>
      <p:sp>
        <p:nvSpPr>
          <p:cNvPr id="17" name="TextBox 16"/>
          <p:cNvSpPr txBox="1"/>
          <p:nvPr/>
        </p:nvSpPr>
        <p:spPr>
          <a:xfrm>
            <a:off x="5417249" y="2474268"/>
            <a:ext cx="35190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 smtClean="0"/>
              <a:t>远离</a:t>
            </a:r>
            <a:r>
              <a:rPr lang="en-US" altLang="zh-CN" sz="2000" dirty="0" smtClean="0">
                <a:latin typeface="楷体" pitchFamily="49" charset="-122"/>
                <a:ea typeface="楷体" pitchFamily="49" charset="-122"/>
              </a:rPr>
              <a:t>……</a:t>
            </a:r>
            <a:r>
              <a:rPr lang="zh-CN" altLang="en-US" sz="2000" dirty="0" smtClean="0"/>
              <a:t>；</a:t>
            </a:r>
            <a:r>
              <a:rPr lang="zh-CN" altLang="en-US" sz="2000" dirty="0" smtClean="0"/>
              <a:t>与</a:t>
            </a:r>
            <a:r>
              <a:rPr lang="en-US" altLang="zh-CN" sz="2000" dirty="0">
                <a:latin typeface="楷体" pitchFamily="49" charset="-122"/>
                <a:ea typeface="楷体" pitchFamily="49" charset="-122"/>
              </a:rPr>
              <a:t>……</a:t>
            </a:r>
            <a:r>
              <a:rPr lang="zh-CN" altLang="en-US" sz="2000" dirty="0" smtClean="0"/>
              <a:t>保持</a:t>
            </a:r>
            <a:r>
              <a:rPr lang="zh-CN" altLang="en-US" sz="2000" dirty="0" smtClean="0"/>
              <a:t>距离</a:t>
            </a:r>
            <a:endParaRPr lang="zh-CN" altLang="en-US" sz="2000" dirty="0"/>
          </a:p>
        </p:txBody>
      </p:sp>
      <p:sp>
        <p:nvSpPr>
          <p:cNvPr id="18" name="TextBox 17"/>
          <p:cNvSpPr txBox="1"/>
          <p:nvPr/>
        </p:nvSpPr>
        <p:spPr>
          <a:xfrm>
            <a:off x="5430899" y="2906068"/>
            <a:ext cx="23179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 smtClean="0"/>
              <a:t>不和</a:t>
            </a:r>
            <a:r>
              <a:rPr lang="en-US" altLang="zh-CN" sz="2000" dirty="0">
                <a:latin typeface="楷体" pitchFamily="49" charset="-122"/>
                <a:ea typeface="楷体" pitchFamily="49" charset="-122"/>
              </a:rPr>
              <a:t>……</a:t>
            </a:r>
            <a:r>
              <a:rPr lang="zh-CN" altLang="en-US" sz="2000" dirty="0" smtClean="0"/>
              <a:t>接触</a:t>
            </a:r>
            <a:endParaRPr lang="zh-CN" altLang="en-US" sz="2000" dirty="0"/>
          </a:p>
        </p:txBody>
      </p:sp>
      <p:sp>
        <p:nvSpPr>
          <p:cNvPr id="20" name="TextBox 19"/>
          <p:cNvSpPr txBox="1"/>
          <p:nvPr/>
        </p:nvSpPr>
        <p:spPr>
          <a:xfrm>
            <a:off x="1069748" y="1610608"/>
            <a:ext cx="4367283" cy="440120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lnSpc>
                <a:spcPct val="100000"/>
              </a:lnSpc>
              <a:buAutoNum type="arabicPeriod"/>
            </a:pPr>
            <a:r>
              <a:rPr lang="en-US" altLang="zh-CN" sz="2800" dirty="0" smtClean="0"/>
              <a:t>warn sb. about </a:t>
            </a:r>
            <a:r>
              <a:rPr lang="en-US" altLang="zh-CN" sz="2800" dirty="0" err="1" smtClean="0"/>
              <a:t>sth</a:t>
            </a:r>
            <a:r>
              <a:rPr lang="en-US" altLang="zh-CN" sz="2800" dirty="0" smtClean="0"/>
              <a:t>.</a:t>
            </a:r>
          </a:p>
          <a:p>
            <a:pPr marL="342900" indent="-342900">
              <a:lnSpc>
                <a:spcPct val="100000"/>
              </a:lnSpc>
              <a:buAutoNum type="arabicPeriod"/>
            </a:pPr>
            <a:r>
              <a:rPr lang="en-US" altLang="zh-CN" sz="2800" dirty="0" smtClean="0"/>
              <a:t>no idea</a:t>
            </a:r>
          </a:p>
          <a:p>
            <a:pPr marL="342900" indent="-342900">
              <a:lnSpc>
                <a:spcPct val="100000"/>
              </a:lnSpc>
              <a:buAutoNum type="arabicPeriod"/>
            </a:pPr>
            <a:r>
              <a:rPr lang="en-US" altLang="zh-CN" sz="2800" dirty="0" smtClean="0"/>
              <a:t>stay away from</a:t>
            </a:r>
          </a:p>
          <a:p>
            <a:pPr marL="342900" indent="-342900">
              <a:lnSpc>
                <a:spcPct val="100000"/>
              </a:lnSpc>
              <a:buAutoNum type="arabicPeriod"/>
            </a:pPr>
            <a:r>
              <a:rPr lang="en-US" altLang="zh-CN" sz="2800" dirty="0" smtClean="0"/>
              <a:t>keep clear of</a:t>
            </a:r>
          </a:p>
          <a:p>
            <a:pPr marL="342900" indent="-342900">
              <a:lnSpc>
                <a:spcPct val="100000"/>
              </a:lnSpc>
              <a:buAutoNum type="arabicPeriod"/>
            </a:pPr>
            <a:r>
              <a:rPr lang="en-US" altLang="zh-CN" sz="2800" dirty="0" smtClean="0"/>
              <a:t>stop doing </a:t>
            </a:r>
            <a:r>
              <a:rPr lang="en-US" altLang="zh-CN" sz="2800" dirty="0" err="1" smtClean="0"/>
              <a:t>sth</a:t>
            </a:r>
            <a:r>
              <a:rPr lang="en-US" altLang="zh-CN" sz="2800" dirty="0" smtClean="0"/>
              <a:t>.</a:t>
            </a:r>
          </a:p>
          <a:p>
            <a:pPr marL="342900" indent="-342900">
              <a:lnSpc>
                <a:spcPct val="100000"/>
              </a:lnSpc>
              <a:buAutoNum type="arabicPeriod"/>
            </a:pPr>
            <a:r>
              <a:rPr lang="en-US" altLang="zh-CN" sz="2800" dirty="0" smtClean="0"/>
              <a:t>keep calm</a:t>
            </a:r>
          </a:p>
          <a:p>
            <a:pPr marL="342900" indent="-342900">
              <a:lnSpc>
                <a:spcPct val="100000"/>
              </a:lnSpc>
              <a:buAutoNum type="arabicPeriod"/>
            </a:pPr>
            <a:r>
              <a:rPr lang="en-US" altLang="zh-CN" sz="2800" dirty="0" smtClean="0"/>
              <a:t>be careful of </a:t>
            </a:r>
          </a:p>
          <a:p>
            <a:pPr marL="342900" indent="-342900">
              <a:lnSpc>
                <a:spcPct val="100000"/>
              </a:lnSpc>
              <a:buAutoNum type="arabicPeriod"/>
            </a:pPr>
            <a:r>
              <a:rPr lang="en-US" altLang="zh-CN" sz="2800" dirty="0" smtClean="0"/>
              <a:t>run away from</a:t>
            </a:r>
          </a:p>
          <a:p>
            <a:pPr marL="342900" indent="-342900">
              <a:lnSpc>
                <a:spcPct val="100000"/>
              </a:lnSpc>
              <a:buAutoNum type="arabicPeriod"/>
            </a:pPr>
            <a:r>
              <a:rPr lang="en-US" altLang="zh-CN" sz="2800" dirty="0" smtClean="0"/>
              <a:t>in short</a:t>
            </a:r>
          </a:p>
          <a:p>
            <a:pPr marL="342900" indent="-342900">
              <a:lnSpc>
                <a:spcPct val="100000"/>
              </a:lnSpc>
              <a:buAutoNum type="arabicPeriod"/>
            </a:pPr>
            <a:r>
              <a:rPr lang="en-US" altLang="zh-CN" sz="2800" dirty="0" smtClean="0"/>
              <a:t>help do </a:t>
            </a:r>
            <a:r>
              <a:rPr lang="en-US" altLang="zh-CN" sz="2800" dirty="0" err="1" smtClean="0"/>
              <a:t>sth</a:t>
            </a:r>
            <a:r>
              <a:rPr lang="en-US" altLang="zh-CN" sz="2800" dirty="0" smtClean="0"/>
              <a:t>.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430898" y="3337868"/>
            <a:ext cx="33273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 smtClean="0"/>
              <a:t>停止做某事</a:t>
            </a:r>
            <a:endParaRPr lang="zh-CN" altLang="en-US" sz="2000" dirty="0"/>
          </a:p>
        </p:txBody>
      </p:sp>
      <p:sp>
        <p:nvSpPr>
          <p:cNvPr id="22" name="TextBox 21"/>
          <p:cNvSpPr txBox="1"/>
          <p:nvPr/>
        </p:nvSpPr>
        <p:spPr>
          <a:xfrm>
            <a:off x="5417250" y="3769668"/>
            <a:ext cx="30915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 smtClean="0"/>
              <a:t>保持镇静</a:t>
            </a:r>
            <a:endParaRPr lang="zh-CN" altLang="en-US" sz="2000" dirty="0"/>
          </a:p>
        </p:txBody>
      </p:sp>
      <p:sp>
        <p:nvSpPr>
          <p:cNvPr id="23" name="TextBox 22"/>
          <p:cNvSpPr txBox="1"/>
          <p:nvPr/>
        </p:nvSpPr>
        <p:spPr>
          <a:xfrm>
            <a:off x="5403603" y="4201468"/>
            <a:ext cx="28320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 smtClean="0"/>
              <a:t>当心</a:t>
            </a:r>
            <a:endParaRPr lang="zh-CN" altLang="en-US" sz="2000" dirty="0"/>
          </a:p>
        </p:txBody>
      </p:sp>
      <p:sp>
        <p:nvSpPr>
          <p:cNvPr id="24" name="TextBox 23"/>
          <p:cNvSpPr txBox="1"/>
          <p:nvPr/>
        </p:nvSpPr>
        <p:spPr>
          <a:xfrm>
            <a:off x="5430899" y="4633268"/>
            <a:ext cx="33748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 smtClean="0"/>
              <a:t>逃离</a:t>
            </a:r>
            <a:r>
              <a:rPr lang="en-US" altLang="zh-CN" sz="2000" dirty="0">
                <a:latin typeface="楷体" pitchFamily="49" charset="-122"/>
                <a:ea typeface="楷体" pitchFamily="49" charset="-122"/>
              </a:rPr>
              <a:t>……</a:t>
            </a:r>
            <a:endParaRPr lang="zh-CN" altLang="en-US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5478400" y="5060779"/>
            <a:ext cx="33748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 smtClean="0"/>
              <a:t>总之</a:t>
            </a:r>
            <a:endParaRPr lang="zh-CN" altLang="en-US" sz="2000" dirty="0"/>
          </a:p>
        </p:txBody>
      </p:sp>
      <p:sp>
        <p:nvSpPr>
          <p:cNvPr id="13" name="TextBox 12"/>
          <p:cNvSpPr txBox="1"/>
          <p:nvPr/>
        </p:nvSpPr>
        <p:spPr>
          <a:xfrm>
            <a:off x="5478400" y="5547667"/>
            <a:ext cx="33748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 smtClean="0"/>
              <a:t>帮忙做某事</a:t>
            </a:r>
            <a:endParaRPr lang="zh-CN" altLang="en-US" sz="2000" dirty="0"/>
          </a:p>
        </p:txBody>
      </p:sp>
    </p:spTree>
    <p:custDataLst>
      <p:tags r:id="rId1"/>
    </p:custDataLst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  <p:bldP spid="21" grpId="0"/>
      <p:bldP spid="22" grpId="0"/>
      <p:bldP spid="23" grpId="0"/>
      <p:bldP spid="24" grpId="0"/>
      <p:bldP spid="12" grpId="0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4"/>
          <p:cNvSpPr>
            <a:spLocks noChangeArrowheads="1"/>
          </p:cNvSpPr>
          <p:nvPr/>
        </p:nvSpPr>
        <p:spPr bwMode="auto">
          <a:xfrm>
            <a:off x="612543" y="974808"/>
            <a:ext cx="11345909" cy="9814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18510" tIns="59255" rIns="118510" bIns="59255">
            <a:spAutoFit/>
          </a:bodyPr>
          <a:lstStyle/>
          <a:p>
            <a:pPr marL="514350" indent="-514350" algn="just"/>
            <a:r>
              <a:rPr lang="en-US" altLang="zh-CN" sz="2800" b="1" dirty="0" smtClean="0">
                <a:solidFill>
                  <a:srgbClr val="0000FF"/>
                </a:solidFill>
              </a:rPr>
              <a:t>1. Answer the questions. Use the words and expressions in </a:t>
            </a:r>
          </a:p>
          <a:p>
            <a:pPr marL="514350" indent="-514350" algn="just"/>
            <a:r>
              <a:rPr lang="en-US" altLang="zh-CN" sz="2800" b="1" dirty="0" smtClean="0">
                <a:solidFill>
                  <a:srgbClr val="0000FF"/>
                </a:solidFill>
              </a:rPr>
              <a:t>the box.</a:t>
            </a:r>
            <a:r>
              <a:rPr lang="en-US" altLang="zh-CN" sz="2800" b="1" dirty="0" smtClean="0">
                <a:solidFill>
                  <a:srgbClr val="000099"/>
                </a:solidFill>
                <a:latin typeface="Arial" pitchFamily="34" charset="0"/>
              </a:rPr>
              <a:t> </a:t>
            </a:r>
            <a:endParaRPr lang="en-US" altLang="zh-CN" sz="2800" b="1" dirty="0">
              <a:solidFill>
                <a:srgbClr val="000099"/>
              </a:solidFill>
              <a:latin typeface="Arial" pitchFamily="34" charset="0"/>
            </a:endParaRPr>
          </a:p>
        </p:txBody>
      </p:sp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980677" y="2060384"/>
            <a:ext cx="10110876" cy="523220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/>
            <a:r>
              <a:rPr lang="zh-CN" altLang="en-US" dirty="0"/>
              <a:t>    </a:t>
            </a:r>
            <a:r>
              <a:rPr lang="zh-CN" altLang="en-US" sz="2800" dirty="0"/>
              <a:t>brave </a:t>
            </a:r>
            <a:r>
              <a:rPr lang="zh-CN" altLang="en-US" sz="2800" dirty="0" smtClean="0"/>
              <a:t> </a:t>
            </a:r>
            <a:r>
              <a:rPr lang="zh-CN" altLang="en-US" sz="2800" dirty="0"/>
              <a:t>inside   keep calm   </a:t>
            </a:r>
            <a:r>
              <a:rPr lang="zh-CN" altLang="en-US" sz="2800" dirty="0" smtClean="0"/>
              <a:t>power lines   street </a:t>
            </a:r>
            <a:r>
              <a:rPr lang="zh-CN" altLang="en-US" sz="2800" dirty="0"/>
              <a:t>lights    warn</a:t>
            </a:r>
          </a:p>
        </p:txBody>
      </p:sp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1070263" y="2905925"/>
            <a:ext cx="8940635" cy="169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zh-CN" altLang="en-US" sz="2600" dirty="0" smtClean="0">
                <a:solidFill>
                  <a:schemeClr val="accent6">
                    <a:lumMod val="50000"/>
                  </a:schemeClr>
                </a:solidFill>
              </a:rPr>
              <a:t>1 </a:t>
            </a:r>
            <a:r>
              <a:rPr lang="zh-CN" altLang="en-US" sz="2600" dirty="0" smtClean="0"/>
              <a:t> </a:t>
            </a:r>
            <a:r>
              <a:rPr lang="zh-CN" altLang="en-US" sz="2600" dirty="0"/>
              <a:t>What is difficult to do before an earthquake</a:t>
            </a:r>
            <a:r>
              <a:rPr lang="zh-CN" altLang="en-US" sz="2600" dirty="0" smtClean="0"/>
              <a:t>?</a:t>
            </a:r>
            <a:endParaRPr lang="en-US" altLang="zh-CN" sz="2600" dirty="0" smtClean="0"/>
          </a:p>
          <a:p>
            <a:endParaRPr lang="en-US" altLang="zh-CN" sz="2600" dirty="0" smtClean="0"/>
          </a:p>
          <a:p>
            <a:endParaRPr lang="zh-CN" altLang="en-US" sz="2600" dirty="0"/>
          </a:p>
          <a:p>
            <a:r>
              <a:rPr lang="zh-CN" altLang="en-US" sz="2600" dirty="0">
                <a:solidFill>
                  <a:schemeClr val="accent6">
                    <a:lumMod val="50000"/>
                  </a:schemeClr>
                </a:solidFill>
              </a:rPr>
              <a:t>2</a:t>
            </a:r>
            <a:r>
              <a:rPr lang="zh-CN" altLang="en-US" sz="2600" dirty="0"/>
              <a:t> </a:t>
            </a:r>
            <a:r>
              <a:rPr lang="zh-CN" altLang="en-US" sz="2600" dirty="0" smtClean="0"/>
              <a:t> Where </a:t>
            </a:r>
            <a:r>
              <a:rPr lang="zh-CN" altLang="en-US" sz="2600" dirty="0"/>
              <a:t>should you stay before the ground </a:t>
            </a:r>
            <a:r>
              <a:rPr lang="zh-CN" altLang="en-US" sz="2600" dirty="0" smtClean="0"/>
              <a:t>stops shaking?</a:t>
            </a:r>
            <a:endParaRPr lang="zh-CN" altLang="en-US" sz="2600" dirty="0"/>
          </a:p>
        </p:txBody>
      </p:sp>
      <p:sp>
        <p:nvSpPr>
          <p:cNvPr id="5" name="矩形 4"/>
          <p:cNvSpPr/>
          <p:nvPr/>
        </p:nvSpPr>
        <p:spPr>
          <a:xfrm>
            <a:off x="191117" y="397300"/>
            <a:ext cx="387024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600" b="1" kern="10" spc="-360" dirty="0" smtClean="0">
                <a:ln w="12700">
                  <a:solidFill>
                    <a:srgbClr val="000099"/>
                  </a:solidFill>
                  <a:rou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Arial Black" panose="020B0A04020102020204"/>
                <a:ea typeface="宋体" panose="02010600030101010101" pitchFamily="2" charset="-122"/>
              </a:rPr>
              <a:t>Post -reading</a:t>
            </a:r>
            <a:endParaRPr lang="zh-CN" altLang="en-US" sz="3600" b="1" kern="10" spc="-360" dirty="0">
              <a:ln w="12700">
                <a:solidFill>
                  <a:srgbClr val="000099"/>
                </a:solidFill>
                <a:round/>
              </a:ln>
              <a:solidFill>
                <a:srgbClr val="33CCFF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Arial Black" panose="020B0A04020102020204"/>
              <a:ea typeface="宋体" panose="02010600030101010101" pitchFamily="2" charset="-122"/>
            </a:endParaRPr>
          </a:p>
        </p:txBody>
      </p:sp>
      <p:sp>
        <p:nvSpPr>
          <p:cNvPr id="6" name="TextBox 2"/>
          <p:cNvSpPr txBox="1">
            <a:spLocks noChangeArrowheads="1"/>
          </p:cNvSpPr>
          <p:nvPr/>
        </p:nvSpPr>
        <p:spPr bwMode="auto">
          <a:xfrm>
            <a:off x="1426168" y="3469116"/>
            <a:ext cx="7907837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sz="2800" dirty="0" smtClean="0">
                <a:solidFill>
                  <a:srgbClr val="C00000"/>
                </a:solidFill>
              </a:rPr>
              <a:t>It’s </a:t>
            </a:r>
            <a:r>
              <a:rPr lang="en-US" altLang="zh-CN" sz="2800" dirty="0">
                <a:solidFill>
                  <a:srgbClr val="C00000"/>
                </a:solidFill>
              </a:rPr>
              <a:t>difficult to warn people before an earthquake.</a:t>
            </a:r>
            <a:endParaRPr lang="zh-CN" altLang="en-US" sz="2800" dirty="0">
              <a:solidFill>
                <a:srgbClr val="C00000"/>
              </a:solidFill>
              <a:cs typeface="Times New Roman" pitchFamily="18" charset="0"/>
            </a:endParaRPr>
          </a:p>
        </p:txBody>
      </p:sp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1426167" y="4603253"/>
            <a:ext cx="3953355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sz="2800" dirty="0" smtClean="0">
                <a:solidFill>
                  <a:srgbClr val="C00000"/>
                </a:solidFill>
              </a:rPr>
              <a:t>We </a:t>
            </a:r>
            <a:r>
              <a:rPr lang="en-US" altLang="zh-CN" sz="2800" dirty="0">
                <a:solidFill>
                  <a:srgbClr val="C00000"/>
                </a:solidFill>
              </a:rPr>
              <a:t>should stay inside.</a:t>
            </a:r>
            <a:endParaRPr lang="zh-CN" altLang="en-US" sz="2800" dirty="0">
              <a:solidFill>
                <a:srgbClr val="C00000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1094014" y="1979656"/>
            <a:ext cx="10752667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/>
            <a:r>
              <a:rPr lang="en-US" altLang="zh-CN" sz="2800" dirty="0" smtClean="0">
                <a:solidFill>
                  <a:schemeClr val="accent6">
                    <a:lumMod val="50000"/>
                  </a:schemeClr>
                </a:solidFill>
              </a:rPr>
              <a:t>3</a:t>
            </a:r>
            <a:r>
              <a:rPr lang="en-US" altLang="zh-CN" sz="2800" dirty="0" smtClean="0"/>
              <a:t>   </a:t>
            </a:r>
            <a:r>
              <a:rPr lang="zh-CN" altLang="en-US" sz="2800" dirty="0" smtClean="0"/>
              <a:t>What </a:t>
            </a:r>
            <a:r>
              <a:rPr lang="zh-CN" altLang="en-US" sz="2800" dirty="0"/>
              <a:t>should you do when you are with </a:t>
            </a:r>
            <a:r>
              <a:rPr lang="zh-CN" altLang="en-US" sz="2800" dirty="0" smtClean="0"/>
              <a:t>other people?</a:t>
            </a:r>
            <a:endParaRPr lang="en-US" altLang="zh-CN" sz="2800" dirty="0" smtClean="0"/>
          </a:p>
          <a:p>
            <a:pPr marL="514350" indent="-514350">
              <a:buAutoNum type="arabicPlain" startAt="3"/>
            </a:pPr>
            <a:endParaRPr lang="en-US" altLang="zh-CN" sz="2800" dirty="0" smtClean="0"/>
          </a:p>
          <a:p>
            <a:pPr marL="514350" indent="-514350"/>
            <a:endParaRPr lang="zh-CN" altLang="en-US" sz="2800" dirty="0"/>
          </a:p>
          <a:p>
            <a:r>
              <a:rPr lang="zh-CN" altLang="en-US" sz="2800" dirty="0">
                <a:solidFill>
                  <a:schemeClr val="accent6">
                    <a:lumMod val="50000"/>
                  </a:schemeClr>
                </a:solidFill>
              </a:rPr>
              <a:t>4</a:t>
            </a:r>
            <a:r>
              <a:rPr lang="zh-CN" altLang="en-US" sz="2800" dirty="0"/>
              <a:t> </a:t>
            </a:r>
            <a:r>
              <a:rPr lang="zh-CN" altLang="en-US" sz="2800" dirty="0" smtClean="0"/>
              <a:t>  What </a:t>
            </a:r>
            <a:r>
              <a:rPr lang="zh-CN" altLang="en-US" sz="2800" dirty="0"/>
              <a:t>shouldn</a:t>
            </a:r>
            <a:r>
              <a:rPr lang="en-US" altLang="zh-CN" sz="2800" dirty="0"/>
              <a:t>’</a:t>
            </a:r>
            <a:r>
              <a:rPr lang="zh-CN" altLang="en-US" sz="2800" dirty="0"/>
              <a:t>t you stand near or under in the </a:t>
            </a:r>
            <a:r>
              <a:rPr lang="zh-CN" altLang="en-US" sz="2800" dirty="0" smtClean="0"/>
              <a:t>street</a:t>
            </a:r>
            <a:r>
              <a:rPr lang="zh-CN" altLang="en-US" sz="2800" dirty="0"/>
              <a:t>?</a:t>
            </a:r>
            <a:endParaRPr lang="zh-CN" altLang="en-US" sz="2800" dirty="0">
              <a:cs typeface="Times New Roman" pitchFamily="18" charset="0"/>
            </a:endParaRPr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1568671" y="2637169"/>
            <a:ext cx="6197791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sz="2800" dirty="0" smtClean="0">
                <a:solidFill>
                  <a:srgbClr val="C00000"/>
                </a:solidFill>
              </a:rPr>
              <a:t> </a:t>
            </a:r>
            <a:r>
              <a:rPr lang="en-US" altLang="zh-CN" sz="2800" dirty="0">
                <a:solidFill>
                  <a:srgbClr val="C00000"/>
                </a:solidFill>
              </a:rPr>
              <a:t>We should keep calm and be brave.</a:t>
            </a:r>
            <a:endParaRPr lang="zh-CN" altLang="en-US" sz="2800" dirty="0">
              <a:solidFill>
                <a:srgbClr val="C00000"/>
              </a:solidFill>
              <a:cs typeface="Times New Roman" pitchFamily="18" charset="0"/>
            </a:endParaRPr>
          </a:p>
        </p:txBody>
      </p:sp>
      <p:sp>
        <p:nvSpPr>
          <p:cNvPr id="7" name="TextBox 5"/>
          <p:cNvSpPr txBox="1">
            <a:spLocks noChangeArrowheads="1"/>
          </p:cNvSpPr>
          <p:nvPr/>
        </p:nvSpPr>
        <p:spPr bwMode="auto">
          <a:xfrm>
            <a:off x="1556794" y="3812599"/>
            <a:ext cx="8952867" cy="1305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dirty="0" smtClean="0">
                <a:solidFill>
                  <a:srgbClr val="C00000"/>
                </a:solidFill>
              </a:rPr>
              <a:t>We </a:t>
            </a:r>
            <a:r>
              <a:rPr lang="en-US" altLang="zh-CN" sz="2800" dirty="0">
                <a:solidFill>
                  <a:srgbClr val="C00000"/>
                </a:solidFill>
              </a:rPr>
              <a:t>shouldn’t stand near power lines or under </a:t>
            </a:r>
            <a:r>
              <a:rPr lang="en-US" altLang="zh-CN" sz="2800" dirty="0" smtClean="0">
                <a:solidFill>
                  <a:srgbClr val="C00000"/>
                </a:solidFill>
              </a:rPr>
              <a:t>street lights </a:t>
            </a:r>
            <a:r>
              <a:rPr lang="en-US" altLang="zh-CN" sz="2800" dirty="0">
                <a:solidFill>
                  <a:srgbClr val="C00000"/>
                </a:solidFill>
              </a:rPr>
              <a:t>in the street.</a:t>
            </a:r>
            <a:endParaRPr lang="zh-CN" altLang="en-US" sz="2800" dirty="0">
              <a:solidFill>
                <a:srgbClr val="C00000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612543" y="927308"/>
            <a:ext cx="11345909" cy="5505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18510" tIns="59255" rIns="118510" bIns="59255">
            <a:spAutoFit/>
          </a:bodyPr>
          <a:lstStyle/>
          <a:p>
            <a:pPr marL="514350" indent="-514350" algn="just"/>
            <a:r>
              <a:rPr lang="en-US" altLang="zh-CN" sz="2800" b="1" dirty="0">
                <a:solidFill>
                  <a:srgbClr val="0000FF"/>
                </a:solidFill>
              </a:rPr>
              <a:t>2</a:t>
            </a:r>
            <a:r>
              <a:rPr lang="en-US" altLang="zh-CN" sz="2800" b="1" dirty="0" smtClean="0">
                <a:solidFill>
                  <a:srgbClr val="0000FF"/>
                </a:solidFill>
              </a:rPr>
              <a:t>. Retell the passage.</a:t>
            </a:r>
            <a:endParaRPr lang="en-US" altLang="zh-CN" sz="2800" b="1" dirty="0">
              <a:solidFill>
                <a:srgbClr val="000099"/>
              </a:solidFill>
              <a:latin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50721" y="2042548"/>
            <a:ext cx="5848076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 smtClean="0"/>
              <a:t>Do not jump out of …</a:t>
            </a:r>
          </a:p>
          <a:p>
            <a:r>
              <a:rPr lang="en-US" altLang="zh-CN" sz="2400" dirty="0" smtClean="0"/>
              <a:t>Hide …Stay away from… Keep clear of…</a:t>
            </a:r>
          </a:p>
          <a:p>
            <a:r>
              <a:rPr lang="en-US" altLang="zh-CN" sz="2400" dirty="0" smtClean="0"/>
              <a:t>Leave…, do not use…</a:t>
            </a:r>
          </a:p>
          <a:p>
            <a:r>
              <a:rPr lang="en-US" altLang="zh-CN" sz="2400" dirty="0" smtClean="0"/>
              <a:t>Keep … Be…</a:t>
            </a:r>
          </a:p>
          <a:p>
            <a:endParaRPr lang="en-US" altLang="zh-CN" sz="2400" dirty="0" smtClean="0"/>
          </a:p>
          <a:p>
            <a:r>
              <a:rPr lang="en-US" altLang="zh-CN" sz="2400" dirty="0" smtClean="0"/>
              <a:t>Move away from…</a:t>
            </a:r>
          </a:p>
          <a:p>
            <a:r>
              <a:rPr lang="en-US" altLang="zh-CN" sz="2400" dirty="0" smtClean="0"/>
              <a:t>Do not stand near…or under…</a:t>
            </a:r>
          </a:p>
          <a:p>
            <a:r>
              <a:rPr lang="en-US" altLang="zh-CN" sz="2400" dirty="0" smtClean="0"/>
              <a:t>Stay away from…</a:t>
            </a:r>
          </a:p>
          <a:p>
            <a:r>
              <a:rPr lang="en-US" altLang="zh-CN" sz="2400" dirty="0" smtClean="0"/>
              <a:t>Be careful of…</a:t>
            </a:r>
          </a:p>
          <a:p>
            <a:r>
              <a:rPr lang="en-US" altLang="zh-CN" sz="2400" dirty="0" smtClean="0"/>
              <a:t>Run away from… move quickly to…</a:t>
            </a:r>
            <a:endParaRPr lang="zh-CN" alt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1686296" y="2541305"/>
            <a:ext cx="1258785" cy="461665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CN" sz="2400" dirty="0" smtClean="0"/>
              <a:t>Inside</a:t>
            </a:r>
            <a:endParaRPr lang="zh-CN" alt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1698170" y="4619488"/>
            <a:ext cx="1245854" cy="461665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zh-CN" sz="2400" dirty="0" smtClean="0"/>
              <a:t>Outside</a:t>
            </a:r>
            <a:endParaRPr lang="zh-CN" altLang="en-US" sz="2400" dirty="0"/>
          </a:p>
        </p:txBody>
      </p:sp>
      <p:sp>
        <p:nvSpPr>
          <p:cNvPr id="8" name="左大括号 7"/>
          <p:cNvSpPr/>
          <p:nvPr/>
        </p:nvSpPr>
        <p:spPr>
          <a:xfrm flipV="1">
            <a:off x="2980706" y="2232552"/>
            <a:ext cx="381079" cy="1197625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左大括号 8"/>
          <p:cNvSpPr/>
          <p:nvPr/>
        </p:nvSpPr>
        <p:spPr>
          <a:xfrm flipV="1">
            <a:off x="3028206" y="4108848"/>
            <a:ext cx="415636" cy="1531926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968828" y="2520910"/>
            <a:ext cx="537952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4000" b="1" kern="10" spc="-360" dirty="0" smtClean="0">
                <a:ln w="12700">
                  <a:solidFill>
                    <a:srgbClr val="000099"/>
                  </a:solidFill>
                  <a:rou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Arial Black" panose="020B0A04020102020204"/>
                <a:ea typeface="宋体" panose="02010600030101010101" pitchFamily="2" charset="-122"/>
              </a:rPr>
              <a:t>Language points</a:t>
            </a:r>
            <a:endParaRPr lang="zh-CN" altLang="en-US" sz="4000" b="1" kern="10" spc="-360" dirty="0">
              <a:ln w="12700">
                <a:solidFill>
                  <a:srgbClr val="000099"/>
                </a:solidFill>
                <a:round/>
              </a:ln>
              <a:solidFill>
                <a:srgbClr val="33CCFF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Arial Black" panose="020B0A04020102020204"/>
              <a:ea typeface="宋体" panose="02010600030101010101" pitchFamily="2" charset="-122"/>
            </a:endParaRPr>
          </a:p>
        </p:txBody>
      </p:sp>
      <p:pic>
        <p:nvPicPr>
          <p:cNvPr id="3" name="Picture 3" descr="words"/>
          <p:cNvPicPr>
            <a:picLocks noChangeAspect="1"/>
          </p:cNvPicPr>
          <p:nvPr/>
        </p:nvPicPr>
        <p:blipFill>
          <a:blip r:embed="rId2" cstate="print"/>
          <a:srcRect b="7952"/>
          <a:stretch>
            <a:fillRect/>
          </a:stretch>
        </p:blipFill>
        <p:spPr>
          <a:xfrm>
            <a:off x="878056" y="4495164"/>
            <a:ext cx="2627630" cy="176403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内容占位符 2"/>
          <p:cNvSpPr>
            <a:spLocks noGrp="1" noChangeArrowheads="1"/>
          </p:cNvSpPr>
          <p:nvPr>
            <p:ph idx="1"/>
          </p:nvPr>
        </p:nvSpPr>
        <p:spPr>
          <a:xfrm>
            <a:off x="882210" y="956186"/>
            <a:ext cx="10749810" cy="5408988"/>
          </a:xfrm>
        </p:spPr>
        <p:txBody>
          <a:bodyPr>
            <a:normAutofit fontScale="92500"/>
          </a:bodyPr>
          <a:lstStyle/>
          <a:p>
            <a:pPr marL="514350" indent="-51435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altLang="zh-CN" sz="2600" b="1" dirty="0" smtClean="0">
                <a:ea typeface="宋体" pitchFamily="2" charset="-122"/>
                <a:cs typeface="Times New Roman" pitchFamily="18" charset="0"/>
              </a:rPr>
              <a:t>1. …so it’s difficult to </a:t>
            </a:r>
            <a:r>
              <a:rPr lang="en-US" altLang="zh-CN" sz="2600" b="1" dirty="0" smtClean="0">
                <a:solidFill>
                  <a:srgbClr val="C00000"/>
                </a:solidFill>
                <a:ea typeface="宋体" pitchFamily="2" charset="-122"/>
                <a:cs typeface="Times New Roman" pitchFamily="18" charset="0"/>
              </a:rPr>
              <a:t>warn</a:t>
            </a:r>
            <a:r>
              <a:rPr lang="en-US" altLang="zh-CN" sz="2600" b="1" dirty="0" smtClean="0">
                <a:ea typeface="宋体" pitchFamily="2" charset="-122"/>
                <a:cs typeface="Times New Roman" pitchFamily="18" charset="0"/>
              </a:rPr>
              <a:t> people </a:t>
            </a:r>
            <a:r>
              <a:rPr lang="en-US" altLang="zh-CN" sz="2600" b="1" dirty="0" smtClean="0">
                <a:solidFill>
                  <a:srgbClr val="C00000"/>
                </a:solidFill>
                <a:ea typeface="宋体" pitchFamily="2" charset="-122"/>
                <a:cs typeface="Times New Roman" pitchFamily="18" charset="0"/>
              </a:rPr>
              <a:t>about</a:t>
            </a:r>
            <a:r>
              <a:rPr lang="en-US" altLang="zh-CN" sz="2600" b="1" dirty="0" smtClean="0">
                <a:ea typeface="宋体" pitchFamily="2" charset="-122"/>
                <a:cs typeface="Times New Roman" pitchFamily="18" charset="0"/>
              </a:rPr>
              <a:t> them. ……</a:t>
            </a:r>
            <a:r>
              <a:rPr lang="zh-CN" altLang="en-US" sz="2600" b="1" dirty="0" smtClean="0">
                <a:ea typeface="宋体" pitchFamily="2" charset="-122"/>
                <a:cs typeface="Times New Roman" pitchFamily="18" charset="0"/>
              </a:rPr>
              <a:t>所以很难给予人们预警。</a:t>
            </a:r>
            <a:endParaRPr lang="zh-CN" altLang="en-US" sz="2600" b="1" dirty="0" smtClean="0">
              <a:solidFill>
                <a:srgbClr val="000000"/>
              </a:solidFill>
              <a:ea typeface="宋体" pitchFamily="2" charset="-122"/>
              <a:cs typeface="Times New Roman" pitchFamily="18" charset="0"/>
            </a:endParaRPr>
          </a:p>
          <a:p>
            <a:pPr marL="514350" indent="-51435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2600" dirty="0" smtClean="0">
                <a:ea typeface="宋体" pitchFamily="2" charset="-122"/>
                <a:cs typeface="Times New Roman" pitchFamily="18" charset="0"/>
              </a:rPr>
              <a:t>　</a:t>
            </a:r>
            <a:r>
              <a:rPr lang="en-US" altLang="zh-CN" sz="2000" dirty="0" smtClean="0">
                <a:ea typeface="宋体" pitchFamily="2" charset="-122"/>
                <a:cs typeface="Times New Roman" pitchFamily="18" charset="0"/>
              </a:rPr>
              <a:t>warn</a:t>
            </a:r>
            <a:r>
              <a:rPr lang="zh-CN" altLang="en-US" sz="2000" dirty="0" smtClean="0">
                <a:ea typeface="宋体" pitchFamily="2" charset="-122"/>
                <a:cs typeface="Times New Roman" pitchFamily="18" charset="0"/>
              </a:rPr>
              <a:t>动词，意为“敬告；告诫”。</a:t>
            </a:r>
            <a:endParaRPr lang="en-US" altLang="zh-CN" sz="2000" dirty="0" smtClean="0">
              <a:ea typeface="宋体" pitchFamily="2" charset="-122"/>
              <a:cs typeface="Times New Roman" pitchFamily="18" charset="0"/>
            </a:endParaRPr>
          </a:p>
          <a:p>
            <a:pPr marL="514350" indent="-51435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altLang="zh-CN" sz="2000" dirty="0" smtClean="0">
                <a:ea typeface="宋体" pitchFamily="2" charset="-122"/>
                <a:cs typeface="Times New Roman" pitchFamily="18" charset="0"/>
              </a:rPr>
              <a:t>    (1) warn sb. about / of </a:t>
            </a:r>
            <a:r>
              <a:rPr lang="en-US" altLang="zh-CN" sz="2000" dirty="0" err="1" smtClean="0">
                <a:ea typeface="宋体" pitchFamily="2" charset="-122"/>
                <a:cs typeface="Times New Roman" pitchFamily="18" charset="0"/>
              </a:rPr>
              <a:t>sth</a:t>
            </a:r>
            <a:r>
              <a:rPr lang="en-US" altLang="zh-CN" sz="2000" dirty="0" smtClean="0">
                <a:ea typeface="宋体" pitchFamily="2" charset="-122"/>
                <a:cs typeface="Times New Roman" pitchFamily="18" charset="0"/>
              </a:rPr>
              <a:t>. </a:t>
            </a:r>
            <a:r>
              <a:rPr lang="zh-CN" altLang="en-US" sz="2000" dirty="0" smtClean="0">
                <a:ea typeface="宋体" pitchFamily="2" charset="-122"/>
                <a:cs typeface="Times New Roman" pitchFamily="18" charset="0"/>
              </a:rPr>
              <a:t>警告</a:t>
            </a:r>
            <a:r>
              <a:rPr lang="en-US" altLang="zh-CN" sz="2000" dirty="0" smtClean="0">
                <a:ea typeface="宋体" pitchFamily="2" charset="-122"/>
                <a:cs typeface="Times New Roman" pitchFamily="18" charset="0"/>
              </a:rPr>
              <a:t>/</a:t>
            </a:r>
            <a:r>
              <a:rPr lang="zh-CN" altLang="en-US" sz="2000" dirty="0" smtClean="0">
                <a:ea typeface="宋体" pitchFamily="2" charset="-122"/>
                <a:cs typeface="Times New Roman" pitchFamily="18" charset="0"/>
              </a:rPr>
              <a:t>告诫某人关于某事</a:t>
            </a:r>
            <a:endParaRPr lang="en-US" altLang="zh-CN" sz="2000" dirty="0" smtClean="0">
              <a:ea typeface="宋体" pitchFamily="2" charset="-122"/>
              <a:cs typeface="Times New Roman" pitchFamily="18" charset="0"/>
            </a:endParaRPr>
          </a:p>
          <a:p>
            <a:pPr marL="514350" indent="-51435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altLang="zh-CN" sz="2000" dirty="0" smtClean="0">
                <a:ea typeface="宋体" pitchFamily="2" charset="-122"/>
                <a:cs typeface="Times New Roman" pitchFamily="18" charset="0"/>
              </a:rPr>
              <a:t>    His father warned him about his schoolwork.</a:t>
            </a:r>
          </a:p>
          <a:p>
            <a:pPr marL="514350" indent="-51435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altLang="zh-CN" sz="2000" dirty="0" smtClean="0">
                <a:ea typeface="宋体" pitchFamily="2" charset="-122"/>
                <a:cs typeface="Times New Roman" pitchFamily="18" charset="0"/>
              </a:rPr>
              <a:t>    </a:t>
            </a:r>
            <a:r>
              <a:rPr lang="zh-CN" altLang="en-US" sz="2000" dirty="0" smtClean="0">
                <a:ea typeface="宋体" pitchFamily="2" charset="-122"/>
                <a:cs typeface="Times New Roman" pitchFamily="18" charset="0"/>
              </a:rPr>
              <a:t>他的爸爸警告过他注意学业。</a:t>
            </a:r>
            <a:endParaRPr lang="en-US" altLang="zh-CN" sz="2000" dirty="0" smtClean="0">
              <a:ea typeface="宋体" pitchFamily="2" charset="-122"/>
              <a:cs typeface="Times New Roman" pitchFamily="18" charset="0"/>
            </a:endParaRPr>
          </a:p>
          <a:p>
            <a:pPr marL="514350" indent="-51435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altLang="zh-CN" sz="2000" dirty="0" smtClean="0">
                <a:ea typeface="宋体" pitchFamily="2" charset="-122"/>
                <a:cs typeface="Times New Roman" pitchFamily="18" charset="0"/>
              </a:rPr>
              <a:t>    (2) warn sb. (not) to do </a:t>
            </a:r>
            <a:r>
              <a:rPr lang="en-US" altLang="zh-CN" sz="2000" dirty="0" err="1" smtClean="0">
                <a:ea typeface="宋体" pitchFamily="2" charset="-122"/>
                <a:cs typeface="Times New Roman" pitchFamily="18" charset="0"/>
              </a:rPr>
              <a:t>sth</a:t>
            </a:r>
            <a:r>
              <a:rPr lang="en-US" altLang="zh-CN" sz="2000" dirty="0" smtClean="0">
                <a:ea typeface="宋体" pitchFamily="2" charset="-122"/>
                <a:cs typeface="Times New Roman" pitchFamily="18" charset="0"/>
              </a:rPr>
              <a:t>. </a:t>
            </a:r>
            <a:r>
              <a:rPr lang="zh-CN" altLang="en-US" sz="2000" dirty="0" smtClean="0">
                <a:ea typeface="宋体" pitchFamily="2" charset="-122"/>
                <a:cs typeface="Times New Roman" pitchFamily="18" charset="0"/>
              </a:rPr>
              <a:t>警告某人（不要）做某事</a:t>
            </a:r>
            <a:endParaRPr lang="en-US" altLang="zh-CN" sz="2000" dirty="0" smtClean="0">
              <a:ea typeface="宋体" pitchFamily="2" charset="-122"/>
              <a:cs typeface="Times New Roman" pitchFamily="18" charset="0"/>
            </a:endParaRPr>
          </a:p>
          <a:p>
            <a:pPr marL="514350" indent="-51435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altLang="zh-CN" sz="2000" dirty="0" smtClean="0">
                <a:ea typeface="宋体" pitchFamily="2" charset="-122"/>
                <a:cs typeface="Times New Roman" pitchFamily="18" charset="0"/>
              </a:rPr>
              <a:t>    Our teacher warned us not to play football in the street.</a:t>
            </a:r>
          </a:p>
          <a:p>
            <a:pPr marL="514350" indent="-51435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altLang="zh-CN" sz="2000" dirty="0" smtClean="0">
                <a:ea typeface="宋体" pitchFamily="2" charset="-122"/>
                <a:cs typeface="Times New Roman" pitchFamily="18" charset="0"/>
              </a:rPr>
              <a:t>    </a:t>
            </a:r>
            <a:r>
              <a:rPr lang="zh-CN" altLang="en-US" sz="2000" dirty="0" smtClean="0">
                <a:ea typeface="宋体" pitchFamily="2" charset="-122"/>
                <a:cs typeface="Times New Roman" pitchFamily="18" charset="0"/>
              </a:rPr>
              <a:t>我们的老师告诫过我们不要在大街上踢足球。</a:t>
            </a:r>
            <a:endParaRPr lang="en-US" altLang="zh-CN" sz="2000" dirty="0" smtClean="0">
              <a:ea typeface="宋体" pitchFamily="2" charset="-122"/>
              <a:cs typeface="Times New Roman" pitchFamily="18" charset="0"/>
            </a:endParaRPr>
          </a:p>
          <a:p>
            <a:pPr marL="514350" indent="-51435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altLang="zh-CN" sz="2000" dirty="0" smtClean="0">
                <a:ea typeface="宋体" pitchFamily="2" charset="-122"/>
                <a:cs typeface="Times New Roman" pitchFamily="18" charset="0"/>
              </a:rPr>
              <a:t>    (3) warn sb. against (doing) </a:t>
            </a:r>
            <a:r>
              <a:rPr lang="en-US" altLang="zh-CN" sz="2000" dirty="0" err="1" smtClean="0">
                <a:ea typeface="宋体" pitchFamily="2" charset="-122"/>
                <a:cs typeface="Times New Roman" pitchFamily="18" charset="0"/>
              </a:rPr>
              <a:t>sth</a:t>
            </a:r>
            <a:r>
              <a:rPr lang="en-US" altLang="zh-CN" sz="2000" dirty="0" smtClean="0">
                <a:ea typeface="宋体" pitchFamily="2" charset="-122"/>
                <a:cs typeface="Times New Roman" pitchFamily="18" charset="0"/>
              </a:rPr>
              <a:t>. </a:t>
            </a:r>
            <a:r>
              <a:rPr lang="zh-CN" altLang="en-US" sz="2000" dirty="0" smtClean="0">
                <a:ea typeface="宋体" pitchFamily="2" charset="-122"/>
                <a:cs typeface="Times New Roman" pitchFamily="18" charset="0"/>
              </a:rPr>
              <a:t>警告某人不要做某事</a:t>
            </a:r>
            <a:endParaRPr lang="en-US" altLang="zh-CN" sz="2000" dirty="0" smtClean="0">
              <a:ea typeface="宋体" pitchFamily="2" charset="-122"/>
              <a:cs typeface="Times New Roman" pitchFamily="18" charset="0"/>
            </a:endParaRPr>
          </a:p>
          <a:p>
            <a:pPr marL="514350" indent="-51435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altLang="zh-CN" sz="2000" dirty="0" smtClean="0">
                <a:ea typeface="宋体" pitchFamily="2" charset="-122"/>
                <a:cs typeface="Times New Roman" pitchFamily="18" charset="0"/>
              </a:rPr>
              <a:t>    The guide warned us against touching the plants.</a:t>
            </a:r>
          </a:p>
          <a:p>
            <a:pPr marL="514350" indent="-51435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altLang="zh-CN" sz="2000" dirty="0" smtClean="0">
                <a:ea typeface="宋体" pitchFamily="2" charset="-122"/>
                <a:cs typeface="Times New Roman" pitchFamily="18" charset="0"/>
              </a:rPr>
              <a:t>    </a:t>
            </a:r>
            <a:r>
              <a:rPr lang="zh-CN" altLang="en-US" sz="2000" dirty="0" smtClean="0">
                <a:ea typeface="宋体" pitchFamily="2" charset="-122"/>
                <a:cs typeface="Times New Roman" pitchFamily="18" charset="0"/>
              </a:rPr>
              <a:t>导游告诫我们不要碰那些植物。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 descr="标题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4500" y="394970"/>
            <a:ext cx="1003300" cy="1003300"/>
          </a:xfrm>
          <a:prstGeom prst="rect">
            <a:avLst/>
          </a:prstGeom>
        </p:spPr>
      </p:pic>
      <p:grpSp>
        <p:nvGrpSpPr>
          <p:cNvPr id="7" name="组合 16"/>
          <p:cNvGrpSpPr/>
          <p:nvPr/>
        </p:nvGrpSpPr>
        <p:grpSpPr>
          <a:xfrm>
            <a:off x="737235" y="623380"/>
            <a:ext cx="3112770" cy="645160"/>
            <a:chOff x="1161" y="963"/>
            <a:chExt cx="4902" cy="1016"/>
          </a:xfrm>
        </p:grpSpPr>
        <p:sp>
          <p:nvSpPr>
            <p:cNvPr id="13" name="TextBox 2"/>
            <p:cNvSpPr txBox="1"/>
            <p:nvPr/>
          </p:nvSpPr>
          <p:spPr>
            <a:xfrm>
              <a:off x="1900" y="963"/>
              <a:ext cx="3768" cy="10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3600" b="1" dirty="0" smtClean="0">
                  <a:solidFill>
                    <a:srgbClr val="009FB9"/>
                  </a:solidFill>
                </a:rPr>
                <a:t>学 习 目 标</a:t>
              </a:r>
            </a:p>
          </p:txBody>
        </p:sp>
        <p:cxnSp>
          <p:nvCxnSpPr>
            <p:cNvPr id="16" name="直接连接符 15"/>
            <p:cNvCxnSpPr/>
            <p:nvPr/>
          </p:nvCxnSpPr>
          <p:spPr>
            <a:xfrm>
              <a:off x="1161" y="1880"/>
              <a:ext cx="4903" cy="0"/>
            </a:xfrm>
            <a:prstGeom prst="line">
              <a:avLst/>
            </a:prstGeom>
            <a:ln>
              <a:solidFill>
                <a:srgbClr val="009FB9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" name="组合 6"/>
          <p:cNvGrpSpPr/>
          <p:nvPr/>
        </p:nvGrpSpPr>
        <p:grpSpPr>
          <a:xfrm>
            <a:off x="1435924" y="1839923"/>
            <a:ext cx="9384030" cy="2031365"/>
            <a:chOff x="2280" y="2430"/>
            <a:chExt cx="14778" cy="3199"/>
          </a:xfrm>
        </p:grpSpPr>
        <p:sp>
          <p:nvSpPr>
            <p:cNvPr id="5" name="矩形 4"/>
            <p:cNvSpPr/>
            <p:nvPr/>
          </p:nvSpPr>
          <p:spPr>
            <a:xfrm>
              <a:off x="2280" y="2779"/>
              <a:ext cx="742" cy="686"/>
            </a:xfrm>
            <a:prstGeom prst="rect">
              <a:avLst/>
            </a:prstGeom>
            <a:solidFill>
              <a:srgbClr val="009F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3030" y="2430"/>
              <a:ext cx="14028" cy="31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indent="0" fontAlgn="auto">
                <a:lnSpc>
                  <a:spcPct val="150000"/>
                </a:lnSpc>
              </a:pPr>
              <a:r>
                <a:rPr lang="zh-CN" altLang="en-US" sz="2800" b="1" dirty="0" smtClean="0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方正兰亭黑_GB18030" panose="02000000000000000000" charset="-122"/>
                </a:rPr>
                <a:t>学习本单元新单词及短语 </a:t>
              </a:r>
              <a:r>
                <a:rPr lang="en-US" altLang="zh-CN" sz="2800" b="1" dirty="0" smtClean="0">
                  <a:solidFill>
                    <a:schemeClr val="tx1"/>
                  </a:solidFill>
                  <a:latin typeface="Times New Roman" pitchFamily="18" charset="0"/>
                  <a:ea typeface="宋体" panose="02010600030101010101" pitchFamily="2" charset="-122"/>
                  <a:cs typeface="Times New Roman" pitchFamily="18" charset="0"/>
                </a:rPr>
                <a:t>earthquake, warn, inside, under, window, keep, clear, keep clear of, calm, brave, helpful, power</a:t>
              </a:r>
              <a:r>
                <a:rPr lang="zh-CN" altLang="en-US" sz="2800" b="1" dirty="0" smtClean="0">
                  <a:solidFill>
                    <a:schemeClr val="tx1"/>
                  </a:solidFill>
                  <a:latin typeface="Times New Roman" pitchFamily="18" charset="0"/>
                  <a:ea typeface="宋体" panose="02010600030101010101" pitchFamily="2" charset="-122"/>
                  <a:cs typeface="Times New Roman" pitchFamily="18" charset="0"/>
                </a:rPr>
                <a:t>；</a:t>
              </a:r>
            </a:p>
          </p:txBody>
        </p:sp>
        <p:sp>
          <p:nvSpPr>
            <p:cNvPr id="2" name="文本框 1"/>
            <p:cNvSpPr txBox="1"/>
            <p:nvPr/>
          </p:nvSpPr>
          <p:spPr>
            <a:xfrm>
              <a:off x="2348" y="2764"/>
              <a:ext cx="1926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dirty="0">
                  <a:solidFill>
                    <a:schemeClr val="bg1"/>
                  </a:solidFill>
                </a:rPr>
                <a:t>1</a:t>
              </a:r>
            </a:p>
          </p:txBody>
        </p:sp>
      </p:grpSp>
      <p:grpSp>
        <p:nvGrpSpPr>
          <p:cNvPr id="10" name="组合 10"/>
          <p:cNvGrpSpPr/>
          <p:nvPr/>
        </p:nvGrpSpPr>
        <p:grpSpPr>
          <a:xfrm>
            <a:off x="1431923" y="4695678"/>
            <a:ext cx="9419590" cy="1384935"/>
            <a:chOff x="2323" y="6441"/>
            <a:chExt cx="14834" cy="2181"/>
          </a:xfrm>
        </p:grpSpPr>
        <p:sp>
          <p:nvSpPr>
            <p:cNvPr id="21" name="矩形 20"/>
            <p:cNvSpPr/>
            <p:nvPr/>
          </p:nvSpPr>
          <p:spPr>
            <a:xfrm>
              <a:off x="2323" y="6651"/>
              <a:ext cx="742" cy="686"/>
            </a:xfrm>
            <a:prstGeom prst="rect">
              <a:avLst/>
            </a:prstGeom>
            <a:solidFill>
              <a:srgbClr val="009F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2348" y="6646"/>
              <a:ext cx="1926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dirty="0">
                  <a:solidFill>
                    <a:schemeClr val="bg1"/>
                  </a:solidFill>
                </a:rPr>
                <a:t>3</a:t>
              </a:r>
            </a:p>
          </p:txBody>
        </p:sp>
        <p:sp>
          <p:nvSpPr>
            <p:cNvPr id="6" name="矩形 5"/>
            <p:cNvSpPr/>
            <p:nvPr/>
          </p:nvSpPr>
          <p:spPr>
            <a:xfrm>
              <a:off x="3129" y="6441"/>
              <a:ext cx="14028" cy="218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indent="0" fontAlgn="auto">
                <a:lnSpc>
                  <a:spcPct val="150000"/>
                </a:lnSpc>
              </a:pPr>
              <a:r>
                <a:rPr lang="zh-CN" altLang="en-US" sz="2800" b="1" dirty="0" smtClean="0">
                  <a:latin typeface="Times New Roman" pitchFamily="18" charset="0"/>
                  <a:ea typeface="宋体" panose="02010600030101010101" pitchFamily="2" charset="-122"/>
                  <a:cs typeface="Times New Roman" pitchFamily="18" charset="0"/>
                </a:rPr>
                <a:t>灾难中能进行必要和科学的自我保护，并有救助他人的意识和策略。</a:t>
              </a:r>
            </a:p>
          </p:txBody>
        </p:sp>
      </p:grpSp>
      <p:grpSp>
        <p:nvGrpSpPr>
          <p:cNvPr id="11" name="组合 9"/>
          <p:cNvGrpSpPr/>
          <p:nvPr/>
        </p:nvGrpSpPr>
        <p:grpSpPr>
          <a:xfrm>
            <a:off x="1421803" y="3959325"/>
            <a:ext cx="9378950" cy="637540"/>
            <a:chOff x="2169" y="5201"/>
            <a:chExt cx="14770" cy="1004"/>
          </a:xfrm>
        </p:grpSpPr>
        <p:grpSp>
          <p:nvGrpSpPr>
            <p:cNvPr id="14" name="组合 8"/>
            <p:cNvGrpSpPr/>
            <p:nvPr/>
          </p:nvGrpSpPr>
          <p:grpSpPr>
            <a:xfrm>
              <a:off x="2169" y="5201"/>
              <a:ext cx="14770" cy="1004"/>
              <a:chOff x="2237" y="5187"/>
              <a:chExt cx="14770" cy="1004"/>
            </a:xfrm>
          </p:grpSpPr>
          <p:sp>
            <p:nvSpPr>
              <p:cNvPr id="20" name="矩形 19"/>
              <p:cNvSpPr/>
              <p:nvPr/>
            </p:nvSpPr>
            <p:spPr>
              <a:xfrm>
                <a:off x="2237" y="5358"/>
                <a:ext cx="742" cy="686"/>
              </a:xfrm>
              <a:prstGeom prst="rect">
                <a:avLst/>
              </a:prstGeom>
              <a:solidFill>
                <a:srgbClr val="009FB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8" name="矩形 7"/>
              <p:cNvSpPr/>
              <p:nvPr/>
            </p:nvSpPr>
            <p:spPr>
              <a:xfrm>
                <a:off x="2979" y="5187"/>
                <a:ext cx="14028" cy="100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indent="0" fontAlgn="auto">
                  <a:lnSpc>
                    <a:spcPct val="150000"/>
                  </a:lnSpc>
                </a:pPr>
                <a:r>
                  <a:rPr lang="zh-CN" altLang="en-US" sz="2800" b="1" dirty="0" smtClean="0">
                    <a:latin typeface="宋体" panose="02010600030101010101" pitchFamily="2" charset="-122"/>
                    <a:ea typeface="宋体" panose="02010600030101010101" pitchFamily="2" charset="-122"/>
                    <a:cs typeface="方正兰亭黑_GB18030" panose="02000000000000000000" charset="-122"/>
                  </a:rPr>
                  <a:t>谈论在地震中的救护措施</a:t>
                </a:r>
                <a:r>
                  <a:rPr lang="zh-CN" altLang="en-US" sz="2800" b="1" dirty="0" smtClean="0">
                    <a:solidFill>
                      <a:schemeClr val="tx1"/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方正兰亭黑_GB18030" panose="02000000000000000000" charset="-122"/>
                  </a:rPr>
                  <a:t>；</a:t>
                </a:r>
              </a:p>
            </p:txBody>
          </p:sp>
        </p:grpSp>
        <p:sp>
          <p:nvSpPr>
            <p:cNvPr id="3" name="文本框 2"/>
            <p:cNvSpPr txBox="1"/>
            <p:nvPr/>
          </p:nvSpPr>
          <p:spPr>
            <a:xfrm>
              <a:off x="2216" y="5341"/>
              <a:ext cx="1926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dirty="0">
                  <a:solidFill>
                    <a:schemeClr val="bg1"/>
                  </a:solidFill>
                </a:rPr>
                <a:t>2</a:t>
              </a:r>
            </a:p>
          </p:txBody>
        </p:sp>
      </p:grpSp>
    </p:spTree>
    <p:custDataLst>
      <p:tags r:id="rId1"/>
    </p:custData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内容占位符 2"/>
          <p:cNvSpPr>
            <a:spLocks noGrp="1" noChangeArrowheads="1"/>
          </p:cNvSpPr>
          <p:nvPr>
            <p:ph idx="4294967295"/>
          </p:nvPr>
        </p:nvSpPr>
        <p:spPr>
          <a:xfrm>
            <a:off x="724394" y="792164"/>
            <a:ext cx="10592791" cy="5727390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buNone/>
            </a:pPr>
            <a:r>
              <a:rPr lang="en-US" altLang="zh-CN" sz="2200" b="1" dirty="0" smtClean="0">
                <a:ea typeface="宋体" pitchFamily="2" charset="-122"/>
                <a:cs typeface="Times New Roman" pitchFamily="18" charset="0"/>
              </a:rPr>
              <a:t>2</a:t>
            </a:r>
            <a:r>
              <a:rPr lang="zh-CN" altLang="en-US" sz="2200" b="1" dirty="0" smtClean="0">
                <a:ea typeface="宋体" pitchFamily="2" charset="-122"/>
                <a:cs typeface="Times New Roman" pitchFamily="18" charset="0"/>
              </a:rPr>
              <a:t>．</a:t>
            </a:r>
            <a:r>
              <a:rPr lang="en-US" altLang="zh-CN" sz="2200" b="1" dirty="0" smtClean="0">
                <a:solidFill>
                  <a:srgbClr val="C00000"/>
                </a:solidFill>
                <a:ea typeface="宋体" pitchFamily="2" charset="-122"/>
                <a:cs typeface="Times New Roman" pitchFamily="18" charset="0"/>
              </a:rPr>
              <a:t>Inside</a:t>
            </a:r>
            <a:r>
              <a:rPr lang="zh-CN" altLang="en-US" sz="2200" b="1" dirty="0" smtClean="0">
                <a:solidFill>
                  <a:srgbClr val="C00000"/>
                </a:solidFill>
                <a:ea typeface="宋体" pitchFamily="2" charset="-122"/>
                <a:cs typeface="Times New Roman" pitchFamily="18" charset="0"/>
              </a:rPr>
              <a:t>在室内</a:t>
            </a:r>
            <a:endParaRPr lang="en-US" altLang="zh-CN" sz="2200" b="1" dirty="0" smtClean="0">
              <a:solidFill>
                <a:srgbClr val="C00000"/>
              </a:solidFill>
              <a:ea typeface="宋体" pitchFamily="2" charset="-122"/>
              <a:cs typeface="Times New Roman" pitchFamily="18" charset="0"/>
            </a:endParaRPr>
          </a:p>
          <a:p>
            <a:pPr>
              <a:lnSpc>
                <a:spcPct val="150000"/>
              </a:lnSpc>
              <a:spcBef>
                <a:spcPts val="600"/>
              </a:spcBef>
              <a:buNone/>
            </a:pPr>
            <a:r>
              <a:rPr lang="zh-CN" altLang="en-US" sz="2000" dirty="0" smtClean="0">
                <a:solidFill>
                  <a:srgbClr val="000000"/>
                </a:solidFill>
                <a:ea typeface="宋体" pitchFamily="2" charset="-122"/>
                <a:cs typeface="Times New Roman" pitchFamily="18" charset="0"/>
              </a:rPr>
              <a:t>　</a:t>
            </a:r>
            <a:r>
              <a:rPr lang="en-US" altLang="zh-CN" sz="2000" dirty="0" smtClean="0">
                <a:solidFill>
                  <a:srgbClr val="000000"/>
                </a:solidFill>
                <a:ea typeface="宋体" pitchFamily="2" charset="-122"/>
                <a:cs typeface="Times New Roman" pitchFamily="18" charset="0"/>
              </a:rPr>
              <a:t>inside</a:t>
            </a:r>
            <a:r>
              <a:rPr lang="zh-CN" altLang="en-US" sz="2000" dirty="0" smtClean="0">
                <a:solidFill>
                  <a:srgbClr val="000000"/>
                </a:solidFill>
                <a:ea typeface="宋体" pitchFamily="2" charset="-122"/>
                <a:cs typeface="Times New Roman" pitchFamily="18" charset="0"/>
              </a:rPr>
              <a:t>在多种词性，其反义词是</a:t>
            </a:r>
            <a:r>
              <a:rPr lang="en-US" altLang="zh-CN" sz="2000" dirty="0" smtClean="0">
                <a:solidFill>
                  <a:srgbClr val="000000"/>
                </a:solidFill>
                <a:ea typeface="宋体" pitchFamily="2" charset="-122"/>
                <a:cs typeface="Times New Roman" pitchFamily="18" charset="0"/>
              </a:rPr>
              <a:t>outside</a:t>
            </a:r>
            <a:r>
              <a:rPr lang="zh-CN" altLang="en-US" sz="2000" dirty="0" smtClean="0">
                <a:solidFill>
                  <a:srgbClr val="000000"/>
                </a:solidFill>
                <a:ea typeface="宋体" pitchFamily="2" charset="-122"/>
                <a:cs typeface="Times New Roman" pitchFamily="18" charset="0"/>
              </a:rPr>
              <a:t>。</a:t>
            </a:r>
            <a:endParaRPr lang="en-US" altLang="zh-CN" sz="2000" dirty="0" smtClean="0">
              <a:solidFill>
                <a:srgbClr val="000000"/>
              </a:solidFill>
              <a:ea typeface="宋体" pitchFamily="2" charset="-122"/>
              <a:cs typeface="Times New Roman" pitchFamily="18" charset="0"/>
            </a:endParaRPr>
          </a:p>
          <a:p>
            <a:pPr>
              <a:lnSpc>
                <a:spcPct val="150000"/>
              </a:lnSpc>
              <a:spcBef>
                <a:spcPts val="600"/>
              </a:spcBef>
              <a:buNone/>
            </a:pPr>
            <a:r>
              <a:rPr lang="en-US" altLang="zh-CN" sz="2000" dirty="0" smtClean="0">
                <a:solidFill>
                  <a:srgbClr val="000000"/>
                </a:solidFill>
                <a:ea typeface="宋体" pitchFamily="2" charset="-122"/>
                <a:cs typeface="Times New Roman" pitchFamily="18" charset="0"/>
              </a:rPr>
              <a:t>    (1) inside</a:t>
            </a:r>
            <a:r>
              <a:rPr lang="zh-CN" altLang="en-US" sz="2000" dirty="0" smtClean="0">
                <a:solidFill>
                  <a:srgbClr val="000000"/>
                </a:solidFill>
                <a:ea typeface="宋体" pitchFamily="2" charset="-122"/>
                <a:cs typeface="Times New Roman" pitchFamily="18" charset="0"/>
              </a:rPr>
              <a:t>作副词，意为“在里面；向室内”。</a:t>
            </a:r>
            <a:endParaRPr lang="en-US" altLang="zh-CN" sz="2000" dirty="0" smtClean="0">
              <a:solidFill>
                <a:srgbClr val="000000"/>
              </a:solidFill>
              <a:ea typeface="宋体" pitchFamily="2" charset="-122"/>
              <a:cs typeface="Times New Roman" pitchFamily="18" charset="0"/>
            </a:endParaRPr>
          </a:p>
          <a:p>
            <a:pPr>
              <a:lnSpc>
                <a:spcPct val="150000"/>
              </a:lnSpc>
              <a:spcBef>
                <a:spcPts val="600"/>
              </a:spcBef>
              <a:buNone/>
            </a:pPr>
            <a:r>
              <a:rPr lang="en-US" altLang="zh-CN" sz="2000" dirty="0" smtClean="0">
                <a:solidFill>
                  <a:srgbClr val="000000"/>
                </a:solidFill>
                <a:ea typeface="宋体" pitchFamily="2" charset="-122"/>
                <a:cs typeface="Times New Roman" pitchFamily="18" charset="0"/>
              </a:rPr>
              <a:t>    We looked inside, but saw nothing. </a:t>
            </a:r>
            <a:r>
              <a:rPr lang="zh-CN" altLang="en-US" sz="2000" dirty="0" smtClean="0">
                <a:solidFill>
                  <a:srgbClr val="000000"/>
                </a:solidFill>
                <a:ea typeface="宋体" pitchFamily="2" charset="-122"/>
                <a:cs typeface="Times New Roman" pitchFamily="18" charset="0"/>
              </a:rPr>
              <a:t>我们向里面看了看，但什么也没有看到。</a:t>
            </a:r>
            <a:endParaRPr lang="en-US" altLang="zh-CN" sz="2000" dirty="0" smtClean="0">
              <a:solidFill>
                <a:srgbClr val="000000"/>
              </a:solidFill>
              <a:ea typeface="宋体" pitchFamily="2" charset="-122"/>
              <a:cs typeface="Times New Roman" pitchFamily="18" charset="0"/>
            </a:endParaRPr>
          </a:p>
          <a:p>
            <a:pPr>
              <a:lnSpc>
                <a:spcPct val="150000"/>
              </a:lnSpc>
              <a:spcBef>
                <a:spcPts val="600"/>
              </a:spcBef>
              <a:buNone/>
            </a:pPr>
            <a:r>
              <a:rPr lang="en-US" altLang="zh-CN" sz="2000" dirty="0" smtClean="0">
                <a:solidFill>
                  <a:srgbClr val="000000"/>
                </a:solidFill>
                <a:ea typeface="宋体" pitchFamily="2" charset="-122"/>
                <a:cs typeface="Times New Roman" pitchFamily="18" charset="0"/>
              </a:rPr>
              <a:t>    (2) inside</a:t>
            </a:r>
            <a:r>
              <a:rPr lang="zh-CN" altLang="en-US" sz="2000" dirty="0" smtClean="0">
                <a:solidFill>
                  <a:srgbClr val="000000"/>
                </a:solidFill>
                <a:ea typeface="宋体" pitchFamily="2" charset="-122"/>
                <a:cs typeface="Times New Roman" pitchFamily="18" charset="0"/>
              </a:rPr>
              <a:t>作名词，意为“里面；内部”。</a:t>
            </a:r>
            <a:endParaRPr lang="en-US" altLang="zh-CN" sz="2000" dirty="0" smtClean="0">
              <a:solidFill>
                <a:srgbClr val="000000"/>
              </a:solidFill>
              <a:ea typeface="宋体" pitchFamily="2" charset="-122"/>
              <a:cs typeface="Times New Roman" pitchFamily="18" charset="0"/>
            </a:endParaRPr>
          </a:p>
          <a:p>
            <a:pPr>
              <a:lnSpc>
                <a:spcPct val="150000"/>
              </a:lnSpc>
              <a:spcBef>
                <a:spcPts val="600"/>
              </a:spcBef>
              <a:buNone/>
            </a:pPr>
            <a:r>
              <a:rPr lang="en-US" altLang="zh-CN" sz="2000" dirty="0" smtClean="0">
                <a:solidFill>
                  <a:srgbClr val="000000"/>
                </a:solidFill>
                <a:ea typeface="宋体" pitchFamily="2" charset="-122"/>
                <a:cs typeface="Times New Roman" pitchFamily="18" charset="0"/>
              </a:rPr>
              <a:t>    We painted the inside of the house. </a:t>
            </a:r>
          </a:p>
          <a:p>
            <a:pPr>
              <a:lnSpc>
                <a:spcPct val="150000"/>
              </a:lnSpc>
              <a:spcBef>
                <a:spcPts val="600"/>
              </a:spcBef>
              <a:buNone/>
            </a:pPr>
            <a:r>
              <a:rPr lang="en-US" altLang="zh-CN" sz="2000" dirty="0" smtClean="0">
                <a:solidFill>
                  <a:srgbClr val="000000"/>
                </a:solidFill>
                <a:ea typeface="宋体" pitchFamily="2" charset="-122"/>
                <a:cs typeface="Times New Roman" pitchFamily="18" charset="0"/>
              </a:rPr>
              <a:t>    </a:t>
            </a:r>
            <a:r>
              <a:rPr lang="zh-CN" altLang="en-US" sz="2000" dirty="0" smtClean="0">
                <a:solidFill>
                  <a:srgbClr val="000000"/>
                </a:solidFill>
                <a:ea typeface="宋体" pitchFamily="2" charset="-122"/>
                <a:cs typeface="Times New Roman" pitchFamily="18" charset="0"/>
              </a:rPr>
              <a:t>我们把房子的内部粉刷了一下。</a:t>
            </a:r>
            <a:endParaRPr lang="en-US" altLang="zh-CN" sz="2000" dirty="0" smtClean="0">
              <a:solidFill>
                <a:srgbClr val="000000"/>
              </a:solidFill>
              <a:ea typeface="宋体" pitchFamily="2" charset="-122"/>
              <a:cs typeface="Times New Roman" pitchFamily="18" charset="0"/>
            </a:endParaRPr>
          </a:p>
          <a:p>
            <a:pPr>
              <a:lnSpc>
                <a:spcPct val="150000"/>
              </a:lnSpc>
              <a:spcBef>
                <a:spcPts val="600"/>
              </a:spcBef>
              <a:buNone/>
            </a:pPr>
            <a:r>
              <a:rPr lang="en-US" altLang="zh-CN" sz="2000" dirty="0" smtClean="0">
                <a:solidFill>
                  <a:srgbClr val="000000"/>
                </a:solidFill>
                <a:ea typeface="宋体" pitchFamily="2" charset="-122"/>
                <a:cs typeface="Times New Roman" pitchFamily="18" charset="0"/>
              </a:rPr>
              <a:t>    (3) inside</a:t>
            </a:r>
            <a:r>
              <a:rPr lang="zh-CN" altLang="en-US" sz="2000" dirty="0" smtClean="0">
                <a:solidFill>
                  <a:srgbClr val="000000"/>
                </a:solidFill>
                <a:ea typeface="宋体" pitchFamily="2" charset="-122"/>
                <a:cs typeface="Times New Roman" pitchFamily="18" charset="0"/>
              </a:rPr>
              <a:t>作形容词，意为“里面的；内部的”。</a:t>
            </a:r>
            <a:endParaRPr lang="en-US" altLang="zh-CN" sz="2000" dirty="0" smtClean="0">
              <a:solidFill>
                <a:srgbClr val="000000"/>
              </a:solidFill>
              <a:ea typeface="宋体" pitchFamily="2" charset="-122"/>
              <a:cs typeface="Times New Roman" pitchFamily="18" charset="0"/>
            </a:endParaRPr>
          </a:p>
          <a:p>
            <a:pPr>
              <a:lnSpc>
                <a:spcPct val="150000"/>
              </a:lnSpc>
              <a:spcBef>
                <a:spcPts val="600"/>
              </a:spcBef>
              <a:buNone/>
            </a:pPr>
            <a:r>
              <a:rPr lang="en-US" altLang="zh-CN" sz="2000" dirty="0" smtClean="0">
                <a:solidFill>
                  <a:srgbClr val="000000"/>
                </a:solidFill>
                <a:ea typeface="宋体" pitchFamily="2" charset="-122"/>
                <a:cs typeface="Times New Roman" pitchFamily="18" charset="0"/>
              </a:rPr>
              <a:t>    The inside walls of the house are clean. </a:t>
            </a:r>
          </a:p>
          <a:p>
            <a:pPr>
              <a:lnSpc>
                <a:spcPct val="150000"/>
              </a:lnSpc>
              <a:spcBef>
                <a:spcPts val="600"/>
              </a:spcBef>
              <a:buNone/>
            </a:pPr>
            <a:r>
              <a:rPr lang="en-US" altLang="zh-CN" sz="2000" dirty="0" smtClean="0">
                <a:solidFill>
                  <a:srgbClr val="000000"/>
                </a:solidFill>
                <a:ea typeface="宋体" pitchFamily="2" charset="-122"/>
                <a:cs typeface="Times New Roman" pitchFamily="18" charset="0"/>
              </a:rPr>
              <a:t>    </a:t>
            </a:r>
            <a:r>
              <a:rPr lang="zh-CN" altLang="en-US" sz="2000" dirty="0" smtClean="0">
                <a:solidFill>
                  <a:srgbClr val="000000"/>
                </a:solidFill>
                <a:ea typeface="宋体" pitchFamily="2" charset="-122"/>
                <a:cs typeface="Times New Roman" pitchFamily="18" charset="0"/>
              </a:rPr>
              <a:t>房子的内墙很干净。</a:t>
            </a:r>
            <a:endParaRPr lang="en-US" altLang="zh-CN" sz="2000" dirty="0" smtClean="0">
              <a:solidFill>
                <a:srgbClr val="000000"/>
              </a:solidFill>
              <a:ea typeface="宋体" pitchFamily="2" charset="-122"/>
              <a:cs typeface="Times New Roman" pitchFamily="18" charset="0"/>
            </a:endParaRPr>
          </a:p>
          <a:p>
            <a:pPr>
              <a:lnSpc>
                <a:spcPct val="150000"/>
              </a:lnSpc>
              <a:spcBef>
                <a:spcPts val="600"/>
              </a:spcBef>
              <a:buNone/>
            </a:pPr>
            <a:r>
              <a:rPr lang="en-US" altLang="zh-CN" sz="2000" dirty="0" smtClean="0">
                <a:solidFill>
                  <a:srgbClr val="000000"/>
                </a:solidFill>
                <a:ea typeface="宋体" pitchFamily="2" charset="-122"/>
                <a:cs typeface="Times New Roman" pitchFamily="18" charset="0"/>
              </a:rPr>
              <a:t>    (4) inside</a:t>
            </a:r>
            <a:r>
              <a:rPr lang="zh-CN" altLang="en-US" sz="2000" dirty="0" smtClean="0">
                <a:solidFill>
                  <a:srgbClr val="000000"/>
                </a:solidFill>
                <a:ea typeface="宋体" pitchFamily="2" charset="-122"/>
                <a:cs typeface="Times New Roman" pitchFamily="18" charset="0"/>
              </a:rPr>
              <a:t>作介词，意为“在</a:t>
            </a:r>
            <a:r>
              <a:rPr lang="en-US" altLang="zh-CN" sz="2000" dirty="0" smtClean="0">
                <a:solidFill>
                  <a:srgbClr val="000000"/>
                </a:solidFill>
                <a:ea typeface="宋体" pitchFamily="2" charset="-122"/>
                <a:cs typeface="Times New Roman" pitchFamily="18" charset="0"/>
              </a:rPr>
              <a:t>……</a:t>
            </a:r>
            <a:r>
              <a:rPr lang="zh-CN" altLang="en-US" sz="2000" dirty="0" smtClean="0">
                <a:solidFill>
                  <a:srgbClr val="000000"/>
                </a:solidFill>
                <a:ea typeface="宋体" pitchFamily="2" charset="-122"/>
                <a:cs typeface="Times New Roman" pitchFamily="18" charset="0"/>
              </a:rPr>
              <a:t>里面”。</a:t>
            </a:r>
            <a:endParaRPr lang="en-US" altLang="zh-CN" sz="2000" dirty="0" smtClean="0">
              <a:solidFill>
                <a:srgbClr val="000000"/>
              </a:solidFill>
              <a:ea typeface="宋体" pitchFamily="2" charset="-122"/>
              <a:cs typeface="Times New Roman" pitchFamily="18" charset="0"/>
            </a:endParaRPr>
          </a:p>
          <a:p>
            <a:pPr>
              <a:lnSpc>
                <a:spcPct val="150000"/>
              </a:lnSpc>
              <a:spcBef>
                <a:spcPts val="600"/>
              </a:spcBef>
              <a:buNone/>
            </a:pPr>
            <a:r>
              <a:rPr lang="en-US" altLang="zh-CN" sz="2000" dirty="0" smtClean="0">
                <a:solidFill>
                  <a:srgbClr val="000000"/>
                </a:solidFill>
                <a:ea typeface="宋体" pitchFamily="2" charset="-122"/>
                <a:cs typeface="Times New Roman" pitchFamily="18" charset="0"/>
              </a:rPr>
              <a:t>    Someone inside the room called for help.</a:t>
            </a:r>
          </a:p>
          <a:p>
            <a:pPr>
              <a:lnSpc>
                <a:spcPct val="150000"/>
              </a:lnSpc>
              <a:spcBef>
                <a:spcPts val="600"/>
              </a:spcBef>
              <a:buNone/>
            </a:pPr>
            <a:r>
              <a:rPr lang="en-US" altLang="zh-CN" sz="2000" dirty="0" smtClean="0">
                <a:solidFill>
                  <a:srgbClr val="000000"/>
                </a:solidFill>
                <a:ea typeface="宋体" pitchFamily="2" charset="-122"/>
                <a:cs typeface="Times New Roman" pitchFamily="18" charset="0"/>
              </a:rPr>
              <a:t>    </a:t>
            </a:r>
            <a:r>
              <a:rPr lang="zh-CN" altLang="en-US" sz="2000" dirty="0" smtClean="0">
                <a:solidFill>
                  <a:srgbClr val="000000"/>
                </a:solidFill>
                <a:ea typeface="宋体" pitchFamily="2" charset="-122"/>
                <a:cs typeface="Times New Roman" pitchFamily="18" charset="0"/>
              </a:rPr>
              <a:t>屋子里有人在求救。</a:t>
            </a:r>
            <a:endParaRPr lang="en-US" altLang="zh-CN" sz="2000" dirty="0" smtClean="0">
              <a:solidFill>
                <a:srgbClr val="000000"/>
              </a:solidFill>
              <a:ea typeface="宋体" pitchFamily="2" charset="-122"/>
              <a:cs typeface="Times New Roman" pitchFamily="18" charset="0"/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内容占位符 2"/>
          <p:cNvSpPr>
            <a:spLocks noGrp="1" noChangeArrowheads="1"/>
          </p:cNvSpPr>
          <p:nvPr>
            <p:ph idx="4294967295"/>
          </p:nvPr>
        </p:nvSpPr>
        <p:spPr>
          <a:xfrm>
            <a:off x="736269" y="676886"/>
            <a:ext cx="10592791" cy="5712039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buFont typeface="Arial" pitchFamily="34" charset="0"/>
              <a:buNone/>
            </a:pPr>
            <a:r>
              <a:rPr lang="en-US" altLang="zh-CN" b="1" dirty="0" smtClean="0">
                <a:ea typeface="宋体" pitchFamily="2" charset="-122"/>
                <a:cs typeface="Times New Roman" pitchFamily="18" charset="0"/>
              </a:rPr>
              <a:t>3. </a:t>
            </a:r>
            <a:r>
              <a:rPr lang="en-US" altLang="zh-CN" b="1" dirty="0" smtClean="0">
                <a:solidFill>
                  <a:srgbClr val="C00000"/>
                </a:solidFill>
                <a:ea typeface="宋体" pitchFamily="2" charset="-122"/>
                <a:cs typeface="Times New Roman" pitchFamily="18" charset="0"/>
              </a:rPr>
              <a:t>Keep</a:t>
            </a:r>
            <a:r>
              <a:rPr lang="en-US" altLang="zh-CN" b="1" dirty="0" smtClean="0">
                <a:ea typeface="宋体" pitchFamily="2" charset="-122"/>
                <a:cs typeface="Times New Roman" pitchFamily="18" charset="0"/>
              </a:rPr>
              <a:t> calm, especially when you are with other people. </a:t>
            </a:r>
            <a:r>
              <a:rPr lang="zh-CN" altLang="en-US" b="1" dirty="0" smtClean="0">
                <a:ea typeface="宋体" pitchFamily="2" charset="-122"/>
                <a:cs typeface="Times New Roman" pitchFamily="18" charset="0"/>
              </a:rPr>
              <a:t>保持镇静，尤其是当身边还在其他人的时候。</a:t>
            </a:r>
            <a:r>
              <a:rPr lang="en-US" altLang="zh-CN" b="1" dirty="0" smtClean="0">
                <a:ea typeface="宋体" pitchFamily="2" charset="-122"/>
                <a:cs typeface="Times New Roman" pitchFamily="18" charset="0"/>
              </a:rPr>
              <a:t> </a:t>
            </a:r>
            <a:endParaRPr lang="en-US" altLang="zh-CN" b="1" dirty="0" smtClean="0">
              <a:solidFill>
                <a:srgbClr val="000000"/>
              </a:solidFill>
              <a:ea typeface="宋体" pitchFamily="2" charset="-122"/>
              <a:cs typeface="Times New Roman" pitchFamily="18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  <a:buNone/>
            </a:pPr>
            <a:r>
              <a:rPr lang="en-US" altLang="zh-CN" sz="2000" dirty="0" smtClean="0">
                <a:solidFill>
                  <a:srgbClr val="000000"/>
                </a:solidFill>
                <a:ea typeface="宋体" pitchFamily="2" charset="-122"/>
                <a:cs typeface="Times New Roman" pitchFamily="18" charset="0"/>
              </a:rPr>
              <a:t>    keep</a:t>
            </a:r>
            <a:r>
              <a:rPr lang="zh-CN" altLang="en-US" sz="2000" dirty="0" smtClean="0">
                <a:solidFill>
                  <a:srgbClr val="000000"/>
                </a:solidFill>
                <a:ea typeface="宋体" pitchFamily="2" charset="-122"/>
                <a:cs typeface="Times New Roman" pitchFamily="18" charset="0"/>
              </a:rPr>
              <a:t>此处作连系动词，意为“保持；留在”，后面常接形容词作表语。</a:t>
            </a:r>
            <a:endParaRPr lang="en-US" altLang="zh-CN" sz="2000" dirty="0" smtClean="0">
              <a:solidFill>
                <a:srgbClr val="000000"/>
              </a:solidFill>
              <a:ea typeface="宋体" pitchFamily="2" charset="-122"/>
              <a:cs typeface="Times New Roman" pitchFamily="18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  <a:buNone/>
            </a:pPr>
            <a:r>
              <a:rPr lang="en-US" altLang="zh-CN" sz="2000" dirty="0" smtClean="0">
                <a:solidFill>
                  <a:srgbClr val="000000"/>
                </a:solidFill>
                <a:ea typeface="宋体" pitchFamily="2" charset="-122"/>
                <a:cs typeface="Times New Roman" pitchFamily="18" charset="0"/>
              </a:rPr>
              <a:t>    keep calm </a:t>
            </a:r>
            <a:r>
              <a:rPr lang="zh-CN" altLang="en-US" sz="2000" dirty="0" smtClean="0">
                <a:solidFill>
                  <a:srgbClr val="000000"/>
                </a:solidFill>
                <a:ea typeface="宋体" pitchFamily="2" charset="-122"/>
                <a:cs typeface="Times New Roman" pitchFamily="18" charset="0"/>
              </a:rPr>
              <a:t>保持镇静      </a:t>
            </a:r>
            <a:r>
              <a:rPr lang="en-US" altLang="zh-CN" sz="2000" dirty="0" smtClean="0">
                <a:solidFill>
                  <a:srgbClr val="000000"/>
                </a:solidFill>
                <a:ea typeface="宋体" pitchFamily="2" charset="-122"/>
                <a:cs typeface="Times New Roman" pitchFamily="18" charset="0"/>
              </a:rPr>
              <a:t>keep quiet </a:t>
            </a:r>
            <a:r>
              <a:rPr lang="zh-CN" altLang="en-US" sz="2000" dirty="0" smtClean="0">
                <a:solidFill>
                  <a:srgbClr val="000000"/>
                </a:solidFill>
                <a:ea typeface="宋体" pitchFamily="2" charset="-122"/>
                <a:cs typeface="Times New Roman" pitchFamily="18" charset="0"/>
              </a:rPr>
              <a:t>保持安静    </a:t>
            </a:r>
            <a:r>
              <a:rPr lang="en-US" altLang="zh-CN" sz="2000" dirty="0" smtClean="0">
                <a:solidFill>
                  <a:srgbClr val="000000"/>
                </a:solidFill>
                <a:ea typeface="宋体" pitchFamily="2" charset="-122"/>
                <a:cs typeface="Times New Roman" pitchFamily="18" charset="0"/>
              </a:rPr>
              <a:t>keep healthy </a:t>
            </a:r>
            <a:r>
              <a:rPr lang="zh-CN" altLang="en-US" sz="2000" dirty="0" smtClean="0">
                <a:solidFill>
                  <a:srgbClr val="000000"/>
                </a:solidFill>
                <a:ea typeface="宋体" pitchFamily="2" charset="-122"/>
                <a:cs typeface="Times New Roman" pitchFamily="18" charset="0"/>
              </a:rPr>
              <a:t>保持健康</a:t>
            </a:r>
            <a:endParaRPr lang="en-US" altLang="zh-CN" sz="2000" dirty="0" smtClean="0">
              <a:solidFill>
                <a:srgbClr val="000000"/>
              </a:solidFill>
              <a:ea typeface="宋体" pitchFamily="2" charset="-122"/>
              <a:cs typeface="Times New Roman" pitchFamily="18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2000" dirty="0" smtClean="0">
                <a:solidFill>
                  <a:srgbClr val="000000"/>
                </a:solidFill>
                <a:ea typeface="宋体" pitchFamily="2" charset="-122"/>
                <a:cs typeface="Times New Roman" pitchFamily="18" charset="0"/>
              </a:rPr>
              <a:t>　</a:t>
            </a:r>
            <a:r>
              <a:rPr lang="en-US" altLang="zh-CN" sz="2000" b="1" dirty="0" smtClean="0">
                <a:solidFill>
                  <a:srgbClr val="000000"/>
                </a:solidFill>
                <a:ea typeface="宋体" pitchFamily="2" charset="-122"/>
                <a:cs typeface="Times New Roman" pitchFamily="18" charset="0"/>
              </a:rPr>
              <a:t>[</a:t>
            </a:r>
            <a:r>
              <a:rPr lang="zh-CN" altLang="en-US" sz="2000" b="1" dirty="0" smtClean="0">
                <a:solidFill>
                  <a:srgbClr val="000000"/>
                </a:solidFill>
                <a:ea typeface="宋体" pitchFamily="2" charset="-122"/>
                <a:cs typeface="Times New Roman" pitchFamily="18" charset="0"/>
              </a:rPr>
              <a:t>拓展</a:t>
            </a:r>
            <a:r>
              <a:rPr lang="en-US" altLang="zh-CN" sz="2000" b="1" dirty="0" smtClean="0">
                <a:solidFill>
                  <a:srgbClr val="000000"/>
                </a:solidFill>
                <a:ea typeface="宋体" pitchFamily="2" charset="-122"/>
                <a:cs typeface="Times New Roman" pitchFamily="18" charset="0"/>
              </a:rPr>
              <a:t>]</a:t>
            </a:r>
          </a:p>
          <a:p>
            <a:pPr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2000" dirty="0" smtClean="0">
                <a:solidFill>
                  <a:srgbClr val="000000"/>
                </a:solidFill>
                <a:ea typeface="宋体" pitchFamily="2" charset="-122"/>
                <a:cs typeface="Times New Roman" pitchFamily="18" charset="0"/>
              </a:rPr>
              <a:t>　</a:t>
            </a:r>
            <a:r>
              <a:rPr lang="en-US" altLang="zh-CN" sz="2000" dirty="0" smtClean="0">
                <a:solidFill>
                  <a:srgbClr val="000000"/>
                </a:solidFill>
                <a:ea typeface="宋体" pitchFamily="2" charset="-122"/>
                <a:cs typeface="Times New Roman" pitchFamily="18" charset="0"/>
              </a:rPr>
              <a:t>keep</a:t>
            </a:r>
            <a:r>
              <a:rPr lang="zh-CN" altLang="en-US" sz="2000" dirty="0" smtClean="0">
                <a:solidFill>
                  <a:srgbClr val="000000"/>
                </a:solidFill>
                <a:ea typeface="宋体" pitchFamily="2" charset="-122"/>
                <a:cs typeface="Times New Roman" pitchFamily="18" charset="0"/>
              </a:rPr>
              <a:t>的其他常见用法：</a:t>
            </a:r>
            <a:endParaRPr lang="en-US" altLang="zh-CN" sz="2000" dirty="0" smtClean="0">
              <a:solidFill>
                <a:srgbClr val="000000"/>
              </a:solidFill>
              <a:ea typeface="宋体" pitchFamily="2" charset="-122"/>
              <a:cs typeface="Times New Roman" pitchFamily="18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  <a:buNone/>
            </a:pPr>
            <a:r>
              <a:rPr lang="en-US" altLang="zh-CN" sz="2000" dirty="0" smtClean="0">
                <a:solidFill>
                  <a:srgbClr val="000000"/>
                </a:solidFill>
                <a:ea typeface="宋体" pitchFamily="2" charset="-122"/>
                <a:cs typeface="Times New Roman" pitchFamily="18" charset="0"/>
              </a:rPr>
              <a:t>    keep (on) doing </a:t>
            </a:r>
            <a:r>
              <a:rPr lang="en-US" altLang="zh-CN" sz="2000" dirty="0" err="1" smtClean="0">
                <a:solidFill>
                  <a:srgbClr val="000000"/>
                </a:solidFill>
                <a:ea typeface="宋体" pitchFamily="2" charset="-122"/>
                <a:cs typeface="Times New Roman" pitchFamily="18" charset="0"/>
              </a:rPr>
              <a:t>sth</a:t>
            </a:r>
            <a:r>
              <a:rPr lang="en-US" altLang="zh-CN" sz="2000" dirty="0" smtClean="0">
                <a:solidFill>
                  <a:srgbClr val="000000"/>
                </a:solidFill>
                <a:ea typeface="宋体" pitchFamily="2" charset="-122"/>
                <a:cs typeface="Times New Roman" pitchFamily="18" charset="0"/>
              </a:rPr>
              <a:t>. </a:t>
            </a:r>
            <a:r>
              <a:rPr lang="zh-CN" altLang="en-US" sz="2000" dirty="0" smtClean="0">
                <a:solidFill>
                  <a:srgbClr val="000000"/>
                </a:solidFill>
                <a:ea typeface="宋体" pitchFamily="2" charset="-122"/>
                <a:cs typeface="Times New Roman" pitchFamily="18" charset="0"/>
              </a:rPr>
              <a:t>一直做某事</a:t>
            </a:r>
            <a:endParaRPr lang="en-US" altLang="zh-CN" sz="2000" dirty="0" smtClean="0">
              <a:solidFill>
                <a:srgbClr val="000000"/>
              </a:solidFill>
              <a:ea typeface="宋体" pitchFamily="2" charset="-122"/>
              <a:cs typeface="Times New Roman" pitchFamily="18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  <a:buNone/>
            </a:pPr>
            <a:r>
              <a:rPr lang="en-US" altLang="zh-CN" sz="2000" dirty="0" smtClean="0">
                <a:solidFill>
                  <a:srgbClr val="000000"/>
                </a:solidFill>
                <a:ea typeface="宋体" pitchFamily="2" charset="-122"/>
                <a:cs typeface="Times New Roman" pitchFamily="18" charset="0"/>
              </a:rPr>
              <a:t>    keep sb. doing </a:t>
            </a:r>
            <a:r>
              <a:rPr lang="en-US" altLang="zh-CN" sz="2000" dirty="0" err="1" smtClean="0">
                <a:solidFill>
                  <a:srgbClr val="000000"/>
                </a:solidFill>
                <a:ea typeface="宋体" pitchFamily="2" charset="-122"/>
                <a:cs typeface="Times New Roman" pitchFamily="18" charset="0"/>
              </a:rPr>
              <a:t>sth</a:t>
            </a:r>
            <a:r>
              <a:rPr lang="en-US" altLang="zh-CN" sz="2000" dirty="0" smtClean="0">
                <a:solidFill>
                  <a:srgbClr val="000000"/>
                </a:solidFill>
                <a:ea typeface="宋体" pitchFamily="2" charset="-122"/>
                <a:cs typeface="Times New Roman" pitchFamily="18" charset="0"/>
              </a:rPr>
              <a:t>. </a:t>
            </a:r>
            <a:r>
              <a:rPr lang="zh-CN" altLang="en-US" sz="2000" dirty="0" smtClean="0">
                <a:solidFill>
                  <a:srgbClr val="000000"/>
                </a:solidFill>
                <a:ea typeface="宋体" pitchFamily="2" charset="-122"/>
                <a:cs typeface="Times New Roman" pitchFamily="18" charset="0"/>
              </a:rPr>
              <a:t>使某人一直做某事</a:t>
            </a:r>
            <a:endParaRPr lang="en-US" altLang="zh-CN" sz="2000" dirty="0" smtClean="0">
              <a:solidFill>
                <a:srgbClr val="000000"/>
              </a:solidFill>
              <a:ea typeface="宋体" pitchFamily="2" charset="-122"/>
              <a:cs typeface="Times New Roman" pitchFamily="18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  <a:buNone/>
            </a:pPr>
            <a:r>
              <a:rPr lang="en-US" altLang="zh-CN" sz="2000" dirty="0" smtClean="0">
                <a:solidFill>
                  <a:srgbClr val="000000"/>
                </a:solidFill>
                <a:ea typeface="宋体" pitchFamily="2" charset="-122"/>
                <a:cs typeface="Times New Roman" pitchFamily="18" charset="0"/>
              </a:rPr>
              <a:t>    keep+</a:t>
            </a:r>
            <a:r>
              <a:rPr lang="zh-CN" altLang="en-US" sz="2000" dirty="0" smtClean="0">
                <a:solidFill>
                  <a:srgbClr val="000000"/>
                </a:solidFill>
                <a:ea typeface="宋体" pitchFamily="2" charset="-122"/>
                <a:cs typeface="Times New Roman" pitchFamily="18" charset="0"/>
              </a:rPr>
              <a:t>宾语</a:t>
            </a:r>
            <a:r>
              <a:rPr lang="en-US" altLang="zh-CN" sz="2000" dirty="0" smtClean="0">
                <a:solidFill>
                  <a:srgbClr val="000000"/>
                </a:solidFill>
                <a:ea typeface="宋体" pitchFamily="2" charset="-122"/>
                <a:cs typeface="Times New Roman" pitchFamily="18" charset="0"/>
              </a:rPr>
              <a:t>+</a:t>
            </a:r>
            <a:r>
              <a:rPr lang="zh-CN" altLang="en-US" sz="2000" dirty="0" smtClean="0">
                <a:solidFill>
                  <a:srgbClr val="000000"/>
                </a:solidFill>
                <a:ea typeface="宋体" pitchFamily="2" charset="-122"/>
                <a:cs typeface="Times New Roman" pitchFamily="18" charset="0"/>
              </a:rPr>
              <a:t>形容词 </a:t>
            </a:r>
            <a:r>
              <a:rPr lang="en-US" altLang="zh-CN" sz="2000" dirty="0" smtClean="0">
                <a:solidFill>
                  <a:srgbClr val="000000"/>
                </a:solidFill>
                <a:ea typeface="宋体" pitchFamily="2" charset="-122"/>
                <a:cs typeface="Times New Roman" pitchFamily="18" charset="0"/>
              </a:rPr>
              <a:t> </a:t>
            </a:r>
            <a:r>
              <a:rPr lang="zh-CN" altLang="en-US" sz="2000" dirty="0" smtClean="0">
                <a:solidFill>
                  <a:srgbClr val="000000"/>
                </a:solidFill>
                <a:ea typeface="宋体" pitchFamily="2" charset="-122"/>
                <a:cs typeface="Times New Roman" pitchFamily="18" charset="0"/>
              </a:rPr>
              <a:t>使</a:t>
            </a:r>
            <a:r>
              <a:rPr lang="en-US" altLang="zh-CN" sz="2000" dirty="0" smtClean="0">
                <a:solidFill>
                  <a:srgbClr val="000000"/>
                </a:solidFill>
                <a:ea typeface="宋体" pitchFamily="2" charset="-122"/>
                <a:cs typeface="Times New Roman" pitchFamily="18" charset="0"/>
              </a:rPr>
              <a:t>……</a:t>
            </a:r>
            <a:r>
              <a:rPr lang="zh-CN" altLang="en-US" sz="2000" dirty="0" smtClean="0">
                <a:solidFill>
                  <a:srgbClr val="000000"/>
                </a:solidFill>
                <a:ea typeface="宋体" pitchFamily="2" charset="-122"/>
                <a:cs typeface="Times New Roman" pitchFamily="18" charset="0"/>
              </a:rPr>
              <a:t>保持某一状态</a:t>
            </a:r>
            <a:endParaRPr lang="en-US" altLang="zh-CN" sz="2000" dirty="0" smtClean="0">
              <a:solidFill>
                <a:srgbClr val="000000"/>
              </a:solidFill>
              <a:ea typeface="宋体" pitchFamily="2" charset="-122"/>
              <a:cs typeface="Times New Roman" pitchFamily="18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  <a:buNone/>
            </a:pPr>
            <a:r>
              <a:rPr lang="en-US" altLang="zh-CN" sz="2000" dirty="0" smtClean="0">
                <a:solidFill>
                  <a:srgbClr val="000000"/>
                </a:solidFill>
                <a:ea typeface="宋体" pitchFamily="2" charset="-122"/>
                <a:cs typeface="Times New Roman" pitchFamily="18" charset="0"/>
              </a:rPr>
              <a:t>    keep away from </a:t>
            </a:r>
            <a:r>
              <a:rPr lang="zh-CN" altLang="en-US" sz="2000" dirty="0" smtClean="0">
                <a:solidFill>
                  <a:srgbClr val="000000"/>
                </a:solidFill>
                <a:ea typeface="宋体" pitchFamily="2" charset="-122"/>
                <a:cs typeface="Times New Roman" pitchFamily="18" charset="0"/>
              </a:rPr>
              <a:t>远离；不接近</a:t>
            </a:r>
            <a:endParaRPr lang="en-US" altLang="zh-CN" sz="2000" dirty="0" smtClean="0">
              <a:solidFill>
                <a:srgbClr val="000000"/>
              </a:solidFill>
              <a:ea typeface="宋体" pitchFamily="2" charset="-122"/>
              <a:cs typeface="Times New Roman" pitchFamily="18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  <a:buNone/>
            </a:pPr>
            <a:r>
              <a:rPr lang="en-US" altLang="zh-CN" sz="2000" dirty="0" smtClean="0">
                <a:solidFill>
                  <a:srgbClr val="000000"/>
                </a:solidFill>
                <a:ea typeface="宋体" pitchFamily="2" charset="-122"/>
                <a:cs typeface="Times New Roman" pitchFamily="18" charset="0"/>
              </a:rPr>
              <a:t>    keep clear of </a:t>
            </a:r>
            <a:r>
              <a:rPr lang="zh-CN" altLang="en-US" sz="2000" dirty="0" smtClean="0">
                <a:solidFill>
                  <a:srgbClr val="000000"/>
                </a:solidFill>
                <a:ea typeface="宋体" pitchFamily="2" charset="-122"/>
                <a:cs typeface="Times New Roman" pitchFamily="18" charset="0"/>
              </a:rPr>
              <a:t>不和</a:t>
            </a:r>
            <a:r>
              <a:rPr lang="en-US" altLang="zh-CN" sz="2000" dirty="0" smtClean="0">
                <a:solidFill>
                  <a:srgbClr val="000000"/>
                </a:solidFill>
                <a:ea typeface="宋体" pitchFamily="2" charset="-122"/>
                <a:cs typeface="Times New Roman" pitchFamily="18" charset="0"/>
              </a:rPr>
              <a:t>……</a:t>
            </a:r>
            <a:r>
              <a:rPr lang="zh-CN" altLang="en-US" sz="2000" dirty="0" smtClean="0">
                <a:solidFill>
                  <a:srgbClr val="000000"/>
                </a:solidFill>
                <a:ea typeface="宋体" pitchFamily="2" charset="-122"/>
                <a:cs typeface="Times New Roman" pitchFamily="18" charset="0"/>
              </a:rPr>
              <a:t>接触</a:t>
            </a:r>
            <a:endParaRPr lang="en-US" altLang="zh-CN" sz="2000" dirty="0" smtClean="0">
              <a:solidFill>
                <a:srgbClr val="000000"/>
              </a:solidFill>
              <a:ea typeface="宋体" pitchFamily="2" charset="-122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内容占位符 2"/>
          <p:cNvSpPr>
            <a:spLocks noGrp="1" noChangeArrowheads="1"/>
          </p:cNvSpPr>
          <p:nvPr>
            <p:ph idx="4294967295"/>
          </p:nvPr>
        </p:nvSpPr>
        <p:spPr>
          <a:xfrm>
            <a:off x="736269" y="676886"/>
            <a:ext cx="10592791" cy="5712039"/>
          </a:xfrm>
        </p:spPr>
        <p:txBody>
          <a:bodyPr>
            <a:normAutofit lnSpcReduction="10000"/>
          </a:bodyPr>
          <a:lstStyle/>
          <a:p>
            <a:pPr marL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altLang="zh-CN" b="1" dirty="0" smtClean="0">
                <a:ea typeface="宋体" pitchFamily="2" charset="-122"/>
                <a:cs typeface="Times New Roman" pitchFamily="18" charset="0"/>
              </a:rPr>
              <a:t>4. Be brave and </a:t>
            </a:r>
            <a:r>
              <a:rPr lang="en-US" altLang="zh-CN" b="1" dirty="0" smtClean="0">
                <a:solidFill>
                  <a:srgbClr val="C00000"/>
                </a:solidFill>
                <a:ea typeface="宋体" pitchFamily="2" charset="-122"/>
                <a:cs typeface="Times New Roman" pitchFamily="18" charset="0"/>
              </a:rPr>
              <a:t>helpful</a:t>
            </a:r>
            <a:r>
              <a:rPr lang="en-US" altLang="zh-CN" b="1" dirty="0" smtClean="0">
                <a:ea typeface="宋体" pitchFamily="2" charset="-122"/>
                <a:cs typeface="Times New Roman" pitchFamily="18" charset="0"/>
              </a:rPr>
              <a:t>. </a:t>
            </a:r>
            <a:r>
              <a:rPr lang="zh-CN" altLang="en-US" b="1" dirty="0" smtClean="0">
                <a:ea typeface="宋体" pitchFamily="2" charset="-122"/>
                <a:cs typeface="Times New Roman" pitchFamily="18" charset="0"/>
              </a:rPr>
              <a:t>要勇敢；乐于助人。</a:t>
            </a:r>
            <a:endParaRPr lang="en-US" altLang="zh-CN" b="1" dirty="0" smtClean="0">
              <a:ea typeface="宋体" pitchFamily="2" charset="-122"/>
              <a:cs typeface="Times New Roman" pitchFamily="18" charset="0"/>
            </a:endParaRPr>
          </a:p>
          <a:p>
            <a:pPr marL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b="1" dirty="0" smtClean="0">
                <a:solidFill>
                  <a:srgbClr val="000000"/>
                </a:solidFill>
                <a:ea typeface="宋体" pitchFamily="2" charset="-122"/>
                <a:cs typeface="Times New Roman" pitchFamily="18" charset="0"/>
              </a:rPr>
              <a:t>　</a:t>
            </a:r>
            <a:r>
              <a:rPr lang="en-US" altLang="zh-CN" sz="2000" dirty="0" smtClean="0">
                <a:solidFill>
                  <a:srgbClr val="000000"/>
                </a:solidFill>
                <a:ea typeface="宋体" pitchFamily="2" charset="-122"/>
                <a:cs typeface="Times New Roman" pitchFamily="18" charset="0"/>
              </a:rPr>
              <a:t>(1) </a:t>
            </a:r>
            <a:r>
              <a:rPr lang="zh-CN" altLang="en-US" sz="2000" dirty="0" smtClean="0">
                <a:solidFill>
                  <a:srgbClr val="000000"/>
                </a:solidFill>
                <a:ea typeface="宋体" pitchFamily="2" charset="-122"/>
                <a:cs typeface="Times New Roman" pitchFamily="18" charset="0"/>
              </a:rPr>
              <a:t>本句是一个祈使句，以</a:t>
            </a:r>
            <a:r>
              <a:rPr lang="en-US" altLang="zh-CN" sz="2000" dirty="0" smtClean="0">
                <a:solidFill>
                  <a:srgbClr val="000000"/>
                </a:solidFill>
                <a:ea typeface="宋体" pitchFamily="2" charset="-122"/>
                <a:cs typeface="Times New Roman" pitchFamily="18" charset="0"/>
              </a:rPr>
              <a:t>be</a:t>
            </a:r>
            <a:r>
              <a:rPr lang="zh-CN" altLang="en-US" sz="2000" dirty="0" smtClean="0">
                <a:solidFill>
                  <a:srgbClr val="000000"/>
                </a:solidFill>
                <a:ea typeface="宋体" pitchFamily="2" charset="-122"/>
                <a:cs typeface="Times New Roman" pitchFamily="18" charset="0"/>
              </a:rPr>
              <a:t>动词原形开头。</a:t>
            </a:r>
            <a:endParaRPr lang="en-US" altLang="zh-CN" sz="2000" dirty="0" smtClean="0">
              <a:solidFill>
                <a:srgbClr val="000000"/>
              </a:solidFill>
              <a:ea typeface="宋体" pitchFamily="2" charset="-122"/>
              <a:cs typeface="Times New Roman" pitchFamily="18" charset="0"/>
            </a:endParaRPr>
          </a:p>
          <a:p>
            <a:pPr marL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altLang="zh-CN" sz="2000" dirty="0" smtClean="0">
                <a:solidFill>
                  <a:srgbClr val="000000"/>
                </a:solidFill>
                <a:ea typeface="宋体" pitchFamily="2" charset="-122"/>
                <a:cs typeface="Times New Roman" pitchFamily="18" charset="0"/>
              </a:rPr>
              <a:t>    Please be quiet. </a:t>
            </a:r>
            <a:r>
              <a:rPr lang="zh-CN" altLang="en-US" sz="2000" dirty="0" smtClean="0">
                <a:solidFill>
                  <a:srgbClr val="000000"/>
                </a:solidFill>
                <a:ea typeface="宋体" pitchFamily="2" charset="-122"/>
                <a:cs typeface="Times New Roman" pitchFamily="18" charset="0"/>
              </a:rPr>
              <a:t>请安静。</a:t>
            </a:r>
            <a:endParaRPr lang="en-US" altLang="zh-CN" sz="2000" dirty="0" smtClean="0">
              <a:solidFill>
                <a:srgbClr val="000000"/>
              </a:solidFill>
              <a:ea typeface="宋体" pitchFamily="2" charset="-122"/>
              <a:cs typeface="Times New Roman" pitchFamily="18" charset="0"/>
            </a:endParaRPr>
          </a:p>
          <a:p>
            <a:pPr marL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altLang="zh-CN" sz="2000" dirty="0" smtClean="0">
                <a:solidFill>
                  <a:srgbClr val="000000"/>
                </a:solidFill>
                <a:ea typeface="宋体" pitchFamily="2" charset="-122"/>
                <a:cs typeface="Times New Roman" pitchFamily="18" charset="0"/>
              </a:rPr>
              <a:t>    Be polite! </a:t>
            </a:r>
            <a:r>
              <a:rPr lang="zh-CN" altLang="en-US" sz="2000" dirty="0" smtClean="0">
                <a:solidFill>
                  <a:srgbClr val="000000"/>
                </a:solidFill>
                <a:ea typeface="宋体" pitchFamily="2" charset="-122"/>
                <a:cs typeface="Times New Roman" pitchFamily="18" charset="0"/>
              </a:rPr>
              <a:t>要讲礼貌。</a:t>
            </a:r>
            <a:endParaRPr lang="en-US" altLang="zh-CN" sz="2000" dirty="0" smtClean="0">
              <a:solidFill>
                <a:srgbClr val="000000"/>
              </a:solidFill>
              <a:ea typeface="宋体" pitchFamily="2" charset="-122"/>
              <a:cs typeface="Times New Roman" pitchFamily="18" charset="0"/>
            </a:endParaRPr>
          </a:p>
          <a:p>
            <a:pPr marL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altLang="zh-CN" sz="2000" dirty="0" smtClean="0">
                <a:solidFill>
                  <a:srgbClr val="000000"/>
                </a:solidFill>
                <a:ea typeface="宋体" pitchFamily="2" charset="-122"/>
                <a:cs typeface="Times New Roman" pitchFamily="18" charset="0"/>
              </a:rPr>
              <a:t>    (2) helpful</a:t>
            </a:r>
            <a:r>
              <a:rPr lang="zh-CN" altLang="en-US" sz="2000" dirty="0" smtClean="0">
                <a:solidFill>
                  <a:srgbClr val="000000"/>
                </a:solidFill>
                <a:ea typeface="宋体" pitchFamily="2" charset="-122"/>
                <a:cs typeface="Times New Roman" pitchFamily="18" charset="0"/>
              </a:rPr>
              <a:t>形容词，意为“有用的；提供帮助的”。</a:t>
            </a:r>
            <a:endParaRPr lang="en-US" altLang="zh-CN" sz="2000" dirty="0" smtClean="0">
              <a:solidFill>
                <a:srgbClr val="000000"/>
              </a:solidFill>
              <a:ea typeface="宋体" pitchFamily="2" charset="-122"/>
              <a:cs typeface="Times New Roman" pitchFamily="18" charset="0"/>
            </a:endParaRPr>
          </a:p>
          <a:p>
            <a:pPr marL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altLang="zh-CN" sz="2000" dirty="0" smtClean="0">
                <a:solidFill>
                  <a:srgbClr val="000000"/>
                </a:solidFill>
                <a:ea typeface="宋体" pitchFamily="2" charset="-122"/>
                <a:cs typeface="Times New Roman" pitchFamily="18" charset="0"/>
              </a:rPr>
              <a:t>    Horses are very helpful animals. </a:t>
            </a:r>
            <a:r>
              <a:rPr lang="zh-CN" altLang="en-US" sz="2000" dirty="0" smtClean="0">
                <a:solidFill>
                  <a:srgbClr val="000000"/>
                </a:solidFill>
                <a:ea typeface="宋体" pitchFamily="2" charset="-122"/>
                <a:cs typeface="Times New Roman" pitchFamily="18" charset="0"/>
              </a:rPr>
              <a:t>也是非常有用的动物。</a:t>
            </a:r>
            <a:endParaRPr lang="en-US" altLang="zh-CN" sz="2000" dirty="0" smtClean="0">
              <a:solidFill>
                <a:srgbClr val="000000"/>
              </a:solidFill>
              <a:ea typeface="宋体" pitchFamily="2" charset="-122"/>
              <a:cs typeface="Times New Roman" pitchFamily="18" charset="0"/>
            </a:endParaRPr>
          </a:p>
          <a:p>
            <a:pPr marL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altLang="zh-CN" sz="2000" dirty="0" smtClean="0">
                <a:solidFill>
                  <a:srgbClr val="000000"/>
                </a:solidFill>
                <a:ea typeface="宋体" pitchFamily="2" charset="-122"/>
                <a:cs typeface="Times New Roman" pitchFamily="18" charset="0"/>
              </a:rPr>
              <a:t>    [</a:t>
            </a:r>
            <a:r>
              <a:rPr lang="zh-CN" altLang="en-US" sz="2000" dirty="0" smtClean="0">
                <a:solidFill>
                  <a:srgbClr val="000000"/>
                </a:solidFill>
                <a:ea typeface="宋体" pitchFamily="2" charset="-122"/>
                <a:cs typeface="Times New Roman" pitchFamily="18" charset="0"/>
              </a:rPr>
              <a:t>拓展</a:t>
            </a:r>
            <a:r>
              <a:rPr lang="en-US" altLang="zh-CN" sz="2000" dirty="0" smtClean="0">
                <a:solidFill>
                  <a:srgbClr val="000000"/>
                </a:solidFill>
                <a:ea typeface="宋体" pitchFamily="2" charset="-122"/>
                <a:cs typeface="Times New Roman" pitchFamily="18" charset="0"/>
              </a:rPr>
              <a:t>]</a:t>
            </a:r>
          </a:p>
          <a:p>
            <a:pPr marL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2000" dirty="0" smtClean="0">
                <a:solidFill>
                  <a:srgbClr val="000000"/>
                </a:solidFill>
                <a:ea typeface="宋体" pitchFamily="2" charset="-122"/>
                <a:cs typeface="Times New Roman" pitchFamily="18" charset="0"/>
              </a:rPr>
              <a:t>　</a:t>
            </a:r>
            <a:r>
              <a:rPr lang="en-US" altLang="zh-CN" sz="2000" dirty="0" smtClean="0">
                <a:solidFill>
                  <a:srgbClr val="000000"/>
                </a:solidFill>
                <a:ea typeface="宋体" pitchFamily="2" charset="-122"/>
                <a:cs typeface="Times New Roman" pitchFamily="18" charset="0"/>
              </a:rPr>
              <a:t>-</a:t>
            </a:r>
            <a:r>
              <a:rPr lang="en-US" altLang="zh-CN" sz="2000" dirty="0" err="1" smtClean="0">
                <a:solidFill>
                  <a:srgbClr val="000000"/>
                </a:solidFill>
                <a:ea typeface="宋体" pitchFamily="2" charset="-122"/>
                <a:cs typeface="Times New Roman" pitchFamily="18" charset="0"/>
              </a:rPr>
              <a:t>ful</a:t>
            </a:r>
            <a:r>
              <a:rPr lang="zh-CN" altLang="en-US" sz="2000" dirty="0" smtClean="0">
                <a:solidFill>
                  <a:srgbClr val="000000"/>
                </a:solidFill>
                <a:ea typeface="宋体" pitchFamily="2" charset="-122"/>
                <a:cs typeface="Times New Roman" pitchFamily="18" charset="0"/>
              </a:rPr>
              <a:t>是一个形容词后缀，可以跟在某些名词之后构成相应的形容词。</a:t>
            </a:r>
            <a:endParaRPr lang="en-US" altLang="zh-CN" sz="2000" dirty="0" smtClean="0">
              <a:solidFill>
                <a:srgbClr val="000000"/>
              </a:solidFill>
              <a:ea typeface="宋体" pitchFamily="2" charset="-122"/>
              <a:cs typeface="Times New Roman" pitchFamily="18" charset="0"/>
            </a:endParaRPr>
          </a:p>
          <a:p>
            <a:pPr marL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altLang="zh-CN" sz="2000" dirty="0" smtClean="0">
                <a:solidFill>
                  <a:srgbClr val="000000"/>
                </a:solidFill>
                <a:ea typeface="宋体" pitchFamily="2" charset="-122"/>
                <a:cs typeface="Times New Roman" pitchFamily="18" charset="0"/>
              </a:rPr>
              <a:t>    help + -</a:t>
            </a:r>
            <a:r>
              <a:rPr lang="en-US" altLang="zh-CN" sz="2000" dirty="0" err="1" smtClean="0">
                <a:solidFill>
                  <a:srgbClr val="000000"/>
                </a:solidFill>
                <a:ea typeface="宋体" pitchFamily="2" charset="-122"/>
                <a:cs typeface="Times New Roman" pitchFamily="18" charset="0"/>
              </a:rPr>
              <a:t>ful</a:t>
            </a:r>
            <a:r>
              <a:rPr lang="en-US" altLang="zh-CN" sz="2000" dirty="0" smtClean="0">
                <a:solidFill>
                  <a:srgbClr val="000000"/>
                </a:solidFill>
                <a:ea typeface="宋体" pitchFamily="2" charset="-122"/>
                <a:cs typeface="Times New Roman" pitchFamily="18" charset="0"/>
              </a:rPr>
              <a:t> =helpful</a:t>
            </a:r>
          </a:p>
          <a:p>
            <a:pPr marL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altLang="zh-CN" sz="2000" dirty="0" smtClean="0">
                <a:solidFill>
                  <a:srgbClr val="000000"/>
                </a:solidFill>
                <a:ea typeface="宋体" pitchFamily="2" charset="-122"/>
                <a:cs typeface="Times New Roman" pitchFamily="18" charset="0"/>
              </a:rPr>
              <a:t>    care + -</a:t>
            </a:r>
            <a:r>
              <a:rPr lang="en-US" altLang="zh-CN" sz="2000" dirty="0" err="1" smtClean="0">
                <a:solidFill>
                  <a:srgbClr val="000000"/>
                </a:solidFill>
                <a:ea typeface="宋体" pitchFamily="2" charset="-122"/>
                <a:cs typeface="Times New Roman" pitchFamily="18" charset="0"/>
              </a:rPr>
              <a:t>ful</a:t>
            </a:r>
            <a:r>
              <a:rPr lang="en-US" altLang="zh-CN" sz="2000" dirty="0" smtClean="0">
                <a:solidFill>
                  <a:srgbClr val="000000"/>
                </a:solidFill>
                <a:ea typeface="宋体" pitchFamily="2" charset="-122"/>
                <a:cs typeface="Times New Roman" pitchFamily="18" charset="0"/>
              </a:rPr>
              <a:t> = careful</a:t>
            </a:r>
          </a:p>
          <a:p>
            <a:pPr marL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altLang="zh-CN" sz="2000" dirty="0" smtClean="0">
                <a:solidFill>
                  <a:srgbClr val="000000"/>
                </a:solidFill>
                <a:ea typeface="宋体" pitchFamily="2" charset="-122"/>
                <a:cs typeface="Times New Roman" pitchFamily="18" charset="0"/>
              </a:rPr>
              <a:t>    thank + -</a:t>
            </a:r>
            <a:r>
              <a:rPr lang="en-US" altLang="zh-CN" sz="2000" dirty="0" err="1" smtClean="0">
                <a:solidFill>
                  <a:srgbClr val="000000"/>
                </a:solidFill>
                <a:ea typeface="宋体" pitchFamily="2" charset="-122"/>
                <a:cs typeface="Times New Roman" pitchFamily="18" charset="0"/>
              </a:rPr>
              <a:t>ful</a:t>
            </a:r>
            <a:r>
              <a:rPr lang="en-US" altLang="zh-CN" sz="2000" dirty="0" smtClean="0">
                <a:solidFill>
                  <a:srgbClr val="000000"/>
                </a:solidFill>
                <a:ea typeface="宋体" pitchFamily="2" charset="-122"/>
                <a:cs typeface="Times New Roman" pitchFamily="18" charset="0"/>
              </a:rPr>
              <a:t> = thankful</a:t>
            </a:r>
          </a:p>
          <a:p>
            <a:pPr marL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altLang="zh-CN" sz="2000" dirty="0" smtClean="0">
                <a:solidFill>
                  <a:srgbClr val="000000"/>
                </a:solidFill>
                <a:ea typeface="宋体" pitchFamily="2" charset="-122"/>
                <a:cs typeface="Times New Roman" pitchFamily="18" charset="0"/>
              </a:rPr>
              <a:t>    beauty + -</a:t>
            </a:r>
            <a:r>
              <a:rPr lang="en-US" altLang="zh-CN" sz="2000" dirty="0" err="1" smtClean="0">
                <a:solidFill>
                  <a:srgbClr val="000000"/>
                </a:solidFill>
                <a:ea typeface="宋体" pitchFamily="2" charset="-122"/>
                <a:cs typeface="Times New Roman" pitchFamily="18" charset="0"/>
              </a:rPr>
              <a:t>ful</a:t>
            </a:r>
            <a:r>
              <a:rPr lang="en-US" altLang="zh-CN" sz="2000" dirty="0" smtClean="0">
                <a:solidFill>
                  <a:srgbClr val="000000"/>
                </a:solidFill>
                <a:ea typeface="宋体" pitchFamily="2" charset="-122"/>
                <a:cs typeface="Times New Roman" pitchFamily="18" charset="0"/>
              </a:rPr>
              <a:t> = beautiful </a:t>
            </a:r>
            <a:endParaRPr lang="en-US" altLang="zh-CN" dirty="0" smtClean="0">
              <a:solidFill>
                <a:srgbClr val="000000"/>
              </a:solidFill>
              <a:ea typeface="宋体" pitchFamily="2" charset="-122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464081" y="2500050"/>
            <a:ext cx="772791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4000" b="1" kern="10" spc="-360" dirty="0" smtClean="0">
                <a:ln w="12700">
                  <a:solidFill>
                    <a:srgbClr val="000099"/>
                  </a:solidFill>
                  <a:rou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Arial Black" panose="020B0A04020102020204"/>
              </a:rPr>
              <a:t>Writing</a:t>
            </a:r>
            <a:endParaRPr lang="zh-CN" altLang="en-US" dirty="0"/>
          </a:p>
        </p:txBody>
      </p:sp>
      <p:pic>
        <p:nvPicPr>
          <p:cNvPr id="3" name="图片 2" descr="9358d109b3de9c82a9cfe86c6781800a18d843ae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66898" y="4440239"/>
            <a:ext cx="2113807" cy="1844778"/>
          </a:xfrm>
          <a:prstGeom prst="rect">
            <a:avLst/>
          </a:prstGeom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矩形 1"/>
          <p:cNvSpPr>
            <a:spLocks noChangeArrowheads="1"/>
          </p:cNvSpPr>
          <p:nvPr/>
        </p:nvSpPr>
        <p:spPr bwMode="auto">
          <a:xfrm>
            <a:off x="1063557" y="1059730"/>
            <a:ext cx="10464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800" b="1" dirty="0" smtClean="0">
                <a:solidFill>
                  <a:srgbClr val="0000FF"/>
                </a:solidFill>
              </a:rPr>
              <a:t>1.Work </a:t>
            </a:r>
            <a:r>
              <a:rPr lang="en-US" altLang="zh-CN" sz="2800" b="1" dirty="0">
                <a:solidFill>
                  <a:srgbClr val="0000FF"/>
                </a:solidFill>
              </a:rPr>
              <a:t>in pairs. Do the following research</a:t>
            </a:r>
            <a:r>
              <a:rPr lang="en-US" altLang="zh-CN" sz="2800" b="1" dirty="0" smtClean="0">
                <a:solidFill>
                  <a:srgbClr val="0000FF"/>
                </a:solidFill>
              </a:rPr>
              <a:t>.</a:t>
            </a:r>
            <a:endParaRPr lang="en-US" altLang="zh-CN" sz="2800" b="1" dirty="0">
              <a:solidFill>
                <a:srgbClr val="0000FF"/>
              </a:solidFill>
            </a:endParaRPr>
          </a:p>
        </p:txBody>
      </p:sp>
      <p:sp>
        <p:nvSpPr>
          <p:cNvPr id="23556" name="矩形 3"/>
          <p:cNvSpPr>
            <a:spLocks noChangeArrowheads="1"/>
          </p:cNvSpPr>
          <p:nvPr/>
        </p:nvSpPr>
        <p:spPr bwMode="auto">
          <a:xfrm>
            <a:off x="1455441" y="1751241"/>
            <a:ext cx="9434231" cy="3748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200" b="1" dirty="0"/>
              <a:t>Inside your school</a:t>
            </a:r>
            <a:endParaRPr lang="en-US" altLang="zh-CN" sz="2200" b="1" dirty="0">
              <a:solidFill>
                <a:srgbClr val="0000FF"/>
              </a:solidFill>
            </a:endParaRPr>
          </a:p>
          <a:p>
            <a:pPr>
              <a:lnSpc>
                <a:spcPct val="120000"/>
              </a:lnSpc>
              <a:buFont typeface="Arial" pitchFamily="34" charset="0"/>
              <a:buChar char="•"/>
            </a:pPr>
            <a:r>
              <a:rPr lang="en-US" altLang="zh-CN" sz="2200" dirty="0" smtClean="0"/>
              <a:t> Make </a:t>
            </a:r>
            <a:r>
              <a:rPr lang="en-US" altLang="zh-CN" sz="2200" dirty="0"/>
              <a:t>a list of safe places and dangerous places at </a:t>
            </a:r>
            <a:r>
              <a:rPr lang="en-US" altLang="zh-CN" sz="2200" dirty="0" smtClean="0"/>
              <a:t>your </a:t>
            </a:r>
            <a:r>
              <a:rPr lang="en-US" altLang="zh-CN" sz="2200" dirty="0"/>
              <a:t>school if an earthquake happens.</a:t>
            </a:r>
          </a:p>
          <a:p>
            <a:pPr>
              <a:lnSpc>
                <a:spcPct val="120000"/>
              </a:lnSpc>
              <a:buFont typeface="Arial" pitchFamily="34" charset="0"/>
              <a:buChar char="•"/>
            </a:pPr>
            <a:r>
              <a:rPr lang="en-US" altLang="zh-CN" sz="2200" dirty="0" smtClean="0"/>
              <a:t> Note </a:t>
            </a:r>
            <a:r>
              <a:rPr lang="en-US" altLang="zh-CN" sz="2200" dirty="0"/>
              <a:t>where the nearest stairs and doors to the </a:t>
            </a:r>
            <a:r>
              <a:rPr lang="en-US" altLang="zh-CN" sz="2200" dirty="0" smtClean="0"/>
              <a:t>outside </a:t>
            </a:r>
            <a:r>
              <a:rPr lang="en-US" altLang="zh-CN" sz="2200" dirty="0"/>
              <a:t>of the school buildings are</a:t>
            </a:r>
            <a:r>
              <a:rPr lang="en-US" altLang="zh-CN" sz="2200" dirty="0" smtClean="0"/>
              <a:t>.</a:t>
            </a:r>
          </a:p>
          <a:p>
            <a:pPr>
              <a:lnSpc>
                <a:spcPct val="120000"/>
              </a:lnSpc>
            </a:pPr>
            <a:endParaRPr lang="en-US" altLang="zh-CN" sz="2200" dirty="0"/>
          </a:p>
          <a:p>
            <a:pPr>
              <a:lnSpc>
                <a:spcPct val="120000"/>
              </a:lnSpc>
            </a:pPr>
            <a:r>
              <a:rPr lang="en-US" altLang="zh-CN" sz="2200" b="1" dirty="0"/>
              <a:t>Outside your school</a:t>
            </a:r>
          </a:p>
          <a:p>
            <a:pPr>
              <a:lnSpc>
                <a:spcPct val="120000"/>
              </a:lnSpc>
              <a:buFont typeface="Arial" pitchFamily="34" charset="0"/>
              <a:buChar char="•"/>
            </a:pPr>
            <a:r>
              <a:rPr lang="en-US" altLang="zh-CN" sz="2200" dirty="0" smtClean="0"/>
              <a:t> Make </a:t>
            </a:r>
            <a:r>
              <a:rPr lang="en-US" altLang="zh-CN" sz="2200" dirty="0"/>
              <a:t>a list of places near your school. Note if they </a:t>
            </a:r>
            <a:r>
              <a:rPr lang="en-US" altLang="zh-CN" sz="2200" dirty="0" smtClean="0"/>
              <a:t>are </a:t>
            </a:r>
            <a:r>
              <a:rPr lang="en-US" altLang="zh-CN" sz="2200" dirty="0"/>
              <a:t>safe or dangerous.</a:t>
            </a:r>
          </a:p>
          <a:p>
            <a:pPr>
              <a:lnSpc>
                <a:spcPct val="120000"/>
              </a:lnSpc>
              <a:buFont typeface="Arial" pitchFamily="34" charset="0"/>
              <a:buChar char="•"/>
            </a:pPr>
            <a:r>
              <a:rPr lang="en-US" altLang="zh-CN" sz="2200" dirty="0" smtClean="0"/>
              <a:t> Note </a:t>
            </a:r>
            <a:r>
              <a:rPr lang="en-US" altLang="zh-CN" sz="2200" dirty="0"/>
              <a:t>where the streets go, and where street lights </a:t>
            </a:r>
            <a:r>
              <a:rPr lang="en-US" altLang="zh-CN" sz="2200" dirty="0" smtClean="0"/>
              <a:t>and </a:t>
            </a:r>
            <a:r>
              <a:rPr lang="en-US" altLang="zh-CN" sz="2200" dirty="0"/>
              <a:t>power lines are.</a:t>
            </a:r>
            <a:endParaRPr lang="en-US" altLang="zh-CN" sz="2200" dirty="0">
              <a:cs typeface="Times New Roman" pitchFamily="18" charset="0"/>
            </a:endParaRPr>
          </a:p>
        </p:txBody>
      </p:sp>
      <p:sp>
        <p:nvSpPr>
          <p:cNvPr id="23557" name="矩形 4"/>
          <p:cNvSpPr>
            <a:spLocks noChangeArrowheads="1"/>
          </p:cNvSpPr>
          <p:nvPr/>
        </p:nvSpPr>
        <p:spPr bwMode="auto">
          <a:xfrm>
            <a:off x="1295400" y="4149726"/>
            <a:ext cx="969645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altLang="zh-CN" sz="2800"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>
            <a:spLocks noChangeArrowheads="1"/>
          </p:cNvSpPr>
          <p:nvPr/>
        </p:nvSpPr>
        <p:spPr bwMode="auto">
          <a:xfrm>
            <a:off x="1063557" y="1059730"/>
            <a:ext cx="10464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800" b="1" dirty="0" smtClean="0">
                <a:solidFill>
                  <a:srgbClr val="0000FF"/>
                </a:solidFill>
              </a:rPr>
              <a:t>2.Complete the table.</a:t>
            </a:r>
            <a:endParaRPr lang="en-US" altLang="zh-CN" sz="2800" b="1" dirty="0">
              <a:solidFill>
                <a:srgbClr val="0000FF"/>
              </a:solidFill>
            </a:endParaRPr>
          </a:p>
        </p:txBody>
      </p:sp>
      <p:graphicFrame>
        <p:nvGraphicFramePr>
          <p:cNvPr id="3" name="表格 2"/>
          <p:cNvGraphicFramePr>
            <a:graphicFrameLocks noGrp="1"/>
          </p:cNvGraphicFramePr>
          <p:nvPr/>
        </p:nvGraphicFramePr>
        <p:xfrm>
          <a:off x="1521362" y="1812196"/>
          <a:ext cx="9012051" cy="385233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15604"/>
                <a:gridCol w="3538847"/>
                <a:gridCol w="3657600"/>
              </a:tblGrid>
              <a:tr h="550333">
                <a:tc rowSpan="4"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Inside</a:t>
                      </a:r>
                      <a:endParaRPr lang="zh-CN" altLang="en-US" sz="2400" b="1" dirty="0"/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Safe places</a:t>
                      </a:r>
                      <a:endParaRPr lang="zh-CN" altLang="en-US" sz="2400" b="1" dirty="0"/>
                    </a:p>
                  </a:txBody>
                  <a:tcPr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Dangerous places</a:t>
                      </a:r>
                      <a:endParaRPr lang="zh-CN" altLang="en-US" sz="2400" b="1" dirty="0"/>
                    </a:p>
                  </a:txBody>
                  <a:tcPr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550333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4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400" b="1"/>
                    </a:p>
                  </a:txBody>
                  <a:tcPr anchor="ctr"/>
                </a:tc>
              </a:tr>
              <a:tr h="550333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4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400" b="1"/>
                    </a:p>
                  </a:txBody>
                  <a:tcPr anchor="ctr"/>
                </a:tc>
              </a:tr>
              <a:tr h="550333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4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400" b="1"/>
                    </a:p>
                  </a:txBody>
                  <a:tcPr anchor="ctr"/>
                </a:tc>
              </a:tr>
              <a:tr h="550333">
                <a:tc rowSpan="3"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/>
                        <a:t>Outside</a:t>
                      </a:r>
                      <a:endParaRPr lang="zh-CN" altLang="en-US" sz="2400" b="1" dirty="0"/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4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400" b="1"/>
                    </a:p>
                  </a:txBody>
                  <a:tcPr anchor="ctr"/>
                </a:tc>
              </a:tr>
              <a:tr h="550333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4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400" b="1"/>
                    </a:p>
                  </a:txBody>
                  <a:tcPr anchor="ctr"/>
                </a:tc>
              </a:tr>
              <a:tr h="550333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4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400" b="1" dirty="0"/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Box 1"/>
          <p:cNvSpPr txBox="1">
            <a:spLocks noChangeArrowheads="1"/>
          </p:cNvSpPr>
          <p:nvPr/>
        </p:nvSpPr>
        <p:spPr bwMode="auto">
          <a:xfrm>
            <a:off x="690007" y="986622"/>
            <a:ext cx="1133898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800" b="1" dirty="0">
                <a:solidFill>
                  <a:srgbClr val="0000FF"/>
                </a:solidFill>
              </a:rPr>
              <a:t>3</a:t>
            </a:r>
            <a:r>
              <a:rPr lang="en-US" altLang="zh-CN" sz="2800" b="1" dirty="0" smtClean="0">
                <a:solidFill>
                  <a:srgbClr val="0000FF"/>
                </a:solidFill>
              </a:rPr>
              <a:t>. </a:t>
            </a:r>
            <a:r>
              <a:rPr lang="en-US" altLang="zh-CN" sz="2800" b="1" dirty="0">
                <a:solidFill>
                  <a:srgbClr val="0000FF"/>
                </a:solidFill>
              </a:rPr>
              <a:t>Write some instructions about what to do </a:t>
            </a:r>
            <a:r>
              <a:rPr lang="en-US" altLang="zh-CN" sz="2800" b="1" dirty="0" smtClean="0">
                <a:solidFill>
                  <a:srgbClr val="0000FF"/>
                </a:solidFill>
              </a:rPr>
              <a:t>in an </a:t>
            </a:r>
            <a:r>
              <a:rPr lang="en-US" altLang="zh-CN" sz="2800" b="1" dirty="0">
                <a:solidFill>
                  <a:srgbClr val="0000FF"/>
                </a:solidFill>
              </a:rPr>
              <a:t>earthquake.   </a:t>
            </a:r>
          </a:p>
        </p:txBody>
      </p:sp>
      <p:sp>
        <p:nvSpPr>
          <p:cNvPr id="24579" name="TextBox 2"/>
          <p:cNvSpPr txBox="1">
            <a:spLocks noChangeArrowheads="1"/>
          </p:cNvSpPr>
          <p:nvPr/>
        </p:nvSpPr>
        <p:spPr bwMode="auto">
          <a:xfrm>
            <a:off x="1120570" y="1630363"/>
            <a:ext cx="11425767" cy="1021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lnSpc>
                <a:spcPts val="3800"/>
              </a:lnSpc>
            </a:pPr>
            <a:r>
              <a:rPr lang="zh-CN" altLang="en-US" sz="2600" i="1" dirty="0"/>
              <a:t>Go out and meet on the playground.</a:t>
            </a:r>
          </a:p>
          <a:p>
            <a:pPr marL="342900" indent="-342900">
              <a:lnSpc>
                <a:spcPts val="3800"/>
              </a:lnSpc>
            </a:pPr>
            <a:r>
              <a:rPr lang="zh-CN" altLang="en-US" sz="2600" i="1" dirty="0"/>
              <a:t>Do not use the lift.</a:t>
            </a:r>
            <a:endParaRPr lang="zh-CN" altLang="en-US" sz="2600" i="1" dirty="0">
              <a:cs typeface="Times New Roman" pitchFamily="18" charset="0"/>
            </a:endParaRPr>
          </a:p>
        </p:txBody>
      </p:sp>
      <p:sp>
        <p:nvSpPr>
          <p:cNvPr id="24580" name="TextBox 3"/>
          <p:cNvSpPr txBox="1">
            <a:spLocks noChangeArrowheads="1"/>
          </p:cNvSpPr>
          <p:nvPr/>
        </p:nvSpPr>
        <p:spPr bwMode="auto">
          <a:xfrm>
            <a:off x="1224397" y="2702935"/>
            <a:ext cx="10382249" cy="1026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lnSpc>
                <a:spcPts val="3800"/>
              </a:lnSpc>
            </a:pPr>
            <a:r>
              <a:rPr lang="en-US" altLang="zh-CN" sz="2800" i="1" dirty="0" smtClean="0">
                <a:solidFill>
                  <a:srgbClr val="C00000"/>
                </a:solidFill>
              </a:rPr>
              <a:t>--- Stay </a:t>
            </a:r>
            <a:r>
              <a:rPr lang="en-US" altLang="zh-CN" sz="2800" i="1" dirty="0">
                <a:solidFill>
                  <a:srgbClr val="C00000"/>
                </a:solidFill>
              </a:rPr>
              <a:t>away from the blackboard.</a:t>
            </a:r>
          </a:p>
          <a:p>
            <a:pPr marL="342900" indent="-342900">
              <a:lnSpc>
                <a:spcPts val="3800"/>
              </a:lnSpc>
            </a:pPr>
            <a:r>
              <a:rPr lang="en-US" altLang="zh-CN" sz="2800" i="1" dirty="0" smtClean="0">
                <a:solidFill>
                  <a:srgbClr val="C00000"/>
                </a:solidFill>
              </a:rPr>
              <a:t>--- You </a:t>
            </a:r>
            <a:r>
              <a:rPr lang="en-US" altLang="zh-CN" sz="2800" i="1" dirty="0">
                <a:solidFill>
                  <a:srgbClr val="C00000"/>
                </a:solidFill>
              </a:rPr>
              <a:t>must stay away from the blackboard. It </a:t>
            </a:r>
            <a:r>
              <a:rPr lang="en-US" altLang="zh-CN" sz="2800" i="1" dirty="0" smtClean="0">
                <a:solidFill>
                  <a:srgbClr val="C00000"/>
                </a:solidFill>
              </a:rPr>
              <a:t>could fall </a:t>
            </a:r>
            <a:r>
              <a:rPr lang="en-US" altLang="zh-CN" sz="2800" i="1" dirty="0">
                <a:solidFill>
                  <a:srgbClr val="C00000"/>
                </a:solidFill>
              </a:rPr>
              <a:t>on you. </a:t>
            </a:r>
            <a:endParaRPr lang="zh-CN" altLang="en-US" sz="2800" i="1" dirty="0">
              <a:solidFill>
                <a:srgbClr val="C00000"/>
              </a:solidFill>
              <a:cs typeface="Times New Roman" pitchFamily="18" charset="0"/>
            </a:endParaRPr>
          </a:p>
        </p:txBody>
      </p:sp>
      <p:sp>
        <p:nvSpPr>
          <p:cNvPr id="24581" name="矩形 4"/>
          <p:cNvSpPr>
            <a:spLocks noChangeArrowheads="1"/>
          </p:cNvSpPr>
          <p:nvPr/>
        </p:nvSpPr>
        <p:spPr bwMode="auto">
          <a:xfrm>
            <a:off x="1129394" y="5180239"/>
            <a:ext cx="9712777" cy="579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lnSpc>
                <a:spcPts val="3800"/>
              </a:lnSpc>
            </a:pPr>
            <a:r>
              <a:rPr lang="zh-CN" altLang="en-US" sz="2800" b="1" dirty="0">
                <a:solidFill>
                  <a:srgbClr val="0000FF"/>
                </a:solidFill>
              </a:rPr>
              <a:t>Now work in pairs. Check and share your instructions.</a:t>
            </a:r>
            <a:endParaRPr lang="zh-CN" altLang="en-US" sz="2800" b="1" dirty="0">
              <a:solidFill>
                <a:srgbClr val="0000FF"/>
              </a:solidFill>
              <a:cs typeface="Times New Roman" pitchFamily="18" charset="0"/>
            </a:endParaRPr>
          </a:p>
        </p:txBody>
      </p:sp>
      <p:sp>
        <p:nvSpPr>
          <p:cNvPr id="24582" name="TextBox 5"/>
          <p:cNvSpPr txBox="1">
            <a:spLocks noChangeArrowheads="1"/>
          </p:cNvSpPr>
          <p:nvPr/>
        </p:nvSpPr>
        <p:spPr bwMode="auto">
          <a:xfrm>
            <a:off x="1295401" y="3942052"/>
            <a:ext cx="10572751" cy="1065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lnSpc>
                <a:spcPts val="3800"/>
              </a:lnSpc>
            </a:pPr>
            <a:r>
              <a:rPr lang="en-US" altLang="zh-CN" sz="2800" i="1" dirty="0" smtClean="0">
                <a:solidFill>
                  <a:srgbClr val="C00000"/>
                </a:solidFill>
              </a:rPr>
              <a:t>--- Don’t </a:t>
            </a:r>
            <a:r>
              <a:rPr lang="en-US" altLang="zh-CN" sz="2800" i="1" dirty="0">
                <a:solidFill>
                  <a:srgbClr val="C00000"/>
                </a:solidFill>
              </a:rPr>
              <a:t>sit under the window.</a:t>
            </a:r>
          </a:p>
          <a:p>
            <a:pPr marL="342900" indent="-342900">
              <a:lnSpc>
                <a:spcPts val="3800"/>
              </a:lnSpc>
            </a:pPr>
            <a:r>
              <a:rPr lang="en-US" altLang="zh-CN" sz="2800" i="1" dirty="0" smtClean="0">
                <a:solidFill>
                  <a:srgbClr val="C00000"/>
                </a:solidFill>
              </a:rPr>
              <a:t>--- You </a:t>
            </a:r>
            <a:r>
              <a:rPr lang="en-US" altLang="zh-CN" sz="2800" i="1" dirty="0">
                <a:solidFill>
                  <a:srgbClr val="C00000"/>
                </a:solidFill>
              </a:rPr>
              <a:t>mustn’t under the window. It could break.</a:t>
            </a:r>
            <a:endParaRPr lang="zh-CN" altLang="en-US" sz="2800" i="1" dirty="0">
              <a:solidFill>
                <a:srgbClr val="C00000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0" grpId="0"/>
      <p:bldP spid="2458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WordArt 11"/>
          <p:cNvSpPr>
            <a:spLocks noChangeArrowheads="1" noTextEdit="1"/>
          </p:cNvSpPr>
          <p:nvPr/>
        </p:nvSpPr>
        <p:spPr bwMode="auto">
          <a:xfrm>
            <a:off x="664845" y="1605280"/>
            <a:ext cx="2312670" cy="58039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r>
              <a:rPr lang="en-US" altLang="zh-CN" sz="2800" b="1" dirty="0" smtClean="0">
                <a:solidFill>
                  <a:srgbClr val="0000FF"/>
                </a:solidFill>
                <a:latin typeface="+mj-ea"/>
                <a:ea typeface="+mj-ea"/>
                <a:cs typeface="+mj-ea"/>
              </a:rPr>
              <a:t>I. </a:t>
            </a:r>
            <a:r>
              <a:rPr lang="zh-CN" altLang="en-US" sz="2800" b="1" dirty="0" smtClean="0">
                <a:solidFill>
                  <a:srgbClr val="0000FF"/>
                </a:solidFill>
                <a:latin typeface="+mj-ea"/>
                <a:ea typeface="+mj-ea"/>
                <a:cs typeface="+mj-ea"/>
              </a:rPr>
              <a:t>短语翻译</a:t>
            </a:r>
            <a:endParaRPr lang="zh-CN" altLang="en-US" sz="2800" dirty="0">
              <a:solidFill>
                <a:srgbClr val="0000FF"/>
              </a:solidFill>
              <a:latin typeface="+mj-ea"/>
              <a:ea typeface="+mj-ea"/>
              <a:cs typeface="+mj-ea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89119" y="2281232"/>
            <a:ext cx="11013743" cy="319472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 dirty="0" smtClean="0"/>
              <a:t>１、告诫某人关于某事   　　　　　     ２、远离</a:t>
            </a:r>
            <a:endParaRPr lang="en-US" altLang="zh-CN" sz="2400" dirty="0" smtClean="0"/>
          </a:p>
          <a:p>
            <a:pPr>
              <a:lnSpc>
                <a:spcPct val="120000"/>
              </a:lnSpc>
            </a:pPr>
            <a:r>
              <a:rPr lang="zh-CN" altLang="en-US" sz="2400" dirty="0" smtClean="0"/>
              <a:t>３、</a:t>
            </a:r>
            <a:r>
              <a:rPr lang="zh-CN" altLang="en-US" sz="2400" dirty="0" smtClean="0"/>
              <a:t>不和</a:t>
            </a:r>
            <a:r>
              <a:rPr lang="en-US" altLang="zh-CN" sz="2400" dirty="0">
                <a:latin typeface="楷体" pitchFamily="49" charset="-122"/>
                <a:ea typeface="楷体" pitchFamily="49" charset="-122"/>
              </a:rPr>
              <a:t>……</a:t>
            </a:r>
            <a:r>
              <a:rPr lang="en-US" altLang="zh-CN" sz="2400" dirty="0" smtClean="0"/>
              <a:t> </a:t>
            </a:r>
            <a:r>
              <a:rPr lang="zh-CN" altLang="en-US" sz="2400" dirty="0" smtClean="0"/>
              <a:t>接触  　  　　　　　　   ４、 保持冷静</a:t>
            </a:r>
            <a:endParaRPr lang="en-US" altLang="zh-CN" sz="2400" dirty="0" smtClean="0"/>
          </a:p>
          <a:p>
            <a:pPr>
              <a:lnSpc>
                <a:spcPct val="120000"/>
              </a:lnSpc>
            </a:pPr>
            <a:r>
              <a:rPr lang="zh-CN" altLang="en-US" sz="2400" dirty="0" smtClean="0"/>
              <a:t>５、 </a:t>
            </a:r>
            <a:r>
              <a:rPr lang="zh-CN" altLang="en-US" sz="2400" dirty="0" smtClean="0"/>
              <a:t>从</a:t>
            </a:r>
            <a:r>
              <a:rPr lang="en-US" altLang="zh-CN" sz="2400" dirty="0">
                <a:latin typeface="楷体" pitchFamily="49" charset="-122"/>
                <a:ea typeface="楷体" pitchFamily="49" charset="-122"/>
              </a:rPr>
              <a:t>……</a:t>
            </a:r>
            <a:r>
              <a:rPr lang="en-US" altLang="zh-CN" sz="2400" dirty="0" smtClean="0"/>
              <a:t> </a:t>
            </a:r>
            <a:r>
              <a:rPr lang="zh-CN" altLang="en-US" sz="2400" dirty="0" smtClean="0"/>
              <a:t>离开  　　　　  　　　      ６、当心；小心</a:t>
            </a:r>
            <a:endParaRPr lang="en-US" altLang="zh-CN" sz="2400" dirty="0" smtClean="0"/>
          </a:p>
          <a:p>
            <a:pPr>
              <a:lnSpc>
                <a:spcPct val="120000"/>
              </a:lnSpc>
            </a:pPr>
            <a:r>
              <a:rPr lang="zh-CN" altLang="en-US" sz="2400" dirty="0" smtClean="0"/>
              <a:t>７、逃离　　　　　　　　　　            ８、总之</a:t>
            </a:r>
            <a:endParaRPr lang="en-US" altLang="zh-CN" sz="2400" dirty="0" smtClean="0"/>
          </a:p>
          <a:p>
            <a:pPr>
              <a:lnSpc>
                <a:spcPct val="120000"/>
              </a:lnSpc>
            </a:pPr>
            <a:r>
              <a:rPr lang="zh-CN" altLang="en-US" sz="2400" dirty="0" smtClean="0"/>
              <a:t>９、不知道　　　　　 　　　　　　　</a:t>
            </a:r>
            <a:r>
              <a:rPr lang="en-US" altLang="zh-CN" sz="2400" dirty="0" smtClean="0"/>
              <a:t>10</a:t>
            </a:r>
            <a:r>
              <a:rPr lang="zh-CN" altLang="en-US" sz="2400" dirty="0" smtClean="0"/>
              <a:t>、在地震期间</a:t>
            </a:r>
            <a:endParaRPr lang="en-US" altLang="zh-CN" sz="2400" dirty="0" smtClean="0"/>
          </a:p>
          <a:p>
            <a:pPr>
              <a:lnSpc>
                <a:spcPct val="120000"/>
              </a:lnSpc>
            </a:pPr>
            <a:r>
              <a:rPr lang="en-US" altLang="zh-CN" sz="2400" dirty="0" smtClean="0"/>
              <a:t>11</a:t>
            </a:r>
            <a:r>
              <a:rPr lang="zh-CN" altLang="en-US" sz="2400" dirty="0" smtClean="0"/>
              <a:t>、停止做某事                                      </a:t>
            </a:r>
            <a:r>
              <a:rPr lang="en-US" altLang="zh-CN" sz="2400" dirty="0" smtClean="0"/>
              <a:t>12</a:t>
            </a:r>
            <a:r>
              <a:rPr lang="zh-CN" altLang="en-US" sz="2400" dirty="0" smtClean="0"/>
              <a:t>、路灯　　　　 　　　　　　  　　　</a:t>
            </a:r>
            <a:endParaRPr lang="en-US" altLang="zh-CN" sz="2400" dirty="0" smtClean="0"/>
          </a:p>
          <a:p>
            <a:pPr>
              <a:lnSpc>
                <a:spcPct val="120000"/>
              </a:lnSpc>
            </a:pPr>
            <a:r>
              <a:rPr lang="en-US" altLang="zh-CN" sz="2400" dirty="0" smtClean="0"/>
              <a:t>13</a:t>
            </a:r>
            <a:r>
              <a:rPr lang="zh-CN" altLang="en-US" sz="2400" dirty="0" smtClean="0"/>
              <a:t>、电线                                                 </a:t>
            </a:r>
            <a:r>
              <a:rPr lang="en-US" altLang="zh-CN" sz="2400" dirty="0" smtClean="0"/>
              <a:t>14</a:t>
            </a:r>
            <a:r>
              <a:rPr lang="zh-CN" altLang="en-US" sz="2400" dirty="0" smtClean="0"/>
              <a:t>、帮着做某事　　　　　　　　　　　</a:t>
            </a:r>
            <a:endParaRPr lang="zh-CN" alt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3646920" y="2307618"/>
            <a:ext cx="28132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solidFill>
                  <a:srgbClr val="0000FF"/>
                </a:solidFill>
              </a:rPr>
              <a:t>warn sb. about…</a:t>
            </a:r>
            <a:endParaRPr lang="zh-CN" altLang="en-US" sz="2400" dirty="0">
              <a:solidFill>
                <a:srgbClr val="0000FF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480671" y="2745789"/>
            <a:ext cx="31220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solidFill>
                  <a:srgbClr val="0000FF"/>
                </a:solidFill>
              </a:rPr>
              <a:t>keep clear of</a:t>
            </a:r>
            <a:endParaRPr lang="zh-CN" altLang="en-US" sz="2400" dirty="0">
              <a:solidFill>
                <a:srgbClr val="0000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445045" y="3183938"/>
            <a:ext cx="2743201" cy="461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solidFill>
                  <a:srgbClr val="0000FF"/>
                </a:solidFill>
              </a:rPr>
              <a:t>move away from</a:t>
            </a:r>
            <a:endParaRPr lang="zh-CN" altLang="en-US" sz="2400" dirty="0">
              <a:solidFill>
                <a:srgbClr val="0000FF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468796" y="3622088"/>
            <a:ext cx="26113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solidFill>
                  <a:srgbClr val="0000FF"/>
                </a:solidFill>
              </a:rPr>
              <a:t>run away from</a:t>
            </a:r>
            <a:endParaRPr lang="zh-CN" altLang="en-US" sz="2400" dirty="0">
              <a:solidFill>
                <a:srgbClr val="0000FF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431947" y="4060238"/>
            <a:ext cx="22444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solidFill>
                  <a:srgbClr val="0000FF"/>
                </a:solidFill>
              </a:rPr>
              <a:t>no idea</a:t>
            </a:r>
            <a:endParaRPr lang="zh-CN" altLang="en-US" sz="2400" dirty="0">
              <a:solidFill>
                <a:srgbClr val="0000FF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456919" y="4498388"/>
            <a:ext cx="42976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solidFill>
                  <a:srgbClr val="0000FF"/>
                </a:solidFill>
              </a:rPr>
              <a:t>stop doing </a:t>
            </a:r>
            <a:r>
              <a:rPr lang="en-US" altLang="zh-CN" sz="2400" dirty="0" err="1" smtClean="0">
                <a:solidFill>
                  <a:srgbClr val="0000FF"/>
                </a:solidFill>
              </a:rPr>
              <a:t>sth</a:t>
            </a:r>
            <a:r>
              <a:rPr lang="en-US" altLang="zh-CN" sz="2400" dirty="0" smtClean="0">
                <a:solidFill>
                  <a:srgbClr val="0000FF"/>
                </a:solidFill>
              </a:rPr>
              <a:t>.</a:t>
            </a:r>
            <a:endParaRPr lang="zh-CN" altLang="en-US" sz="2400" dirty="0">
              <a:solidFill>
                <a:srgbClr val="0000FF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514591" y="2318384"/>
            <a:ext cx="41326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solidFill>
                  <a:srgbClr val="0000FF"/>
                </a:solidFill>
              </a:rPr>
              <a:t>stay away from</a:t>
            </a:r>
            <a:endParaRPr lang="zh-CN" altLang="en-US" sz="2400" dirty="0">
              <a:solidFill>
                <a:srgbClr val="0000FF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516670" y="2789195"/>
            <a:ext cx="25392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solidFill>
                  <a:srgbClr val="0000FF"/>
                </a:solidFill>
              </a:rPr>
              <a:t>keep calm</a:t>
            </a:r>
            <a:endParaRPr lang="zh-CN" altLang="en-US" sz="2400" dirty="0">
              <a:solidFill>
                <a:srgbClr val="0000FF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504818" y="3212484"/>
            <a:ext cx="3125337" cy="461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solidFill>
                  <a:srgbClr val="0000FF"/>
                </a:solidFill>
              </a:rPr>
              <a:t>be careful of</a:t>
            </a:r>
            <a:endParaRPr lang="zh-CN" altLang="en-US" sz="2400" dirty="0">
              <a:solidFill>
                <a:srgbClr val="0000FF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504818" y="3659524"/>
            <a:ext cx="34655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solidFill>
                  <a:srgbClr val="0000FF"/>
                </a:solidFill>
              </a:rPr>
              <a:t>in short</a:t>
            </a:r>
            <a:endParaRPr lang="zh-CN" altLang="en-US" sz="2400" dirty="0">
              <a:solidFill>
                <a:srgbClr val="0000FF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516693" y="4106564"/>
            <a:ext cx="3125337" cy="461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solidFill>
                  <a:srgbClr val="0000FF"/>
                </a:solidFill>
              </a:rPr>
              <a:t>during an earthquake</a:t>
            </a:r>
            <a:endParaRPr lang="zh-CN" altLang="en-US" sz="2400" dirty="0">
              <a:solidFill>
                <a:srgbClr val="0000FF"/>
              </a:solidFill>
            </a:endParaRPr>
          </a:p>
        </p:txBody>
      </p:sp>
      <p:grpSp>
        <p:nvGrpSpPr>
          <p:cNvPr id="28" name="组合 27"/>
          <p:cNvGrpSpPr/>
          <p:nvPr/>
        </p:nvGrpSpPr>
        <p:grpSpPr>
          <a:xfrm>
            <a:off x="444500" y="394970"/>
            <a:ext cx="3304540" cy="1003300"/>
            <a:chOff x="700" y="622"/>
            <a:chExt cx="5204" cy="1580"/>
          </a:xfrm>
        </p:grpSpPr>
        <p:sp>
          <p:nvSpPr>
            <p:cNvPr id="29" name="TextBox 2"/>
            <p:cNvSpPr txBox="1"/>
            <p:nvPr/>
          </p:nvSpPr>
          <p:spPr>
            <a:xfrm>
              <a:off x="1900" y="963"/>
              <a:ext cx="3810" cy="10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zh-CN" altLang="en-US" sz="3600" b="1" dirty="0" smtClean="0">
                  <a:solidFill>
                    <a:srgbClr val="009FB9"/>
                  </a:solidFill>
                  <a:latin typeface="+mj-ea"/>
                  <a:ea typeface="+mj-ea"/>
                </a:rPr>
                <a:t>课 堂 达 标</a:t>
              </a:r>
            </a:p>
          </p:txBody>
        </p:sp>
        <p:pic>
          <p:nvPicPr>
            <p:cNvPr id="30" name="图片 29" descr="标题2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00" y="622"/>
              <a:ext cx="1580" cy="1580"/>
            </a:xfrm>
            <a:prstGeom prst="rect">
              <a:avLst/>
            </a:prstGeom>
          </p:spPr>
        </p:pic>
        <p:cxnSp>
          <p:nvCxnSpPr>
            <p:cNvPr id="31" name="直接连接符 30"/>
            <p:cNvCxnSpPr/>
            <p:nvPr/>
          </p:nvCxnSpPr>
          <p:spPr>
            <a:xfrm>
              <a:off x="1161" y="1880"/>
              <a:ext cx="4743" cy="0"/>
            </a:xfrm>
            <a:prstGeom prst="line">
              <a:avLst/>
            </a:prstGeom>
            <a:ln>
              <a:solidFill>
                <a:srgbClr val="009FB9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2" name="TextBox 21"/>
          <p:cNvSpPr txBox="1"/>
          <p:nvPr/>
        </p:nvSpPr>
        <p:spPr>
          <a:xfrm>
            <a:off x="8539549" y="4522139"/>
            <a:ext cx="20769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solidFill>
                  <a:srgbClr val="0000FF"/>
                </a:solidFill>
              </a:rPr>
              <a:t>street light</a:t>
            </a:r>
            <a:endParaRPr lang="zh-CN" altLang="en-US" sz="2400" dirty="0">
              <a:solidFill>
                <a:srgbClr val="0000FF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445035" y="4949651"/>
            <a:ext cx="20769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solidFill>
                  <a:srgbClr val="0000FF"/>
                </a:solidFill>
              </a:rPr>
              <a:t>power line</a:t>
            </a:r>
            <a:endParaRPr lang="zh-CN" altLang="en-US" sz="2400" dirty="0">
              <a:solidFill>
                <a:srgbClr val="0000FF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575175" y="4961526"/>
            <a:ext cx="25876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solidFill>
                  <a:srgbClr val="0000FF"/>
                </a:solidFill>
              </a:rPr>
              <a:t>help (to) do </a:t>
            </a:r>
            <a:r>
              <a:rPr lang="en-US" altLang="zh-CN" sz="2400" dirty="0" err="1" smtClean="0">
                <a:solidFill>
                  <a:srgbClr val="0000FF"/>
                </a:solidFill>
              </a:rPr>
              <a:t>sth</a:t>
            </a:r>
            <a:r>
              <a:rPr lang="en-US" altLang="zh-CN" sz="2400" dirty="0" smtClean="0">
                <a:solidFill>
                  <a:srgbClr val="0000FF"/>
                </a:solidFill>
              </a:rPr>
              <a:t>.</a:t>
            </a:r>
            <a:endParaRPr lang="zh-CN" altLang="en-US" sz="2400" dirty="0">
              <a:solidFill>
                <a:srgbClr val="0000FF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15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WordArt 11"/>
          <p:cNvSpPr>
            <a:spLocks noChangeArrowheads="1" noTextEdit="1"/>
          </p:cNvSpPr>
          <p:nvPr/>
        </p:nvSpPr>
        <p:spPr bwMode="auto">
          <a:xfrm>
            <a:off x="742741" y="666332"/>
            <a:ext cx="5677872" cy="46784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r>
              <a:rPr lang="en-US" altLang="zh-CN" sz="2800" b="1" dirty="0" smtClean="0">
                <a:solidFill>
                  <a:srgbClr val="0000FF"/>
                </a:solidFill>
                <a:latin typeface="+mj-ea"/>
                <a:ea typeface="+mj-ea"/>
                <a:cs typeface="+mj-ea"/>
              </a:rPr>
              <a:t>II.</a:t>
            </a:r>
            <a:r>
              <a:rPr lang="zh-CN" altLang="en-US" sz="2800" b="1" dirty="0" smtClean="0">
                <a:solidFill>
                  <a:srgbClr val="0000FF"/>
                </a:solidFill>
                <a:latin typeface="+mj-ea"/>
                <a:ea typeface="+mj-ea"/>
                <a:cs typeface="+mj-ea"/>
              </a:rPr>
              <a:t>单项填空</a:t>
            </a:r>
            <a:endParaRPr lang="zh-CN" altLang="en-US" sz="2800" dirty="0">
              <a:solidFill>
                <a:srgbClr val="0000FF"/>
              </a:solidFill>
              <a:latin typeface="+mj-ea"/>
              <a:ea typeface="+mj-ea"/>
              <a:cs typeface="+mj-ea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09915" y="1352911"/>
            <a:ext cx="10526024" cy="49675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lnSpc>
                <a:spcPct val="120000"/>
              </a:lnSpc>
            </a:pPr>
            <a:r>
              <a:rPr lang="en-US" altLang="zh-CN" sz="2400" dirty="0" smtClean="0"/>
              <a:t>1. The policeman warned the man ______ after drinking.</a:t>
            </a:r>
          </a:p>
          <a:p>
            <a:pPr marL="514350" indent="-514350">
              <a:lnSpc>
                <a:spcPct val="120000"/>
              </a:lnSpc>
            </a:pPr>
            <a:r>
              <a:rPr lang="en-US" altLang="zh-CN" sz="2400" dirty="0" smtClean="0"/>
              <a:t>    A. not to drive      B. to drive                C. to not drive      D. against drive</a:t>
            </a:r>
          </a:p>
          <a:p>
            <a:pPr marL="514350" indent="-514350">
              <a:lnSpc>
                <a:spcPct val="120000"/>
              </a:lnSpc>
            </a:pPr>
            <a:r>
              <a:rPr lang="en-US" altLang="zh-CN" sz="2400" dirty="0" smtClean="0"/>
              <a:t>2. --- Can you tell me how to read the word?</a:t>
            </a:r>
          </a:p>
          <a:p>
            <a:pPr marL="514350" indent="-514350">
              <a:lnSpc>
                <a:spcPct val="120000"/>
              </a:lnSpc>
            </a:pPr>
            <a:r>
              <a:rPr lang="en-US" altLang="zh-CN" sz="2400" dirty="0" smtClean="0"/>
              <a:t>    --- Sure. And a dictionary may be ______ when you don’t know how to pronounce a word.</a:t>
            </a:r>
          </a:p>
          <a:p>
            <a:pPr marL="514350" indent="-514350">
              <a:lnSpc>
                <a:spcPct val="120000"/>
              </a:lnSpc>
            </a:pPr>
            <a:r>
              <a:rPr lang="en-US" altLang="zh-CN" sz="2400" dirty="0" smtClean="0"/>
              <a:t>     A. careful            B. helpful                 C. thankful            D. beautiful</a:t>
            </a:r>
          </a:p>
          <a:p>
            <a:pPr marL="514350" indent="-514350">
              <a:lnSpc>
                <a:spcPct val="120000"/>
              </a:lnSpc>
            </a:pPr>
            <a:r>
              <a:rPr lang="en-US" altLang="zh-CN" sz="2400" dirty="0" smtClean="0"/>
              <a:t>3. Mike jumped into the river to save the boy alone. How ______ he was!</a:t>
            </a:r>
          </a:p>
          <a:p>
            <a:pPr marL="514350" indent="-514350">
              <a:lnSpc>
                <a:spcPct val="120000"/>
              </a:lnSpc>
            </a:pPr>
            <a:r>
              <a:rPr lang="en-US" altLang="zh-CN" sz="2400" dirty="0" smtClean="0"/>
              <a:t>     A. pleased           B. dangerous          C. smart               D. brave</a:t>
            </a:r>
          </a:p>
          <a:p>
            <a:pPr marL="514350" indent="-514350">
              <a:lnSpc>
                <a:spcPct val="120000"/>
              </a:lnSpc>
            </a:pPr>
            <a:r>
              <a:rPr lang="en-US" altLang="zh-CN" sz="2400" dirty="0" smtClean="0"/>
              <a:t>4. --- Tony, please ______ all the windows.</a:t>
            </a:r>
          </a:p>
          <a:p>
            <a:pPr marL="514350" indent="-514350">
              <a:lnSpc>
                <a:spcPct val="120000"/>
              </a:lnSpc>
            </a:pPr>
            <a:r>
              <a:rPr lang="en-US" altLang="zh-CN" sz="2400" dirty="0" smtClean="0"/>
              <a:t>    --- OK, </a:t>
            </a:r>
            <a:r>
              <a:rPr lang="en-US" altLang="zh-CN" sz="2400" dirty="0" err="1" smtClean="0"/>
              <a:t>Mr</a:t>
            </a:r>
            <a:r>
              <a:rPr lang="en-US" altLang="zh-CN" sz="2400" dirty="0" smtClean="0"/>
              <a:t> Zhang.</a:t>
            </a:r>
          </a:p>
          <a:p>
            <a:pPr marL="514350" indent="-514350">
              <a:lnSpc>
                <a:spcPct val="120000"/>
              </a:lnSpc>
            </a:pPr>
            <a:r>
              <a:rPr lang="en-US" altLang="zh-CN" sz="2400" dirty="0" smtClean="0"/>
              <a:t>     A. open               B. opening               C. opens               D. to open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866247" y="1352906"/>
            <a:ext cx="5464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solidFill>
                  <a:srgbClr val="0000FF"/>
                </a:solidFill>
              </a:rPr>
              <a:t>A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068109" y="2695700"/>
            <a:ext cx="5464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solidFill>
                  <a:srgbClr val="0000FF"/>
                </a:solidFill>
              </a:rPr>
              <a:t>B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906328" y="3977343"/>
            <a:ext cx="5464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solidFill>
                  <a:srgbClr val="0000FF"/>
                </a:solidFill>
              </a:rPr>
              <a:t>D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740563" y="4867989"/>
            <a:ext cx="5464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solidFill>
                  <a:srgbClr val="0000FF"/>
                </a:solidFill>
              </a:rPr>
              <a:t>A </a:t>
            </a:r>
          </a:p>
        </p:txBody>
      </p:sp>
    </p:spTree>
    <p:custDataLst>
      <p:tags r:id="rId1"/>
    </p:custData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14" grpId="0"/>
      <p:bldP spid="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147648" y="1205443"/>
            <a:ext cx="10276411" cy="42934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lnSpc>
                <a:spcPct val="150000"/>
              </a:lnSpc>
            </a:pPr>
            <a:r>
              <a:rPr lang="en-US" altLang="zh-CN" sz="2600" dirty="0" smtClean="0"/>
              <a:t>1. --- Where did you find your basketball?</a:t>
            </a:r>
          </a:p>
          <a:p>
            <a:pPr marL="514350" indent="-514350">
              <a:lnSpc>
                <a:spcPct val="150000"/>
              </a:lnSpc>
            </a:pPr>
            <a:r>
              <a:rPr lang="en-US" altLang="zh-CN" sz="2600" dirty="0" smtClean="0"/>
              <a:t>    --- ________</a:t>
            </a:r>
            <a:r>
              <a:rPr lang="zh-CN" altLang="en-US" sz="2600" dirty="0" smtClean="0"/>
              <a:t>（在下面）</a:t>
            </a:r>
            <a:r>
              <a:rPr lang="en-US" altLang="zh-CN" sz="2600" dirty="0" smtClean="0"/>
              <a:t>my bed.</a:t>
            </a:r>
          </a:p>
          <a:p>
            <a:pPr>
              <a:lnSpc>
                <a:spcPct val="150000"/>
              </a:lnSpc>
            </a:pPr>
            <a:r>
              <a:rPr lang="en-US" altLang="zh-CN" sz="2600" dirty="0" smtClean="0"/>
              <a:t>2. </a:t>
            </a:r>
            <a:r>
              <a:rPr lang="en-US" altLang="zh-CN" sz="2600" dirty="0" err="1" smtClean="0"/>
              <a:t>Mr</a:t>
            </a:r>
            <a:r>
              <a:rPr lang="en-US" altLang="zh-CN" sz="2600" dirty="0" smtClean="0"/>
              <a:t> Brown told us a lot about ________</a:t>
            </a:r>
            <a:r>
              <a:rPr lang="zh-CN" altLang="en-US" sz="2600" dirty="0" smtClean="0"/>
              <a:t>（电力）</a:t>
            </a:r>
            <a:r>
              <a:rPr lang="en-US" altLang="zh-CN" sz="2600" dirty="0" smtClean="0"/>
              <a:t>yesterday afternoon.</a:t>
            </a:r>
          </a:p>
          <a:p>
            <a:pPr>
              <a:lnSpc>
                <a:spcPct val="150000"/>
              </a:lnSpc>
            </a:pPr>
            <a:r>
              <a:rPr lang="en-US" altLang="zh-CN" sz="2600" dirty="0" smtClean="0"/>
              <a:t>3. Lily sat next to the ________</a:t>
            </a:r>
            <a:r>
              <a:rPr lang="zh-CN" altLang="en-US" sz="2600" dirty="0" smtClean="0"/>
              <a:t>（窗户）</a:t>
            </a:r>
            <a:r>
              <a:rPr lang="en-US" altLang="zh-CN" sz="2600" dirty="0" smtClean="0"/>
              <a:t>, reading a book.</a:t>
            </a:r>
          </a:p>
          <a:p>
            <a:pPr>
              <a:lnSpc>
                <a:spcPct val="150000"/>
              </a:lnSpc>
            </a:pPr>
            <a:r>
              <a:rPr lang="en-US" altLang="zh-CN" sz="2600" dirty="0" smtClean="0"/>
              <a:t>4. </a:t>
            </a:r>
            <a:r>
              <a:rPr lang="en-US" altLang="zh-CN" sz="2600" dirty="0" err="1" smtClean="0"/>
              <a:t>Daming</a:t>
            </a:r>
            <a:r>
              <a:rPr lang="en-US" altLang="zh-CN" sz="2600" dirty="0" smtClean="0"/>
              <a:t> is not only friendly but also ________</a:t>
            </a:r>
            <a:r>
              <a:rPr lang="zh-CN" altLang="en-US" sz="2600" dirty="0" smtClean="0"/>
              <a:t>（提供帮助的）</a:t>
            </a:r>
            <a:r>
              <a:rPr lang="en-US" altLang="zh-CN" sz="2600" dirty="0" smtClean="0"/>
              <a:t>.</a:t>
            </a:r>
          </a:p>
          <a:p>
            <a:pPr>
              <a:lnSpc>
                <a:spcPct val="150000"/>
              </a:lnSpc>
            </a:pPr>
            <a:r>
              <a:rPr lang="en-US" altLang="zh-CN" sz="2600" dirty="0" smtClean="0"/>
              <a:t>5. We must stay ________ </a:t>
            </a:r>
            <a:r>
              <a:rPr lang="zh-CN" altLang="en-US" sz="2600" dirty="0" smtClean="0"/>
              <a:t>（镇静的）</a:t>
            </a:r>
            <a:r>
              <a:rPr lang="en-US" altLang="zh-CN" sz="2600" dirty="0" smtClean="0"/>
              <a:t>when an earthquake happens.</a:t>
            </a:r>
          </a:p>
        </p:txBody>
      </p:sp>
      <p:sp>
        <p:nvSpPr>
          <p:cNvPr id="8" name="WordArt 11"/>
          <p:cNvSpPr>
            <a:spLocks noChangeArrowheads="1" noTextEdit="1"/>
          </p:cNvSpPr>
          <p:nvPr/>
        </p:nvSpPr>
        <p:spPr bwMode="auto">
          <a:xfrm>
            <a:off x="726618" y="456862"/>
            <a:ext cx="11033760" cy="11633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altLang="zh-CN" sz="2800" b="1" dirty="0" smtClean="0">
                <a:solidFill>
                  <a:srgbClr val="0000FF"/>
                </a:solidFill>
                <a:latin typeface="+mj-ea"/>
                <a:ea typeface="+mj-ea"/>
                <a:cs typeface="+mj-ea"/>
              </a:rPr>
              <a:t>III. </a:t>
            </a:r>
            <a:r>
              <a:rPr lang="zh-CN" altLang="en-US" sz="2800" b="1" dirty="0" smtClean="0">
                <a:solidFill>
                  <a:srgbClr val="0000FF"/>
                </a:solidFill>
                <a:latin typeface="+mj-ea"/>
                <a:ea typeface="+mj-ea"/>
                <a:cs typeface="+mj-ea"/>
              </a:rPr>
              <a:t>根据句意及汉语提示完成句子</a:t>
            </a:r>
            <a:endParaRPr lang="zh-CN" altLang="en-US" sz="2800" dirty="0">
              <a:solidFill>
                <a:srgbClr val="0000FF"/>
              </a:solidFill>
              <a:latin typeface="+mj-ea"/>
              <a:ea typeface="+mj-ea"/>
              <a:cs typeface="+mj-ea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831908" y="2543998"/>
            <a:ext cx="174454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600" dirty="0" smtClean="0">
                <a:solidFill>
                  <a:srgbClr val="0000FF"/>
                </a:solidFill>
              </a:rPr>
              <a:t>power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907889" y="4288800"/>
            <a:ext cx="193918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600" dirty="0" smtClean="0">
                <a:solidFill>
                  <a:srgbClr val="0000FF"/>
                </a:solidFill>
              </a:rPr>
              <a:t>helpful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159304" y="1909102"/>
            <a:ext cx="260269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600" dirty="0" smtClean="0">
                <a:solidFill>
                  <a:srgbClr val="0000FF"/>
                </a:solidFill>
              </a:rPr>
              <a:t>Under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519387" y="3717826"/>
            <a:ext cx="192891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600" dirty="0" smtClean="0">
                <a:solidFill>
                  <a:srgbClr val="0000FF"/>
                </a:solidFill>
              </a:rPr>
              <a:t>window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749022" y="4891628"/>
            <a:ext cx="158292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600" dirty="0" smtClean="0">
                <a:solidFill>
                  <a:srgbClr val="0000FF"/>
                </a:solidFill>
              </a:rPr>
              <a:t>calm</a:t>
            </a:r>
          </a:p>
        </p:txBody>
      </p:sp>
    </p:spTree>
    <p:custDataLst>
      <p:tags r:id="rId1"/>
    </p:custData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7" grpId="0"/>
      <p:bldP spid="18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6"/>
          <p:cNvGrpSpPr/>
          <p:nvPr/>
        </p:nvGrpSpPr>
        <p:grpSpPr>
          <a:xfrm>
            <a:off x="444500" y="394970"/>
            <a:ext cx="3304540" cy="1003300"/>
            <a:chOff x="700" y="622"/>
            <a:chExt cx="5204" cy="1580"/>
          </a:xfrm>
        </p:grpSpPr>
        <p:sp>
          <p:nvSpPr>
            <p:cNvPr id="13" name="TextBox 2"/>
            <p:cNvSpPr txBox="1"/>
            <p:nvPr/>
          </p:nvSpPr>
          <p:spPr>
            <a:xfrm>
              <a:off x="1900" y="963"/>
              <a:ext cx="3850" cy="10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3600" b="1" dirty="0" smtClean="0">
                  <a:solidFill>
                    <a:srgbClr val="009FB9"/>
                  </a:solidFill>
                  <a:latin typeface="+mj-ea"/>
                  <a:ea typeface="+mj-ea"/>
                </a:rPr>
                <a:t>课 堂 导 入</a:t>
              </a:r>
            </a:p>
          </p:txBody>
        </p:sp>
        <p:pic>
          <p:nvPicPr>
            <p:cNvPr id="15" name="图片 14" descr="标题2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00" y="622"/>
              <a:ext cx="1580" cy="1580"/>
            </a:xfrm>
            <a:prstGeom prst="rect">
              <a:avLst/>
            </a:prstGeom>
          </p:spPr>
        </p:pic>
        <p:cxnSp>
          <p:nvCxnSpPr>
            <p:cNvPr id="16" name="直接连接符 15"/>
            <p:cNvCxnSpPr/>
            <p:nvPr/>
          </p:nvCxnSpPr>
          <p:spPr>
            <a:xfrm>
              <a:off x="1161" y="1880"/>
              <a:ext cx="4743" cy="0"/>
            </a:xfrm>
            <a:prstGeom prst="line">
              <a:avLst/>
            </a:prstGeom>
            <a:ln>
              <a:solidFill>
                <a:srgbClr val="009FB9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2" name="图片 1" descr="图片1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389312" y="2963378"/>
            <a:ext cx="3044935" cy="2819559"/>
          </a:xfrm>
          <a:prstGeom prst="rect">
            <a:avLst/>
          </a:prstGeom>
        </p:spPr>
      </p:pic>
      <p:sp>
        <p:nvSpPr>
          <p:cNvPr id="14" name="云形标注 13"/>
          <p:cNvSpPr/>
          <p:nvPr/>
        </p:nvSpPr>
        <p:spPr>
          <a:xfrm>
            <a:off x="6273209" y="985652"/>
            <a:ext cx="4806469" cy="2108423"/>
          </a:xfrm>
          <a:prstGeom prst="cloudCallout">
            <a:avLst>
              <a:gd name="adj1" fmla="val 17576"/>
              <a:gd name="adj2" fmla="val 6834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 smtClean="0"/>
              <a:t>Do you know how to save yourself when an earthquake happens?</a:t>
            </a:r>
            <a:endParaRPr lang="zh-CN" altLang="en-US" sz="2400" dirty="0"/>
          </a:p>
        </p:txBody>
      </p:sp>
      <p:sp>
        <p:nvSpPr>
          <p:cNvPr id="19" name="云形标注 18"/>
          <p:cNvSpPr/>
          <p:nvPr/>
        </p:nvSpPr>
        <p:spPr>
          <a:xfrm>
            <a:off x="676894" y="1662545"/>
            <a:ext cx="5201392" cy="1828801"/>
          </a:xfrm>
          <a:prstGeom prst="cloudCallout">
            <a:avLst>
              <a:gd name="adj1" fmla="val -24889"/>
              <a:gd name="adj2" fmla="val 4008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 smtClean="0"/>
              <a:t>Yes, I learned the correct ways to keep safe during an earthquake.</a:t>
            </a:r>
            <a:endParaRPr lang="zh-CN" altLang="en-US" dirty="0"/>
          </a:p>
        </p:txBody>
      </p:sp>
      <p:pic>
        <p:nvPicPr>
          <p:cNvPr id="11" name="图片 10" descr="6c72e563be0ec1f2703f3f9a36502882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 t="22567" r="48243" b="32017"/>
          <a:stretch>
            <a:fillRect/>
          </a:stretch>
        </p:blipFill>
        <p:spPr>
          <a:xfrm>
            <a:off x="681439" y="3287839"/>
            <a:ext cx="2500234" cy="2197290"/>
          </a:xfrm>
          <a:prstGeom prst="rect">
            <a:avLst/>
          </a:prstGeom>
        </p:spPr>
      </p:pic>
      <p:sp>
        <p:nvSpPr>
          <p:cNvPr id="12" name="云形标注 11"/>
          <p:cNvSpPr/>
          <p:nvPr/>
        </p:nvSpPr>
        <p:spPr>
          <a:xfrm>
            <a:off x="3177626" y="3302998"/>
            <a:ext cx="5313232" cy="1931362"/>
          </a:xfrm>
          <a:prstGeom prst="cloudCallout">
            <a:avLst>
              <a:gd name="adj1" fmla="val -56725"/>
              <a:gd name="adj2" fmla="val 630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 smtClean="0"/>
              <a:t>We should take different measures in different places.</a:t>
            </a:r>
            <a:endParaRPr lang="zh-CN" altLang="en-US" dirty="0"/>
          </a:p>
        </p:txBody>
      </p:sp>
      <p:sp>
        <p:nvSpPr>
          <p:cNvPr id="17" name="矩形 16"/>
          <p:cNvSpPr/>
          <p:nvPr/>
        </p:nvSpPr>
        <p:spPr>
          <a:xfrm>
            <a:off x="4113656" y="611505"/>
            <a:ext cx="310418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b="1" kern="10" spc="-360" dirty="0" smtClean="0">
                <a:ln w="12700">
                  <a:solidFill>
                    <a:srgbClr val="000099"/>
                  </a:solidFill>
                  <a:rou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Arial Black" panose="020B0A04020102020204"/>
              </a:rPr>
              <a:t>Ask and answer</a:t>
            </a:r>
            <a:endParaRPr lang="zh-CN" altLang="en-US" sz="3200" dirty="0"/>
          </a:p>
        </p:txBody>
      </p:sp>
    </p:spTree>
    <p:custDataLst>
      <p:tags r:id="rId1"/>
    </p:custData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9" grpId="0" animBg="1"/>
      <p:bldP spid="12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12032" y="1016122"/>
            <a:ext cx="11041039" cy="43581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40000"/>
              </a:lnSpc>
            </a:pPr>
            <a:r>
              <a:rPr lang="en-US" altLang="zh-CN" sz="2200" dirty="0" smtClean="0"/>
              <a:t>1.</a:t>
            </a:r>
            <a:r>
              <a:rPr lang="zh-CN" altLang="en-US" sz="2200" dirty="0" smtClean="0"/>
              <a:t> 总之，我在北京玩得很开心。</a:t>
            </a:r>
            <a:endParaRPr lang="en-US" altLang="zh-CN" sz="2200" dirty="0" smtClean="0"/>
          </a:p>
          <a:p>
            <a:pPr>
              <a:lnSpc>
                <a:spcPct val="140000"/>
              </a:lnSpc>
            </a:pPr>
            <a:r>
              <a:rPr lang="en-US" altLang="zh-CN" sz="2200" dirty="0" smtClean="0"/>
              <a:t>    ______ ______, I had a very good time in Beijing.</a:t>
            </a:r>
          </a:p>
          <a:p>
            <a:pPr>
              <a:lnSpc>
                <a:spcPct val="140000"/>
              </a:lnSpc>
            </a:pPr>
            <a:r>
              <a:rPr lang="en-US" altLang="zh-CN" sz="2200" dirty="0" smtClean="0"/>
              <a:t>2. </a:t>
            </a:r>
            <a:r>
              <a:rPr lang="zh-CN" altLang="en-US" sz="2200" dirty="0" smtClean="0"/>
              <a:t>一位老要告诫我们在这么坏的天气不要爬山。</a:t>
            </a:r>
            <a:endParaRPr lang="en-US" altLang="zh-CN" sz="2200" dirty="0" smtClean="0"/>
          </a:p>
          <a:p>
            <a:pPr>
              <a:lnSpc>
                <a:spcPct val="140000"/>
              </a:lnSpc>
            </a:pPr>
            <a:r>
              <a:rPr lang="zh-CN" altLang="en-US" sz="2200" dirty="0" smtClean="0"/>
              <a:t>　</a:t>
            </a:r>
            <a:r>
              <a:rPr lang="en-US" altLang="zh-CN" sz="2200" dirty="0" smtClean="0"/>
              <a:t>An old man ________ us ______ ______ ______ the mountain in such bad weather.</a:t>
            </a:r>
          </a:p>
          <a:p>
            <a:pPr>
              <a:lnSpc>
                <a:spcPct val="140000"/>
              </a:lnSpc>
            </a:pPr>
            <a:r>
              <a:rPr lang="en-US" altLang="zh-CN" sz="2200" dirty="0" smtClean="0"/>
              <a:t>3. </a:t>
            </a:r>
            <a:r>
              <a:rPr lang="zh-CN" altLang="en-US" sz="2200" dirty="0" smtClean="0"/>
              <a:t>当地震发生时，不要从高楼向外跳。</a:t>
            </a:r>
            <a:endParaRPr lang="en-US" altLang="zh-CN" sz="2200" dirty="0" smtClean="0"/>
          </a:p>
          <a:p>
            <a:pPr>
              <a:lnSpc>
                <a:spcPct val="140000"/>
              </a:lnSpc>
            </a:pPr>
            <a:r>
              <a:rPr lang="en-US" altLang="zh-CN" sz="2200" dirty="0" smtClean="0"/>
              <a:t>    ________ ________ out of high buildings when an earthquake _________.</a:t>
            </a:r>
          </a:p>
          <a:p>
            <a:pPr>
              <a:lnSpc>
                <a:spcPct val="140000"/>
              </a:lnSpc>
            </a:pPr>
            <a:r>
              <a:rPr lang="en-US" altLang="zh-CN" sz="2200" dirty="0" smtClean="0"/>
              <a:t>4. </a:t>
            </a:r>
            <a:r>
              <a:rPr lang="zh-CN" altLang="en-US" sz="2200" dirty="0" smtClean="0"/>
              <a:t>在山里，你们应该远离危险的地方。</a:t>
            </a:r>
            <a:endParaRPr lang="en-US" altLang="zh-CN" sz="2200" dirty="0" smtClean="0"/>
          </a:p>
          <a:p>
            <a:pPr>
              <a:lnSpc>
                <a:spcPct val="140000"/>
              </a:lnSpc>
            </a:pPr>
            <a:r>
              <a:rPr lang="zh-CN" altLang="en-US" sz="2200" dirty="0" smtClean="0"/>
              <a:t>　</a:t>
            </a:r>
            <a:r>
              <a:rPr lang="en-US" altLang="zh-CN" sz="2200" dirty="0" smtClean="0"/>
              <a:t>You should ________ ________ ________ dangerous places when you are in the mountains.</a:t>
            </a:r>
          </a:p>
        </p:txBody>
      </p:sp>
      <p:sp>
        <p:nvSpPr>
          <p:cNvPr id="8" name="WordArt 11"/>
          <p:cNvSpPr>
            <a:spLocks noChangeArrowheads="1" noTextEdit="1"/>
          </p:cNvSpPr>
          <p:nvPr/>
        </p:nvSpPr>
        <p:spPr bwMode="auto">
          <a:xfrm>
            <a:off x="646396" y="476283"/>
            <a:ext cx="7386320" cy="58039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r>
              <a:rPr lang="en-US" altLang="zh-CN" sz="2800" b="1" dirty="0" smtClean="0">
                <a:solidFill>
                  <a:srgbClr val="0000FF"/>
                </a:solidFill>
                <a:latin typeface="+mj-ea"/>
                <a:ea typeface="+mj-ea"/>
                <a:cs typeface="+mj-ea"/>
              </a:rPr>
              <a:t>IV.</a:t>
            </a:r>
            <a:r>
              <a:rPr lang="zh-CN" altLang="en-US" sz="2800" b="1" dirty="0" smtClean="0">
                <a:solidFill>
                  <a:srgbClr val="0000FF"/>
                </a:solidFill>
                <a:latin typeface="+mj-ea"/>
                <a:ea typeface="+mj-ea"/>
                <a:cs typeface="+mj-ea"/>
              </a:rPr>
              <a:t>根据汉语意思完成句子，每空一词</a:t>
            </a:r>
            <a:endParaRPr lang="en-US" altLang="zh-CN" sz="2800" b="1" dirty="0" smtClean="0">
              <a:solidFill>
                <a:srgbClr val="0000FF"/>
              </a:solidFill>
              <a:latin typeface="+mj-ea"/>
              <a:ea typeface="+mj-ea"/>
              <a:cs typeface="+mj-ea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11298" y="3081624"/>
            <a:ext cx="95121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solidFill>
                  <a:srgbClr val="0000FF"/>
                </a:solidFill>
              </a:rPr>
              <a:t>         </a:t>
            </a:r>
          </a:p>
          <a:p>
            <a:r>
              <a:rPr lang="en-US" altLang="zh-CN" sz="2400" dirty="0" smtClean="0">
                <a:solidFill>
                  <a:srgbClr val="0000FF"/>
                </a:solidFill>
              </a:rPr>
              <a:t>Don’t       jump                                                                      happens</a:t>
            </a:r>
            <a:endParaRPr lang="zh-CN" altLang="en-US" sz="2400" dirty="0">
              <a:solidFill>
                <a:srgbClr val="0000FF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750344" y="4353430"/>
            <a:ext cx="41729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solidFill>
                  <a:srgbClr val="0000FF"/>
                </a:solidFill>
              </a:rPr>
              <a:t>stay         away        from</a:t>
            </a:r>
            <a:endParaRPr lang="zh-CN" altLang="en-US" sz="2400" dirty="0">
              <a:solidFill>
                <a:srgbClr val="0000FF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231224" y="1535375"/>
            <a:ext cx="42670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solidFill>
                  <a:srgbClr val="0000FF"/>
                </a:solidFill>
              </a:rPr>
              <a:t>  In       short</a:t>
            </a:r>
            <a:endParaRPr lang="zh-CN" altLang="en-US" sz="2400" dirty="0">
              <a:solidFill>
                <a:srgbClr val="0000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96891" y="2473527"/>
            <a:ext cx="63096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solidFill>
                  <a:srgbClr val="0000FF"/>
                </a:solidFill>
              </a:rPr>
              <a:t>warned           not        to     climb</a:t>
            </a:r>
            <a:endParaRPr lang="zh-CN" altLang="en-US" sz="2400" dirty="0">
              <a:solidFill>
                <a:srgbClr val="0000FF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7" grpId="0"/>
      <p:bldP spid="9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415142" y="656650"/>
            <a:ext cx="9339943" cy="49353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2800" dirty="0"/>
              <a:t>5. </a:t>
            </a:r>
            <a:r>
              <a:rPr lang="zh-CN" altLang="en-US" sz="2800" dirty="0"/>
              <a:t>当你使用电梯时，不要接触电梯的门。</a:t>
            </a:r>
            <a:endParaRPr lang="en-US" altLang="zh-CN" sz="2800" dirty="0"/>
          </a:p>
          <a:p>
            <a:pPr>
              <a:lnSpc>
                <a:spcPct val="200000"/>
              </a:lnSpc>
            </a:pPr>
            <a:r>
              <a:rPr lang="en-US" altLang="zh-CN" sz="2800" dirty="0"/>
              <a:t>   When you take a lift, keep ________ ________ the door of the lift. </a:t>
            </a:r>
            <a:endParaRPr lang="en-US" altLang="zh-CN" sz="2800" dirty="0" smtClean="0"/>
          </a:p>
          <a:p>
            <a:pPr>
              <a:lnSpc>
                <a:spcPct val="200000"/>
              </a:lnSpc>
            </a:pPr>
            <a:r>
              <a:rPr lang="en-US" altLang="zh-CN" sz="2800" dirty="0"/>
              <a:t>6.</a:t>
            </a:r>
            <a:r>
              <a:rPr lang="zh-CN" altLang="zh-CN" sz="2800" dirty="0"/>
              <a:t>她朝里面看，但什么也没看见。</a:t>
            </a:r>
          </a:p>
          <a:p>
            <a:pPr>
              <a:lnSpc>
                <a:spcPct val="200000"/>
              </a:lnSpc>
            </a:pPr>
            <a:r>
              <a:rPr lang="en-US" altLang="zh-CN" sz="2800" dirty="0"/>
              <a:t>  She looked ______,but she saw______.</a:t>
            </a:r>
            <a:endParaRPr lang="zh-CN" altLang="zh-CN" sz="2800" dirty="0"/>
          </a:p>
          <a:p>
            <a:pPr>
              <a:lnSpc>
                <a:spcPct val="140000"/>
              </a:lnSpc>
            </a:pPr>
            <a:endParaRPr lang="en-US" altLang="zh-CN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6354514" y="1772529"/>
            <a:ext cx="24470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solidFill>
                  <a:srgbClr val="0000FF"/>
                </a:solidFill>
              </a:rPr>
              <a:t>clear           of</a:t>
            </a:r>
            <a:endParaRPr lang="zh-CN" altLang="en-US" sz="2800" dirty="0">
              <a:solidFill>
                <a:srgbClr val="0000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91571" y="4308902"/>
            <a:ext cx="46509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solidFill>
                  <a:srgbClr val="0000FF"/>
                </a:solidFill>
              </a:rPr>
              <a:t>inside                       nothing</a:t>
            </a:r>
            <a:endParaRPr lang="zh-CN" altLang="en-US" sz="28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3045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911" y="3313368"/>
            <a:ext cx="1607475" cy="24245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矩形 2"/>
          <p:cNvSpPr/>
          <p:nvPr/>
        </p:nvSpPr>
        <p:spPr>
          <a:xfrm>
            <a:off x="2687955" y="2234565"/>
            <a:ext cx="836797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1. </a:t>
            </a:r>
            <a:r>
              <a:rPr lang="en-US" altLang="zh-CN" sz="3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Read the passage.</a:t>
            </a:r>
            <a:endParaRPr lang="en-US" altLang="zh-CN" sz="3200" b="1" dirty="0">
              <a:solidFill>
                <a:srgbClr val="00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lv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en-US" altLang="zh-CN" sz="3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. Talk with your partner about what to do and what not to do in an earthquake.</a:t>
            </a:r>
            <a:endParaRPr lang="en-US" altLang="zh-CN" sz="3200" b="1" dirty="0">
              <a:solidFill>
                <a:srgbClr val="00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122951" y="860462"/>
            <a:ext cx="254146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altLang="zh-CN" sz="3600" b="1" kern="10" spc="-360" dirty="0" smtClean="0">
                <a:ln w="12700">
                  <a:solidFill>
                    <a:srgbClr val="000099"/>
                  </a:solidFill>
                  <a:rou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Arial Black" panose="020B0A04020102020204"/>
              </a:rPr>
              <a:t>Homework</a:t>
            </a:r>
            <a:endParaRPr lang="zh-CN" altLang="en-US" sz="3600" b="1" kern="10" spc="-360" dirty="0">
              <a:ln w="12700">
                <a:solidFill>
                  <a:srgbClr val="000099"/>
                </a:solidFill>
                <a:round/>
              </a:ln>
              <a:solidFill>
                <a:srgbClr val="33CCFF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Arial Black" panose="020B0A04020102020204"/>
            </a:endParaRPr>
          </a:p>
        </p:txBody>
      </p:sp>
    </p:spTree>
    <p:custDataLst>
      <p:tags r:id="rId1"/>
    </p:custData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22" descr="图片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24130" y="-11430"/>
            <a:ext cx="12244705" cy="6891655"/>
          </a:xfrm>
          <a:prstGeom prst="rect">
            <a:avLst/>
          </a:prstGeom>
        </p:spPr>
      </p:pic>
      <p:pic>
        <p:nvPicPr>
          <p:cNvPr id="24" name="图片 23" descr="书本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648190" y="4932680"/>
            <a:ext cx="2852420" cy="176784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" name="图片 2" descr="星仔再见(1)(1)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-288290" y="2709545"/>
            <a:ext cx="3816350" cy="390588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0942" y="4932679"/>
            <a:ext cx="1646238" cy="143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矩形 3"/>
          <p:cNvSpPr/>
          <p:nvPr/>
        </p:nvSpPr>
        <p:spPr>
          <a:xfrm>
            <a:off x="3054985" y="2062480"/>
            <a:ext cx="6416040" cy="15684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9600" b="1" cap="none" spc="0" dirty="0" smtClean="0">
                <a:ln w="10541" cmpd="sng">
                  <a:noFill/>
                  <a:prstDash val="solid"/>
                </a:ln>
                <a:solidFill>
                  <a:srgbClr val="0000FF"/>
                </a:solidFill>
                <a:effectLst/>
                <a:latin typeface="Brush Script Std" panose="03060802040607070404" pitchFamily="66" charset="0"/>
              </a:rPr>
              <a:t>Thank you !</a:t>
            </a:r>
          </a:p>
        </p:txBody>
      </p:sp>
      <p:sp>
        <p:nvSpPr>
          <p:cNvPr id="71" name="矩形 70"/>
          <p:cNvSpPr/>
          <p:nvPr/>
        </p:nvSpPr>
        <p:spPr>
          <a:xfrm>
            <a:off x="-30480" y="6526530"/>
            <a:ext cx="12245340" cy="181610"/>
          </a:xfrm>
          <a:prstGeom prst="rect">
            <a:avLst/>
          </a:prstGeom>
          <a:solidFill>
            <a:srgbClr val="009F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custDataLst>
      <p:tags r:id="rId1"/>
    </p:custData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BT0S21BQ3R710001.jpg"/>
          <p:cNvPicPr>
            <a:picLocks noChangeAspect="1"/>
          </p:cNvPicPr>
          <p:nvPr/>
        </p:nvPicPr>
        <p:blipFill>
          <a:blip r:embed="rId2" cstate="print"/>
          <a:srcRect t="12987"/>
          <a:stretch>
            <a:fillRect/>
          </a:stretch>
        </p:blipFill>
        <p:spPr>
          <a:xfrm>
            <a:off x="857498" y="249382"/>
            <a:ext cx="10287000" cy="5967351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593766" y="546268"/>
            <a:ext cx="109015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/>
              <a:t>Earthquakes always happen suddenly. They destroy buildings, roads and bridges. And thousands of people may lose their lives during big earthquakes.  </a:t>
            </a:r>
            <a:endParaRPr lang="zh-CN" altLang="en-US" sz="2400" dirty="0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timg (24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56827" y="686679"/>
            <a:ext cx="7006938" cy="464534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44039" y="5620987"/>
            <a:ext cx="92865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/>
              <a:t>A terrible earthquake happened on May 12 in 2008 in </a:t>
            </a:r>
            <a:r>
              <a:rPr lang="en-US" altLang="zh-CN" sz="2400" dirty="0" err="1" smtClean="0"/>
              <a:t>Wenchuan</a:t>
            </a:r>
            <a:r>
              <a:rPr lang="en-US" altLang="zh-CN" sz="2400" dirty="0" smtClean="0"/>
              <a:t>. </a:t>
            </a:r>
            <a:endParaRPr lang="zh-CN" altLang="en-US" sz="24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timg (38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95894" y="795647"/>
            <a:ext cx="6198055" cy="4120738"/>
          </a:xfrm>
          <a:prstGeom prst="rect">
            <a:avLst/>
          </a:prstGeom>
        </p:spPr>
      </p:pic>
      <p:pic>
        <p:nvPicPr>
          <p:cNvPr id="8" name="图片 7" descr="timg (35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87781" y="1935676"/>
            <a:ext cx="5821685" cy="3918857"/>
          </a:xfrm>
          <a:prstGeom prst="rect">
            <a:avLst/>
          </a:prstGeom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timg (24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37250" y="546266"/>
            <a:ext cx="9009923" cy="523701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619503" y="5807037"/>
            <a:ext cx="32894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err="1" smtClean="0"/>
              <a:t>Wenchuan</a:t>
            </a:r>
            <a:r>
              <a:rPr lang="en-US" altLang="zh-CN" sz="2400" dirty="0" smtClean="0"/>
              <a:t> nowadays</a:t>
            </a:r>
            <a:endParaRPr lang="zh-CN" altLang="en-US" sz="24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766576" y="1797519"/>
            <a:ext cx="589597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000" b="1" kern="10" spc="-360" dirty="0" smtClean="0">
                <a:ln w="12700">
                  <a:solidFill>
                    <a:srgbClr val="000099"/>
                  </a:solidFill>
                  <a:rou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Arial Black" panose="020B0A04020102020204"/>
              </a:rPr>
              <a:t>Reading and vocabulary</a:t>
            </a:r>
            <a:endParaRPr lang="zh-CN" altLang="en-US" dirty="0"/>
          </a:p>
        </p:txBody>
      </p:sp>
      <p:pic>
        <p:nvPicPr>
          <p:cNvPr id="3" name="图片 2" descr="25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00644" y="4854436"/>
            <a:ext cx="2636322" cy="1427611"/>
          </a:xfrm>
          <a:prstGeom prst="rect">
            <a:avLst/>
          </a:prstGeom>
        </p:spPr>
      </p:pic>
      <p:grpSp>
        <p:nvGrpSpPr>
          <p:cNvPr id="5" name="组合 4"/>
          <p:cNvGrpSpPr/>
          <p:nvPr/>
        </p:nvGrpSpPr>
        <p:grpSpPr>
          <a:xfrm>
            <a:off x="700644" y="418910"/>
            <a:ext cx="3304540" cy="1003300"/>
            <a:chOff x="503876" y="1071864"/>
            <a:chExt cx="3304540" cy="1003300"/>
          </a:xfrm>
        </p:grpSpPr>
        <p:sp>
          <p:nvSpPr>
            <p:cNvPr id="6" name="TextBox 2"/>
            <p:cNvSpPr txBox="1"/>
            <p:nvPr/>
          </p:nvSpPr>
          <p:spPr>
            <a:xfrm>
              <a:off x="1265876" y="1288399"/>
              <a:ext cx="244490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3600" b="1" dirty="0" smtClean="0">
                  <a:solidFill>
                    <a:srgbClr val="009FB9"/>
                  </a:solidFill>
                  <a:latin typeface="+mj-ea"/>
                  <a:ea typeface="+mj-ea"/>
                </a:rPr>
                <a:t>课 堂 学 习</a:t>
              </a:r>
              <a:endParaRPr lang="zh-CN" altLang="en-US" sz="3600" b="1" dirty="0" smtClean="0">
                <a:solidFill>
                  <a:srgbClr val="009FB9"/>
                </a:solidFill>
                <a:latin typeface="+mj-ea"/>
                <a:ea typeface="+mj-ea"/>
              </a:endParaRPr>
            </a:p>
          </p:txBody>
        </p:sp>
        <p:pic>
          <p:nvPicPr>
            <p:cNvPr id="7" name="图片 6" descr="标题2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03876" y="1071864"/>
              <a:ext cx="1003300" cy="1003300"/>
            </a:xfrm>
            <a:prstGeom prst="rect">
              <a:avLst/>
            </a:prstGeom>
          </p:spPr>
        </p:pic>
        <p:cxnSp>
          <p:nvCxnSpPr>
            <p:cNvPr id="8" name="直接连接符 7"/>
            <p:cNvCxnSpPr/>
            <p:nvPr/>
          </p:nvCxnSpPr>
          <p:spPr>
            <a:xfrm>
              <a:off x="796611" y="1870694"/>
              <a:ext cx="3011805" cy="0"/>
            </a:xfrm>
            <a:prstGeom prst="line">
              <a:avLst/>
            </a:prstGeom>
            <a:ln>
              <a:solidFill>
                <a:srgbClr val="009FB9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标题 3"/>
          <p:cNvSpPr>
            <a:spLocks noGrp="1" noChangeArrowheads="1"/>
          </p:cNvSpPr>
          <p:nvPr/>
        </p:nvSpPr>
        <p:spPr bwMode="auto">
          <a:xfrm>
            <a:off x="1009759" y="860938"/>
            <a:ext cx="102616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en-US" altLang="zh-CN" sz="2800" b="1" dirty="0" smtClean="0">
                <a:solidFill>
                  <a:srgbClr val="0000FF"/>
                </a:solidFill>
              </a:rPr>
              <a:t>Work </a:t>
            </a:r>
            <a:r>
              <a:rPr lang="en-US" altLang="zh-CN" sz="2800" b="1" dirty="0">
                <a:solidFill>
                  <a:srgbClr val="0000FF"/>
                </a:solidFill>
              </a:rPr>
              <a:t>in pairs. Look at the pictures </a:t>
            </a:r>
            <a:r>
              <a:rPr lang="en-US" altLang="zh-CN" sz="2800" b="1" dirty="0" smtClean="0">
                <a:solidFill>
                  <a:srgbClr val="0000FF"/>
                </a:solidFill>
              </a:rPr>
              <a:t>and ask </a:t>
            </a:r>
            <a:r>
              <a:rPr lang="en-US" altLang="zh-CN" sz="2800" b="1" dirty="0">
                <a:solidFill>
                  <a:srgbClr val="0000FF"/>
                </a:solidFill>
              </a:rPr>
              <a:t>and answer the questions.</a:t>
            </a:r>
          </a:p>
        </p:txBody>
      </p:sp>
      <p:sp>
        <p:nvSpPr>
          <p:cNvPr id="12292" name="文本框 2"/>
          <p:cNvSpPr txBox="1">
            <a:spLocks noChangeArrowheads="1"/>
          </p:cNvSpPr>
          <p:nvPr/>
        </p:nvSpPr>
        <p:spPr bwMode="auto">
          <a:xfrm>
            <a:off x="1053883" y="1768845"/>
            <a:ext cx="9914467" cy="947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10000"/>
              </a:lnSpc>
              <a:spcBef>
                <a:spcPct val="20000"/>
              </a:spcBef>
            </a:pPr>
            <a:r>
              <a:rPr lang="en-US" altLang="zh-CN" sz="2400" dirty="0" smtClean="0">
                <a:ea typeface="BatangChe" pitchFamily="49" charset="-127"/>
              </a:rPr>
              <a:t>1</a:t>
            </a:r>
            <a:r>
              <a:rPr lang="en-US" altLang="zh-CN" sz="2400" dirty="0">
                <a:ea typeface="BatangChe" pitchFamily="49" charset="-127"/>
              </a:rPr>
              <a:t>. Where are the people?</a:t>
            </a:r>
          </a:p>
          <a:p>
            <a:pPr>
              <a:lnSpc>
                <a:spcPct val="110000"/>
              </a:lnSpc>
              <a:spcBef>
                <a:spcPct val="20000"/>
              </a:spcBef>
            </a:pPr>
            <a:r>
              <a:rPr lang="en-US" altLang="zh-CN" sz="2400" dirty="0" smtClean="0">
                <a:ea typeface="BatangChe" pitchFamily="49" charset="-127"/>
              </a:rPr>
              <a:t>2 </a:t>
            </a:r>
            <a:r>
              <a:rPr lang="en-US" altLang="zh-CN" sz="2400" dirty="0">
                <a:ea typeface="BatangChe" pitchFamily="49" charset="-127"/>
              </a:rPr>
              <a:t>.What are they doing? Why?</a:t>
            </a:r>
            <a:endParaRPr lang="zh-CN" altLang="en-US" sz="2400" dirty="0"/>
          </a:p>
        </p:txBody>
      </p:sp>
      <p:pic>
        <p:nvPicPr>
          <p:cNvPr id="12293" name="图片 3" descr="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933" y="2731325"/>
            <a:ext cx="10856384" cy="2982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矩形 5"/>
          <p:cNvSpPr/>
          <p:nvPr/>
        </p:nvSpPr>
        <p:spPr>
          <a:xfrm>
            <a:off x="559253" y="385413"/>
            <a:ext cx="3242930" cy="645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600" b="1" kern="10" spc="-360" dirty="0" smtClean="0">
                <a:ln w="12700">
                  <a:solidFill>
                    <a:srgbClr val="000099"/>
                  </a:solidFill>
                  <a:rou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Arial Black" panose="020B0A04020102020204"/>
                <a:ea typeface="宋体" panose="02010600030101010101" pitchFamily="2" charset="-122"/>
              </a:rPr>
              <a:t>Walking up</a:t>
            </a:r>
            <a:endParaRPr lang="zh-CN" altLang="en-US" sz="3600" b="1" kern="10" spc="-360" dirty="0">
              <a:ln w="12700">
                <a:solidFill>
                  <a:srgbClr val="000099"/>
                </a:solidFill>
                <a:round/>
              </a:ln>
              <a:solidFill>
                <a:srgbClr val="33CCFF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Arial Black" panose="020B0A04020102020204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custom"/>
  <p:tag name="KSO_WM_TEMPLATE_INDEX" val="2018455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455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4553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4553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4553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4553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4553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SUBTYPE" val="pureTxt"/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SLIDE_SIZE" val="828*343"/>
  <p:tag name="KSO_WM_SLIDE_POSITION" val="66*144"/>
  <p:tag name="KSO_WM_BEAUTIFY_FLAG" val="#wm#"/>
  <p:tag name="KSO_WM_SLIDE_TYPE" val="title"/>
  <p:tag name="KSO_WM_SLIDE_LAYOUT_CNT" val="1_1"/>
  <p:tag name="KSO_WM_SLIDE_LAYOUT" val="a_b"/>
  <p:tag name="KSO_WM_SLIDE_ITEM_CNT" val="2"/>
  <p:tag name="KSO_WM_SLIDE_INDEX" val="1"/>
  <p:tag name="KSO_WM_SLIDE_ID" val="custom20184553_1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custom"/>
  <p:tag name="KSO_WM_TEMPLATE_INDEX" val="2018455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BEAUTIFY_FLAG" val="#wm#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custom"/>
  <p:tag name="KSO_WM_TEMPLATE_INDEX" val="2018455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custom"/>
  <p:tag name="KSO_WM_TEMPLATE_INDEX" val="2018455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BEAUTIFY_FLAG" val="#wm#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SUBTYPE" val="pureTxt"/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SLIDE_SIZE" val="828*343"/>
  <p:tag name="KSO_WM_SLIDE_POSITION" val="66*144"/>
  <p:tag name="KSO_WM_BEAUTIFY_FLAG" val="#wm#"/>
  <p:tag name="KSO_WM_SLIDE_TYPE" val="title"/>
  <p:tag name="KSO_WM_SLIDE_LAYOUT_CNT" val="1_1"/>
  <p:tag name="KSO_WM_SLIDE_LAYOUT" val="a_b"/>
  <p:tag name="KSO_WM_SLIDE_ITEM_CNT" val="2"/>
  <p:tag name="KSO_WM_SLIDE_INDEX" val="1"/>
  <p:tag name="KSO_WM_SLIDE_ID" val="custom20184553_1"/>
  <p:tag name="KSO_WM_TAG_VERSION" val="1.0"/>
  <p:tag name="KSO_WM_TEMPLATE_INDEX" val="20184553"/>
  <p:tag name="KSO_WM_TEMPLATE_CATEGORY" val="custom"/>
  <p:tag name="KSO_WM_TEMPLATE_THUMBS_INDEX" val="1、6、10、14、20、26、27、28、29、31"/>
  <p:tag name="KSO_WM_SLIDE_MODEL_TYPE" val="cover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SUBTYPE" val="pureTxt"/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SLIDE_SIZE" val="828*343"/>
  <p:tag name="KSO_WM_SLIDE_POSITION" val="66*144"/>
  <p:tag name="KSO_WM_BEAUTIFY_FLAG" val="#wm#"/>
  <p:tag name="KSO_WM_SLIDE_TYPE" val="title"/>
  <p:tag name="KSO_WM_SLIDE_LAYOUT_CNT" val="1_1"/>
  <p:tag name="KSO_WM_SLIDE_LAYOUT" val="a_b"/>
  <p:tag name="KSO_WM_SLIDE_ITEM_CNT" val="2"/>
  <p:tag name="KSO_WM_SLIDE_INDEX" val="1"/>
  <p:tag name="KSO_WM_SLIDE_ID" val="custom20184553_1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SUBTYPE" val="pureTxt"/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SLIDE_SIZE" val="828*343"/>
  <p:tag name="KSO_WM_SLIDE_POSITION" val="66*144"/>
  <p:tag name="KSO_WM_BEAUTIFY_FLAG" val="#wm#"/>
  <p:tag name="KSO_WM_SLIDE_TYPE" val="title"/>
  <p:tag name="KSO_WM_SLIDE_LAYOUT_CNT" val="1_1"/>
  <p:tag name="KSO_WM_SLIDE_LAYOUT" val="a_b"/>
  <p:tag name="KSO_WM_SLIDE_ITEM_CNT" val="2"/>
  <p:tag name="KSO_WM_SLIDE_INDEX" val="1"/>
  <p:tag name="KSO_WM_SLIDE_ID" val="custom20184553_1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heme/theme1.xml><?xml version="1.0" encoding="utf-8"?>
<a:theme xmlns:a="http://schemas.openxmlformats.org/drawingml/2006/main" name="1_Office 主题">
  <a:themeElements>
    <a:clrScheme name="自定义 214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自定义 214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CCE8C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1373</Words>
  <Application>Microsoft Office PowerPoint</Application>
  <PresentationFormat>自定义</PresentationFormat>
  <Paragraphs>253</Paragraphs>
  <Slides>33</Slides>
  <Notes>4</Notes>
  <HiddenSlides>0</HiddenSlides>
  <MMClips>1</MMClips>
  <ScaleCrop>false</ScaleCrop>
  <HeadingPairs>
    <vt:vector size="4" baseType="variant">
      <vt:variant>
        <vt:lpstr>主题</vt:lpstr>
      </vt:variant>
      <vt:variant>
        <vt:i4>2</vt:i4>
      </vt:variant>
      <vt:variant>
        <vt:lpstr>幻灯片标题</vt:lpstr>
      </vt:variant>
      <vt:variant>
        <vt:i4>33</vt:i4>
      </vt:variant>
    </vt:vector>
  </HeadingPairs>
  <TitlesOfParts>
    <vt:vector size="35" baseType="lpstr">
      <vt:lpstr>1_Office 主题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48</cp:revision>
  <dcterms:created xsi:type="dcterms:W3CDTF">2018-03-01T02:03:00Z</dcterms:created>
  <dcterms:modified xsi:type="dcterms:W3CDTF">2020-08-22T09:18:23Z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2052-11.1.0.8894</vt:lpwstr>
  </property>
  <property fmtid="{D5CDD505-2E9C-101B-9397-08002B2CF9AE}" pid="3" name="KSORubyTemplateID">
    <vt:lpwstr>13</vt:lpwstr>
  </property>
</Properties>
</file>