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3"/>
  </p:notesMasterIdLst>
  <p:handoutMasterIdLst>
    <p:handoutMasterId r:id="rId34"/>
  </p:handoutMasterIdLst>
  <p:sldIdLst>
    <p:sldId id="256" r:id="rId3"/>
    <p:sldId id="257" r:id="rId4"/>
    <p:sldId id="258" r:id="rId5"/>
    <p:sldId id="303" r:id="rId6"/>
    <p:sldId id="304" r:id="rId7"/>
    <p:sldId id="280" r:id="rId8"/>
    <p:sldId id="262" r:id="rId9"/>
    <p:sldId id="288" r:id="rId10"/>
    <p:sldId id="264" r:id="rId11"/>
    <p:sldId id="285" r:id="rId12"/>
    <p:sldId id="267" r:id="rId13"/>
    <p:sldId id="286" r:id="rId14"/>
    <p:sldId id="268" r:id="rId15"/>
    <p:sldId id="287" r:id="rId16"/>
    <p:sldId id="270" r:id="rId17"/>
    <p:sldId id="271" r:id="rId18"/>
    <p:sldId id="310" r:id="rId19"/>
    <p:sldId id="276" r:id="rId20"/>
    <p:sldId id="277" r:id="rId21"/>
    <p:sldId id="299" r:id="rId22"/>
    <p:sldId id="300" r:id="rId23"/>
    <p:sldId id="317" r:id="rId24"/>
    <p:sldId id="309" r:id="rId25"/>
    <p:sldId id="296" r:id="rId26"/>
    <p:sldId id="311" r:id="rId27"/>
    <p:sldId id="315" r:id="rId28"/>
    <p:sldId id="314" r:id="rId29"/>
    <p:sldId id="313" r:id="rId30"/>
    <p:sldId id="301" r:id="rId31"/>
    <p:sldId id="316" r:id="rId32"/>
  </p:sldIdLst>
  <p:sldSz cx="121697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8" y="-330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AFCE7-BAD7-48AA-BC81-62E9CAA42F12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1C5DD-2763-4174-B4AE-31A59B3314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816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61C54-BE6D-431F-AA9C-C7E41098FB6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54700-D189-4408-90A1-41493DC1D8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31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54700-D189-4408-90A1-41493DC1D8E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916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2813" y="2130425"/>
            <a:ext cx="1034415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5625" y="3886200"/>
            <a:ext cx="851852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3134-6322-47DC-A202-62CDFCB34B54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F84A-3664-4AA1-82A5-07DE637864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646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3134-6322-47DC-A202-62CDFCB34B54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F84A-3664-4AA1-82A5-07DE637864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017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025" y="4406900"/>
            <a:ext cx="103441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025" y="2906713"/>
            <a:ext cx="103441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3134-6322-47DC-A202-62CDFCB34B54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F84A-3664-4AA1-82A5-07DE637864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007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013" y="1600200"/>
            <a:ext cx="54006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1088" y="1600200"/>
            <a:ext cx="54006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3134-6322-47DC-A202-62CDFCB34B54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F84A-3664-4AA1-82A5-07DE637864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648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013" y="1535113"/>
            <a:ext cx="53768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013" y="2174875"/>
            <a:ext cx="53768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81725" y="1535113"/>
            <a:ext cx="53800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81725" y="2174875"/>
            <a:ext cx="53800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3134-6322-47DC-A202-62CDFCB34B54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F84A-3664-4AA1-82A5-07DE637864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334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3134-6322-47DC-A202-62CDFCB34B54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F84A-3664-4AA1-82A5-07DE637864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201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3134-6322-47DC-A202-62CDFCB34B54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F84A-3664-4AA1-82A5-07DE637864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71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 flipV="1">
            <a:off x="252239" y="476672"/>
            <a:ext cx="11665296" cy="36004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180231" y="242367"/>
            <a:ext cx="7853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配套旧教材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思想政治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—RJ—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必修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1—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经济生活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第一单元生活与消费   第三课多彩的消费   第一框消费及其类型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013" y="273050"/>
            <a:ext cx="400367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57738" y="273050"/>
            <a:ext cx="68040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013" y="1435100"/>
            <a:ext cx="400367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3134-6322-47DC-A202-62CDFCB34B54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F84A-3664-4AA1-82A5-07DE637864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260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6013" y="4800600"/>
            <a:ext cx="73009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6013" y="612775"/>
            <a:ext cx="73009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6013" y="5367338"/>
            <a:ext cx="73009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3134-6322-47DC-A202-62CDFCB34B54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F84A-3664-4AA1-82A5-07DE637864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466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3134-6322-47DC-A202-62CDFCB34B54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F84A-3664-4AA1-82A5-07DE637864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069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23325" y="274638"/>
            <a:ext cx="2738438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8013" y="274638"/>
            <a:ext cx="8062912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3134-6322-47DC-A202-62CDFCB34B54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F84A-3664-4AA1-82A5-07DE637864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12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84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8013" y="274638"/>
            <a:ext cx="109537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013" y="1600200"/>
            <a:ext cx="109537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8013" y="6356350"/>
            <a:ext cx="2840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53134-6322-47DC-A202-62CDFCB34B54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57663" y="6356350"/>
            <a:ext cx="3854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21725" y="6356350"/>
            <a:ext cx="284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7F84A-3664-4AA1-82A5-07DE637864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97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6254" y="2420888"/>
            <a:ext cx="2448273" cy="587982"/>
            <a:chOff x="396254" y="2420888"/>
            <a:chExt cx="2448273" cy="587982"/>
          </a:xfrm>
        </p:grpSpPr>
        <p:pic>
          <p:nvPicPr>
            <p:cNvPr id="1029" name="Picture 5" descr="E:\负责系列\2018-2019\全解学案版\全解学案版PPT\5.18PPT四改\PPT-图标4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54" y="2420888"/>
              <a:ext cx="2448273" cy="587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044327" y="2420888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学习目标</a:t>
              </a:r>
              <a:endPara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34640" y="3008870"/>
            <a:ext cx="92170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了解影响消费水平的主要因素。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理解居民收入水平对消费水平的影响。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了解贷款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消费、租赁消费。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知道生存资料消费、发展资料消费和享受资料消费及其内在变化规律。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26733" y="262867"/>
            <a:ext cx="11289215" cy="2020319"/>
            <a:chOff x="526733" y="262867"/>
            <a:chExt cx="11289215" cy="2020319"/>
          </a:xfrm>
        </p:grpSpPr>
        <p:pic>
          <p:nvPicPr>
            <p:cNvPr id="1026" name="Picture 2" descr="https://ss2.bdstatic.com/70cFvnSh_Q1YnxGkpoWK1HF6hhy/it/u=3985597621,3863110607&amp;fm=200&amp;gp=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33" y="262867"/>
              <a:ext cx="7646386" cy="187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6921137C-EC38-4D61-A6C8-C760EEBC6DD5}"/>
                </a:ext>
              </a:extLst>
            </p:cNvPr>
            <p:cNvCxnSpPr>
              <a:cxnSpLocks/>
            </p:cNvCxnSpPr>
            <p:nvPr/>
          </p:nvCxnSpPr>
          <p:spPr>
            <a:xfrm>
              <a:off x="539750" y="2276872"/>
              <a:ext cx="11276198" cy="6314"/>
            </a:xfrm>
            <a:prstGeom prst="line">
              <a:avLst/>
            </a:prstGeom>
            <a:noFill/>
            <a:ln w="254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632901" y="980727"/>
              <a:ext cx="60901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dirty="0" smtClean="0">
                  <a:latin typeface="微软雅黑" pitchFamily="34" charset="-122"/>
                  <a:ea typeface="微软雅黑" pitchFamily="34" charset="-122"/>
                </a:rPr>
                <a:t>第一框  消费及其类型</a:t>
              </a:r>
              <a:endParaRPr lang="zh-CN" altLang="en-US" sz="48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66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68425" y="824675"/>
            <a:ext cx="9524973" cy="3905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中国国家图书馆建馆多年来，积极服务于广大读者，见证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了国人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读书的历程和变化，为我国社会文明进步作出了巨大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贡献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。到图书馆有偿借阅图书属于 （　　）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生存资料消费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		B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贷款消费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发展资料消费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		D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享受资料消费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【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解析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】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从消费类型看，有偿借阅图书属于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租赁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消费、发展资料消费，故选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D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三项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与题意不符。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396255" y="836712"/>
            <a:ext cx="576436" cy="5899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300"/>
              </a:lnSpc>
              <a:spcBef>
                <a:spcPct val="20000"/>
              </a:spcBef>
              <a:buClr>
                <a:srgbClr val="EEECE1"/>
              </a:buClr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典型例题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6615" y="206084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759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2239" y="620687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三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、全面认识贷款消费</a:t>
            </a:r>
          </a:p>
        </p:txBody>
      </p:sp>
      <p:sp>
        <p:nvSpPr>
          <p:cNvPr id="4" name="矩形 3"/>
          <p:cNvSpPr/>
          <p:nvPr/>
        </p:nvSpPr>
        <p:spPr>
          <a:xfrm>
            <a:off x="324247" y="1268760"/>
            <a:ext cx="116652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从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消费对象看，贷款消费主要用于购买大宗高档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耐用消费品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以及大额服务。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从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消费群体看，贷款消费对于那些收入稳定，对未来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收入持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乐观态度又没有太多积蓄的人来说，不失为一种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可行的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选择。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从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注意的问题看，贷款消费应充分考虑自己的偿还能力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，避免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因贷款消费而影响未来生活。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从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意义的角度看，合理的贷款消费既有利于满足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消费者的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生活需要，提高消费者的生活质量，又有利于促进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社会经济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的发展。</a:t>
            </a:r>
          </a:p>
        </p:txBody>
      </p:sp>
    </p:spTree>
    <p:extLst>
      <p:ext uri="{BB962C8B-B14F-4D97-AF65-F5344CB8AC3E}">
        <p14:creationId xmlns:p14="http://schemas.microsoft.com/office/powerpoint/2010/main" val="243477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55597" y="665709"/>
            <a:ext cx="98586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近年来，人们的消费档次越来越高，贷款消费也逐渐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时髦起来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。贷款消费作为市场经济发展过程中的一种新型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消费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方式 （　　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①在某种程度上有利于提高和改善人们的生活　②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能够增加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人们的预期收入　③有利于刺激消费，扩大内需　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④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对消费者来说都是明智的选择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①②	 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①③	C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. ②③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	D 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③④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【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解析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】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贷款消费，“花明天的钱，圆今天的梦”，在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某种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程度上有利于提高和改善人们的生活，有利于刺激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消费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、扩大内需，①③正确。贷款消费不会增加人们的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预期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收入，②错误；如果不考虑经济承受能力，盲目贷款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，则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不值得提倡，④错误。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74660" y="673122"/>
            <a:ext cx="576436" cy="5899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300"/>
              </a:lnSpc>
              <a:spcBef>
                <a:spcPct val="20000"/>
              </a:spcBef>
              <a:buClr>
                <a:srgbClr val="EEECE1"/>
              </a:buClr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典型例题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57095" y="1340768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689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7485" y="476672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四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、正确认识消费结构</a:t>
            </a:r>
          </a:p>
        </p:txBody>
      </p:sp>
      <p:sp>
        <p:nvSpPr>
          <p:cNvPr id="4" name="矩形 3"/>
          <p:cNvSpPr/>
          <p:nvPr/>
        </p:nvSpPr>
        <p:spPr>
          <a:xfrm>
            <a:off x="401686" y="836712"/>
            <a:ext cx="10579743" cy="5567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含义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：是在一定的社会经济条件下，人们在消费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过程中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所消费的各种不同类型的消费资料（包括劳务）的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比例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关系。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形式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：有实物和价值两种表现形式。实物形式指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人们在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消费中，消费了一些什么样的消费资料，以及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它们各自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的数量。价值形式指以货币表示的人们在消费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过程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中消费的各种不同类型的消费资料的比例关系。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消费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结构的良性变动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生存资料在消费支出中的比重逐步下降，发展资料和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享受资料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的比重逐步上升；在各种消费形式的支出中，食品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支出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的比重逐步下降，衣服、生活用品支出的比重逐步上升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；在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消费总量中，服务性支出比重上升，商品性支出比重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下降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；精神消费的比重上升，物质消费的比重下降；等等。</a:t>
            </a:r>
          </a:p>
        </p:txBody>
      </p:sp>
    </p:spTree>
    <p:extLst>
      <p:ext uri="{BB962C8B-B14F-4D97-AF65-F5344CB8AC3E}">
        <p14:creationId xmlns:p14="http://schemas.microsoft.com/office/powerpoint/2010/main" val="309433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03772" y="692695"/>
            <a:ext cx="576436" cy="5899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300"/>
              </a:lnSpc>
              <a:spcBef>
                <a:spcPct val="20000"/>
              </a:spcBef>
              <a:buClr>
                <a:srgbClr val="EEECE1"/>
              </a:buClr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典型例题</a:t>
            </a:r>
          </a:p>
        </p:txBody>
      </p:sp>
      <p:sp>
        <p:nvSpPr>
          <p:cNvPr id="4" name="矩形 3"/>
          <p:cNvSpPr/>
          <p:nvPr/>
        </p:nvSpPr>
        <p:spPr>
          <a:xfrm>
            <a:off x="993099" y="548680"/>
            <a:ext cx="105643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随着我国经济发展，居民收入快速增长，中等收入群体持续扩大，消费结构不断升级，消费者对产品和服务的消费提出更高要求，更加注重品质，讲究品牌消费，呈现出个性化、多样化、高端化、体验式消费特点。由此可见（　　） 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①我国居民食品消费占比提升　②收入是消费的基础和前提　③消费对经济增长有拉动作用　④我国居民消费水平不断提高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A. ①②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	B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.①③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	C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②④		 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D.③④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【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解析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】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材料中居民收入增长，使得消费结构升级， 体现了收入是消费的基础和前提，②符合题意；材料体现了我国居民消费水平不断提高，④入选；材料不涉及食品消费占比提升和消费对经济增长的反作用， ①③排除。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21391" y="170948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34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2279" y="620688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五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、误认为贷款消费是超前消费</a:t>
            </a:r>
          </a:p>
        </p:txBody>
      </p:sp>
      <p:sp>
        <p:nvSpPr>
          <p:cNvPr id="4" name="矩形 3"/>
          <p:cNvSpPr/>
          <p:nvPr/>
        </p:nvSpPr>
        <p:spPr>
          <a:xfrm>
            <a:off x="609449" y="1082353"/>
            <a:ext cx="94358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超前消费是指超出自身经济承受能力的消费行为，判断一种消费行为是否超前，要看其是否超出经济承受能力。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对于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那些收入稳定、对未来收入持乐观态度的年轻人来说，贷款消费是可行的，不属于超前消费。这不仅有利于提高生活水平，也有利于拉动经济增长，扩大内需。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对于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那些收入不稳定、对未来收入不看好的个人或家庭， 盲目贷款消费是不可取的，是超前消费，这对银行、对个人生活、对经济发展都不利。</a:t>
            </a:r>
          </a:p>
        </p:txBody>
      </p:sp>
    </p:spTree>
    <p:extLst>
      <p:ext uri="{BB962C8B-B14F-4D97-AF65-F5344CB8AC3E}">
        <p14:creationId xmlns:p14="http://schemas.microsoft.com/office/powerpoint/2010/main" val="183280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8724" y="692696"/>
            <a:ext cx="79642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六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、误认为发展资料和享受资料消费可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代替生存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资料消费</a:t>
            </a:r>
          </a:p>
        </p:txBody>
      </p:sp>
      <p:sp>
        <p:nvSpPr>
          <p:cNvPr id="6" name="矩形 5"/>
          <p:cNvSpPr/>
          <p:nvPr/>
        </p:nvSpPr>
        <p:spPr>
          <a:xfrm>
            <a:off x="571524" y="1152405"/>
            <a:ext cx="1120199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生存资料消费不能被发展资料、享受资料消费代替。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三种消费是逐层上升的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生存资料消费是最基本的消费，在此基础上随着收入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增加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，后两种消费会不断增加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三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者的区别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生存资料消费重在解决温饱，发展资料消费重在提高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素质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，享受资料消费重在愉悦身心。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三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者不能互相代替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随着收入水平提高，发展资料消费和享受资料消费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比例会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提高，但不能完全代替生存资料消费。</a:t>
            </a:r>
          </a:p>
        </p:txBody>
      </p:sp>
    </p:spTree>
    <p:extLst>
      <p:ext uri="{BB962C8B-B14F-4D97-AF65-F5344CB8AC3E}">
        <p14:creationId xmlns:p14="http://schemas.microsoft.com/office/powerpoint/2010/main" val="408553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03772" y="692695"/>
            <a:ext cx="576436" cy="5899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300"/>
              </a:lnSpc>
              <a:spcBef>
                <a:spcPct val="20000"/>
              </a:spcBef>
              <a:buClr>
                <a:srgbClr val="EEECE1"/>
              </a:buClr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典型例题</a:t>
            </a:r>
          </a:p>
        </p:txBody>
      </p:sp>
      <p:sp>
        <p:nvSpPr>
          <p:cNvPr id="4" name="矩形 3"/>
          <p:cNvSpPr/>
          <p:nvPr/>
        </p:nvSpPr>
        <p:spPr>
          <a:xfrm>
            <a:off x="993099" y="548680"/>
            <a:ext cx="105643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改革开放以来，我国城镇居民在吃穿等基本生活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支出中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所占的比重不断减少，居民消费继续向文化教育、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旅游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、医疗保健、交通通信、住房等方面转移。材料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内容表明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（　　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①家庭消费是从低级开始逐步向较高层次递进发展的　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②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我国城镇居民消费水平有了较大提高　③随着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人民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生活水平的提高，生存资料的消费将被发展资料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的消费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所取代　④当今社会多数人已具备享受性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消费的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条件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A. ①④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	B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.①②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	C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.③④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	D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.②③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【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解析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】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生存资料消费被取代的说法错误，③排除。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④说法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不符合现实情况。①②观点正确。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2559" y="173265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844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56295" y="1412776"/>
            <a:ext cx="108732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题组一　影响消费水平的因素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低收入家庭在购买高档耐用品时，往往会考虑再三，经过反复比较，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最终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会选择“价廉物美”的商品。从材料可以看出，影响消费水平的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主要因素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是 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（    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①居民收入 ②商品的质量 ③价格 ④商品的性能</a:t>
            </a: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①②  	B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. ③④ 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	C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. ①③ 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	D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②④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解析：居民收入、商品的质量、价格、商品的性能都是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影响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消费的因素，但居民收入和价格是影响消费水平的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主要因素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。而且材料中强调低收入家庭追求的是“价廉物美”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，所以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C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项正确。只有抓住关键词，才能准确把握题干与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选项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的关系。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37415" y="2636912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1900" y="692696"/>
            <a:ext cx="10593906" cy="663232"/>
            <a:chOff x="468263" y="635744"/>
            <a:chExt cx="10593906" cy="6632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84286" y="1281724"/>
              <a:ext cx="10377883" cy="0"/>
            </a:xfrm>
            <a:prstGeom prst="line">
              <a:avLst/>
            </a:prstGeom>
            <a:noFill/>
            <a:ln w="254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</p:cxnSp>
        <p:pic>
          <p:nvPicPr>
            <p:cNvPr id="14" name="Picture 5" descr="E:\负责系列\2018-2019\全解学案版\全解学案版PPT\5.18PPT四改\PPT-图标4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63" y="635744"/>
              <a:ext cx="2520280" cy="663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116335" y="705750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课后作业</a:t>
              </a:r>
              <a:endPara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488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142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charRg st="142" end="2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charRg st="142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charRg st="142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6723" y="504696"/>
            <a:ext cx="1118077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2019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年 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7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月，国家统计局数据显示，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2019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年 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1—6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月，全国实现社会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消费品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零售总额 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19.5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万亿元；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6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月份消费增速明显回升，同比增长 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9.8%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消费对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经济增长的基础性作用继续巩固。这主要得益于  （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  ）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8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①城乡居民收入差距缩小，农村居民的消费水平高于城市 ②消费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结构持续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优化升级，从商品消费为主转为服务消费为主 ③经济持续稳定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发展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，居民收入不断增长，消费环境不断优化 ④养老金和最低工资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标准不断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提高，社会保障体系日趋完善</a:t>
            </a:r>
          </a:p>
          <a:p>
            <a:pPr marL="457200" indent="-457200">
              <a:lnSpc>
                <a:spcPts val="3800"/>
              </a:lnSpc>
              <a:buAutoNum type="alphaUcPeriod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①②  	B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. ①④ 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	C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. ②③ 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	D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③④</a:t>
            </a:r>
          </a:p>
          <a:p>
            <a:pPr>
              <a:lnSpc>
                <a:spcPts val="38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解析：消费对经济增长的基础性作用继续巩固，这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主要得益于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经济持续稳定发展，居民收入不断增长，消费环境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不断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优化，养老金和最低工资标准不断提高，社会保障体系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日趋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完善，③④符合题意。“农村居民的消费水平高于城市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”的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说法不符合实际，①排除；②中“从商品消费为主转为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服务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消费为主”的说法错误，我国居民消费从商品消费为主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向商品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和服务消费并重转变。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2959" y="1506114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566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52" end="4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charRg st="252" end="4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charRg st="252" end="4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charRg st="252" end="4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116335" y="2636912"/>
            <a:ext cx="100091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itchFamily="34" charset="-122"/>
                <a:ea typeface="微软雅黑" pitchFamily="34" charset="-122"/>
              </a:rPr>
              <a:t>重点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影响消费水平的主要因素。</a:t>
            </a:r>
          </a:p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itchFamily="34" charset="-122"/>
                <a:ea typeface="微软雅黑" pitchFamily="34" charset="-122"/>
              </a:rPr>
              <a:t>难点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提高消费水平的措施。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56295" y="1470772"/>
            <a:ext cx="10513168" cy="699693"/>
            <a:chOff x="756295" y="1470772"/>
            <a:chExt cx="10513168" cy="699693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891580" y="2132856"/>
              <a:ext cx="10377883" cy="0"/>
            </a:xfrm>
            <a:prstGeom prst="line">
              <a:avLst/>
            </a:prstGeom>
            <a:noFill/>
            <a:ln w="254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</p:cxnSp>
        <p:pic>
          <p:nvPicPr>
            <p:cNvPr id="7" name="Picture 5" descr="E:\负责系列\2018-2019\全解学案版\全解学案版PPT\5.18PPT四改\PPT-图标4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95" y="1470772"/>
              <a:ext cx="2448273" cy="699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404368" y="152448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重点难点</a:t>
            </a:r>
            <a:endParaRPr lang="zh-CN" altLang="en-US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19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6724" y="692696"/>
            <a:ext cx="1060470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当前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我国要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着力于扩大内需特别是消费需求，而刺激居民消费必须解决居民“有钱花”“会花钱”和“敢花钱”。这里依次涉及的因素是（　　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①高质量的产品　②居民收入的增加　③消费环境的改善　④消费观念的更新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A.① — ② — ③		B.② — ③ — ④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C.① — ④ — ③		D.② — ④ — ③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解析：题目中，要“有钱花”的前提是增加居民收入，要“会花钱”的前提是更新自己的消费观念，要“敢花钱”的前提是消费环境的改善，社会保障体系等的完善。故这里依次涉及的因素是②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—④—③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项入选。其他选项错误，排除。故本题选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09223" y="1340768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151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6724" y="404664"/>
            <a:ext cx="108732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中国某旅游学者受到恩格尔系数的启发，提出“旅游恩格尔系数”理论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。旅游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恩格尔系数是旅游支出占家庭消费总支出的比例。下列对恩格尔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系数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和旅游恩格尔系数的理解正确的是  （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   ）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①随着经济发展，旅游恩格尔系数会逐渐下降　②伴随经济发展，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旅游恩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格尔系数与恩格尔系数的变化呈反向关系　③旅游恩格尔系数增大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，表明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人们生活水平提高，消费结构改善　④随着经济发展，恩格尔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系数逐渐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降低，人们的食品支出额逐渐减少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A. ①② 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	B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. ②③ 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	C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. ①④ 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	D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③④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8663" y="2132856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57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6724" y="864233"/>
            <a:ext cx="10873208" cy="5013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解析：恩格尔系数是食品支出占家庭消费总支出的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比例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，旅游恩格尔系数是旅游支出占家庭消费总支出的比例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。随着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人们生活水平的提高，享受资料消费增加，人们对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旅游的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支出增加，食品支出的比例下降，旅游恩格尔系数与恩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格尔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系数的变化呈反向关系，故②正确；旅游恩格尔系数是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旅游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支出占家庭消费总支出的比例，人们对旅游的支出增加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，旅游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恩格尔系数增大，表明人们生活水平提高，消费结构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改善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，故③正确；随着经济发展，人们生活水平会提高，享受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资料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消费增加，人们对旅游的支出增加，所以，旅游恩格尔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系数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会逐渐增加，故①错误；随着经济的发展，人们的消费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支出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增加，食品支出的比例会下降，但食品支出额并不一定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会减少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，故④错误。本题选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783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65257" y="332656"/>
            <a:ext cx="11540811" cy="6121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 “十三五”期间，最终消费支出对经济增长年均贡献率超过投资，消费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成为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经济增长主动力。从根本上看，这是因为 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（    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新产品层出不穷，老百姓更“愿消费”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保障网越来越密，老百姓更“敢消费”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钱袋子越来越鼓，老百姓更“能消费”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消费环境改善，老百姓消费信心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增强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解析：收入是消费的基础和前提，因此，消费成为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经济增长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主动力的根本原因是钱袋子越来越鼓，老百姓更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“能消费”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C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项符合题意；新产品层出不穷，老百姓更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“愿消费”和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保障网越来越密，老百姓更“敢消费”都不是消费成为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经济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增长主动力的根本原因，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B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两项与题意不符；消费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环境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改善与增强老百姓的消费信心没有必然联系，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D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项排除。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823" y="98072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38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0129" y="404664"/>
            <a:ext cx="1159740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6.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恩格尔曲线描述的是商品需求量与收入之间的关系。一般来说，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奢侈品恩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格尔曲线表明奢侈品的需求增加数量随收入的增加而增加得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越来越快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。下面图示属于奢侈品恩格尔曲线的是  （　　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解析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：收入是消费的基础和前提，居民收入与消费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需求成正比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。题中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D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两项是反比关系，故排除。题意表明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，当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人们的收入增长到一定水平时，对奢侈品的消费需求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会迅速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增加，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B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项表示的是当收入快速增长时，需求量增长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缓慢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，不符合题干要求。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C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项符合题意。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436" y="174319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59" y="2204864"/>
            <a:ext cx="672618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22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2239" y="557424"/>
            <a:ext cx="11305256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题组二　消费类型</a:t>
            </a:r>
          </a:p>
          <a:p>
            <a:pPr>
              <a:lnSpc>
                <a:spcPts val="4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7.2019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国庆节期间，李先生以按揭的方式买了一套价值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80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万的住房，然后去参加了上海一日游。在此过程中，李先生的消费类型依次是（　　）</a:t>
            </a:r>
          </a:p>
          <a:p>
            <a:pPr>
              <a:lnSpc>
                <a:spcPts val="4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A.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贷款消费、享受资料消费	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4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租赁消费、发展资料消费</a:t>
            </a:r>
          </a:p>
          <a:p>
            <a:pPr>
              <a:lnSpc>
                <a:spcPts val="4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C.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贷款消费、生存资料消费	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4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D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租赁消费、享受资料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消费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4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解析：题目中，李先生以按揭的方式买了一套价值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80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万的住房，故从交易方式上来看，属于贷款消费，李先生参加了上海一日游活动，从消费的目的上来看属于享受资料消费，故本题选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01111" y="1700808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847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2239" y="557424"/>
            <a:ext cx="11305256" cy="559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8.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某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品牌车推出促销活动，按揭购车首付低至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30%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。小张看中了一款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18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万的车，原准备一次性付款提车，但最终他选择了按揭购车，推断其可能的原因是（　　）</a:t>
            </a:r>
          </a:p>
          <a:p>
            <a:pPr>
              <a:lnSpc>
                <a:spcPts val="36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①贷款消费比钱货两清的消费更优越　②按揭购车属超前消费、非理性消费　③收入稳定，对未来收入持乐观态度　④有好的投资理财渠道实现资产增值</a:t>
            </a:r>
          </a:p>
          <a:p>
            <a:pPr>
              <a:lnSpc>
                <a:spcPts val="36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A.①②	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	B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.③④	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	C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.①③	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	D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②③</a:t>
            </a:r>
          </a:p>
          <a:p>
            <a:pPr>
              <a:lnSpc>
                <a:spcPts val="36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解析：对于那些收入稳定、对未来收入持乐观态度又没有太多积蓄的人来说，贷款消费不失为一种可行的选择，所以这可能是他最终选择按揭购车的原因，故③正确；小张原准备一次性付款提车，但最终他选择了按揭购车，说明他有可能有好的投资理财渠道，实现资产增值，故④正确；贷款消费与钱货两清的消费属于两种不同的消费方式，各有优缺点，所以不存在谁更优越，故①错误；非理性消费有盲目从众、攀比消费等消费心理，都倾向于情绪化消费，只重视物质消费而忽略精神消费，而题干中并没有提及小张的消费理由，故②错误。本题选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89343" y="1051243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037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2239" y="557424"/>
            <a:ext cx="11305256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9.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改革开放之后，我国人民的物质生活水平有了大幅度提高。人们要求富而乐、富而安、富而康，在富裕的同时获得快乐、安定、健康，体现了人们对文化生活的追求。文化复兴与生活幸福息息相关，如今，文化建设、文化复兴成为了热门话题。这表明（　　）</a:t>
            </a:r>
          </a:p>
          <a:p>
            <a:pPr>
              <a:lnSpc>
                <a:spcPts val="4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①随着人们生活水平的提高，生存资料的消费将被发展资料的消费所替代　②家庭消费从低级开始逐渐向较高层次发展　③现在大多数人已经具备了进行享受资料消费的条件　④我国人民的生活质量大幅度提高</a:t>
            </a:r>
          </a:p>
          <a:p>
            <a:pPr>
              <a:lnSpc>
                <a:spcPts val="4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A.①② 	B.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②③	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	C.②④	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	D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①④</a:t>
            </a:r>
          </a:p>
          <a:p>
            <a:pPr>
              <a:lnSpc>
                <a:spcPts val="4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解析：①错误，发展资料的消费不能替代生存资料的消费；③不符合现实；②④揭示了人们生活水平和消费质量的提高，与题意一致。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2399" y="21624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940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2239" y="557424"/>
            <a:ext cx="11305256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10.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收入（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Y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）和消费（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X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）存在如图所示的关系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4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不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考虑其他因素，由该图可推断出（　　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4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①收入增长必然促进当前以享受资料为主的消费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快速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4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增长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　②增加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点左边人群的收入有利于提高总体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消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4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费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水平　③增加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点左边人群的收入有利于逐步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缩小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4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收入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差距　④个人消费增量占收入增量的比重总会呈增加倾向</a:t>
            </a:r>
          </a:p>
          <a:p>
            <a:pPr>
              <a:lnSpc>
                <a:spcPts val="4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A.①②	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	B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.①③	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	C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②③	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	D.③④</a:t>
            </a:r>
          </a:p>
          <a:p>
            <a:pPr>
              <a:lnSpc>
                <a:spcPts val="4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解析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：当前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人们的消费依然以生存与发展资料为主，①观点错误；增加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点左边人群的收入，即增加中低收入人群的收入，有利于缩小收入差距，提高总体消费水平，②③正确；消费增量会随个人收入增量增长，但个人消费增量占收入增量的比重总会呈增加倾向的说法不妥，④排除。本题答案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799" y="119675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 descr="E:\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3039" y="620688"/>
            <a:ext cx="381642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455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2239" y="404664"/>
            <a:ext cx="1159328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题组三　主观题</a:t>
            </a:r>
          </a:p>
          <a:p>
            <a:pPr>
              <a:lnSpc>
                <a:spcPct val="20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11.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阅读材料，完成下列要求。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　　城乡居民收入增长缓慢制约了消费扩大，这是我国消费率偏低、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消费对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经济增长贡献率连续下降的一个重要原因。由于城镇居民中高收入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阶层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与中低收入阶层收入差距逐渐拉大，中低收入阶层收入预期不断下降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，中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低收入阶层的消费欲望受到抑制，难以有效释放。此外，就业形势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日益严峻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、证券投资市场持续低迷等因素，也让一些中高收入者的财富缩水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，收入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预期下降，使这部分人群的消费意愿受到影响。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　　运用“影响消费水平的因素”的知识，对上述材料加以分析说明。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464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:\负责系列\2018-2019\全解学案版\全解学案版PPT\5.18PPT四改\PPT-图标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7" y="602951"/>
            <a:ext cx="2520280" cy="66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4326" y="67295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课前预习</a:t>
            </a:r>
            <a:endParaRPr lang="zh-CN" altLang="en-US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776" y="1894190"/>
            <a:ext cx="104216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、影响消费水平的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因素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影响消费水平的主要因素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2400" u="sng" dirty="0">
                <a:latin typeface="微软雅黑" pitchFamily="34" charset="-122"/>
                <a:ea typeface="微软雅黑" pitchFamily="34" charset="-122"/>
              </a:rPr>
              <a:t>　　　　　 　</a:t>
            </a:r>
            <a:r>
              <a:rPr lang="zh-CN" altLang="en-US" sz="2400" u="sng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收入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对消费的影响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·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总体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表现：收入是消费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2400" u="sng" dirty="0">
                <a:latin typeface="微软雅黑" pitchFamily="34" charset="-122"/>
                <a:ea typeface="微软雅黑" pitchFamily="34" charset="-122"/>
              </a:rPr>
              <a:t>　　　 　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2400" u="sng" dirty="0">
                <a:latin typeface="微软雅黑" pitchFamily="34" charset="-122"/>
                <a:ea typeface="微软雅黑" pitchFamily="34" charset="-122"/>
              </a:rPr>
              <a:t>　　　 　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·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具体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表现：在其他条件不变的情况下，人们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当前</a:t>
            </a:r>
            <a:r>
              <a:rPr lang="zh-CN" altLang="en-US" sz="2400" u="sng" dirty="0">
                <a:latin typeface="微软雅黑" pitchFamily="34" charset="-122"/>
                <a:ea typeface="微软雅黑" pitchFamily="34" charset="-122"/>
              </a:rPr>
              <a:t>　　　　　 　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越多，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对商品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和服务的消费总量就越大。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·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收入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增长较快的时期，消费增长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也</a:t>
            </a:r>
            <a:r>
              <a:rPr lang="zh-CN" altLang="en-US" sz="2400" u="sng" dirty="0">
                <a:latin typeface="微软雅黑" pitchFamily="34" charset="-122"/>
                <a:ea typeface="微软雅黑" pitchFamily="34" charset="-122"/>
              </a:rPr>
              <a:t>　　　 　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，反之亦然。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·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提高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居民生活水平的根本途径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2400" u="sng" dirty="0"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zh-CN" altLang="en-US" sz="2400" u="sng" dirty="0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400" u="sng" dirty="0">
                <a:latin typeface="微软雅黑" pitchFamily="34" charset="-122"/>
                <a:ea typeface="微软雅黑" pitchFamily="34" charset="-122"/>
              </a:rPr>
              <a:t>　　　　　　　　　　 　　 　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7776" y="1196177"/>
            <a:ext cx="2669820" cy="934362"/>
            <a:chOff x="487776" y="1364724"/>
            <a:chExt cx="2669820" cy="93436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776" y="1364724"/>
              <a:ext cx="2669820" cy="93436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38483" y="1601072"/>
              <a:ext cx="2168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教材知识清单</a:t>
              </a:r>
            </a:p>
          </p:txBody>
        </p:sp>
      </p:grpSp>
      <p:cxnSp>
        <p:nvCxnSpPr>
          <p:cNvPr id="21" name="直接连接符 20"/>
          <p:cNvCxnSpPr/>
          <p:nvPr/>
        </p:nvCxnSpPr>
        <p:spPr>
          <a:xfrm flipV="1">
            <a:off x="540271" y="1266183"/>
            <a:ext cx="10801200" cy="19384"/>
          </a:xfrm>
          <a:prstGeom prst="line">
            <a:avLst/>
          </a:prstGeom>
          <a:noFill/>
          <a:ln w="254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4356695" y="360504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基础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25099" y="244769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居民的收入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40761" y="525251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较快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7015" y="415634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可支配收入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871" y="357301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前提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3525" y="5787661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保持经济的稳定增长，增加居民收入</a:t>
            </a:r>
          </a:p>
        </p:txBody>
      </p:sp>
    </p:spTree>
    <p:extLst>
      <p:ext uri="{BB962C8B-B14F-4D97-AF65-F5344CB8AC3E}">
        <p14:creationId xmlns:p14="http://schemas.microsoft.com/office/powerpoint/2010/main" val="58732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22" grpId="0"/>
      <p:bldP spid="23" grpId="0"/>
      <p:bldP spid="14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2239" y="726951"/>
            <a:ext cx="115932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解析：本题以我国旅游消费快速增长为背景，考查影响消费水平的因素。回答时可以从影响消费水平的根本因素是经济发展水平、收入是消费的基础和前提、居民消费水平受未来收入预期影响、收入差距影响社会总体消费水平等角度并结合材料回答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答案：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①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影响消费水平的根本因素是经济发展水平。我国经济的快速发展，促进了旅游消费。②收入是消费的基础和前提。随着人们当前可支配收入的增加，旅游正成为人们假期休闲的一种时尚选择。③居民消费水平受未来收入预期影响。我国社会保障制度的健全与完善使人们对未来收入持乐观预期，推动了旅游业的发展。④社会总体消费水平的高低与人们收入差距有密切关系。收入分配制度改革缩小了人们的收入差距，有利于人们增加旅游消费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891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03096" y="548680"/>
            <a:ext cx="104411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未来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收入预期对消费的影响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未来收入预期乐观，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预支</a:t>
            </a:r>
            <a:r>
              <a:rPr lang="zh-CN" altLang="en-US" sz="2400" u="sng" dirty="0"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zh-CN" altLang="en-US" sz="2400" u="sng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2400" u="sng" dirty="0">
                <a:latin typeface="微软雅黑" pitchFamily="34" charset="-122"/>
                <a:ea typeface="微软雅黑" pitchFamily="34" charset="-122"/>
              </a:rPr>
              <a:t>　　 　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的可能性会加大，人们会增加当前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消费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；反之，人们就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会</a:t>
            </a:r>
            <a:r>
              <a:rPr lang="zh-CN" altLang="en-US" sz="2400" u="sng" dirty="0"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zh-CN" altLang="en-US" sz="2400" i="1" u="sng" dirty="0">
                <a:latin typeface="微软雅黑" pitchFamily="34" charset="-122"/>
                <a:ea typeface="微软雅黑" pitchFamily="34" charset="-122"/>
              </a:rPr>
              <a:t>　 　</a:t>
            </a:r>
            <a:r>
              <a:rPr lang="zh-CN" altLang="en-US" sz="2400" u="sng" dirty="0"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当前的消费。</a:t>
            </a:r>
          </a:p>
          <a:p>
            <a:pPr>
              <a:lnSpc>
                <a:spcPct val="20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社会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总体消费水平的高低与人们收入差距大小的关系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人们的收入差距过大，总体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消费水平会</a:t>
            </a:r>
            <a:r>
              <a:rPr lang="zh-CN" altLang="en-US" sz="2400" u="sng" dirty="0"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zh-CN" altLang="en-US" sz="2400" u="sng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u="sng" dirty="0">
                <a:latin typeface="微软雅黑" pitchFamily="34" charset="-122"/>
                <a:ea typeface="微软雅黑" pitchFamily="34" charset="-122"/>
              </a:rPr>
              <a:t>　　 　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；反之，收入差距缩小，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会使总体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消费水平</a:t>
            </a:r>
            <a:r>
              <a:rPr lang="zh-CN" altLang="en-US" sz="2400" u="sng" dirty="0">
                <a:latin typeface="微软雅黑" pitchFamily="34" charset="-122"/>
                <a:ea typeface="微软雅黑" pitchFamily="34" charset="-122"/>
              </a:rPr>
              <a:t>　　　 　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5.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恩格尔系数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2400" u="sng" dirty="0"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zh-CN" altLang="en-US" sz="2400" u="sng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400" u="sng" dirty="0"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支出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占家庭消费总支出的比例。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88543" y="216247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节制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47114" y="1469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将来收入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35250" y="508518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食品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7129" y="363021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降低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8498" y="436510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提高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748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/>
      <p:bldP spid="37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03096" y="548680"/>
            <a:ext cx="104411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二、消费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类型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按照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消费的目的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生活消费可以分成生存资料消费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400" u="sng" dirty="0">
                <a:latin typeface="微软雅黑" pitchFamily="34" charset="-122"/>
                <a:ea typeface="微软雅黑" pitchFamily="34" charset="-122"/>
              </a:rPr>
              <a:t>　　　　　 </a:t>
            </a:r>
            <a:r>
              <a:rPr lang="zh-CN" altLang="en-US" sz="2400" u="sng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2400" u="sng" dirty="0"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和享受资料消费。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其中，</a:t>
            </a:r>
            <a:r>
              <a:rPr lang="zh-CN" altLang="en-US" sz="2400" u="sng" dirty="0">
                <a:latin typeface="微软雅黑" pitchFamily="34" charset="-122"/>
                <a:ea typeface="微软雅黑" pitchFamily="34" charset="-122"/>
              </a:rPr>
              <a:t>　　　 　　　　 　</a:t>
            </a:r>
            <a:r>
              <a:rPr lang="zh-CN" altLang="en-US" sz="2400" u="sng" dirty="0" smtClean="0">
                <a:latin typeface="微软雅黑" pitchFamily="34" charset="-122"/>
                <a:ea typeface="微软雅黑" pitchFamily="34" charset="-122"/>
              </a:rPr>
              <a:t>   </a:t>
            </a:r>
            <a:endParaRPr lang="en-US" altLang="zh-CN" sz="2400" u="sng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u="sng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u="sng" dirty="0" smtClean="0">
                <a:latin typeface="微软雅黑" pitchFamily="34" charset="-122"/>
                <a:ea typeface="微软雅黑" pitchFamily="34" charset="-122"/>
              </a:rPr>
              <a:t>                      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消费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是最基本的消费。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按照交易方式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贷款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消费：对于收入稳定且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zh-CN" altLang="en-US" sz="2400" u="sng" dirty="0"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zh-CN" altLang="en-US" sz="2400" u="sng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400" u="sng" dirty="0">
                <a:latin typeface="微软雅黑" pitchFamily="34" charset="-122"/>
                <a:ea typeface="微软雅黑" pitchFamily="34" charset="-122"/>
              </a:rPr>
              <a:t>　　 　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持乐观态度又没有太多积蓄的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人来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说是可行的选择。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租赁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消费：获得商品定期使用权且不变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更其</a:t>
            </a:r>
            <a:r>
              <a:rPr lang="zh-CN" altLang="en-US" sz="2400" u="sng" dirty="0">
                <a:latin typeface="微软雅黑" pitchFamily="34" charset="-122"/>
                <a:ea typeface="微软雅黑" pitchFamily="34" charset="-122"/>
              </a:rPr>
              <a:t>　　　 　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92689" y="335699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未来收入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88943" y="443711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所有权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92799" y="170080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发展资料消费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303" y="221352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生存资料消费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980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4221" y="1216029"/>
            <a:ext cx="113229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问题探究</a:t>
            </a:r>
          </a:p>
          <a:p>
            <a:pPr>
              <a:lnSpc>
                <a:spcPts val="3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情景：小王家年收入约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10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万元，年度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节余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大约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4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万元，现在存款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5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万元，打算买</a:t>
            </a:r>
          </a:p>
          <a:p>
            <a:pPr>
              <a:lnSpc>
                <a:spcPts val="3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一辆轿车。小王想买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8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万元左右的轿车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。妻子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认为孝敬父母、孩子上学处处要花</a:t>
            </a:r>
          </a:p>
          <a:p>
            <a:pPr>
              <a:lnSpc>
                <a:spcPts val="3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钱，而且不能保证公司效益一直好，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建议买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辆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5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万元左右的轿车比较合适。</a:t>
            </a:r>
          </a:p>
          <a:p>
            <a:pPr>
              <a:lnSpc>
                <a:spcPts val="3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问题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：小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王和妻子对买车持有不同的意见，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他们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提出这些观点时考虑到了哪些因素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?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指出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其理论依据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000"/>
              </a:lnSpc>
            </a:pP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连一连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①按照消费的目的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		A.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贷款消费</a:t>
            </a:r>
          </a:p>
          <a:p>
            <a:pPr>
              <a:lnSpc>
                <a:spcPts val="3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　　　　　　　　　　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	B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生存资料消费</a:t>
            </a:r>
          </a:p>
          <a:p>
            <a:pPr>
              <a:lnSpc>
                <a:spcPts val="3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　　　　　　　　　　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	C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发展资料消费</a:t>
            </a:r>
          </a:p>
          <a:p>
            <a:pPr>
              <a:lnSpc>
                <a:spcPts val="3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②按照交易方式　　　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	D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租赁消费</a:t>
            </a:r>
          </a:p>
          <a:p>
            <a:pPr>
              <a:lnSpc>
                <a:spcPts val="3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　　　　　　　　　　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	E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享受资料消费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18" y="404664"/>
            <a:ext cx="2669820" cy="934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602" y="64101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预习过关检验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059052" y="3170679"/>
            <a:ext cx="4898178" cy="2741386"/>
            <a:chOff x="7059052" y="3170679"/>
            <a:chExt cx="4898178" cy="2741386"/>
          </a:xfrm>
        </p:grpSpPr>
        <p:sp>
          <p:nvSpPr>
            <p:cNvPr id="6" name="圆角矩形 5"/>
            <p:cNvSpPr/>
            <p:nvPr/>
          </p:nvSpPr>
          <p:spPr>
            <a:xfrm>
              <a:off x="7059052" y="3239496"/>
              <a:ext cx="4898178" cy="267256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7242765" y="3170679"/>
              <a:ext cx="4530753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【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提示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】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）收入是消费的基础和前提，当前收入的高低</a:t>
              </a:r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影响居民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的消费选择。小王主张买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8 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万元左右的轿车，主要</a:t>
              </a:r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考虑到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了家庭当前的可支配收入。（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）居民消费水平受未来</a:t>
              </a:r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收入预期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的影响。妻子的观点是买便宜一些的轿车，则主要</a:t>
              </a:r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考虑到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了收入预期。</a:t>
              </a:r>
            </a:p>
          </p:txBody>
        </p:sp>
      </p:grpSp>
      <p:cxnSp>
        <p:nvCxnSpPr>
          <p:cNvPr id="12" name="直接箭头连接符 11"/>
          <p:cNvCxnSpPr/>
          <p:nvPr/>
        </p:nvCxnSpPr>
        <p:spPr>
          <a:xfrm>
            <a:off x="3089338" y="3239496"/>
            <a:ext cx="4025629" cy="3310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089337" y="4146446"/>
            <a:ext cx="1123341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988542" y="4241541"/>
            <a:ext cx="1224136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597899" y="4290462"/>
            <a:ext cx="1586760" cy="12668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2808523" y="4071724"/>
            <a:ext cx="1368152" cy="10081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2880530" y="5229200"/>
            <a:ext cx="1440160" cy="401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94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E:\负责系列\2018-2019\全解学案版\全解学案版PPT\5.18PPT四改\PPT-图标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7" y="485186"/>
            <a:ext cx="2520280" cy="66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4327" y="55519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问题探究</a:t>
            </a:r>
            <a:endParaRPr lang="zh-CN" altLang="en-US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40271" y="1155144"/>
            <a:ext cx="9865096" cy="0"/>
          </a:xfrm>
          <a:prstGeom prst="line">
            <a:avLst/>
          </a:prstGeom>
          <a:noFill/>
          <a:ln w="254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6" name="矩形 5"/>
          <p:cNvSpPr/>
          <p:nvPr/>
        </p:nvSpPr>
        <p:spPr>
          <a:xfrm>
            <a:off x="540271" y="115514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、准确把握影响消费水平的因素和提高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消费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水平的对策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173153"/>
              </p:ext>
            </p:extLst>
          </p:nvPr>
        </p:nvGraphicFramePr>
        <p:xfrm>
          <a:off x="612279" y="1772816"/>
          <a:ext cx="8424936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824"/>
                <a:gridCol w="2018924"/>
                <a:gridCol w="4686188"/>
              </a:tblGrid>
              <a:tr h="44478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影响消费水平的因素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提高消费水平的措施</a:t>
                      </a:r>
                    </a:p>
                  </a:txBody>
                  <a:tcPr/>
                </a:tc>
              </a:tr>
              <a:tr h="444788">
                <a:tc gridSpan="2"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社会经济发展水平（根本因素）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发展经济，保持经济稳定增长</a:t>
                      </a:r>
                    </a:p>
                  </a:txBody>
                  <a:tcPr/>
                </a:tc>
              </a:tr>
              <a:tr h="767716">
                <a:tc rowSpan="3">
                  <a:txBody>
                    <a:bodyPr/>
                    <a:lstStyle/>
                    <a:p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居民收入</a:t>
                      </a:r>
                    </a:p>
                    <a:p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（主要因素） 	</a:t>
                      </a:r>
                    </a:p>
                    <a:p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收入水平	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保持经济稳定增长，增加居民收入	</a:t>
                      </a:r>
                    </a:p>
                  </a:txBody>
                  <a:tcPr anchor="ctr"/>
                </a:tc>
              </a:tr>
              <a:tr h="76771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收入预期	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发展经济，扩大就业，增强居民收入预期	</a:t>
                      </a:r>
                    </a:p>
                  </a:txBody>
                  <a:tcPr anchor="ctr"/>
                </a:tc>
              </a:tr>
              <a:tr h="76771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收入差距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调节收入分配，完善社会保障制度，缩小收入差距</a:t>
                      </a:r>
                    </a:p>
                  </a:txBody>
                  <a:tcPr anchor="ctr"/>
                </a:tc>
              </a:tr>
              <a:tr h="767716">
                <a:tc gridSpan="2"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商品的性能、外观、质量，消费观念等（其他因素）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企业要努力提高产品和服务的质量，居民要树立正确的消费观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80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80208" y="669034"/>
            <a:ext cx="10821303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有些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地方小吃质量好价格高，乡下小镇的人，因其价高而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舍不得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买，但是上海等大城市的人，因其好吃而很乐意掏钱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购买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，这些商品的销量比乡下好很多。上述商品的市场表现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反映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了 （　　）</a:t>
            </a:r>
          </a:p>
          <a:p>
            <a:pPr>
              <a:lnSpc>
                <a:spcPts val="4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①商品供不应求决定价格较高　②我国居民以享受资料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消费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为主　③收入是消费的基础和前提　④商品是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使用价值与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价值的统一体</a:t>
            </a:r>
          </a:p>
          <a:p>
            <a:pPr>
              <a:lnSpc>
                <a:spcPts val="4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A. ②③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　　　　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B. ①③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　　　　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C. ②④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　　　　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D. ③④</a:t>
            </a:r>
          </a:p>
          <a:p>
            <a:pPr>
              <a:lnSpc>
                <a:spcPts val="4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【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解析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】 ①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错误，价值决定价格，而不是供求关系决定价格。②与我国现实情况不符，我国居民消费并不是以享受资料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消费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为主。故选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303772" y="692694"/>
            <a:ext cx="576436" cy="5899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300"/>
              </a:lnSpc>
              <a:spcBef>
                <a:spcPct val="20000"/>
              </a:spcBef>
              <a:buClr>
                <a:srgbClr val="EEECE1"/>
              </a:buClr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典型例题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8783" y="1772816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632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8262" y="548680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二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、全面认识各种消费类型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659231"/>
              </p:ext>
            </p:extLst>
          </p:nvPr>
        </p:nvGraphicFramePr>
        <p:xfrm>
          <a:off x="612279" y="1124744"/>
          <a:ext cx="8856984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800200"/>
                <a:gridCol w="3600400"/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划分依据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类型	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特点	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举例</a:t>
                      </a:r>
                      <a:endParaRPr lang="zh-CN" altLang="en-US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消费目的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生存资料消费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满足较低层次衣、食、住、行的需要，是最基本的消费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购买食品、服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装、乘坐公交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发展资料消费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满足人们发展德育、智育等方面的需要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购书、留学、教育</a:t>
                      </a: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享受资料消费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追求身心愉悦，丰富物质生活和精神生活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旅游、娱乐	</a:t>
                      </a:r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交易方式	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贷款消费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预支未来收入，满足消费需求，提高生活水平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贷款买房、买车等</a:t>
                      </a: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租赁消费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所有权不变更，使用权暂时让渡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租赁房子、车等	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85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2314</TotalTime>
  <Words>2299</Words>
  <Application>Microsoft Office PowerPoint</Application>
  <PresentationFormat>自定义</PresentationFormat>
  <Paragraphs>223</Paragraphs>
  <Slides>30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2" baseType="lpstr"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李振</dc:creator>
  <cp:lastModifiedBy>j</cp:lastModifiedBy>
  <cp:revision>122</cp:revision>
  <dcterms:created xsi:type="dcterms:W3CDTF">2018-06-01T06:29:21Z</dcterms:created>
  <dcterms:modified xsi:type="dcterms:W3CDTF">2020-08-13T11:33:00Z</dcterms:modified>
</cp:coreProperties>
</file>