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00" r:id="rId2"/>
    <p:sldId id="342" r:id="rId3"/>
    <p:sldId id="399" r:id="rId4"/>
    <p:sldId id="400" r:id="rId5"/>
    <p:sldId id="401" r:id="rId6"/>
    <p:sldId id="402" r:id="rId7"/>
    <p:sldId id="403" r:id="rId8"/>
    <p:sldId id="404" r:id="rId9"/>
    <p:sldId id="405" r:id="rId10"/>
    <p:sldId id="406" r:id="rId11"/>
    <p:sldId id="407" r:id="rId12"/>
    <p:sldId id="408" r:id="rId13"/>
    <p:sldId id="409" r:id="rId14"/>
    <p:sldId id="410" r:id="rId15"/>
    <p:sldId id="411" r:id="rId16"/>
    <p:sldId id="412" r:id="rId17"/>
    <p:sldId id="413" r:id="rId18"/>
    <p:sldId id="391" r:id="rId19"/>
    <p:sldId id="353" r:id="rId20"/>
    <p:sldId id="393" r:id="rId21"/>
    <p:sldId id="394" r:id="rId22"/>
    <p:sldId id="395" r:id="rId23"/>
    <p:sldId id="396" r:id="rId24"/>
    <p:sldId id="397" r:id="rId25"/>
    <p:sldId id="398" r:id="rId26"/>
    <p:sldId id="379" r:id="rId27"/>
    <p:sldId id="415" r:id="rId28"/>
    <p:sldId id="416" r:id="rId29"/>
    <p:sldId id="417" r:id="rId30"/>
    <p:sldId id="418" r:id="rId31"/>
    <p:sldId id="371"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autoAdjust="0"/>
  </p:normalViewPr>
  <p:slideViewPr>
    <p:cSldViewPr snapToGrid="0">
      <p:cViewPr varScale="1">
        <p:scale>
          <a:sx n="89" d="100"/>
          <a:sy n="89" d="100"/>
        </p:scale>
        <p:origin x="-12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0FA61-A4F6-4E08-A675-E1AF4A789BA2}" type="datetimeFigureOut">
              <a:rPr lang="zh-CN" altLang="en-US" smtClean="0"/>
              <a:t>2020/4/11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19C93-C6A3-492C-B94F-938921A48B26}" type="slidenum">
              <a:rPr lang="zh-CN" altLang="en-US" smtClean="0"/>
              <a:t>‹#›</a:t>
            </a:fld>
            <a:endParaRPr lang="zh-CN" altLang="en-US"/>
          </a:p>
        </p:txBody>
      </p:sp>
    </p:spTree>
    <p:extLst>
      <p:ext uri="{BB962C8B-B14F-4D97-AF65-F5344CB8AC3E}">
        <p14:creationId xmlns:p14="http://schemas.microsoft.com/office/powerpoint/2010/main" val="213980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6146"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61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fld id="{61C83FBE-CF8D-4B32-9454-E7FFCA2796E9}" type="slidenum">
              <a:rPr lang="zh-CN" altLang="en-US"/>
              <a:pPr/>
              <a:t>1</a:t>
            </a:fld>
            <a:endParaRPr lang="zh-CN" altLang="en-US"/>
          </a:p>
        </p:txBody>
      </p:sp>
    </p:spTree>
    <p:extLst>
      <p:ext uri="{BB962C8B-B14F-4D97-AF65-F5344CB8AC3E}">
        <p14:creationId xmlns:p14="http://schemas.microsoft.com/office/powerpoint/2010/main" val="355016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ea typeface="微软雅黑" pitchFamily="34" charset="-122"/>
              </a:defRPr>
            </a:lvl1pPr>
          </a:lstStyle>
          <a:p>
            <a:pPr>
              <a:defRPr/>
            </a:pPr>
            <a:endParaRPr lang="en-US" altLang="zh-CN" dirty="0">
              <a:solidFill>
                <a:srgbClr val="000000"/>
              </a:solidFill>
            </a:endParaRPr>
          </a:p>
        </p:txBody>
      </p:sp>
      <p:sp>
        <p:nvSpPr>
          <p:cNvPr id="5" name="Rectangle 5"/>
          <p:cNvSpPr>
            <a:spLocks noGrp="1" noChangeArrowheads="1"/>
          </p:cNvSpPr>
          <p:nvPr>
            <p:ph type="ftr" sz="quarter" idx="11"/>
          </p:nvPr>
        </p:nvSpPr>
        <p:spPr>
          <a:ln/>
        </p:spPr>
        <p:txBody>
          <a:bodyPr/>
          <a:lstStyle>
            <a:lvl1pPr>
              <a:defRPr>
                <a:ea typeface="微软雅黑" pitchFamily="34" charset="-122"/>
              </a:defRPr>
            </a:lvl1pPr>
          </a:lstStyle>
          <a:p>
            <a:pPr>
              <a:defRPr/>
            </a:pPr>
            <a:endParaRPr lang="en-US" altLang="zh-CN"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ea typeface="微软雅黑" pitchFamily="34" charset="-122"/>
              </a:defRPr>
            </a:lvl1pPr>
          </a:lstStyle>
          <a:p>
            <a:fld id="{3AF395A3-CC07-4415-906C-9AB7A02C6547}" type="slidenum">
              <a:rPr lang="en-US" altLang="zh-CN" smtClean="0">
                <a:solidFill>
                  <a:srgbClr val="000000"/>
                </a:solidFill>
              </a:rPr>
              <a:pPr/>
              <a:t>‹#›</a:t>
            </a:fld>
            <a:endParaRPr lang="en-US" altLang="zh-CN" dirty="0">
              <a:solidFill>
                <a:srgbClr val="000000"/>
              </a:solidFill>
            </a:endParaRPr>
          </a:p>
        </p:txBody>
      </p:sp>
      <p:cxnSp>
        <p:nvCxnSpPr>
          <p:cNvPr id="7" name="直接连接符 6">
            <a:extLst>
              <a:ext uri="{FF2B5EF4-FFF2-40B4-BE49-F238E27FC236}">
                <a16:creationId xmlns="" xmlns:a16="http://schemas.microsoft.com/office/drawing/2014/main" id="{7AD45840-D2B0-4901-B178-19B6783B1BA9}"/>
              </a:ext>
            </a:extLst>
          </p:cNvPr>
          <p:cNvCxnSpPr>
            <a:cxnSpLocks/>
          </p:cNvCxnSpPr>
          <p:nvPr userDrawn="1"/>
        </p:nvCxnSpPr>
        <p:spPr>
          <a:xfrm>
            <a:off x="106878" y="593766"/>
            <a:ext cx="11910951" cy="41564"/>
          </a:xfrm>
          <a:prstGeom prst="line">
            <a:avLst/>
          </a:prstGeom>
          <a:ln w="9525" cap="flat" cmpd="sng" algn="ctr">
            <a:solidFill>
              <a:schemeClr val="accent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文本框 3">
            <a:extLst>
              <a:ext uri="{FF2B5EF4-FFF2-40B4-BE49-F238E27FC236}">
                <a16:creationId xmlns="" xmlns:a16="http://schemas.microsoft.com/office/drawing/2014/main" id="{414C84BC-7BA9-4C68-8C1A-1C2B4FC245CF}"/>
              </a:ext>
            </a:extLst>
          </p:cNvPr>
          <p:cNvSpPr txBox="1"/>
          <p:nvPr userDrawn="1"/>
        </p:nvSpPr>
        <p:spPr>
          <a:xfrm>
            <a:off x="184068" y="308758"/>
            <a:ext cx="4495508" cy="276999"/>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高中物理  必修第三册 第十三章 电磁感应与电磁波初步</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99733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 xmlns:a16="http://schemas.microsoft.com/office/drawing/2014/main" id="{04F87515-6B65-42D2-A1A0-1F90F3B51D8C}"/>
              </a:ext>
            </a:extLst>
          </p:cNvPr>
          <p:cNvSpPr>
            <a:spLocks noGrp="1"/>
          </p:cNvSpPr>
          <p:nvPr>
            <p:ph type="dt" sz="half" idx="10"/>
          </p:nvPr>
        </p:nvSpPr>
        <p:spPr/>
        <p:txBody>
          <a:bodyPr/>
          <a:lstStyle>
            <a:lvl1pPr>
              <a:defRPr>
                <a:ea typeface="微软雅黑" pitchFamily="34" charset="-122"/>
              </a:defRPr>
            </a:lvl1pPr>
          </a:lstStyle>
          <a:p>
            <a:fld id="{438ED882-CFD8-4EAE-9856-CB61F34EFEB8}" type="datetimeFigureOut">
              <a:rPr lang="zh-CN" altLang="en-US" smtClean="0"/>
              <a:pPr/>
              <a:t>2020/4/11</a:t>
            </a:fld>
            <a:endParaRPr lang="zh-CN" altLang="en-US" dirty="0"/>
          </a:p>
        </p:txBody>
      </p:sp>
      <p:sp>
        <p:nvSpPr>
          <p:cNvPr id="5" name="页脚占位符 4">
            <a:extLst>
              <a:ext uri="{FF2B5EF4-FFF2-40B4-BE49-F238E27FC236}">
                <a16:creationId xmlns="" xmlns:a16="http://schemas.microsoft.com/office/drawing/2014/main" id="{8A03DA3E-1030-4A2A-B87F-D87B5DAB2296}"/>
              </a:ext>
            </a:extLst>
          </p:cNvPr>
          <p:cNvSpPr>
            <a:spLocks noGrp="1"/>
          </p:cNvSpPr>
          <p:nvPr>
            <p:ph type="ftr" sz="quarter" idx="11"/>
          </p:nvPr>
        </p:nvSpPr>
        <p:spPr/>
        <p:txBody>
          <a:bodyPr/>
          <a:lstStyle>
            <a:lvl1pPr>
              <a:defRPr>
                <a:ea typeface="微软雅黑" pitchFamily="34" charset="-122"/>
              </a:defRPr>
            </a:lvl1pPr>
          </a:lstStyle>
          <a:p>
            <a:endParaRPr lang="zh-CN" altLang="en-US" dirty="0"/>
          </a:p>
        </p:txBody>
      </p:sp>
      <p:sp>
        <p:nvSpPr>
          <p:cNvPr id="6" name="灯片编号占位符 5">
            <a:extLst>
              <a:ext uri="{FF2B5EF4-FFF2-40B4-BE49-F238E27FC236}">
                <a16:creationId xmlns="" xmlns:a16="http://schemas.microsoft.com/office/drawing/2014/main" id="{197F5656-CE43-446D-8524-DCEBAFF774F7}"/>
              </a:ext>
            </a:extLst>
          </p:cNvPr>
          <p:cNvSpPr>
            <a:spLocks noGrp="1"/>
          </p:cNvSpPr>
          <p:nvPr>
            <p:ph type="sldNum" sz="quarter" idx="12"/>
          </p:nvPr>
        </p:nvSpPr>
        <p:spPr/>
        <p:txBody>
          <a:bodyPr/>
          <a:lstStyle>
            <a:lvl1pPr>
              <a:defRPr>
                <a:ea typeface="微软雅黑" pitchFamily="34" charset="-122"/>
              </a:defRPr>
            </a:lvl1pPr>
          </a:lstStyle>
          <a:p>
            <a:fld id="{AC21B6BD-A5B3-47B3-ADB9-48FDDBC2F47F}" type="slidenum">
              <a:rPr lang="zh-CN" altLang="en-US" smtClean="0"/>
              <a:pPr/>
              <a:t>‹#›</a:t>
            </a:fld>
            <a:endParaRPr lang="zh-CN" altLang="en-US" dirty="0"/>
          </a:p>
        </p:txBody>
      </p:sp>
    </p:spTree>
    <p:extLst>
      <p:ext uri="{BB962C8B-B14F-4D97-AF65-F5344CB8AC3E}">
        <p14:creationId xmlns:p14="http://schemas.microsoft.com/office/powerpoint/2010/main" val="17482469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6400800"/>
            <a:ext cx="12192000" cy="457200"/>
          </a:xfrm>
          <a:prstGeom prst="rect">
            <a:avLst/>
          </a:prstGeom>
          <a:gradFill rotWithShape="1">
            <a:gsLst>
              <a:gs pos="0">
                <a:schemeClr val="bg1"/>
              </a:gs>
              <a:gs pos="100000">
                <a:srgbClr val="3366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711200" indent="-711200" fontAlgn="base">
              <a:spcBef>
                <a:spcPct val="0"/>
              </a:spcBef>
              <a:spcAft>
                <a:spcPct val="0"/>
              </a:spcAft>
              <a:buFont typeface="Arial" pitchFamily="34" charset="0"/>
              <a:buNone/>
            </a:pPr>
            <a:endParaRPr lang="zh-CN" altLang="zh-CN" sz="2800" b="1" dirty="0" smtClean="0">
              <a:solidFill>
                <a:srgbClr val="FF3300"/>
              </a:solidFill>
              <a:ea typeface="微软雅黑" pitchFamily="34" charset="-122"/>
            </a:endParaRPr>
          </a:p>
        </p:txBody>
      </p:sp>
      <p:sp>
        <p:nvSpPr>
          <p:cNvPr id="1027" name="Rectangle 2"/>
          <p:cNvSpPr>
            <a:spLocks noGrp="1" noChangeArrowheads="1"/>
          </p:cNvSpPr>
          <p:nvPr>
            <p:ph type="title" idx="4294967295"/>
          </p:nvPr>
        </p:nvSpPr>
        <p:spPr bwMode="auto">
          <a:xfrm>
            <a:off x="0" y="549276"/>
            <a:ext cx="814917" cy="5688013"/>
          </a:xfrm>
          <a:prstGeom prst="rect">
            <a:avLst/>
          </a:prstGeom>
          <a:gradFill rotWithShape="0">
            <a:gsLst>
              <a:gs pos="0">
                <a:srgbClr val="FFFF00"/>
              </a:gs>
              <a:gs pos="100000">
                <a:schemeClr val="bg1"/>
              </a:gs>
            </a:gsLst>
            <a:lin ang="5400000" scaled="1"/>
          </a:gradFill>
          <a:ln>
            <a:noFill/>
          </a:ln>
          <a:extLst>
            <a:ext uri="{91240B29-F687-4F45-9708-019B960494DF}">
              <a14:hiddenLine xmlns:a14="http://schemas.microsoft.com/office/drawing/2010/main" w="57150">
                <a:solidFill>
                  <a:srgbClr val="000000"/>
                </a:solidFill>
                <a:miter lim="800000"/>
                <a:headEnd/>
                <a:tailEnd/>
              </a14:hiddenLine>
            </a:ext>
          </a:extLst>
        </p:spPr>
        <p:txBody>
          <a:bodyPr vert="eaVert" wrap="square" lIns="91440" tIns="0" rIns="91440" bIns="45720" numCol="1" anchor="t" anchorCtr="0" compatLnSpc="1">
            <a:prstTxWarp prst="textNoShape">
              <a:avLst/>
            </a:prstTxWarp>
          </a:bodyPr>
          <a:lstStyle/>
          <a:p>
            <a:pPr lvl="0"/>
            <a:r>
              <a:rPr lang="zh-CN" altLang="en-US" dirty="0" smtClean="0"/>
              <a:t>单击此处编辑母版标题样式</a:t>
            </a:r>
          </a:p>
        </p:txBody>
      </p:sp>
      <p:sp>
        <p:nvSpPr>
          <p:cNvPr id="1028" name="Rectangle 3"/>
          <p:cNvSpPr>
            <a:spLocks noGrp="1" noChangeArrowheads="1"/>
          </p:cNvSpPr>
          <p:nvPr>
            <p:ph type="body" idx="4294967295"/>
          </p:nvPr>
        </p:nvSpPr>
        <p:spPr bwMode="auto">
          <a:xfrm>
            <a:off x="912284" y="549275"/>
            <a:ext cx="10972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2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buFontTx/>
              <a:buNone/>
              <a:defRPr sz="1400">
                <a:latin typeface="Arial" panose="020B0604020202020204" pitchFamily="34" charset="0"/>
              </a:defRPr>
            </a:lvl1pPr>
          </a:lstStyle>
          <a:p>
            <a:pPr fontAlgn="base">
              <a:spcBef>
                <a:spcPct val="0"/>
              </a:spcBef>
              <a:spcAft>
                <a:spcPct val="0"/>
              </a:spcAft>
              <a:defRPr/>
            </a:pPr>
            <a:endParaRPr lang="en-US" altLang="zh-CN">
              <a:solidFill>
                <a:srgbClr val="000000"/>
              </a:solidFill>
              <a:ea typeface="宋体" pitchFamily="2" charset="-122"/>
            </a:endParaRPr>
          </a:p>
        </p:txBody>
      </p:sp>
      <p:sp>
        <p:nvSpPr>
          <p:cNvPr id="92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buFontTx/>
              <a:buNone/>
              <a:defRPr sz="1400">
                <a:latin typeface="Arial" panose="020B0604020202020204" pitchFamily="34" charset="0"/>
              </a:defRPr>
            </a:lvl1pPr>
          </a:lstStyle>
          <a:p>
            <a:pPr fontAlgn="base">
              <a:spcBef>
                <a:spcPct val="0"/>
              </a:spcBef>
              <a:spcAft>
                <a:spcPct val="0"/>
              </a:spcAft>
              <a:defRPr/>
            </a:pPr>
            <a:endParaRPr lang="en-US" altLang="zh-CN">
              <a:solidFill>
                <a:srgbClr val="000000"/>
              </a:solidFill>
              <a:ea typeface="宋体" pitchFamily="2" charset="-122"/>
            </a:endParaRPr>
          </a:p>
        </p:txBody>
      </p:sp>
      <p:sp>
        <p:nvSpPr>
          <p:cNvPr id="92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buFont typeface="Arial" pitchFamily="34" charset="0"/>
              <a:buNone/>
            </a:pPr>
            <a:fld id="{DBAA58D8-34AC-4BFD-A228-7832EAD5EB9E}" type="slidenum">
              <a:rPr lang="en-US" altLang="zh-CN" smtClean="0">
                <a:solidFill>
                  <a:srgbClr val="000000"/>
                </a:solidFill>
                <a:ea typeface="宋体" pitchFamily="2" charset="-122"/>
              </a:rPr>
              <a:pPr fontAlgn="base">
                <a:spcBef>
                  <a:spcPct val="0"/>
                </a:spcBef>
                <a:spcAft>
                  <a:spcPct val="0"/>
                </a:spcAft>
                <a:buFont typeface="Arial" pitchFamily="34" charset="0"/>
                <a:buNone/>
              </a:pPr>
              <a:t>‹#›</a:t>
            </a:fld>
            <a:endParaRPr lang="en-US" altLang="zh-CN" smtClean="0">
              <a:solidFill>
                <a:srgbClr val="000000"/>
              </a:solidFill>
              <a:ea typeface="宋体" pitchFamily="2" charset="-122"/>
            </a:endParaRPr>
          </a:p>
        </p:txBody>
      </p:sp>
      <p:sp>
        <p:nvSpPr>
          <p:cNvPr id="1032" name="Rectangle 7"/>
          <p:cNvSpPr>
            <a:spLocks noChangeArrowheads="1"/>
          </p:cNvSpPr>
          <p:nvPr/>
        </p:nvSpPr>
        <p:spPr bwMode="auto">
          <a:xfrm>
            <a:off x="0" y="0"/>
            <a:ext cx="12192000" cy="533400"/>
          </a:xfrm>
          <a:prstGeom prst="rect">
            <a:avLst/>
          </a:prstGeom>
          <a:gradFill rotWithShape="1">
            <a:gsLst>
              <a:gs pos="0">
                <a:srgbClr val="3366FF">
                  <a:alpha val="89998"/>
                </a:srgbClr>
              </a:gs>
              <a:gs pos="100000">
                <a:schemeClr val="bg1">
                  <a:alpha val="32001"/>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711200" indent="-711200" fontAlgn="base">
              <a:spcBef>
                <a:spcPct val="0"/>
              </a:spcBef>
              <a:spcAft>
                <a:spcPct val="0"/>
              </a:spcAft>
              <a:buFont typeface="Arial" pitchFamily="34" charset="0"/>
              <a:buNone/>
            </a:pPr>
            <a:endParaRPr lang="zh-CN" altLang="zh-CN" sz="2800" b="1" dirty="0" smtClean="0">
              <a:solidFill>
                <a:srgbClr val="FF3300"/>
              </a:solidFill>
              <a:ea typeface="微软雅黑" pitchFamily="34" charset="-122"/>
            </a:endParaRPr>
          </a:p>
        </p:txBody>
      </p:sp>
      <p:sp>
        <p:nvSpPr>
          <p:cNvPr id="1033" name="Line 10"/>
          <p:cNvSpPr>
            <a:spLocks noChangeShapeType="1"/>
          </p:cNvSpPr>
          <p:nvPr/>
        </p:nvSpPr>
        <p:spPr bwMode="auto">
          <a:xfrm>
            <a:off x="0" y="6553200"/>
            <a:ext cx="12192000" cy="0"/>
          </a:xfrm>
          <a:prstGeom prst="line">
            <a:avLst/>
          </a:prstGeom>
          <a:noFill/>
          <a:ln w="57150" cmpd="thickThin">
            <a:solidFill>
              <a:srgbClr val="33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itchFamily="34" charset="0"/>
              <a:buNone/>
            </a:pPr>
            <a:endParaRPr lang="zh-CN" altLang="en-US" smtClean="0">
              <a:solidFill>
                <a:srgbClr val="000000"/>
              </a:solidFill>
              <a:ea typeface="宋体" pitchFamily="2" charset="-122"/>
            </a:endParaRPr>
          </a:p>
        </p:txBody>
      </p:sp>
      <p:sp>
        <p:nvSpPr>
          <p:cNvPr id="1034" name="Line 11"/>
          <p:cNvSpPr>
            <a:spLocks noChangeShapeType="1"/>
          </p:cNvSpPr>
          <p:nvPr/>
        </p:nvSpPr>
        <p:spPr bwMode="auto">
          <a:xfrm>
            <a:off x="0" y="404813"/>
            <a:ext cx="12192000" cy="0"/>
          </a:xfrm>
          <a:prstGeom prst="line">
            <a:avLst/>
          </a:prstGeom>
          <a:noFill/>
          <a:ln w="57150" cmpd="thinThick">
            <a:solidFill>
              <a:srgbClr val="336699"/>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itchFamily="34" charset="0"/>
              <a:buNone/>
            </a:pPr>
            <a:endParaRPr lang="zh-CN" altLang="en-US" smtClean="0">
              <a:solidFill>
                <a:srgbClr val="000000"/>
              </a:solidFill>
              <a:ea typeface="宋体" pitchFamily="2" charset="-122"/>
            </a:endParaRPr>
          </a:p>
        </p:txBody>
      </p:sp>
      <p:pic>
        <p:nvPicPr>
          <p:cNvPr id="103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2284"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13"/>
          <p:cNvSpPr txBox="1">
            <a:spLocks noChangeArrowheads="1"/>
          </p:cNvSpPr>
          <p:nvPr/>
        </p:nvSpPr>
        <p:spPr bwMode="auto">
          <a:xfrm>
            <a:off x="1295401" y="0"/>
            <a:ext cx="1065741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defRPr/>
            </a:pPr>
            <a:r>
              <a:rPr lang="zh-CN" altLang="en-US" dirty="0" smtClean="0">
                <a:solidFill>
                  <a:srgbClr val="FFFF99"/>
                </a:solidFill>
                <a:latin typeface="微软雅黑" pitchFamily="34" charset="-122"/>
                <a:ea typeface="微软雅黑" pitchFamily="34" charset="-122"/>
              </a:rPr>
              <a:t>高 中 物 理 </a:t>
            </a:r>
            <a:r>
              <a:rPr lang="en-US" altLang="zh-CN" dirty="0" err="1" smtClean="0">
                <a:solidFill>
                  <a:srgbClr val="FFFF99"/>
                </a:solidFill>
                <a:latin typeface="微软雅黑" pitchFamily="34" charset="-122"/>
                <a:ea typeface="微软雅黑" pitchFamily="34" charset="-122"/>
              </a:rPr>
              <a:t>ppt</a:t>
            </a:r>
            <a:r>
              <a:rPr lang="en-US" altLang="zh-CN" dirty="0" smtClean="0">
                <a:solidFill>
                  <a:srgbClr val="FFFF99"/>
                </a:solidFill>
                <a:latin typeface="微软雅黑" pitchFamily="34" charset="-122"/>
                <a:ea typeface="微软雅黑" pitchFamily="34" charset="-122"/>
              </a:rPr>
              <a:t>     </a:t>
            </a:r>
            <a:r>
              <a:rPr lang="zh-CN" altLang="en-US" dirty="0" smtClean="0">
                <a:solidFill>
                  <a:srgbClr val="FFFF99"/>
                </a:solidFill>
                <a:latin typeface="微软雅黑" pitchFamily="34" charset="-122"/>
                <a:ea typeface="微软雅黑" pitchFamily="34" charset="-122"/>
              </a:rPr>
              <a:t>第五章  曲线运动    第</a:t>
            </a:r>
            <a:r>
              <a:rPr lang="en-US" altLang="zh-CN" dirty="0" smtClean="0">
                <a:solidFill>
                  <a:srgbClr val="FFFF99"/>
                </a:solidFill>
                <a:latin typeface="微软雅黑" pitchFamily="34" charset="-122"/>
                <a:ea typeface="微软雅黑" pitchFamily="34" charset="-122"/>
              </a:rPr>
              <a:t>1</a:t>
            </a:r>
            <a:r>
              <a:rPr lang="zh-CN" altLang="en-US" dirty="0" smtClean="0">
                <a:solidFill>
                  <a:srgbClr val="FFFF99"/>
                </a:solidFill>
                <a:latin typeface="微软雅黑" pitchFamily="34" charset="-122"/>
                <a:ea typeface="微软雅黑" pitchFamily="34" charset="-122"/>
              </a:rPr>
              <a:t>节  曲线运动</a:t>
            </a:r>
            <a:endParaRPr lang="zh-CN" altLang="en-US" dirty="0" smtClean="0">
              <a:solidFill>
                <a:srgbClr val="000000"/>
              </a:solidFill>
              <a:latin typeface="微软雅黑" pitchFamily="34" charset="-122"/>
              <a:ea typeface="微软雅黑" pitchFamily="34" charset="-122"/>
            </a:endParaRPr>
          </a:p>
        </p:txBody>
      </p:sp>
      <p:sp>
        <p:nvSpPr>
          <p:cNvPr id="1037" name="Rectangle 14"/>
          <p:cNvSpPr>
            <a:spLocks noChangeArrowheads="1"/>
          </p:cNvSpPr>
          <p:nvPr/>
        </p:nvSpPr>
        <p:spPr bwMode="auto">
          <a:xfrm>
            <a:off x="9694333" y="6553200"/>
            <a:ext cx="1890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itchFamily="34" charset="0"/>
              <a:buNone/>
            </a:pPr>
            <a:r>
              <a:rPr lang="zh-CN" altLang="en-US" sz="1400" dirty="0" smtClean="0">
                <a:solidFill>
                  <a:srgbClr val="FFFF99"/>
                </a:solidFill>
                <a:latin typeface="微软雅黑" pitchFamily="34" charset="-122"/>
                <a:ea typeface="微软雅黑" pitchFamily="34" charset="-122"/>
              </a:rPr>
              <a:t>准旗世纪中学 马文彬</a:t>
            </a:r>
          </a:p>
        </p:txBody>
      </p:sp>
      <p:sp>
        <p:nvSpPr>
          <p:cNvPr id="14" name="Rectangle 2"/>
          <p:cNvSpPr txBox="1">
            <a:spLocks noChangeArrowheads="1"/>
          </p:cNvSpPr>
          <p:nvPr/>
        </p:nvSpPr>
        <p:spPr bwMode="auto">
          <a:xfrm>
            <a:off x="3405718" y="6561139"/>
            <a:ext cx="533823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zh-CN"/>
            </a:defPPr>
            <a:lvl1pPr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pPr algn="r">
              <a:defRPr/>
            </a:pPr>
            <a:r>
              <a:rPr lang="en-US" altLang="zh-CN" sz="1400" b="1" dirty="0" smtClean="0">
                <a:solidFill>
                  <a:srgbClr val="000000"/>
                </a:solidFill>
                <a:latin typeface="微软雅黑" pitchFamily="34" charset="-122"/>
              </a:rPr>
              <a:t>qq:471399706   </a:t>
            </a:r>
            <a:r>
              <a:rPr lang="zh-CN" altLang="en-US" sz="1400" b="1" dirty="0" smtClean="0">
                <a:solidFill>
                  <a:srgbClr val="000000"/>
                </a:solidFill>
                <a:latin typeface="微软雅黑" pitchFamily="34" charset="-122"/>
              </a:rPr>
              <a:t>电话：</a:t>
            </a:r>
            <a:r>
              <a:rPr lang="en-US" altLang="zh-CN" sz="1400" b="1" dirty="0" smtClean="0">
                <a:solidFill>
                  <a:srgbClr val="000000"/>
                </a:solidFill>
                <a:latin typeface="微软雅黑" pitchFamily="34" charset="-122"/>
              </a:rPr>
              <a:t>13634779342</a:t>
            </a:r>
            <a:endParaRPr lang="zh-CN" altLang="en-US" sz="1400" b="1" dirty="0" smtClean="0">
              <a:solidFill>
                <a:srgbClr val="000000"/>
              </a:solidFill>
            </a:endParaRPr>
          </a:p>
        </p:txBody>
      </p:sp>
      <p:pic>
        <p:nvPicPr>
          <p:cNvPr id="16" name="Picture 2" descr="C:\Users\jx9177\Documents\Tencent Files\457824196\FileRecv\PPT\PPT-蓝绿.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12700"/>
            <a:ext cx="12192000" cy="68569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jx9177\Desktop\PPT\PPT-蓝绿.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0"/>
            <a:ext cx="12192000" cy="684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714300"/>
      </p:ext>
    </p:extLst>
  </p:cSld>
  <p:clrMap bg1="lt1" tx1="dk1" bg2="lt2" tx2="dk2" accent1="accent1" accent2="accent2" accent3="accent3" accent4="accent4" accent5="accent5" accent6="accent6" hlink="hlink" folHlink="folHlink"/>
  <p:sldLayoutIdLst>
    <p:sldLayoutId id="2147483662" r:id="rId1"/>
    <p:sldLayoutId id="2147483668" r:id="rId2"/>
  </p:sldLayoutIdLst>
  <p:timing>
    <p:tnLst>
      <p:par>
        <p:cTn id="1" dur="indefinite" restart="never" nodeType="tmRoot"/>
      </p:par>
    </p:tnLst>
  </p:timing>
  <p:txStyles>
    <p:titleStyle>
      <a:lvl1pPr marL="711200" indent="-711200" algn="l" rtl="0" eaLnBrk="0" fontAlgn="base" hangingPunct="0">
        <a:spcBef>
          <a:spcPct val="0"/>
        </a:spcBef>
        <a:spcAft>
          <a:spcPct val="0"/>
        </a:spcAft>
        <a:defRPr sz="2800" b="1">
          <a:solidFill>
            <a:srgbClr val="FF3300"/>
          </a:solidFill>
          <a:latin typeface="+mj-lt"/>
          <a:ea typeface="微软雅黑" pitchFamily="34" charset="-122"/>
          <a:cs typeface="+mj-cs"/>
        </a:defRPr>
      </a:lvl1pPr>
      <a:lvl2pPr marL="711200" indent="-711200" algn="l" rtl="0" eaLnBrk="0" fontAlgn="base" hangingPunct="0">
        <a:spcBef>
          <a:spcPct val="0"/>
        </a:spcBef>
        <a:spcAft>
          <a:spcPct val="0"/>
        </a:spcAft>
        <a:defRPr sz="2800" b="1">
          <a:solidFill>
            <a:srgbClr val="FF3300"/>
          </a:solidFill>
          <a:latin typeface="Arial" panose="020B0604020202020204" pitchFamily="34" charset="0"/>
          <a:ea typeface="黑体" panose="02010600030101010101" pitchFamily="49" charset="-122"/>
        </a:defRPr>
      </a:lvl2pPr>
      <a:lvl3pPr marL="711200" indent="-711200" algn="l" rtl="0" eaLnBrk="0" fontAlgn="base" hangingPunct="0">
        <a:spcBef>
          <a:spcPct val="0"/>
        </a:spcBef>
        <a:spcAft>
          <a:spcPct val="0"/>
        </a:spcAft>
        <a:defRPr sz="2800" b="1">
          <a:solidFill>
            <a:srgbClr val="FF3300"/>
          </a:solidFill>
          <a:latin typeface="Arial" panose="020B0604020202020204" pitchFamily="34" charset="0"/>
          <a:ea typeface="黑体" panose="02010600030101010101" pitchFamily="49" charset="-122"/>
        </a:defRPr>
      </a:lvl3pPr>
      <a:lvl4pPr marL="711200" indent="-711200" algn="l" rtl="0" eaLnBrk="0" fontAlgn="base" hangingPunct="0">
        <a:spcBef>
          <a:spcPct val="0"/>
        </a:spcBef>
        <a:spcAft>
          <a:spcPct val="0"/>
        </a:spcAft>
        <a:defRPr sz="2800" b="1">
          <a:solidFill>
            <a:srgbClr val="FF3300"/>
          </a:solidFill>
          <a:latin typeface="Arial" panose="020B0604020202020204" pitchFamily="34" charset="0"/>
          <a:ea typeface="黑体" panose="02010600030101010101" pitchFamily="49" charset="-122"/>
        </a:defRPr>
      </a:lvl4pPr>
      <a:lvl5pPr marL="711200" indent="-711200" algn="l" rtl="0" eaLnBrk="0" fontAlgn="base" hangingPunct="0">
        <a:spcBef>
          <a:spcPct val="0"/>
        </a:spcBef>
        <a:spcAft>
          <a:spcPct val="0"/>
        </a:spcAft>
        <a:defRPr sz="2800" b="1">
          <a:solidFill>
            <a:srgbClr val="FF3300"/>
          </a:solidFill>
          <a:latin typeface="Arial" panose="020B0604020202020204" pitchFamily="34" charset="0"/>
          <a:ea typeface="黑体" panose="02010600030101010101" pitchFamily="49" charset="-122"/>
        </a:defRPr>
      </a:lvl5pPr>
      <a:lvl6pPr marL="1168400" indent="-711200" algn="l" rtl="0" eaLnBrk="1" fontAlgn="base" hangingPunct="1">
        <a:spcBef>
          <a:spcPct val="0"/>
        </a:spcBef>
        <a:spcAft>
          <a:spcPct val="0"/>
        </a:spcAft>
        <a:defRPr sz="2800" b="1">
          <a:solidFill>
            <a:srgbClr val="FF3300"/>
          </a:solidFill>
          <a:latin typeface="Arial" panose="020B0604020202020204" pitchFamily="34" charset="0"/>
          <a:ea typeface="黑体" panose="02010600030101010101" pitchFamily="49" charset="-122"/>
        </a:defRPr>
      </a:lvl6pPr>
      <a:lvl7pPr marL="1625600" indent="-711200" algn="l" rtl="0" eaLnBrk="1" fontAlgn="base" hangingPunct="1">
        <a:spcBef>
          <a:spcPct val="0"/>
        </a:spcBef>
        <a:spcAft>
          <a:spcPct val="0"/>
        </a:spcAft>
        <a:defRPr sz="2800" b="1">
          <a:solidFill>
            <a:srgbClr val="FF3300"/>
          </a:solidFill>
          <a:latin typeface="Arial" panose="020B0604020202020204" pitchFamily="34" charset="0"/>
          <a:ea typeface="黑体" panose="02010600030101010101" pitchFamily="49" charset="-122"/>
        </a:defRPr>
      </a:lvl7pPr>
      <a:lvl8pPr marL="2082800" indent="-711200" algn="l" rtl="0" eaLnBrk="1" fontAlgn="base" hangingPunct="1">
        <a:spcBef>
          <a:spcPct val="0"/>
        </a:spcBef>
        <a:spcAft>
          <a:spcPct val="0"/>
        </a:spcAft>
        <a:defRPr sz="2800" b="1">
          <a:solidFill>
            <a:srgbClr val="FF3300"/>
          </a:solidFill>
          <a:latin typeface="Arial" panose="020B0604020202020204" pitchFamily="34" charset="0"/>
          <a:ea typeface="黑体" panose="02010600030101010101" pitchFamily="49" charset="-122"/>
        </a:defRPr>
      </a:lvl8pPr>
      <a:lvl9pPr marL="2540000" indent="-711200" algn="l" rtl="0" eaLnBrk="1" fontAlgn="base" hangingPunct="1">
        <a:spcBef>
          <a:spcPct val="0"/>
        </a:spcBef>
        <a:spcAft>
          <a:spcPct val="0"/>
        </a:spcAft>
        <a:defRPr sz="2800" b="1">
          <a:solidFill>
            <a:srgbClr val="FF3300"/>
          </a:solidFill>
          <a:latin typeface="Arial" panose="020B0604020202020204" pitchFamily="34" charset="0"/>
          <a:ea typeface="黑体" panose="02010600030101010101" pitchFamily="49" charset="-122"/>
        </a:defRPr>
      </a:lvl9pPr>
    </p:titleStyle>
    <p:bodyStyle>
      <a:lvl1pPr marL="342900" indent="-3429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cs typeface="+mn-cs"/>
        </a:defRPr>
      </a:lvl1pPr>
      <a:lvl2pPr marL="742950" indent="-28575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2pPr>
      <a:lvl3pPr marL="1143000" indent="-2286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3pPr>
      <a:lvl4pPr marL="1600200" indent="-2286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4pPr>
      <a:lvl5pPr marL="2057400" indent="-2286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5pPr>
      <a:lvl6pPr marL="2514600" indent="-228600" algn="l" rtl="0" eaLnBrk="1" fontAlgn="base" hangingPunct="1">
        <a:spcBef>
          <a:spcPct val="20000"/>
        </a:spcBef>
        <a:spcAft>
          <a:spcPct val="0"/>
        </a:spcAft>
        <a:buChar char="»"/>
        <a:defRPr sz="2800" b="1">
          <a:solidFill>
            <a:srgbClr val="336699"/>
          </a:solidFill>
          <a:latin typeface="+mn-lt"/>
          <a:ea typeface="+mn-ea"/>
        </a:defRPr>
      </a:lvl6pPr>
      <a:lvl7pPr marL="2971800" indent="-228600" algn="l" rtl="0" eaLnBrk="1" fontAlgn="base" hangingPunct="1">
        <a:spcBef>
          <a:spcPct val="20000"/>
        </a:spcBef>
        <a:spcAft>
          <a:spcPct val="0"/>
        </a:spcAft>
        <a:buChar char="»"/>
        <a:defRPr sz="2800" b="1">
          <a:solidFill>
            <a:srgbClr val="336699"/>
          </a:solidFill>
          <a:latin typeface="+mn-lt"/>
          <a:ea typeface="+mn-ea"/>
        </a:defRPr>
      </a:lvl7pPr>
      <a:lvl8pPr marL="3429000" indent="-228600" algn="l" rtl="0" eaLnBrk="1" fontAlgn="base" hangingPunct="1">
        <a:spcBef>
          <a:spcPct val="20000"/>
        </a:spcBef>
        <a:spcAft>
          <a:spcPct val="0"/>
        </a:spcAft>
        <a:buChar char="»"/>
        <a:defRPr sz="2800" b="1">
          <a:solidFill>
            <a:srgbClr val="336699"/>
          </a:solidFill>
          <a:latin typeface="+mn-lt"/>
          <a:ea typeface="+mn-ea"/>
        </a:defRPr>
      </a:lvl8pPr>
      <a:lvl9pPr marL="3886200" indent="-228600" algn="l" rtl="0" eaLnBrk="1" fontAlgn="base" hangingPunct="1">
        <a:spcBef>
          <a:spcPct val="20000"/>
        </a:spcBef>
        <a:spcAft>
          <a:spcPct val="0"/>
        </a:spcAft>
        <a:buChar char="»"/>
        <a:defRPr sz="2800" b="1">
          <a:solidFill>
            <a:srgbClr val="3366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4294967295"/>
          </p:nvPr>
        </p:nvSpPr>
        <p:spPr>
          <a:xfrm>
            <a:off x="1742041" y="1489635"/>
            <a:ext cx="8534400" cy="609600"/>
          </a:xfrm>
          <a:noFill/>
        </p:spPr>
        <p:txBody>
          <a:bodyPr vert="horz" lIns="91440" tIns="45720" rIns="91440" bIns="45720" rtlCol="0" anchor="ctr">
            <a:normAutofit fontScale="85000" lnSpcReduction="20000"/>
          </a:bodyPr>
          <a:lstStyle/>
          <a:p>
            <a:pPr marL="0" indent="0" algn="ctr">
              <a:spcBef>
                <a:spcPct val="0"/>
              </a:spcBef>
              <a:buNone/>
            </a:pPr>
            <a:r>
              <a:rPr lang="zh-CN" altLang="en-US" sz="4900" dirty="0" smtClean="0">
                <a:solidFill>
                  <a:srgbClr val="FF0000"/>
                </a:solidFill>
                <a:latin typeface="微软雅黑" panose="020B0503020204020204" pitchFamily="34" charset="-122"/>
                <a:ea typeface="微软雅黑" panose="020B0503020204020204" pitchFamily="34" charset="-122"/>
                <a:cs typeface="+mj-cs"/>
              </a:rPr>
              <a:t>第</a:t>
            </a:r>
            <a:r>
              <a:rPr lang="en-US" altLang="zh-CN" sz="4900" dirty="0">
                <a:solidFill>
                  <a:srgbClr val="FF0000"/>
                </a:solidFill>
                <a:latin typeface="微软雅黑" panose="020B0503020204020204" pitchFamily="34" charset="-122"/>
                <a:ea typeface="微软雅黑" panose="020B0503020204020204" pitchFamily="34" charset="-122"/>
                <a:cs typeface="+mj-cs"/>
              </a:rPr>
              <a:t>1</a:t>
            </a:r>
            <a:r>
              <a:rPr lang="zh-CN" altLang="en-US" sz="4900" dirty="0" smtClean="0">
                <a:solidFill>
                  <a:srgbClr val="FF0000"/>
                </a:solidFill>
                <a:latin typeface="微软雅黑" panose="020B0503020204020204" pitchFamily="34" charset="-122"/>
                <a:ea typeface="微软雅黑" panose="020B0503020204020204" pitchFamily="34" charset="-122"/>
                <a:cs typeface="+mj-cs"/>
              </a:rPr>
              <a:t>节  磁场 磁感线</a:t>
            </a:r>
            <a:endParaRPr lang="zh-CN" altLang="zh-CN" sz="4900" b="1" dirty="0">
              <a:solidFill>
                <a:srgbClr val="FF0000"/>
              </a:solidFill>
              <a:latin typeface="微软雅黑" panose="020B0503020204020204" pitchFamily="34" charset="-122"/>
              <a:ea typeface="微软雅黑" panose="020B0503020204020204" pitchFamily="34" charset="-122"/>
              <a:cs typeface="+mj-cs"/>
            </a:endParaRPr>
          </a:p>
        </p:txBody>
      </p:sp>
      <p:cxnSp>
        <p:nvCxnSpPr>
          <p:cNvPr id="8" name="直接连接符 7">
            <a:extLst>
              <a:ext uri="{FF2B5EF4-FFF2-40B4-BE49-F238E27FC236}">
                <a16:creationId xmlns="" xmlns:a16="http://schemas.microsoft.com/office/drawing/2014/main" id="{6921137C-EC38-4D61-A6C8-C760EEBC6DD5}"/>
              </a:ext>
            </a:extLst>
          </p:cNvPr>
          <p:cNvCxnSpPr>
            <a:cxnSpLocks/>
          </p:cNvCxnSpPr>
          <p:nvPr/>
        </p:nvCxnSpPr>
        <p:spPr>
          <a:xfrm>
            <a:off x="539750" y="2265408"/>
            <a:ext cx="11046883" cy="6314"/>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326" y="2525613"/>
            <a:ext cx="4079776" cy="261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3963" y="2525613"/>
            <a:ext cx="4263567" cy="250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411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文本占位符 13314"/>
          <p:cNvSpPr>
            <a:spLocks noGrp="1" noRot="1" noChangeArrowheads="1"/>
          </p:cNvSpPr>
          <p:nvPr>
            <p:ph type="body" sz="half" idx="4294967295"/>
          </p:nvPr>
        </p:nvSpPr>
        <p:spPr>
          <a:xfrm>
            <a:off x="1473200" y="1570038"/>
            <a:ext cx="8724900" cy="1325562"/>
          </a:xfrm>
        </p:spPr>
        <p:txBody>
          <a:bodyPr/>
          <a:lstStyle/>
          <a:p>
            <a:pPr algn="just">
              <a:lnSpc>
                <a:spcPct val="150000"/>
              </a:lnSpc>
              <a:buFont typeface="Wingdings 2" panose="05020102010507070707" pitchFamily="18" charset="2"/>
              <a:buNone/>
            </a:pPr>
            <a:r>
              <a:rPr lang="en-US" altLang="zh-CN" sz="2400" b="1" dirty="0" smtClean="0">
                <a:latin typeface="微软雅黑" pitchFamily="34" charset="-122"/>
                <a:ea typeface="微软雅黑" pitchFamily="34" charset="-122"/>
              </a:rPr>
              <a:t>1</a:t>
            </a:r>
            <a:r>
              <a:rPr lang="zh-CN" altLang="en-US" sz="2400" b="1" dirty="0" smtClean="0">
                <a:latin typeface="微软雅黑" pitchFamily="34" charset="-122"/>
                <a:ea typeface="微软雅黑" pitchFamily="34" charset="-122"/>
              </a:rPr>
              <a:t>．磁感线：</a:t>
            </a:r>
            <a:r>
              <a:rPr lang="zh-CN" altLang="en-US" sz="2400" b="1" dirty="0" smtClean="0">
                <a:solidFill>
                  <a:srgbClr val="0000CC"/>
                </a:solidFill>
                <a:latin typeface="微软雅黑" pitchFamily="34" charset="-122"/>
                <a:ea typeface="微软雅黑" pitchFamily="34" charset="-122"/>
              </a:rPr>
              <a:t>在磁场中画一些有方向的曲线，在这些曲线上，每一点的切线方向都在该点的磁场方向上．</a:t>
            </a:r>
            <a:endParaRPr lang="zh-CN" altLang="en-US" sz="2400" dirty="0" smtClean="0">
              <a:latin typeface="微软雅黑" pitchFamily="34" charset="-122"/>
              <a:ea typeface="微软雅黑" pitchFamily="34" charset="-122"/>
            </a:endParaRPr>
          </a:p>
        </p:txBody>
      </p:sp>
      <p:sp>
        <p:nvSpPr>
          <p:cNvPr id="11266" name="矩形 13315"/>
          <p:cNvSpPr>
            <a:spLocks noChangeArrowheads="1"/>
          </p:cNvSpPr>
          <p:nvPr/>
        </p:nvSpPr>
        <p:spPr bwMode="auto">
          <a:xfrm>
            <a:off x="1087967" y="857597"/>
            <a:ext cx="1507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spcBef>
                <a:spcPct val="0"/>
              </a:spcBef>
            </a:pPr>
            <a:r>
              <a:rPr lang="zh-CN" altLang="en-US" sz="2400" b="1" dirty="0">
                <a:solidFill>
                  <a:srgbClr val="006600"/>
                </a:solidFill>
                <a:latin typeface="微软雅黑" pitchFamily="34" charset="-122"/>
                <a:ea typeface="微软雅黑" pitchFamily="34" charset="-122"/>
              </a:rPr>
              <a:t>二 磁感线</a:t>
            </a:r>
          </a:p>
        </p:txBody>
      </p:sp>
      <p:pic>
        <p:nvPicPr>
          <p:cNvPr id="13321" name="图片 13320"/>
          <p:cNvPicPr>
            <a:picLocks noChangeAspect="1" noChangeArrowheads="1"/>
          </p:cNvPicPr>
          <p:nvPr/>
        </p:nvPicPr>
        <p:blipFill rotWithShape="1">
          <a:blip r:embed="rId2">
            <a:extLst>
              <a:ext uri="{28A0092B-C50C-407E-A947-70E740481C1C}">
                <a14:useLocalDpi xmlns:a14="http://schemas.microsoft.com/office/drawing/2010/main" val="0"/>
              </a:ext>
            </a:extLst>
          </a:blip>
          <a:srcRect b="26383"/>
          <a:stretch/>
        </p:blipFill>
        <p:spPr bwMode="auto">
          <a:xfrm>
            <a:off x="2595111" y="3052765"/>
            <a:ext cx="6013448" cy="193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797819"/>
      </p:ext>
    </p:extLst>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内容占位符 14338"/>
          <p:cNvSpPr>
            <a:spLocks noGrp="1" noRot="1" noChangeArrowheads="1"/>
          </p:cNvSpPr>
          <p:nvPr>
            <p:ph idx="4294967295"/>
          </p:nvPr>
        </p:nvSpPr>
        <p:spPr>
          <a:xfrm>
            <a:off x="1278282" y="1649116"/>
            <a:ext cx="9288463" cy="3168650"/>
          </a:xfrm>
        </p:spPr>
        <p:txBody>
          <a:bodyPr/>
          <a:lstStyle/>
          <a:p>
            <a:pPr>
              <a:lnSpc>
                <a:spcPct val="120000"/>
              </a:lnSpc>
              <a:buFont typeface="Wingdings 2" panose="05020102010507070707" pitchFamily="18" charset="2"/>
              <a:buNone/>
            </a:pPr>
            <a:r>
              <a:rPr lang="zh-CN" altLang="en-US" sz="2400" b="1" dirty="0" smtClean="0">
                <a:latin typeface="微软雅黑" pitchFamily="34" charset="-122"/>
                <a:ea typeface="微软雅黑" pitchFamily="34" charset="-122"/>
              </a:rPr>
              <a:t>  ①</a:t>
            </a:r>
            <a:r>
              <a:rPr lang="zh-CN" altLang="en-US" sz="2400" b="1" dirty="0" smtClean="0">
                <a:solidFill>
                  <a:srgbClr val="0000CC"/>
                </a:solidFill>
                <a:latin typeface="微软雅黑" pitchFamily="34" charset="-122"/>
                <a:ea typeface="微软雅黑" pitchFamily="34" charset="-122"/>
              </a:rPr>
              <a:t>磁感线为形象描述磁场而</a:t>
            </a:r>
            <a:r>
              <a:rPr lang="zh-CN" altLang="en-US" sz="2400" b="1" dirty="0" smtClean="0">
                <a:solidFill>
                  <a:srgbClr val="FF0000"/>
                </a:solidFill>
                <a:latin typeface="微软雅黑" pitchFamily="34" charset="-122"/>
                <a:ea typeface="微软雅黑" pitchFamily="34" charset="-122"/>
              </a:rPr>
              <a:t>假想的曲线</a:t>
            </a:r>
            <a:r>
              <a:rPr lang="zh-CN" altLang="en-US" sz="2400" b="1" dirty="0" smtClean="0">
                <a:solidFill>
                  <a:srgbClr val="0000CC"/>
                </a:solidFill>
                <a:latin typeface="微软雅黑" pitchFamily="34" charset="-122"/>
                <a:ea typeface="微软雅黑" pitchFamily="34" charset="-122"/>
              </a:rPr>
              <a:t>；</a:t>
            </a:r>
          </a:p>
          <a:p>
            <a:pPr>
              <a:lnSpc>
                <a:spcPct val="115000"/>
              </a:lnSpc>
              <a:buFont typeface="Wingdings 2" panose="05020102010507070707" pitchFamily="18" charset="2"/>
              <a:buNone/>
            </a:pPr>
            <a:r>
              <a:rPr lang="zh-CN" altLang="en-US" sz="2400" b="1" dirty="0" smtClean="0">
                <a:solidFill>
                  <a:srgbClr val="0000CC"/>
                </a:solidFill>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②</a:t>
            </a:r>
            <a:r>
              <a:rPr lang="zh-CN" altLang="en-US" sz="2400" b="1" dirty="0" smtClean="0">
                <a:solidFill>
                  <a:srgbClr val="FF0000"/>
                </a:solidFill>
                <a:latin typeface="微软雅黑" pitchFamily="34" charset="-122"/>
                <a:ea typeface="微软雅黑" pitchFamily="34" charset="-122"/>
              </a:rPr>
              <a:t>切线表方向，疏密表强弱；</a:t>
            </a:r>
            <a:r>
              <a:rPr lang="zh-CN" altLang="en-US" sz="2400" b="1" dirty="0" smtClean="0">
                <a:solidFill>
                  <a:srgbClr val="0000CC"/>
                </a:solidFill>
                <a:latin typeface="微软雅黑" pitchFamily="34" charset="-122"/>
                <a:ea typeface="微软雅黑" pitchFamily="34" charset="-122"/>
              </a:rPr>
              <a:t>　</a:t>
            </a:r>
          </a:p>
          <a:p>
            <a:pPr>
              <a:lnSpc>
                <a:spcPct val="115000"/>
              </a:lnSpc>
              <a:buFont typeface="Wingdings 2" panose="05020102010507070707" pitchFamily="18" charset="2"/>
              <a:buNone/>
            </a:pPr>
            <a:r>
              <a:rPr lang="zh-CN" altLang="en-US" sz="2400" b="1" dirty="0" smtClean="0">
                <a:latin typeface="微软雅黑" pitchFamily="34" charset="-122"/>
                <a:ea typeface="微软雅黑" pitchFamily="34" charset="-122"/>
              </a:rPr>
              <a:t>  </a:t>
            </a:r>
            <a:r>
              <a:rPr lang="zh-CN" altLang="zh-CN" sz="2400" b="1" dirty="0" smtClean="0">
                <a:latin typeface="微软雅黑" pitchFamily="34" charset="-122"/>
                <a:ea typeface="微软雅黑" pitchFamily="34" charset="-122"/>
              </a:rPr>
              <a:t>③</a:t>
            </a:r>
            <a:r>
              <a:rPr lang="zh-CN" altLang="en-US" sz="2400" b="1" dirty="0" smtClean="0">
                <a:solidFill>
                  <a:srgbClr val="FF0000"/>
                </a:solidFill>
                <a:latin typeface="微软雅黑" pitchFamily="34" charset="-122"/>
                <a:ea typeface="微软雅黑" pitchFamily="34" charset="-122"/>
              </a:rPr>
              <a:t>闭合曲线</a:t>
            </a:r>
            <a:r>
              <a:rPr lang="en-US" altLang="zh-CN" sz="2400" b="1" dirty="0" smtClean="0">
                <a:solidFill>
                  <a:srgbClr val="0000CC"/>
                </a:solidFill>
                <a:latin typeface="微软雅黑" pitchFamily="34" charset="-122"/>
                <a:ea typeface="微软雅黑" pitchFamily="34" charset="-122"/>
              </a:rPr>
              <a:t>:</a:t>
            </a:r>
            <a:r>
              <a:rPr lang="zh-CN" altLang="en-US" sz="2400" b="1" dirty="0" smtClean="0">
                <a:solidFill>
                  <a:srgbClr val="0000CC"/>
                </a:solidFill>
                <a:latin typeface="微软雅黑" pitchFamily="34" charset="-122"/>
                <a:ea typeface="微软雅黑" pitchFamily="34" charset="-122"/>
              </a:rPr>
              <a:t>磁铁外部</a:t>
            </a:r>
            <a:r>
              <a:rPr lang="en-US" altLang="zh-CN" sz="2400" b="1" dirty="0" smtClean="0">
                <a:solidFill>
                  <a:srgbClr val="0000CC"/>
                </a:solidFill>
                <a:latin typeface="微软雅黑" pitchFamily="34" charset="-122"/>
                <a:ea typeface="微软雅黑" pitchFamily="34" charset="-122"/>
              </a:rPr>
              <a:t>:N→S</a:t>
            </a:r>
            <a:r>
              <a:rPr lang="zh-CN" altLang="en-US" sz="2400" b="1" dirty="0" smtClean="0">
                <a:solidFill>
                  <a:srgbClr val="0000CC"/>
                </a:solidFill>
                <a:latin typeface="微软雅黑" pitchFamily="34" charset="-122"/>
                <a:ea typeface="微软雅黑" pitchFamily="34" charset="-122"/>
              </a:rPr>
              <a:t>，内部</a:t>
            </a:r>
            <a:r>
              <a:rPr lang="en-US" altLang="zh-CN" sz="2400" b="1" dirty="0" smtClean="0">
                <a:solidFill>
                  <a:srgbClr val="0000CC"/>
                </a:solidFill>
                <a:latin typeface="微软雅黑" pitchFamily="34" charset="-122"/>
                <a:ea typeface="微软雅黑" pitchFamily="34" charset="-122"/>
              </a:rPr>
              <a:t>:S→N</a:t>
            </a:r>
            <a:r>
              <a:rPr lang="zh-CN" altLang="en-US" sz="2400" b="1" dirty="0" smtClean="0">
                <a:solidFill>
                  <a:srgbClr val="0000CC"/>
                </a:solidFill>
                <a:latin typeface="微软雅黑" pitchFamily="34" charset="-122"/>
                <a:ea typeface="微软雅黑" pitchFamily="34" charset="-122"/>
              </a:rPr>
              <a:t>；</a:t>
            </a:r>
          </a:p>
          <a:p>
            <a:pPr>
              <a:lnSpc>
                <a:spcPct val="115000"/>
              </a:lnSpc>
              <a:buFont typeface="Wingdings 2" panose="05020102010507070707" pitchFamily="18" charset="2"/>
              <a:buNone/>
            </a:pPr>
            <a:r>
              <a:rPr lang="zh-CN" altLang="en-US" sz="2400" dirty="0">
                <a:solidFill>
                  <a:srgbClr val="0000CC"/>
                </a:solidFill>
                <a:latin typeface="微软雅黑" pitchFamily="34" charset="-122"/>
                <a:ea typeface="微软雅黑" pitchFamily="34" charset="-122"/>
              </a:rPr>
              <a:t> </a:t>
            </a:r>
            <a:r>
              <a:rPr lang="zh-CN" altLang="en-US" sz="2400" dirty="0" smtClean="0">
                <a:solidFill>
                  <a:srgbClr val="0000CC"/>
                </a:solidFill>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④</a:t>
            </a:r>
            <a:r>
              <a:rPr lang="zh-CN" altLang="en-US" sz="2400" b="1" dirty="0" smtClean="0">
                <a:solidFill>
                  <a:srgbClr val="0000CC"/>
                </a:solidFill>
                <a:latin typeface="微软雅黑" pitchFamily="34" charset="-122"/>
                <a:ea typeface="微软雅黑" pitchFamily="34" charset="-122"/>
              </a:rPr>
              <a:t>磁感线</a:t>
            </a:r>
            <a:r>
              <a:rPr lang="zh-CN" altLang="en-US" sz="2400" b="1" dirty="0" smtClean="0">
                <a:solidFill>
                  <a:srgbClr val="FF0000"/>
                </a:solidFill>
                <a:latin typeface="微软雅黑" pitchFamily="34" charset="-122"/>
                <a:ea typeface="微软雅黑" pitchFamily="34" charset="-122"/>
              </a:rPr>
              <a:t>不相交</a:t>
            </a:r>
            <a:r>
              <a:rPr lang="zh-CN" altLang="en-US" sz="2400" b="1" dirty="0" smtClean="0">
                <a:solidFill>
                  <a:srgbClr val="0000CC"/>
                </a:solidFill>
                <a:latin typeface="微软雅黑" pitchFamily="34" charset="-122"/>
                <a:ea typeface="微软雅黑" pitchFamily="34" charset="-122"/>
              </a:rPr>
              <a:t>，也</a:t>
            </a:r>
            <a:r>
              <a:rPr lang="zh-CN" altLang="en-US" sz="2400" b="1" dirty="0" smtClean="0">
                <a:solidFill>
                  <a:srgbClr val="FF0000"/>
                </a:solidFill>
                <a:latin typeface="微软雅黑" pitchFamily="34" charset="-122"/>
                <a:ea typeface="微软雅黑" pitchFamily="34" charset="-122"/>
              </a:rPr>
              <a:t>不相切</a:t>
            </a:r>
            <a:r>
              <a:rPr lang="zh-CN" altLang="en-US" sz="2400" b="1" dirty="0" smtClean="0">
                <a:solidFill>
                  <a:srgbClr val="0000CC"/>
                </a:solidFill>
                <a:latin typeface="微软雅黑" pitchFamily="34" charset="-122"/>
                <a:ea typeface="微软雅黑" pitchFamily="34" charset="-122"/>
              </a:rPr>
              <a:t>．</a:t>
            </a:r>
          </a:p>
        </p:txBody>
      </p:sp>
      <p:pic>
        <p:nvPicPr>
          <p:cNvPr id="12290" name="图片 143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0851" y="1947567"/>
            <a:ext cx="3774266" cy="237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矩形 14342"/>
          <p:cNvSpPr>
            <a:spLocks noChangeArrowheads="1"/>
          </p:cNvSpPr>
          <p:nvPr/>
        </p:nvSpPr>
        <p:spPr bwMode="auto">
          <a:xfrm>
            <a:off x="1278282" y="1090317"/>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just">
              <a:buClr>
                <a:schemeClr val="folHlink"/>
              </a:buClr>
              <a:buSzPct val="85000"/>
              <a:buFont typeface="Wingdings 2" pitchFamily="18" charset="2"/>
              <a:buNone/>
            </a:pPr>
            <a:r>
              <a:rPr lang="zh-CN" altLang="en-US" sz="2400" b="1" dirty="0">
                <a:solidFill>
                  <a:srgbClr val="006600"/>
                </a:solidFill>
                <a:latin typeface="微软雅黑" pitchFamily="34" charset="-122"/>
                <a:ea typeface="微软雅黑" pitchFamily="34" charset="-122"/>
              </a:rPr>
              <a:t>磁感线的性质：</a:t>
            </a:r>
          </a:p>
        </p:txBody>
      </p:sp>
    </p:spTree>
    <p:extLst>
      <p:ext uri="{BB962C8B-B14F-4D97-AF65-F5344CB8AC3E}">
        <p14:creationId xmlns:p14="http://schemas.microsoft.com/office/powerpoint/2010/main" val="2719883655"/>
      </p:ext>
    </p:extLst>
  </p:cSld>
  <p:clrMapOvr>
    <a:masterClrMapping/>
  </p:clrMapOvr>
  <p:transition>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文本占位符 15362"/>
          <p:cNvSpPr>
            <a:spLocks noGrp="1" noRot="1" noChangeArrowheads="1"/>
          </p:cNvSpPr>
          <p:nvPr>
            <p:ph idx="4294967295"/>
          </p:nvPr>
        </p:nvSpPr>
        <p:spPr>
          <a:xfrm>
            <a:off x="422375" y="819150"/>
            <a:ext cx="8353425" cy="719138"/>
          </a:xfrm>
        </p:spPr>
        <p:txBody>
          <a:bodyPr/>
          <a:lstStyle/>
          <a:p>
            <a:pPr>
              <a:spcBef>
                <a:spcPct val="50000"/>
              </a:spcBef>
              <a:buClrTx/>
              <a:buSzTx/>
              <a:buFontTx/>
              <a:buNone/>
            </a:pPr>
            <a:r>
              <a:rPr lang="en-US" altLang="zh-CN" sz="2400" b="1" dirty="0" smtClean="0">
                <a:latin typeface="微软雅黑" pitchFamily="34" charset="-122"/>
                <a:ea typeface="微软雅黑" pitchFamily="34" charset="-122"/>
              </a:rPr>
              <a:t>2.</a:t>
            </a:r>
            <a:r>
              <a:rPr lang="zh-CN" altLang="en-US" sz="2400" b="1" dirty="0" smtClean="0">
                <a:latin typeface="微软雅黑" pitchFamily="34" charset="-122"/>
                <a:ea typeface="微软雅黑" pitchFamily="34" charset="-122"/>
              </a:rPr>
              <a:t>典型磁体周围的磁感线分布</a:t>
            </a:r>
          </a:p>
        </p:txBody>
      </p:sp>
      <p:sp>
        <p:nvSpPr>
          <p:cNvPr id="15367" name="文本框 15366"/>
          <p:cNvSpPr txBox="1">
            <a:spLocks noChangeArrowheads="1"/>
          </p:cNvSpPr>
          <p:nvPr/>
        </p:nvSpPr>
        <p:spPr bwMode="auto">
          <a:xfrm>
            <a:off x="949426" y="1684338"/>
            <a:ext cx="4572000" cy="461665"/>
          </a:xfrm>
          <a:prstGeom prst="rect">
            <a:avLst/>
          </a:prstGeom>
          <a:noFill/>
          <a:ln w="57150" cmpd="thickThin">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dist">
              <a:lnSpc>
                <a:spcPct val="100000"/>
              </a:lnSpc>
              <a:spcBef>
                <a:spcPct val="50000"/>
              </a:spcBef>
            </a:pPr>
            <a:r>
              <a:rPr lang="zh-CN" altLang="en-US" sz="2400" dirty="0">
                <a:solidFill>
                  <a:srgbClr val="0000CC"/>
                </a:solidFill>
                <a:latin typeface="微软雅黑" pitchFamily="34" charset="-122"/>
                <a:ea typeface="微软雅黑" pitchFamily="34" charset="-122"/>
              </a:rPr>
              <a:t>条形磁铁的磁感线</a:t>
            </a:r>
          </a:p>
        </p:txBody>
      </p:sp>
      <p:sp>
        <p:nvSpPr>
          <p:cNvPr id="15368" name="文本框 15367"/>
          <p:cNvSpPr txBox="1">
            <a:spLocks noChangeArrowheads="1"/>
          </p:cNvSpPr>
          <p:nvPr/>
        </p:nvSpPr>
        <p:spPr bwMode="auto">
          <a:xfrm>
            <a:off x="6806242" y="1611313"/>
            <a:ext cx="4470400" cy="461665"/>
          </a:xfrm>
          <a:prstGeom prst="rect">
            <a:avLst/>
          </a:prstGeom>
          <a:noFill/>
          <a:ln w="57150" cmpd="thickThin">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dist">
              <a:lnSpc>
                <a:spcPct val="100000"/>
              </a:lnSpc>
              <a:spcBef>
                <a:spcPct val="50000"/>
              </a:spcBef>
            </a:pPr>
            <a:r>
              <a:rPr lang="zh-CN" altLang="en-US" sz="2400">
                <a:solidFill>
                  <a:srgbClr val="0000CC"/>
                </a:solidFill>
                <a:latin typeface="微软雅黑" pitchFamily="34" charset="-122"/>
                <a:ea typeface="微软雅黑" pitchFamily="34" charset="-122"/>
              </a:rPr>
              <a:t>蹄形磁铁的磁感线</a:t>
            </a:r>
          </a:p>
        </p:txBody>
      </p:sp>
      <p:sp>
        <p:nvSpPr>
          <p:cNvPr id="15378" name="文本框 15377"/>
          <p:cNvSpPr txBox="1">
            <a:spLocks noChangeArrowheads="1"/>
          </p:cNvSpPr>
          <p:nvPr/>
        </p:nvSpPr>
        <p:spPr bwMode="auto">
          <a:xfrm>
            <a:off x="661559" y="5264151"/>
            <a:ext cx="119528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0000"/>
              </a:lnSpc>
              <a:spcBef>
                <a:spcPct val="50000"/>
              </a:spcBef>
            </a:pPr>
            <a:r>
              <a:rPr lang="zh-CN" altLang="en-US" sz="2400" dirty="0">
                <a:solidFill>
                  <a:srgbClr val="006600"/>
                </a:solidFill>
                <a:latin typeface="微软雅黑" pitchFamily="34" charset="-122"/>
                <a:ea typeface="微软雅黑" pitchFamily="34" charset="-122"/>
              </a:rPr>
              <a:t>问题</a:t>
            </a:r>
            <a:r>
              <a:rPr lang="en-US" altLang="zh-CN" sz="2400" dirty="0">
                <a:solidFill>
                  <a:srgbClr val="006600"/>
                </a:solidFill>
                <a:latin typeface="微软雅黑" pitchFamily="34" charset="-122"/>
                <a:ea typeface="微软雅黑" pitchFamily="34" charset="-122"/>
              </a:rPr>
              <a:t>:</a:t>
            </a:r>
            <a:r>
              <a:rPr lang="zh-CN" altLang="en-US" sz="2400" dirty="0">
                <a:solidFill>
                  <a:srgbClr val="FF0000"/>
                </a:solidFill>
                <a:latin typeface="微软雅黑" pitchFamily="34" charset="-122"/>
                <a:ea typeface="微软雅黑" pitchFamily="34" charset="-122"/>
              </a:rPr>
              <a:t>通电导线周围的磁场方向</a:t>
            </a:r>
            <a:r>
              <a:rPr lang="en-US" altLang="zh-CN" sz="2400" dirty="0">
                <a:solidFill>
                  <a:srgbClr val="FF0000"/>
                </a:solidFill>
                <a:latin typeface="微软雅黑" pitchFamily="34" charset="-122"/>
                <a:ea typeface="微软雅黑" pitchFamily="34" charset="-122"/>
              </a:rPr>
              <a:t>(</a:t>
            </a:r>
            <a:r>
              <a:rPr lang="zh-CN" altLang="en-US" sz="2400" dirty="0">
                <a:solidFill>
                  <a:srgbClr val="FF0000"/>
                </a:solidFill>
                <a:latin typeface="微软雅黑" pitchFamily="34" charset="-122"/>
                <a:ea typeface="微软雅黑" pitchFamily="34" charset="-122"/>
              </a:rPr>
              <a:t>磁感线的分布如何确定</a:t>
            </a:r>
            <a:r>
              <a:rPr lang="en-US" altLang="zh-CN" sz="2400" dirty="0">
                <a:solidFill>
                  <a:srgbClr val="FF0000"/>
                </a:solidFill>
                <a:latin typeface="微软雅黑" pitchFamily="34" charset="-122"/>
                <a:ea typeface="微软雅黑" pitchFamily="34" charset="-122"/>
              </a:rPr>
              <a:t>)?</a:t>
            </a:r>
          </a:p>
        </p:txBody>
      </p:sp>
      <p:pic>
        <p:nvPicPr>
          <p:cNvPr id="15383" name="图片 153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426" y="2297113"/>
            <a:ext cx="4079776" cy="261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图片 153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763" y="2297113"/>
            <a:ext cx="4263567" cy="250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457589"/>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74"/>
                                          </p:stCondLst>
                                        </p:cTn>
                                        <p:tgtEl>
                                          <p:spTgt spid="15367">
                                            <p:bg/>
                                          </p:spTgt>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75"/>
                                  </p:iterate>
                                  <p:childTnLst>
                                    <p:set>
                                      <p:cBhvr>
                                        <p:cTn id="8" dur="1" fill="hold">
                                          <p:stCondLst>
                                            <p:cond delay="74"/>
                                          </p:stCondLst>
                                        </p:cTn>
                                        <p:tgtEl>
                                          <p:spTgt spid="15367">
                                            <p:txEl>
                                              <p:pRg st="0" end="0"/>
                                            </p:txEl>
                                          </p:spTgt>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15383"/>
                                        </p:tgtEl>
                                        <p:attrNameLst>
                                          <p:attrName>style.visibility</p:attrName>
                                        </p:attrNameLst>
                                      </p:cBhvr>
                                      <p:to>
                                        <p:strVal val="visible"/>
                                      </p:to>
                                    </p:set>
                                    <p:animEffect transition="in" filter="blinds(horizontal)">
                                      <p:cBhvr>
                                        <p:cTn id="11" dur="500"/>
                                        <p:tgtEl>
                                          <p:spTgt spid="153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74"/>
                                          </p:stCondLst>
                                        </p:cTn>
                                        <p:tgtEl>
                                          <p:spTgt spid="15368">
                                            <p:bg/>
                                          </p:spTgt>
                                        </p:tgtEl>
                                        <p:attrNameLst>
                                          <p:attrName>style.visibility</p:attrName>
                                        </p:attrNameLst>
                                      </p:cBhvr>
                                      <p:to>
                                        <p:strVal val="visible"/>
                                      </p:to>
                                    </p:set>
                                  </p:childTnLst>
                                </p:cTn>
                              </p:par>
                              <p:par>
                                <p:cTn id="16" presetID="1" presetClass="entr" presetSubtype="0" fill="hold" grpId="0" nodeType="withEffect">
                                  <p:stCondLst>
                                    <p:cond delay="0"/>
                                  </p:stCondLst>
                                  <p:iterate type="lt">
                                    <p:tmAbs val="75"/>
                                  </p:iterate>
                                  <p:childTnLst>
                                    <p:set>
                                      <p:cBhvr>
                                        <p:cTn id="17" dur="1" fill="hold">
                                          <p:stCondLst>
                                            <p:cond delay="74"/>
                                          </p:stCondLst>
                                        </p:cTn>
                                        <p:tgtEl>
                                          <p:spTgt spid="15368">
                                            <p:txEl>
                                              <p:pRg st="0" end="0"/>
                                            </p:txEl>
                                          </p:spTgt>
                                        </p:tgtEl>
                                        <p:attrNameLst>
                                          <p:attrName>style.visibility</p:attrName>
                                        </p:attrNameLst>
                                      </p:cBhvr>
                                      <p:to>
                                        <p:strVal val="visible"/>
                                      </p:to>
                                    </p:set>
                                  </p:childTnLst>
                                </p:cTn>
                              </p:par>
                              <p:par>
                                <p:cTn id="18" presetID="3" presetClass="entr" presetSubtype="10" fill="hold" nodeType="withEffect">
                                  <p:stCondLst>
                                    <p:cond delay="0"/>
                                  </p:stCondLst>
                                  <p:childTnLst>
                                    <p:set>
                                      <p:cBhvr>
                                        <p:cTn id="19" dur="1" fill="hold">
                                          <p:stCondLst>
                                            <p:cond delay="0"/>
                                          </p:stCondLst>
                                        </p:cTn>
                                        <p:tgtEl>
                                          <p:spTgt spid="15384"/>
                                        </p:tgtEl>
                                        <p:attrNameLst>
                                          <p:attrName>style.visibility</p:attrName>
                                        </p:attrNameLst>
                                      </p:cBhvr>
                                      <p:to>
                                        <p:strVal val="visible"/>
                                      </p:to>
                                    </p:set>
                                    <p:animEffect transition="in" filter="blinds(horizontal)">
                                      <p:cBhvr>
                                        <p:cTn id="20" dur="500"/>
                                        <p:tgtEl>
                                          <p:spTgt spid="1538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iterate type="lt">
                                    <p:tmAbs val="75"/>
                                  </p:iterate>
                                  <p:childTnLst>
                                    <p:set>
                                      <p:cBhvr>
                                        <p:cTn id="24" dur="1" fill="hold">
                                          <p:stCondLst>
                                            <p:cond delay="74"/>
                                          </p:stCondLst>
                                        </p:cTn>
                                        <p:tgtEl>
                                          <p:spTgt spid="153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uiExpand="1" build="p" animBg="1" autoUpdateAnimBg="0"/>
      <p:bldP spid="15368" grpId="0" uiExpand="1" build="p" animBg="1" autoUpdateAnimBg="0"/>
      <p:bldP spid="1537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内容占位符 16386"/>
          <p:cNvSpPr>
            <a:spLocks noGrp="1" noRot="1" noChangeArrowheads="1"/>
          </p:cNvSpPr>
          <p:nvPr>
            <p:ph idx="4294967295"/>
          </p:nvPr>
        </p:nvSpPr>
        <p:spPr>
          <a:xfrm>
            <a:off x="330200" y="4724400"/>
            <a:ext cx="10883900" cy="1655763"/>
          </a:xfrm>
        </p:spPr>
        <p:txBody>
          <a:bodyPr/>
          <a:lstStyle/>
          <a:p>
            <a:pPr algn="just">
              <a:lnSpc>
                <a:spcPct val="150000"/>
              </a:lnSpc>
              <a:buFont typeface="Wingdings 2" panose="05020102010507070707" pitchFamily="18" charset="2"/>
              <a:buNone/>
            </a:pPr>
            <a:r>
              <a:rPr lang="zh-CN" altLang="en-US" sz="2400" dirty="0" smtClean="0">
                <a:solidFill>
                  <a:srgbClr val="0000CC"/>
                </a:solidFill>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安培定则</a:t>
            </a:r>
            <a:r>
              <a:rPr lang="zh-CN" altLang="en-US" sz="2400" b="1" dirty="0" smtClean="0">
                <a:solidFill>
                  <a:srgbClr val="0000CC"/>
                </a:solidFill>
                <a:latin typeface="微软雅黑" pitchFamily="34" charset="-122"/>
                <a:ea typeface="微软雅黑" pitchFamily="34" charset="-122"/>
              </a:rPr>
              <a:t>（右手螺旋定则）：用</a:t>
            </a:r>
            <a:r>
              <a:rPr lang="zh-CN" altLang="en-US" sz="2400" b="1" dirty="0" smtClean="0">
                <a:solidFill>
                  <a:srgbClr val="FF0000"/>
                </a:solidFill>
                <a:latin typeface="微软雅黑" pitchFamily="34" charset="-122"/>
                <a:ea typeface="微软雅黑" pitchFamily="34" charset="-122"/>
              </a:rPr>
              <a:t>右手</a:t>
            </a:r>
            <a:r>
              <a:rPr lang="zh-CN" altLang="en-US" sz="2400" b="1" dirty="0" smtClean="0">
                <a:solidFill>
                  <a:srgbClr val="0000CC"/>
                </a:solidFill>
                <a:latin typeface="微软雅黑" pitchFamily="34" charset="-122"/>
                <a:ea typeface="微软雅黑" pitchFamily="34" charset="-122"/>
              </a:rPr>
              <a:t>握住导线，让伸直的</a:t>
            </a:r>
            <a:r>
              <a:rPr lang="zh-CN" altLang="en-US" sz="2400" b="1" dirty="0" smtClean="0">
                <a:solidFill>
                  <a:srgbClr val="FF0000"/>
                </a:solidFill>
                <a:latin typeface="微软雅黑" pitchFamily="34" charset="-122"/>
                <a:ea typeface="微软雅黑" pitchFamily="34" charset="-122"/>
              </a:rPr>
              <a:t>大拇指</a:t>
            </a:r>
            <a:r>
              <a:rPr lang="zh-CN" altLang="en-US" sz="2400" b="1" dirty="0" smtClean="0">
                <a:solidFill>
                  <a:srgbClr val="0000CC"/>
                </a:solidFill>
                <a:latin typeface="微软雅黑" pitchFamily="34" charset="-122"/>
                <a:ea typeface="微软雅黑" pitchFamily="34" charset="-122"/>
              </a:rPr>
              <a:t>所指的方向跟</a:t>
            </a:r>
            <a:r>
              <a:rPr lang="zh-CN" altLang="en-US" sz="2400" b="1" dirty="0" smtClean="0">
                <a:solidFill>
                  <a:srgbClr val="FF0000"/>
                </a:solidFill>
                <a:latin typeface="微软雅黑" pitchFamily="34" charset="-122"/>
                <a:ea typeface="微软雅黑" pitchFamily="34" charset="-122"/>
              </a:rPr>
              <a:t>电流的方向</a:t>
            </a:r>
            <a:r>
              <a:rPr lang="zh-CN" altLang="en-US" sz="2400" b="1" dirty="0" smtClean="0">
                <a:solidFill>
                  <a:srgbClr val="0000CC"/>
                </a:solidFill>
                <a:latin typeface="微软雅黑" pitchFamily="34" charset="-122"/>
                <a:ea typeface="微软雅黑" pitchFamily="34" charset="-122"/>
              </a:rPr>
              <a:t>一致，弯曲的</a:t>
            </a:r>
            <a:r>
              <a:rPr lang="zh-CN" altLang="en-US" sz="2400" b="1" dirty="0" smtClean="0">
                <a:solidFill>
                  <a:srgbClr val="FF0000"/>
                </a:solidFill>
                <a:latin typeface="微软雅黑" pitchFamily="34" charset="-122"/>
                <a:ea typeface="微软雅黑" pitchFamily="34" charset="-122"/>
              </a:rPr>
              <a:t>四指</a:t>
            </a:r>
            <a:r>
              <a:rPr lang="zh-CN" altLang="en-US" sz="2400" b="1" dirty="0" smtClean="0">
                <a:solidFill>
                  <a:srgbClr val="0000CC"/>
                </a:solidFill>
                <a:latin typeface="微软雅黑" pitchFamily="34" charset="-122"/>
                <a:ea typeface="微软雅黑" pitchFamily="34" charset="-122"/>
              </a:rPr>
              <a:t>所指的方向就是</a:t>
            </a:r>
            <a:r>
              <a:rPr lang="zh-CN" altLang="en-US" sz="2400" b="1" dirty="0" smtClean="0">
                <a:solidFill>
                  <a:srgbClr val="FF0000"/>
                </a:solidFill>
                <a:latin typeface="微软雅黑" pitchFamily="34" charset="-122"/>
                <a:ea typeface="微软雅黑" pitchFamily="34" charset="-122"/>
              </a:rPr>
              <a:t>磁感线的环绕方向</a:t>
            </a:r>
            <a:r>
              <a:rPr lang="zh-CN" altLang="en-US" sz="2400" b="1" dirty="0" smtClean="0">
                <a:solidFill>
                  <a:srgbClr val="0000CC"/>
                </a:solidFill>
                <a:latin typeface="微软雅黑" pitchFamily="34" charset="-122"/>
                <a:ea typeface="微软雅黑" pitchFamily="34" charset="-122"/>
              </a:rPr>
              <a:t>．</a:t>
            </a:r>
          </a:p>
        </p:txBody>
      </p:sp>
      <p:sp>
        <p:nvSpPr>
          <p:cNvPr id="14338" name="矩形 16387"/>
          <p:cNvSpPr>
            <a:spLocks noChangeArrowheads="1"/>
          </p:cNvSpPr>
          <p:nvPr/>
        </p:nvSpPr>
        <p:spPr bwMode="auto">
          <a:xfrm>
            <a:off x="1162494" y="766653"/>
            <a:ext cx="3751348"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10000"/>
              </a:lnSpc>
              <a:buClr>
                <a:schemeClr val="folHlink"/>
              </a:buClr>
              <a:buSzPct val="85000"/>
              <a:buFont typeface="Wingdings 2" pitchFamily="18" charset="2"/>
              <a:buNone/>
            </a:pPr>
            <a:r>
              <a:rPr lang="en-US" altLang="zh-CN" sz="2400" b="1" dirty="0">
                <a:solidFill>
                  <a:srgbClr val="006600"/>
                </a:solidFill>
                <a:latin typeface="微软雅黑" pitchFamily="34" charset="-122"/>
                <a:ea typeface="微软雅黑" pitchFamily="34" charset="-122"/>
              </a:rPr>
              <a:t>3</a:t>
            </a:r>
            <a:r>
              <a:rPr lang="zh-CN" altLang="en-US" sz="2400" b="1" dirty="0">
                <a:solidFill>
                  <a:srgbClr val="006600"/>
                </a:solidFill>
                <a:latin typeface="微软雅黑" pitchFamily="34" charset="-122"/>
                <a:ea typeface="微软雅黑" pitchFamily="34" charset="-122"/>
              </a:rPr>
              <a:t>．电流磁场的磁感线分布</a:t>
            </a:r>
          </a:p>
        </p:txBody>
      </p:sp>
      <p:sp>
        <p:nvSpPr>
          <p:cNvPr id="16389" name="矩形 16388"/>
          <p:cNvSpPr>
            <a:spLocks noChangeArrowheads="1"/>
          </p:cNvSpPr>
          <p:nvPr/>
        </p:nvSpPr>
        <p:spPr bwMode="auto">
          <a:xfrm>
            <a:off x="1366695" y="1262186"/>
            <a:ext cx="4674678" cy="4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110000"/>
              </a:lnSpc>
              <a:buClr>
                <a:schemeClr val="folHlink"/>
              </a:buClr>
              <a:buSzPct val="85000"/>
              <a:buFont typeface="Wingdings 2" pitchFamily="18" charset="2"/>
              <a:buNone/>
            </a:pPr>
            <a:r>
              <a:rPr lang="zh-CN" altLang="en-US" sz="2400" dirty="0">
                <a:solidFill>
                  <a:srgbClr val="006600"/>
                </a:solidFill>
                <a:latin typeface="微软雅黑" pitchFamily="34" charset="-122"/>
                <a:ea typeface="微软雅黑" pitchFamily="34" charset="-122"/>
              </a:rPr>
              <a:t>（1）直线电流磁场的磁感线分布</a:t>
            </a:r>
          </a:p>
        </p:txBody>
      </p:sp>
      <p:pic>
        <p:nvPicPr>
          <p:cNvPr id="16394" name="图片 16393" descr="通电直导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600" y="1732443"/>
            <a:ext cx="4305300" cy="176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文本框 16394"/>
          <p:cNvSpPr txBox="1">
            <a:spLocks noChangeArrowheads="1"/>
          </p:cNvSpPr>
          <p:nvPr/>
        </p:nvSpPr>
        <p:spPr bwMode="auto">
          <a:xfrm>
            <a:off x="6578600" y="3516341"/>
            <a:ext cx="523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0000"/>
              </a:lnSpc>
              <a:spcBef>
                <a:spcPct val="50000"/>
              </a:spcBef>
            </a:pPr>
            <a:r>
              <a:rPr lang="zh-CN" altLang="en-US" sz="2400" dirty="0">
                <a:solidFill>
                  <a:srgbClr val="0000CC"/>
                </a:solidFill>
                <a:latin typeface="微软雅黑" pitchFamily="34" charset="-122"/>
                <a:ea typeface="微软雅黑" pitchFamily="34" charset="-122"/>
              </a:rPr>
              <a:t>“</a:t>
            </a:r>
            <a:r>
              <a:rPr lang="en-US" altLang="zh-CN" sz="2400" dirty="0">
                <a:solidFill>
                  <a:srgbClr val="0000CC"/>
                </a:solidFill>
                <a:latin typeface="微软雅黑" pitchFamily="34" charset="-122"/>
                <a:ea typeface="微软雅黑" pitchFamily="34" charset="-122"/>
              </a:rPr>
              <a:t>x”</a:t>
            </a:r>
            <a:r>
              <a:rPr lang="zh-CN" altLang="en-US" sz="2400" dirty="0">
                <a:solidFill>
                  <a:srgbClr val="0000CC"/>
                </a:solidFill>
                <a:latin typeface="微软雅黑" pitchFamily="34" charset="-122"/>
                <a:ea typeface="微软雅黑" pitchFamily="34" charset="-122"/>
              </a:rPr>
              <a:t>表示垂直平面进去的方向</a:t>
            </a:r>
          </a:p>
          <a:p>
            <a:pPr>
              <a:lnSpc>
                <a:spcPct val="100000"/>
              </a:lnSpc>
              <a:spcBef>
                <a:spcPct val="50000"/>
              </a:spcBef>
            </a:pPr>
            <a:r>
              <a:rPr lang="zh-CN" altLang="en-US" sz="2400" dirty="0">
                <a:solidFill>
                  <a:srgbClr val="0000CC"/>
                </a:solidFill>
                <a:latin typeface="微软雅黑" pitchFamily="34" charset="-122"/>
                <a:ea typeface="微软雅黑" pitchFamily="34" charset="-122"/>
              </a:rPr>
              <a:t> “</a:t>
            </a:r>
            <a:r>
              <a:rPr lang="en-US" altLang="zh-CN" sz="2400" dirty="0">
                <a:solidFill>
                  <a:srgbClr val="0000CC"/>
                </a:solidFill>
                <a:latin typeface="微软雅黑" pitchFamily="34" charset="-122"/>
                <a:ea typeface="微软雅黑" pitchFamily="34" charset="-122"/>
                <a:cs typeface="Arial" pitchFamily="34" charset="0"/>
              </a:rPr>
              <a:t>•</a:t>
            </a:r>
            <a:r>
              <a:rPr lang="en-US" altLang="zh-CN" sz="2400" dirty="0">
                <a:solidFill>
                  <a:srgbClr val="0000CC"/>
                </a:solidFill>
                <a:latin typeface="微软雅黑" pitchFamily="34" charset="-122"/>
                <a:ea typeface="微软雅黑" pitchFamily="34" charset="-122"/>
              </a:rPr>
              <a:t>”</a:t>
            </a:r>
            <a:r>
              <a:rPr lang="zh-CN" altLang="en-US" sz="2400" dirty="0">
                <a:solidFill>
                  <a:srgbClr val="0000CC"/>
                </a:solidFill>
                <a:latin typeface="微软雅黑" pitchFamily="34" charset="-122"/>
                <a:ea typeface="微软雅黑" pitchFamily="34" charset="-122"/>
              </a:rPr>
              <a:t>表示垂直平面出来的方向</a:t>
            </a:r>
          </a:p>
        </p:txBody>
      </p:sp>
      <p:pic>
        <p:nvPicPr>
          <p:cNvPr id="16396" name="图片 163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695" y="2028742"/>
            <a:ext cx="226767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图片 163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1385" y="2032083"/>
            <a:ext cx="2084915" cy="192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061654"/>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ox(in)">
                                      <p:cBhvr>
                                        <p:cTn id="7" dur="500"/>
                                        <p:tgtEl>
                                          <p:spTgt spid="16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6396"/>
                                        </p:tgtEl>
                                        <p:attrNameLst>
                                          <p:attrName>style.visibility</p:attrName>
                                        </p:attrNameLst>
                                      </p:cBhvr>
                                      <p:to>
                                        <p:strVal val="visible"/>
                                      </p:to>
                                    </p:set>
                                    <p:animEffect transition="in" filter="blinds(vertical)">
                                      <p:cBhvr>
                                        <p:cTn id="12" dur="500"/>
                                        <p:tgtEl>
                                          <p:spTgt spid="16396"/>
                                        </p:tgtEl>
                                      </p:cBhvr>
                                    </p:animEffect>
                                  </p:childTnLst>
                                </p:cTn>
                              </p:par>
                              <p:par>
                                <p:cTn id="13" presetID="3" presetClass="entr" presetSubtype="5" fill="hold" nodeType="withEffect">
                                  <p:stCondLst>
                                    <p:cond delay="0"/>
                                  </p:stCondLst>
                                  <p:childTnLst>
                                    <p:set>
                                      <p:cBhvr>
                                        <p:cTn id="14" dur="1" fill="hold">
                                          <p:stCondLst>
                                            <p:cond delay="0"/>
                                          </p:stCondLst>
                                        </p:cTn>
                                        <p:tgtEl>
                                          <p:spTgt spid="16397"/>
                                        </p:tgtEl>
                                        <p:attrNameLst>
                                          <p:attrName>style.visibility</p:attrName>
                                        </p:attrNameLst>
                                      </p:cBhvr>
                                      <p:to>
                                        <p:strVal val="visible"/>
                                      </p:to>
                                    </p:set>
                                    <p:animEffect transition="in" filter="blinds(vertical)">
                                      <p:cBhvr>
                                        <p:cTn id="15" dur="500"/>
                                        <p:tgtEl>
                                          <p:spTgt spid="163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6387">
                                            <p:txEl>
                                              <p:pRg st="0" end="0"/>
                                            </p:txEl>
                                          </p:spTgt>
                                        </p:tgtEl>
                                        <p:attrNameLst>
                                          <p:attrName>style.visibility</p:attrName>
                                        </p:attrNameLst>
                                      </p:cBhvr>
                                      <p:to>
                                        <p:strVal val="visible"/>
                                      </p:to>
                                    </p:set>
                                    <p:animEffect transition="in" filter="strips(downRight)">
                                      <p:cBhvr>
                                        <p:cTn id="20" dur="500"/>
                                        <p:tgtEl>
                                          <p:spTgt spid="1638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6394"/>
                                        </p:tgtEl>
                                        <p:attrNameLst>
                                          <p:attrName>style.visibility</p:attrName>
                                        </p:attrNameLst>
                                      </p:cBhvr>
                                      <p:to>
                                        <p:strVal val="visible"/>
                                      </p:to>
                                    </p:set>
                                    <p:animEffect transition="in" filter="box(in)">
                                      <p:cBhvr>
                                        <p:cTn id="25" dur="500"/>
                                        <p:tgtEl>
                                          <p:spTgt spid="16394"/>
                                        </p:tgtEl>
                                      </p:cBhvr>
                                    </p:animEffect>
                                  </p:childTnLst>
                                </p:cTn>
                              </p:par>
                            </p:childTnLst>
                          </p:cTn>
                        </p:par>
                        <p:par>
                          <p:cTn id="26" fill="hold" nodeType="afterGroup">
                            <p:stCondLst>
                              <p:cond delay="500"/>
                            </p:stCondLst>
                            <p:childTnLst>
                              <p:par>
                                <p:cTn id="27" presetID="12" presetClass="entr" presetSubtype="1" fill="hold" grpId="0" nodeType="afterEffect">
                                  <p:stCondLst>
                                    <p:cond delay="0"/>
                                  </p:stCondLst>
                                  <p:childTnLst>
                                    <p:set>
                                      <p:cBhvr>
                                        <p:cTn id="28" dur="1" fill="hold">
                                          <p:stCondLst>
                                            <p:cond delay="0"/>
                                          </p:stCondLst>
                                        </p:cTn>
                                        <p:tgtEl>
                                          <p:spTgt spid="16395"/>
                                        </p:tgtEl>
                                        <p:attrNameLst>
                                          <p:attrName>style.visibility</p:attrName>
                                        </p:attrNameLst>
                                      </p:cBhvr>
                                      <p:to>
                                        <p:strVal val="visible"/>
                                      </p:to>
                                    </p:set>
                                    <p:animEffect transition="in" filter="slide(fromTop)">
                                      <p:cBhvr>
                                        <p:cTn id="29"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9" grpId="0"/>
      <p:bldP spid="1639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文本占位符 18434"/>
          <p:cNvSpPr>
            <a:spLocks noGrp="1" noRot="1" noChangeArrowheads="1"/>
          </p:cNvSpPr>
          <p:nvPr>
            <p:ph idx="4294967295"/>
          </p:nvPr>
        </p:nvSpPr>
        <p:spPr>
          <a:xfrm>
            <a:off x="6653222" y="1362076"/>
            <a:ext cx="4662478" cy="2955924"/>
          </a:xfrm>
        </p:spPr>
        <p:txBody>
          <a:bodyPr/>
          <a:lstStyle/>
          <a:p>
            <a:pPr marL="0">
              <a:lnSpc>
                <a:spcPct val="150000"/>
              </a:lnSpc>
              <a:buFont typeface="Wingdings 2" panose="05020102010507070707" pitchFamily="18" charset="2"/>
              <a:buNone/>
            </a:pPr>
            <a:r>
              <a:rPr lang="zh-CN" altLang="en-US" sz="2400" b="1" dirty="0" smtClean="0">
                <a:latin typeface="微软雅黑" pitchFamily="34" charset="-122"/>
                <a:ea typeface="微软雅黑" pitchFamily="34" charset="-122"/>
              </a:rPr>
              <a:t>安培定则：</a:t>
            </a:r>
            <a:r>
              <a:rPr lang="zh-CN" altLang="en-US" sz="2400" b="1" dirty="0" smtClean="0">
                <a:solidFill>
                  <a:srgbClr val="0000CC"/>
                </a:solidFill>
                <a:latin typeface="微软雅黑" pitchFamily="34" charset="-122"/>
                <a:ea typeface="微软雅黑" pitchFamily="34" charset="-122"/>
              </a:rPr>
              <a:t>用</a:t>
            </a:r>
            <a:r>
              <a:rPr lang="zh-CN" altLang="en-US" sz="2400" b="1" dirty="0" smtClean="0">
                <a:solidFill>
                  <a:srgbClr val="FF0000"/>
                </a:solidFill>
                <a:latin typeface="微软雅黑" pitchFamily="34" charset="-122"/>
                <a:ea typeface="微软雅黑" pitchFamily="34" charset="-122"/>
              </a:rPr>
              <a:t>右手</a:t>
            </a:r>
            <a:r>
              <a:rPr lang="zh-CN" altLang="en-US" sz="2400" b="1" dirty="0" smtClean="0">
                <a:solidFill>
                  <a:srgbClr val="0000CC"/>
                </a:solidFill>
                <a:latin typeface="微软雅黑" pitchFamily="34" charset="-122"/>
                <a:ea typeface="微软雅黑" pitchFamily="34" charset="-122"/>
              </a:rPr>
              <a:t>环形导线，让弯曲的</a:t>
            </a:r>
            <a:r>
              <a:rPr lang="zh-CN" altLang="en-US" sz="2400" b="1" dirty="0" smtClean="0">
                <a:solidFill>
                  <a:srgbClr val="FF0000"/>
                </a:solidFill>
                <a:latin typeface="微软雅黑" pitchFamily="34" charset="-122"/>
                <a:ea typeface="微软雅黑" pitchFamily="34" charset="-122"/>
              </a:rPr>
              <a:t>四指</a:t>
            </a:r>
            <a:r>
              <a:rPr lang="zh-CN" altLang="en-US" sz="2400" b="1" dirty="0" smtClean="0">
                <a:solidFill>
                  <a:srgbClr val="0000CC"/>
                </a:solidFill>
                <a:latin typeface="微软雅黑" pitchFamily="34" charset="-122"/>
                <a:ea typeface="微软雅黑" pitchFamily="34" charset="-122"/>
              </a:rPr>
              <a:t>所指的方向跟</a:t>
            </a:r>
            <a:r>
              <a:rPr lang="zh-CN" altLang="en-US" sz="2400" b="1" dirty="0" smtClean="0">
                <a:solidFill>
                  <a:srgbClr val="FF0000"/>
                </a:solidFill>
                <a:latin typeface="微软雅黑" pitchFamily="34" charset="-122"/>
                <a:ea typeface="微软雅黑" pitchFamily="34" charset="-122"/>
              </a:rPr>
              <a:t>电流方向</a:t>
            </a:r>
            <a:r>
              <a:rPr lang="zh-CN" altLang="en-US" sz="2400" b="1" dirty="0" smtClean="0">
                <a:solidFill>
                  <a:srgbClr val="0000CC"/>
                </a:solidFill>
                <a:latin typeface="微软雅黑" pitchFamily="34" charset="-122"/>
                <a:ea typeface="微软雅黑" pitchFamily="34" charset="-122"/>
              </a:rPr>
              <a:t>一致，</a:t>
            </a:r>
            <a:r>
              <a:rPr lang="zh-CN" altLang="en-US" sz="2400" b="1" dirty="0" smtClean="0">
                <a:solidFill>
                  <a:srgbClr val="FF0000"/>
                </a:solidFill>
                <a:latin typeface="微软雅黑" pitchFamily="34" charset="-122"/>
                <a:ea typeface="微软雅黑" pitchFamily="34" charset="-122"/>
              </a:rPr>
              <a:t>大拇指</a:t>
            </a:r>
            <a:r>
              <a:rPr lang="zh-CN" altLang="en-US" sz="2400" b="1" dirty="0" smtClean="0">
                <a:solidFill>
                  <a:srgbClr val="0000CC"/>
                </a:solidFill>
                <a:latin typeface="微软雅黑" pitchFamily="34" charset="-122"/>
                <a:ea typeface="微软雅黑" pitchFamily="34" charset="-122"/>
              </a:rPr>
              <a:t>所指的方向就是环形导线）</a:t>
            </a:r>
            <a:r>
              <a:rPr lang="zh-CN" altLang="en-US" sz="2400" b="1" dirty="0" smtClean="0">
                <a:solidFill>
                  <a:srgbClr val="FF0000"/>
                </a:solidFill>
                <a:latin typeface="微软雅黑" pitchFamily="34" charset="-122"/>
                <a:ea typeface="微软雅黑" pitchFamily="34" charset="-122"/>
              </a:rPr>
              <a:t>内部磁感线的方向．</a:t>
            </a:r>
          </a:p>
        </p:txBody>
      </p:sp>
      <p:sp>
        <p:nvSpPr>
          <p:cNvPr id="15362" name="矩形 18435"/>
          <p:cNvSpPr>
            <a:spLocks noChangeArrowheads="1"/>
          </p:cNvSpPr>
          <p:nvPr/>
        </p:nvSpPr>
        <p:spPr bwMode="auto">
          <a:xfrm>
            <a:off x="998528" y="740125"/>
            <a:ext cx="46746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lnSpc>
                <a:spcPct val="100000"/>
              </a:lnSpc>
              <a:spcBef>
                <a:spcPct val="0"/>
              </a:spcBef>
            </a:pPr>
            <a:r>
              <a:rPr lang="zh-CN" altLang="en-US" sz="2400" b="1" dirty="0">
                <a:solidFill>
                  <a:srgbClr val="006600"/>
                </a:solidFill>
                <a:latin typeface="微软雅黑" pitchFamily="34" charset="-122"/>
                <a:ea typeface="微软雅黑" pitchFamily="34" charset="-122"/>
              </a:rPr>
              <a:t>（2）环形电流磁场的磁感线分布</a:t>
            </a:r>
          </a:p>
        </p:txBody>
      </p:sp>
      <p:pic>
        <p:nvPicPr>
          <p:cNvPr id="15363" name="图片 184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1362076"/>
            <a:ext cx="5092699" cy="244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图片 18437" descr="环形电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4165600"/>
            <a:ext cx="5434021" cy="155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39174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box(in)">
                                      <p:cBhvr>
                                        <p:cTn id="7"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矩形 19464"/>
          <p:cNvSpPr>
            <a:spLocks noChangeArrowheads="1"/>
          </p:cNvSpPr>
          <p:nvPr/>
        </p:nvSpPr>
        <p:spPr bwMode="auto">
          <a:xfrm>
            <a:off x="0" y="2638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just"/>
            <a:endParaRPr lang="zh-CN" altLang="en-US" dirty="0">
              <a:ea typeface="微软雅黑" pitchFamily="34" charset="-122"/>
            </a:endParaRPr>
          </a:p>
        </p:txBody>
      </p:sp>
      <p:sp>
        <p:nvSpPr>
          <p:cNvPr id="19466" name="矩形 19465"/>
          <p:cNvSpPr>
            <a:spLocks noChangeArrowheads="1"/>
          </p:cNvSpPr>
          <p:nvPr/>
        </p:nvSpPr>
        <p:spPr bwMode="auto">
          <a:xfrm>
            <a:off x="1013884" y="4184026"/>
            <a:ext cx="101240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p>
            <a:pPr>
              <a:lnSpc>
                <a:spcPct val="150000"/>
              </a:lnSpc>
              <a:spcBef>
                <a:spcPct val="0"/>
              </a:spcBef>
            </a:pPr>
            <a:r>
              <a:rPr lang="zh-CN" altLang="en-US" sz="2000" dirty="0">
                <a:solidFill>
                  <a:srgbClr val="006600"/>
                </a:solidFill>
                <a:latin typeface="Times New Roman" pitchFamily="18" charset="0"/>
                <a:ea typeface="微软雅黑" pitchFamily="34" charset="-122"/>
              </a:rPr>
              <a:t>安培定则：</a:t>
            </a:r>
            <a:r>
              <a:rPr lang="zh-CN" altLang="en-US" sz="2000" dirty="0">
                <a:solidFill>
                  <a:srgbClr val="0000CC"/>
                </a:solidFill>
                <a:latin typeface="Times New Roman" pitchFamily="18" charset="0"/>
                <a:ea typeface="微软雅黑" pitchFamily="34" charset="-122"/>
              </a:rPr>
              <a:t>用</a:t>
            </a:r>
            <a:r>
              <a:rPr lang="zh-CN" altLang="en-US" sz="2000" dirty="0">
                <a:solidFill>
                  <a:srgbClr val="FF0000"/>
                </a:solidFill>
                <a:latin typeface="Times New Roman" pitchFamily="18" charset="0"/>
                <a:ea typeface="微软雅黑" pitchFamily="34" charset="-122"/>
              </a:rPr>
              <a:t>右手</a:t>
            </a:r>
            <a:r>
              <a:rPr lang="zh-CN" altLang="en-US" sz="2000" dirty="0">
                <a:solidFill>
                  <a:srgbClr val="0000CC"/>
                </a:solidFill>
                <a:latin typeface="Times New Roman" pitchFamily="18" charset="0"/>
                <a:ea typeface="微软雅黑" pitchFamily="34" charset="-122"/>
              </a:rPr>
              <a:t>握住螺线管，让弯曲</a:t>
            </a:r>
            <a:r>
              <a:rPr lang="zh-CN" altLang="en-US" sz="2000" dirty="0">
                <a:solidFill>
                  <a:srgbClr val="FF0000"/>
                </a:solidFill>
                <a:latin typeface="Times New Roman" pitchFamily="18" charset="0"/>
                <a:ea typeface="微软雅黑" pitchFamily="34" charset="-122"/>
              </a:rPr>
              <a:t>四指</a:t>
            </a:r>
            <a:r>
              <a:rPr lang="zh-CN" altLang="en-US" sz="2000" dirty="0">
                <a:solidFill>
                  <a:srgbClr val="0000CC"/>
                </a:solidFill>
                <a:latin typeface="Times New Roman" pitchFamily="18" charset="0"/>
                <a:ea typeface="微软雅黑" pitchFamily="34" charset="-122"/>
              </a:rPr>
              <a:t>所指的方向和</a:t>
            </a:r>
            <a:r>
              <a:rPr lang="zh-CN" altLang="en-US" sz="2000" dirty="0">
                <a:solidFill>
                  <a:srgbClr val="FF0000"/>
                </a:solidFill>
                <a:latin typeface="Times New Roman" pitchFamily="18" charset="0"/>
                <a:ea typeface="微软雅黑" pitchFamily="34" charset="-122"/>
              </a:rPr>
              <a:t>电流</a:t>
            </a:r>
            <a:r>
              <a:rPr lang="zh-CN" altLang="en-US" sz="2000" dirty="0">
                <a:solidFill>
                  <a:srgbClr val="0000CC"/>
                </a:solidFill>
                <a:latin typeface="Times New Roman" pitchFamily="18" charset="0"/>
                <a:ea typeface="微软雅黑" pitchFamily="34" charset="-122"/>
              </a:rPr>
              <a:t>的方向一致，</a:t>
            </a:r>
            <a:r>
              <a:rPr lang="zh-CN" altLang="en-US" sz="2000" dirty="0">
                <a:solidFill>
                  <a:srgbClr val="FF0000"/>
                </a:solidFill>
                <a:latin typeface="Times New Roman" pitchFamily="18" charset="0"/>
                <a:ea typeface="微软雅黑" pitchFamily="34" charset="-122"/>
              </a:rPr>
              <a:t>大拇指</a:t>
            </a:r>
            <a:r>
              <a:rPr lang="zh-CN" altLang="en-US" sz="2000" dirty="0">
                <a:solidFill>
                  <a:srgbClr val="0000CC"/>
                </a:solidFill>
                <a:latin typeface="Times New Roman" pitchFamily="18" charset="0"/>
                <a:ea typeface="微软雅黑" pitchFamily="34" charset="-122"/>
              </a:rPr>
              <a:t>所指的方向就是螺线管</a:t>
            </a:r>
            <a:r>
              <a:rPr lang="zh-CN" altLang="en-US" sz="2000" dirty="0">
                <a:solidFill>
                  <a:srgbClr val="FF0000"/>
                </a:solidFill>
                <a:latin typeface="Times New Roman" pitchFamily="18" charset="0"/>
                <a:ea typeface="微软雅黑" pitchFamily="34" charset="-122"/>
              </a:rPr>
              <a:t>内部磁感线</a:t>
            </a:r>
            <a:r>
              <a:rPr lang="zh-CN" altLang="en-US" sz="2000" dirty="0">
                <a:solidFill>
                  <a:srgbClr val="0000CC"/>
                </a:solidFill>
                <a:latin typeface="Times New Roman" pitchFamily="18" charset="0"/>
                <a:ea typeface="微软雅黑" pitchFamily="34" charset="-122"/>
              </a:rPr>
              <a:t>的方向</a:t>
            </a:r>
            <a:r>
              <a:rPr lang="en-US" altLang="zh-CN" sz="2000" dirty="0">
                <a:solidFill>
                  <a:srgbClr val="0000CC"/>
                </a:solidFill>
                <a:latin typeface="Times New Roman" pitchFamily="18" charset="0"/>
                <a:ea typeface="微软雅黑" pitchFamily="34" charset="-122"/>
              </a:rPr>
              <a:t>.</a:t>
            </a:r>
          </a:p>
        </p:txBody>
      </p:sp>
      <p:sp>
        <p:nvSpPr>
          <p:cNvPr id="16387" name="矩形 19467"/>
          <p:cNvSpPr>
            <a:spLocks noChangeArrowheads="1"/>
          </p:cNvSpPr>
          <p:nvPr/>
        </p:nvSpPr>
        <p:spPr bwMode="auto">
          <a:xfrm>
            <a:off x="0" y="2638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just"/>
            <a:endParaRPr lang="zh-CN" altLang="en-US" dirty="0">
              <a:ea typeface="微软雅黑" pitchFamily="34" charset="-122"/>
            </a:endParaRPr>
          </a:p>
        </p:txBody>
      </p:sp>
      <p:sp>
        <p:nvSpPr>
          <p:cNvPr id="16388" name="矩形 19470"/>
          <p:cNvSpPr>
            <a:spLocks noChangeArrowheads="1"/>
          </p:cNvSpPr>
          <p:nvPr/>
        </p:nvSpPr>
        <p:spPr bwMode="auto">
          <a:xfrm>
            <a:off x="0" y="2638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just"/>
            <a:endParaRPr lang="zh-CN" altLang="en-US" dirty="0">
              <a:ea typeface="微软雅黑" pitchFamily="34" charset="-122"/>
            </a:endParaRPr>
          </a:p>
        </p:txBody>
      </p:sp>
      <p:pic>
        <p:nvPicPr>
          <p:cNvPr id="19473" name="图片 19472" descr="通电螺线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017" y="1441450"/>
            <a:ext cx="571288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矩形 19473"/>
          <p:cNvSpPr>
            <a:spLocks noChangeArrowheads="1"/>
          </p:cNvSpPr>
          <p:nvPr/>
        </p:nvSpPr>
        <p:spPr bwMode="auto">
          <a:xfrm>
            <a:off x="855954" y="776288"/>
            <a:ext cx="4174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lnSpc>
                <a:spcPct val="100000"/>
              </a:lnSpc>
              <a:spcBef>
                <a:spcPct val="0"/>
              </a:spcBef>
            </a:pPr>
            <a:r>
              <a:rPr lang="zh-CN" altLang="en-US" sz="2000" b="1" dirty="0">
                <a:solidFill>
                  <a:srgbClr val="006600"/>
                </a:solidFill>
                <a:latin typeface="Arial" pitchFamily="34" charset="0"/>
                <a:ea typeface="微软雅黑" pitchFamily="34" charset="-122"/>
              </a:rPr>
              <a:t>（</a:t>
            </a:r>
            <a:r>
              <a:rPr lang="en-US" altLang="zh-CN" sz="2000" b="1" dirty="0">
                <a:solidFill>
                  <a:srgbClr val="006600"/>
                </a:solidFill>
                <a:latin typeface="Arial" pitchFamily="34" charset="0"/>
                <a:ea typeface="微软雅黑" pitchFamily="34" charset="-122"/>
              </a:rPr>
              <a:t>3</a:t>
            </a:r>
            <a:r>
              <a:rPr lang="zh-CN" altLang="en-US" sz="2000" b="1" dirty="0">
                <a:solidFill>
                  <a:srgbClr val="006600"/>
                </a:solidFill>
                <a:latin typeface="Arial" pitchFamily="34" charset="0"/>
                <a:ea typeface="微软雅黑" pitchFamily="34" charset="-122"/>
              </a:rPr>
              <a:t>）通电螺线管磁场的磁感线分布</a:t>
            </a:r>
          </a:p>
        </p:txBody>
      </p:sp>
      <p:pic>
        <p:nvPicPr>
          <p:cNvPr id="19477" name="图片 19476" descr="16-09"/>
          <p:cNvPicPr>
            <a:picLocks noChangeAspect="1" noChangeArrowheads="1"/>
          </p:cNvPicPr>
          <p:nvPr/>
        </p:nvPicPr>
        <p:blipFill>
          <a:blip r:embed="rId3">
            <a:lum contrast="18000"/>
            <a:grayscl/>
            <a:extLst>
              <a:ext uri="{28A0092B-C50C-407E-A947-70E740481C1C}">
                <a14:useLocalDpi xmlns:a14="http://schemas.microsoft.com/office/drawing/2010/main" val="0"/>
              </a:ext>
            </a:extLst>
          </a:blip>
          <a:srcRect l="6947" t="15433" r="5872" b="10814"/>
          <a:stretch>
            <a:fillRect/>
          </a:stretch>
        </p:blipFill>
        <p:spPr bwMode="auto">
          <a:xfrm>
            <a:off x="1178985" y="1441450"/>
            <a:ext cx="4085618"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2739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9477"/>
                                        </p:tgtEl>
                                        <p:attrNameLst>
                                          <p:attrName>style.visibility</p:attrName>
                                        </p:attrNameLst>
                                      </p:cBhvr>
                                      <p:to>
                                        <p:strVal val="visible"/>
                                      </p:to>
                                    </p:set>
                                    <p:animEffect transition="in" filter="box(in)">
                                      <p:cBhvr>
                                        <p:cTn id="7" dur="500"/>
                                        <p:tgtEl>
                                          <p:spTgt spid="194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66"/>
                                        </p:tgtEl>
                                        <p:attrNameLst>
                                          <p:attrName>style.visibility</p:attrName>
                                        </p:attrNameLst>
                                      </p:cBhvr>
                                      <p:to>
                                        <p:strVal val="visible"/>
                                      </p:to>
                                    </p:set>
                                    <p:animEffect transition="in" filter="box(in)">
                                      <p:cBhvr>
                                        <p:cTn id="12" dur="500"/>
                                        <p:tgtEl>
                                          <p:spTgt spid="194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9473"/>
                                        </p:tgtEl>
                                        <p:attrNameLst>
                                          <p:attrName>style.visibility</p:attrName>
                                        </p:attrNameLst>
                                      </p:cBhvr>
                                      <p:to>
                                        <p:strVal val="visible"/>
                                      </p:to>
                                    </p:set>
                                    <p:animEffect transition="in" filter="diamond(in)">
                                      <p:cBhvr>
                                        <p:cTn id="17" dur="2000"/>
                                        <p:tgtEl>
                                          <p:spTgt spid="19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81923"/>
          <p:cNvSpPr>
            <a:spLocks noChangeArrowheads="1"/>
          </p:cNvSpPr>
          <p:nvPr/>
        </p:nvSpPr>
        <p:spPr bwMode="auto">
          <a:xfrm>
            <a:off x="474134" y="660788"/>
            <a:ext cx="58568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indent="268288">
              <a:lnSpc>
                <a:spcPct val="100000"/>
              </a:lnSpc>
              <a:spcBef>
                <a:spcPct val="0"/>
              </a:spcBef>
            </a:pPr>
            <a:r>
              <a:rPr lang="en-US" altLang="zh-CN" sz="2400" b="1" dirty="0">
                <a:solidFill>
                  <a:srgbClr val="006600"/>
                </a:solidFill>
                <a:latin typeface="微软雅黑" pitchFamily="34" charset="-122"/>
                <a:ea typeface="微软雅黑" pitchFamily="34" charset="-122"/>
              </a:rPr>
              <a:t>5.</a:t>
            </a:r>
            <a:r>
              <a:rPr lang="zh-CN" altLang="en-US" sz="2400" b="1" dirty="0">
                <a:solidFill>
                  <a:srgbClr val="006600"/>
                </a:solidFill>
                <a:latin typeface="微软雅黑" pitchFamily="34" charset="-122"/>
                <a:ea typeface="微软雅黑" pitchFamily="34" charset="-122"/>
              </a:rPr>
              <a:t>磁感线和电场线比较</a:t>
            </a:r>
          </a:p>
        </p:txBody>
      </p:sp>
      <p:graphicFrame>
        <p:nvGraphicFramePr>
          <p:cNvPr id="82084" name="表格 82083"/>
          <p:cNvGraphicFramePr/>
          <p:nvPr>
            <p:extLst>
              <p:ext uri="{D42A27DB-BD31-4B8C-83A1-F6EECF244321}">
                <p14:modId xmlns:p14="http://schemas.microsoft.com/office/powerpoint/2010/main" val="1604111036"/>
              </p:ext>
            </p:extLst>
          </p:nvPr>
        </p:nvGraphicFramePr>
        <p:xfrm>
          <a:off x="474134" y="1378744"/>
          <a:ext cx="11523133" cy="4243388"/>
        </p:xfrm>
        <a:graphic>
          <a:graphicData uri="http://schemas.openxmlformats.org/drawingml/2006/table">
            <a:tbl>
              <a:tblPr/>
              <a:tblGrid>
                <a:gridCol w="861484"/>
                <a:gridCol w="2211916"/>
                <a:gridCol w="3890433"/>
                <a:gridCol w="4559300"/>
              </a:tblGrid>
              <a:tr h="715963">
                <a:tc grid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u="none" kern="1200" baseline="0">
                          <a:solidFill>
                            <a:srgbClr val="0066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rgbClr val="0066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rgbClr val="0066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5pPr>
                    </a:lstStyle>
                    <a:p>
                      <a:pPr marL="0" lvl="0" indent="0">
                        <a:buNone/>
                      </a:pPr>
                      <a:endParaRPr lang="zh-CN" altLang="en-US" sz="2400" b="1" dirty="0">
                        <a:ea typeface="微软雅黑" pitchFamily="34" charset="-122"/>
                      </a:endParaRPr>
                    </a:p>
                  </a:txBody>
                  <a:tcPr marL="121920" marR="12192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u="none" kern="1200" baseline="0">
                          <a:solidFill>
                            <a:srgbClr val="0066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rgbClr val="0066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rgbClr val="0066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5pPr>
                    </a:lstStyle>
                    <a:p>
                      <a:pPr marL="0" lvl="0" indent="0" algn="ctr">
                        <a:spcBef>
                          <a:spcPct val="0"/>
                        </a:spcBef>
                        <a:buClrTx/>
                        <a:buSzTx/>
                        <a:buFontTx/>
                        <a:buNone/>
                      </a:pPr>
                      <a:r>
                        <a:rPr lang="zh-CN" altLang="en-US" sz="2400" b="1" dirty="0">
                          <a:latin typeface="Times New Roman" panose="02020603050405020304" pitchFamily="18" charset="0"/>
                          <a:ea typeface="微软雅黑" pitchFamily="34" charset="-122"/>
                          <a:cs typeface="Times New Roman" panose="02020603050405020304" pitchFamily="18" charset="0"/>
                        </a:rPr>
                        <a:t>磁感线</a:t>
                      </a:r>
                      <a:endParaRPr lang="zh-CN" altLang="en-US" sz="2400" b="1" dirty="0">
                        <a:latin typeface="Times New Roman" panose="02020603050405020304" pitchFamily="18" charset="0"/>
                        <a:ea typeface="微软雅黑" pitchFamily="34" charset="-122"/>
                      </a:endParaRPr>
                    </a:p>
                  </a:txBody>
                  <a:tcPr marL="121920" marR="12192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u="none" kern="1200" baseline="0">
                          <a:solidFill>
                            <a:srgbClr val="0066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rgbClr val="0066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rgbClr val="0066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5pPr>
                    </a:lstStyle>
                    <a:p>
                      <a:pPr marL="0" lvl="0" indent="0" algn="ctr">
                        <a:spcBef>
                          <a:spcPct val="0"/>
                        </a:spcBef>
                        <a:buClrTx/>
                        <a:buSzTx/>
                        <a:buFontTx/>
                        <a:buNone/>
                      </a:pPr>
                      <a:r>
                        <a:rPr lang="zh-CN" altLang="en-US" sz="2400" b="1" dirty="0">
                          <a:latin typeface="Times New Roman" panose="02020603050405020304" pitchFamily="18" charset="0"/>
                          <a:ea typeface="微软雅黑" pitchFamily="34" charset="-122"/>
                          <a:cs typeface="Times New Roman" panose="02020603050405020304" pitchFamily="18" charset="0"/>
                        </a:rPr>
                        <a:t>电场线</a:t>
                      </a:r>
                      <a:endParaRPr lang="zh-CN" altLang="en-US" sz="2400" b="1" dirty="0">
                        <a:latin typeface="Times New Roman" panose="02020603050405020304" pitchFamily="18" charset="0"/>
                        <a:ea typeface="微软雅黑" pitchFamily="34" charset="-122"/>
                      </a:endParaRPr>
                    </a:p>
                  </a:txBody>
                  <a:tcPr marL="121920" marR="12192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14375">
                <a:tc rowSpan="4">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u="none" kern="1200" baseline="0">
                          <a:solidFill>
                            <a:srgbClr val="0066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rgbClr val="0066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rgbClr val="0066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5pPr>
                    </a:lstStyle>
                    <a:p>
                      <a:pPr marL="0" lvl="0" indent="0" algn="ctr">
                        <a:spcBef>
                          <a:spcPct val="0"/>
                        </a:spcBef>
                        <a:buClrTx/>
                        <a:buSzTx/>
                        <a:buFontTx/>
                        <a:buNone/>
                      </a:pPr>
                      <a:endParaRPr lang="zh-CN" altLang="en-US" sz="2400" b="1" dirty="0">
                        <a:latin typeface="Times New Roman" panose="02020603050405020304" pitchFamily="18" charset="0"/>
                        <a:ea typeface="微软雅黑" pitchFamily="34" charset="-122"/>
                        <a:cs typeface="Times New Roman" panose="02020603050405020304" pitchFamily="18" charset="0"/>
                      </a:endParaRPr>
                    </a:p>
                    <a:p>
                      <a:pPr marL="0" lvl="0" indent="0" algn="ctr">
                        <a:spcBef>
                          <a:spcPct val="0"/>
                        </a:spcBef>
                        <a:buClrTx/>
                        <a:buSzTx/>
                        <a:buFontTx/>
                        <a:buNone/>
                      </a:pPr>
                      <a:endParaRPr lang="zh-CN" altLang="en-US" sz="2400" b="1" dirty="0">
                        <a:latin typeface="Times New Roman" panose="02020603050405020304" pitchFamily="18" charset="0"/>
                        <a:ea typeface="微软雅黑" pitchFamily="34" charset="-122"/>
                        <a:cs typeface="Times New Roman" panose="02020603050405020304" pitchFamily="18" charset="0"/>
                      </a:endParaRPr>
                    </a:p>
                    <a:p>
                      <a:pPr marL="0" lvl="0" indent="0" algn="ctr">
                        <a:spcBef>
                          <a:spcPct val="0"/>
                        </a:spcBef>
                        <a:buClrTx/>
                        <a:buSzTx/>
                        <a:buFontTx/>
                        <a:buNone/>
                      </a:pPr>
                      <a:r>
                        <a:rPr lang="zh-CN" altLang="en-US" sz="2400" b="1" dirty="0">
                          <a:latin typeface="Times New Roman" panose="02020603050405020304" pitchFamily="18" charset="0"/>
                          <a:ea typeface="微软雅黑" pitchFamily="34" charset="-122"/>
                          <a:cs typeface="Times New Roman" panose="02020603050405020304" pitchFamily="18" charset="0"/>
                        </a:rPr>
                        <a:t>相</a:t>
                      </a:r>
                    </a:p>
                    <a:p>
                      <a:pPr marL="0" lvl="0" indent="0" algn="ctr" eaLnBrk="0" hangingPunct="0">
                        <a:spcBef>
                          <a:spcPct val="0"/>
                        </a:spcBef>
                        <a:buClrTx/>
                        <a:buSzTx/>
                        <a:buFontTx/>
                        <a:buNone/>
                      </a:pPr>
                      <a:r>
                        <a:rPr lang="zh-CN" altLang="en-US" sz="2400" b="1" dirty="0">
                          <a:latin typeface="Times New Roman" panose="02020603050405020304" pitchFamily="18" charset="0"/>
                          <a:ea typeface="微软雅黑" pitchFamily="34" charset="-122"/>
                          <a:cs typeface="Times New Roman" panose="02020603050405020304" pitchFamily="18" charset="0"/>
                        </a:rPr>
                        <a:t>似</a:t>
                      </a:r>
                    </a:p>
                    <a:p>
                      <a:pPr marL="0" lvl="0" indent="0" algn="ctr" eaLnBrk="0" hangingPunct="0">
                        <a:spcBef>
                          <a:spcPct val="0"/>
                        </a:spcBef>
                        <a:buClrTx/>
                        <a:buSzTx/>
                        <a:buFontTx/>
                        <a:buNone/>
                      </a:pPr>
                      <a:r>
                        <a:rPr lang="zh-CN" altLang="en-US" sz="2400" b="1" dirty="0">
                          <a:latin typeface="Times New Roman" panose="02020603050405020304" pitchFamily="18" charset="0"/>
                          <a:ea typeface="微软雅黑" pitchFamily="34" charset="-122"/>
                          <a:cs typeface="Times New Roman" panose="02020603050405020304" pitchFamily="18" charset="0"/>
                        </a:rPr>
                        <a:t>点</a:t>
                      </a:r>
                      <a:endParaRPr lang="zh-CN" altLang="en-US" sz="2400" b="1" dirty="0">
                        <a:latin typeface="Times New Roman" panose="02020603050405020304" pitchFamily="18" charset="0"/>
                        <a:ea typeface="微软雅黑" pitchFamily="34" charset="-122"/>
                      </a:endParaRPr>
                    </a:p>
                  </a:txBody>
                  <a:tcPr marL="121920" marR="12192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u="none" kern="1200" baseline="0">
                          <a:solidFill>
                            <a:srgbClr val="0066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rgbClr val="0066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rgbClr val="0066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5pPr>
                    </a:lstStyle>
                    <a:p>
                      <a:pPr marL="0" lvl="0" indent="0" algn="ctr">
                        <a:spcBef>
                          <a:spcPct val="0"/>
                        </a:spcBef>
                        <a:buClrTx/>
                        <a:buSzTx/>
                        <a:buFontTx/>
                        <a:buNone/>
                      </a:pPr>
                      <a:r>
                        <a:rPr lang="zh-CN" altLang="en-US" sz="2400" b="1" dirty="0">
                          <a:latin typeface="Times New Roman" panose="02020603050405020304" pitchFamily="18" charset="0"/>
                          <a:ea typeface="微软雅黑" pitchFamily="34" charset="-122"/>
                          <a:cs typeface="Times New Roman" panose="02020603050405020304" pitchFamily="18" charset="0"/>
                        </a:rPr>
                        <a:t>引入目的</a:t>
                      </a:r>
                      <a:endParaRPr lang="zh-CN" altLang="en-US" sz="2400" b="1" dirty="0">
                        <a:latin typeface="Times New Roman" panose="02020603050405020304" pitchFamily="18" charset="0"/>
                        <a:ea typeface="微软雅黑" pitchFamily="34" charset="-122"/>
                      </a:endParaRPr>
                    </a:p>
                  </a:txBody>
                  <a:tcPr marL="121920" marR="12192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u="none" kern="1200" baseline="0">
                          <a:solidFill>
                            <a:srgbClr val="0066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rgbClr val="0066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rgbClr val="0066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5pPr>
                    </a:lstStyle>
                    <a:p>
                      <a:pPr marL="0" lvl="0" indent="0">
                        <a:buNone/>
                      </a:pPr>
                      <a:endParaRPr lang="en-US" altLang="zh-CN" sz="2400" b="1" dirty="0">
                        <a:ea typeface="微软雅黑" pitchFamily="34" charset="-122"/>
                      </a:endParaRPr>
                    </a:p>
                  </a:txBody>
                  <a:tcPr marL="121920" marR="12192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715962">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u="none" kern="1200" baseline="0">
                          <a:solidFill>
                            <a:srgbClr val="0066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rgbClr val="0066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rgbClr val="0066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5pPr>
                    </a:lstStyle>
                    <a:p>
                      <a:pPr marL="0" lvl="0" indent="0" algn="ctr">
                        <a:spcBef>
                          <a:spcPct val="0"/>
                        </a:spcBef>
                        <a:buClrTx/>
                        <a:buSzTx/>
                        <a:buFontTx/>
                        <a:buNone/>
                      </a:pPr>
                      <a:r>
                        <a:rPr lang="zh-CN" altLang="en-US" sz="2400" b="1" dirty="0">
                          <a:latin typeface="Times New Roman" panose="02020603050405020304" pitchFamily="18" charset="0"/>
                          <a:ea typeface="微软雅黑" pitchFamily="34" charset="-122"/>
                          <a:cs typeface="Times New Roman" panose="02020603050405020304" pitchFamily="18" charset="0"/>
                        </a:rPr>
                        <a:t>切线方向</a:t>
                      </a:r>
                      <a:endParaRPr lang="zh-CN" altLang="en-US" sz="2400" b="1" dirty="0">
                        <a:latin typeface="Times New Roman" panose="02020603050405020304" pitchFamily="18" charset="0"/>
                        <a:ea typeface="微软雅黑" pitchFamily="34" charset="-122"/>
                      </a:endParaRPr>
                    </a:p>
                  </a:txBody>
                  <a:tcPr marL="121920" marR="12192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u="none" kern="1200" baseline="0">
                          <a:solidFill>
                            <a:srgbClr val="0066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rgbClr val="0066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rgbClr val="0066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5pPr>
                    </a:lstStyle>
                    <a:p>
                      <a:pPr marL="0" lvl="0" indent="0">
                        <a:buNone/>
                      </a:pPr>
                      <a:endParaRPr lang="zh-CN" altLang="en-US" sz="2400" b="1" dirty="0">
                        <a:solidFill>
                          <a:srgbClr val="0000CC"/>
                        </a:solidFill>
                        <a:ea typeface="微软雅黑" pitchFamily="34" charset="-122"/>
                      </a:endParaRPr>
                    </a:p>
                  </a:txBody>
                  <a:tcPr marL="121920" marR="12192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715963">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u="none" kern="1200" baseline="0">
                          <a:solidFill>
                            <a:srgbClr val="0066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rgbClr val="0066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rgbClr val="0066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5pPr>
                    </a:lstStyle>
                    <a:p>
                      <a:pPr marL="0" lvl="0" indent="0" algn="ctr">
                        <a:spcBef>
                          <a:spcPct val="0"/>
                        </a:spcBef>
                        <a:buClrTx/>
                        <a:buSzTx/>
                        <a:buFontTx/>
                        <a:buNone/>
                      </a:pPr>
                      <a:r>
                        <a:rPr lang="zh-CN" altLang="en-US" sz="2400" b="1" dirty="0">
                          <a:latin typeface="Times New Roman" panose="02020603050405020304" pitchFamily="18" charset="0"/>
                          <a:ea typeface="微软雅黑" pitchFamily="34" charset="-122"/>
                          <a:cs typeface="Times New Roman" panose="02020603050405020304" pitchFamily="18" charset="0"/>
                        </a:rPr>
                        <a:t>疏密</a:t>
                      </a:r>
                      <a:endParaRPr lang="zh-CN" altLang="en-US" sz="2400" b="1" dirty="0">
                        <a:latin typeface="Times New Roman" panose="02020603050405020304" pitchFamily="18" charset="0"/>
                        <a:ea typeface="微软雅黑" pitchFamily="34" charset="-122"/>
                      </a:endParaRPr>
                    </a:p>
                  </a:txBody>
                  <a:tcPr marL="121920" marR="12192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u="none" kern="1200" baseline="0">
                          <a:solidFill>
                            <a:srgbClr val="0066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rgbClr val="0066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rgbClr val="0066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5pPr>
                    </a:lstStyle>
                    <a:p>
                      <a:pPr marL="0" lvl="0" indent="0">
                        <a:buNone/>
                      </a:pPr>
                      <a:endParaRPr lang="zh-CN" altLang="en-US" sz="2400" b="1" dirty="0">
                        <a:ea typeface="微软雅黑" pitchFamily="34" charset="-122"/>
                      </a:endParaRPr>
                    </a:p>
                  </a:txBody>
                  <a:tcPr marL="121920" marR="12192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665162">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u="none" kern="1200" baseline="0">
                          <a:solidFill>
                            <a:srgbClr val="0066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rgbClr val="0066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rgbClr val="0066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5pPr>
                    </a:lstStyle>
                    <a:p>
                      <a:pPr marL="0" lvl="0" indent="0" algn="ctr">
                        <a:spcBef>
                          <a:spcPct val="0"/>
                        </a:spcBef>
                        <a:buClrTx/>
                        <a:buSzTx/>
                        <a:buFontTx/>
                        <a:buNone/>
                      </a:pPr>
                      <a:r>
                        <a:rPr lang="zh-CN" altLang="en-US" sz="2400" b="1" dirty="0">
                          <a:latin typeface="Times New Roman" panose="02020603050405020304" pitchFamily="18" charset="0"/>
                          <a:ea typeface="微软雅黑" pitchFamily="34" charset="-122"/>
                          <a:cs typeface="Times New Roman" panose="02020603050405020304" pitchFamily="18" charset="0"/>
                        </a:rPr>
                        <a:t>相交</a:t>
                      </a:r>
                      <a:endParaRPr lang="zh-CN" altLang="en-US" sz="2400" b="1" dirty="0">
                        <a:latin typeface="Times New Roman" panose="02020603050405020304" pitchFamily="18" charset="0"/>
                        <a:ea typeface="微软雅黑" pitchFamily="34" charset="-122"/>
                      </a:endParaRPr>
                    </a:p>
                  </a:txBody>
                  <a:tcPr marL="121920" marR="12192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u="none" kern="1200" baseline="0">
                          <a:solidFill>
                            <a:srgbClr val="0066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rgbClr val="0066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rgbClr val="0066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5pPr>
                    </a:lstStyle>
                    <a:p>
                      <a:pPr marL="0" lvl="0" indent="0">
                        <a:buNone/>
                      </a:pPr>
                      <a:endParaRPr lang="zh-CN" altLang="en-US" sz="2400" b="1" dirty="0">
                        <a:ea typeface="微软雅黑" pitchFamily="34" charset="-122"/>
                      </a:endParaRPr>
                    </a:p>
                  </a:txBody>
                  <a:tcPr marL="121920" marR="12192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715963">
                <a:tc gridSpan="2">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u="none" kern="1200" baseline="0">
                          <a:solidFill>
                            <a:srgbClr val="0066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rgbClr val="0066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rgbClr val="0066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5pPr>
                    </a:lstStyle>
                    <a:p>
                      <a:pPr marL="0" lvl="0" indent="0" algn="ctr">
                        <a:spcBef>
                          <a:spcPct val="0"/>
                        </a:spcBef>
                        <a:buClrTx/>
                        <a:buSzTx/>
                        <a:buFontTx/>
                        <a:buNone/>
                      </a:pPr>
                      <a:r>
                        <a:rPr lang="zh-CN" altLang="en-US" sz="2400" b="1" dirty="0">
                          <a:latin typeface="Times New Roman" panose="02020603050405020304" pitchFamily="18" charset="0"/>
                          <a:ea typeface="微软雅黑" pitchFamily="34" charset="-122"/>
                          <a:cs typeface="Times New Roman" panose="02020603050405020304" pitchFamily="18" charset="0"/>
                        </a:rPr>
                        <a:t>不同点</a:t>
                      </a:r>
                      <a:endParaRPr lang="zh-CN" altLang="en-US" sz="2400" b="1" dirty="0">
                        <a:latin typeface="Times New Roman" panose="02020603050405020304" pitchFamily="18" charset="0"/>
                        <a:ea typeface="微软雅黑" pitchFamily="34" charset="-122"/>
                      </a:endParaRPr>
                    </a:p>
                  </a:txBody>
                  <a:tcPr marL="121920" marR="12192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u="none" kern="1200" baseline="0">
                          <a:solidFill>
                            <a:srgbClr val="0066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rgbClr val="0066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rgbClr val="0066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5pPr>
                    </a:lstStyle>
                    <a:p>
                      <a:pPr marL="0" lvl="0" indent="0">
                        <a:buNone/>
                      </a:pPr>
                      <a:endParaRPr lang="zh-CN" altLang="en-US" sz="2400" b="1" dirty="0">
                        <a:ea typeface="微软雅黑" pitchFamily="34" charset="-122"/>
                      </a:endParaRPr>
                    </a:p>
                  </a:txBody>
                  <a:tcPr marL="121920" marR="12192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800" u="none" kern="1200" baseline="0">
                          <a:solidFill>
                            <a:srgbClr val="006600"/>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85000"/>
                        <a:buFont typeface="Wingdings 2" panose="05020102010507070707" pitchFamily="18" charset="2"/>
                        <a:buChar char=""/>
                        <a:defRPr sz="2400" b="0" i="0" u="none" kern="1200" baseline="0">
                          <a:solidFill>
                            <a:srgbClr val="006600"/>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2000" b="0" i="0" u="none" kern="1200" baseline="0">
                          <a:solidFill>
                            <a:srgbClr val="006600"/>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90000"/>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anose="05020102010507070707" pitchFamily="18" charset="2"/>
                        <a:buChar char="¡"/>
                        <a:defRPr sz="1800" b="0" i="0" u="none" kern="1200" baseline="0">
                          <a:solidFill>
                            <a:srgbClr val="006600"/>
                          </a:solidFill>
                          <a:latin typeface="Arial" panose="020B0604020202020204" pitchFamily="34" charset="0"/>
                          <a:ea typeface="宋体" panose="02010600030101010101" pitchFamily="2" charset="-122"/>
                        </a:defRPr>
                      </a:lvl5pPr>
                    </a:lstStyle>
                    <a:p>
                      <a:pPr marL="0" lvl="0" indent="0">
                        <a:buNone/>
                      </a:pPr>
                      <a:endParaRPr lang="zh-CN" altLang="en-US" sz="2400" b="1" dirty="0">
                        <a:ea typeface="微软雅黑" pitchFamily="34" charset="-122"/>
                      </a:endParaRPr>
                    </a:p>
                  </a:txBody>
                  <a:tcPr marL="121920" marR="12192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7439" name="矩形 82066"/>
          <p:cNvSpPr>
            <a:spLocks noChangeArrowheads="1"/>
          </p:cNvSpPr>
          <p:nvPr/>
        </p:nvSpPr>
        <p:spPr bwMode="auto">
          <a:xfrm>
            <a:off x="1968500" y="326960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100000"/>
              </a:lnSpc>
              <a:spcBef>
                <a:spcPct val="0"/>
              </a:spcBef>
            </a:pPr>
            <a:endParaRPr lang="zh-CN" altLang="en-US" sz="2400" b="0" dirty="0">
              <a:latin typeface="Times New Roman" pitchFamily="18" charset="0"/>
              <a:ea typeface="微软雅黑" pitchFamily="34" charset="-122"/>
            </a:endParaRPr>
          </a:p>
        </p:txBody>
      </p:sp>
      <p:sp>
        <p:nvSpPr>
          <p:cNvPr id="82077" name="矩形 82076"/>
          <p:cNvSpPr>
            <a:spLocks noChangeArrowheads="1"/>
          </p:cNvSpPr>
          <p:nvPr/>
        </p:nvSpPr>
        <p:spPr bwMode="auto">
          <a:xfrm>
            <a:off x="4587915" y="2220914"/>
            <a:ext cx="60324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just">
              <a:buClr>
                <a:schemeClr val="folHlink"/>
              </a:buClr>
              <a:buSzPct val="85000"/>
              <a:buFont typeface="Wingdings 2" pitchFamily="18" charset="2"/>
              <a:buNone/>
            </a:pPr>
            <a:r>
              <a:rPr lang="zh-CN" altLang="en-US" sz="2400" dirty="0">
                <a:solidFill>
                  <a:srgbClr val="0000CC"/>
                </a:solidFill>
                <a:ea typeface="微软雅黑" pitchFamily="34" charset="-122"/>
              </a:rPr>
              <a:t>形象描述场而人为假象的曲线，实际不存在</a:t>
            </a:r>
          </a:p>
        </p:txBody>
      </p:sp>
      <p:sp>
        <p:nvSpPr>
          <p:cNvPr id="82078" name="矩形 82077"/>
          <p:cNvSpPr>
            <a:spLocks noChangeArrowheads="1"/>
          </p:cNvSpPr>
          <p:nvPr/>
        </p:nvSpPr>
        <p:spPr bwMode="auto">
          <a:xfrm>
            <a:off x="4786980" y="502126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just">
              <a:buClr>
                <a:schemeClr val="folHlink"/>
              </a:buClr>
              <a:buSzPct val="85000"/>
              <a:buFont typeface="Wingdings 2" pitchFamily="18" charset="2"/>
              <a:buNone/>
            </a:pPr>
            <a:r>
              <a:rPr lang="zh-CN" altLang="en-US" sz="2400" dirty="0">
                <a:solidFill>
                  <a:srgbClr val="0000CC"/>
                </a:solidFill>
                <a:ea typeface="微软雅黑" pitchFamily="34" charset="-122"/>
              </a:rPr>
              <a:t>闭合曲线</a:t>
            </a:r>
          </a:p>
        </p:txBody>
      </p:sp>
      <p:sp>
        <p:nvSpPr>
          <p:cNvPr id="82079" name="矩形 82078"/>
          <p:cNvSpPr>
            <a:spLocks noChangeArrowheads="1"/>
          </p:cNvSpPr>
          <p:nvPr/>
        </p:nvSpPr>
        <p:spPr bwMode="auto">
          <a:xfrm>
            <a:off x="7820329" y="5021264"/>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just">
              <a:buClr>
                <a:schemeClr val="folHlink"/>
              </a:buClr>
              <a:buSzPct val="85000"/>
              <a:buFont typeface="Wingdings 2" pitchFamily="18" charset="2"/>
              <a:buNone/>
            </a:pPr>
            <a:r>
              <a:rPr lang="zh-CN" altLang="en-US" sz="2400" dirty="0">
                <a:solidFill>
                  <a:srgbClr val="0000CC"/>
                </a:solidFill>
                <a:ea typeface="微软雅黑" pitchFamily="34" charset="-122"/>
              </a:rPr>
              <a:t>起于正电荷，终于负电荷</a:t>
            </a:r>
          </a:p>
        </p:txBody>
      </p:sp>
      <p:sp>
        <p:nvSpPr>
          <p:cNvPr id="82080" name="矩形 82079"/>
          <p:cNvSpPr>
            <a:spLocks noChangeArrowheads="1"/>
          </p:cNvSpPr>
          <p:nvPr/>
        </p:nvSpPr>
        <p:spPr bwMode="auto">
          <a:xfrm>
            <a:off x="5944798" y="293211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just">
              <a:buClr>
                <a:schemeClr val="folHlink"/>
              </a:buClr>
              <a:buSzPct val="85000"/>
              <a:buFont typeface="Wingdings 2" pitchFamily="18" charset="2"/>
              <a:buNone/>
            </a:pPr>
            <a:r>
              <a:rPr lang="zh-CN" altLang="en-US" sz="2400" dirty="0">
                <a:solidFill>
                  <a:srgbClr val="0000CC"/>
                </a:solidFill>
                <a:ea typeface="微软雅黑" pitchFamily="34" charset="-122"/>
              </a:rPr>
              <a:t>场的方向</a:t>
            </a:r>
          </a:p>
        </p:txBody>
      </p:sp>
      <p:sp>
        <p:nvSpPr>
          <p:cNvPr id="82081" name="矩形 82080"/>
          <p:cNvSpPr>
            <a:spLocks noChangeArrowheads="1"/>
          </p:cNvSpPr>
          <p:nvPr/>
        </p:nvSpPr>
        <p:spPr bwMode="auto">
          <a:xfrm>
            <a:off x="5944798" y="3652839"/>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just">
              <a:buClr>
                <a:schemeClr val="folHlink"/>
              </a:buClr>
              <a:buSzPct val="85000"/>
              <a:buFont typeface="Wingdings 2" pitchFamily="18" charset="2"/>
              <a:buNone/>
            </a:pPr>
            <a:r>
              <a:rPr lang="zh-CN" altLang="en-US" sz="2400" dirty="0">
                <a:solidFill>
                  <a:srgbClr val="0000CC"/>
                </a:solidFill>
                <a:ea typeface="微软雅黑" pitchFamily="34" charset="-122"/>
              </a:rPr>
              <a:t>场的强弱</a:t>
            </a:r>
          </a:p>
        </p:txBody>
      </p:sp>
      <p:sp>
        <p:nvSpPr>
          <p:cNvPr id="82083" name="矩形 82082"/>
          <p:cNvSpPr>
            <a:spLocks noChangeArrowheads="1"/>
          </p:cNvSpPr>
          <p:nvPr/>
        </p:nvSpPr>
        <p:spPr bwMode="auto">
          <a:xfrm>
            <a:off x="5847431" y="4371976"/>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just">
              <a:buClr>
                <a:schemeClr val="folHlink"/>
              </a:buClr>
              <a:buSzPct val="85000"/>
              <a:buFont typeface="Wingdings 2" pitchFamily="18" charset="2"/>
              <a:buNone/>
            </a:pPr>
            <a:r>
              <a:rPr lang="zh-CN" altLang="en-US" sz="2400" dirty="0">
                <a:solidFill>
                  <a:srgbClr val="0000CC"/>
                </a:solidFill>
                <a:ea typeface="微软雅黑" pitchFamily="34" charset="-122"/>
              </a:rPr>
              <a:t>不能相交</a:t>
            </a:r>
          </a:p>
        </p:txBody>
      </p:sp>
    </p:spTree>
    <p:extLst>
      <p:ext uri="{BB962C8B-B14F-4D97-AF65-F5344CB8AC3E}">
        <p14:creationId xmlns:p14="http://schemas.microsoft.com/office/powerpoint/2010/main" val="3934084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图片 839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066" y="1489501"/>
            <a:ext cx="3941233" cy="339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文本框 83971"/>
          <p:cNvSpPr txBox="1">
            <a:spLocks noChangeArrowheads="1"/>
          </p:cNvSpPr>
          <p:nvPr/>
        </p:nvSpPr>
        <p:spPr bwMode="auto">
          <a:xfrm>
            <a:off x="736600" y="1489501"/>
            <a:ext cx="3877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spcBef>
                <a:spcPct val="0"/>
              </a:spcBef>
            </a:pPr>
            <a:r>
              <a:rPr lang="en-US" altLang="zh-CN" sz="2400" b="0" dirty="0">
                <a:solidFill>
                  <a:srgbClr val="001414"/>
                </a:solidFill>
                <a:latin typeface="微软雅黑" pitchFamily="34" charset="-122"/>
                <a:ea typeface="微软雅黑" pitchFamily="34" charset="-122"/>
              </a:rPr>
              <a:t>1</a:t>
            </a:r>
            <a:r>
              <a:rPr lang="zh-CN" altLang="en-US" sz="2400" b="0" dirty="0">
                <a:solidFill>
                  <a:srgbClr val="001414"/>
                </a:solidFill>
                <a:latin typeface="微软雅黑" pitchFamily="34" charset="-122"/>
                <a:ea typeface="微软雅黑" pitchFamily="34" charset="-122"/>
              </a:rPr>
              <a:t>、</a:t>
            </a:r>
            <a:r>
              <a:rPr lang="zh-CN" altLang="en-US" sz="2400" dirty="0">
                <a:solidFill>
                  <a:srgbClr val="001414"/>
                </a:solidFill>
                <a:latin typeface="微软雅黑" pitchFamily="34" charset="-122"/>
                <a:ea typeface="微软雅黑" pitchFamily="34" charset="-122"/>
              </a:rPr>
              <a:t>磁偏角：小磁针的指向</a:t>
            </a:r>
          </a:p>
          <a:p>
            <a:pPr>
              <a:lnSpc>
                <a:spcPct val="150000"/>
              </a:lnSpc>
              <a:spcBef>
                <a:spcPct val="0"/>
              </a:spcBef>
            </a:pPr>
            <a:r>
              <a:rPr lang="zh-CN" altLang="en-US" sz="2400" dirty="0">
                <a:solidFill>
                  <a:srgbClr val="001414"/>
                </a:solidFill>
                <a:latin typeface="微软雅黑" pitchFamily="34" charset="-122"/>
                <a:ea typeface="微软雅黑" pitchFamily="34" charset="-122"/>
              </a:rPr>
              <a:t>与正南北方向之间的夹角。</a:t>
            </a:r>
          </a:p>
        </p:txBody>
      </p:sp>
      <p:sp>
        <p:nvSpPr>
          <p:cNvPr id="83973" name="文本框 83972"/>
          <p:cNvSpPr txBox="1">
            <a:spLocks noChangeArrowheads="1"/>
          </p:cNvSpPr>
          <p:nvPr/>
        </p:nvSpPr>
        <p:spPr bwMode="auto">
          <a:xfrm>
            <a:off x="736600" y="2630868"/>
            <a:ext cx="7924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ct val="0"/>
              </a:spcBef>
            </a:pPr>
            <a:r>
              <a:rPr lang="en-US" altLang="zh-CN" sz="2400" b="0" dirty="0">
                <a:solidFill>
                  <a:srgbClr val="001414"/>
                </a:solidFill>
                <a:latin typeface="微软雅黑" pitchFamily="34" charset="-122"/>
                <a:ea typeface="微软雅黑" pitchFamily="34" charset="-122"/>
              </a:rPr>
              <a:t>2</a:t>
            </a:r>
            <a:r>
              <a:rPr lang="zh-CN" altLang="en-US" sz="2400" b="0" dirty="0">
                <a:solidFill>
                  <a:srgbClr val="001414"/>
                </a:solidFill>
                <a:latin typeface="微软雅黑" pitchFamily="34" charset="-122"/>
                <a:ea typeface="微软雅黑" pitchFamily="34" charset="-122"/>
              </a:rPr>
              <a:t>、</a:t>
            </a:r>
            <a:r>
              <a:rPr lang="zh-CN" altLang="en-US" sz="2400" dirty="0">
                <a:solidFill>
                  <a:srgbClr val="001414"/>
                </a:solidFill>
                <a:latin typeface="微软雅黑" pitchFamily="34" charset="-122"/>
                <a:ea typeface="微软雅黑" pitchFamily="34" charset="-122"/>
              </a:rPr>
              <a:t>地磁场的应用：</a:t>
            </a:r>
          </a:p>
          <a:p>
            <a:pPr>
              <a:lnSpc>
                <a:spcPct val="150000"/>
              </a:lnSpc>
              <a:spcBef>
                <a:spcPct val="0"/>
              </a:spcBef>
            </a:pPr>
            <a:r>
              <a:rPr lang="zh-CN" altLang="en-US" sz="2400" dirty="0">
                <a:solidFill>
                  <a:srgbClr val="001414"/>
                </a:solidFill>
                <a:latin typeface="微软雅黑" pitchFamily="34" charset="-122"/>
                <a:ea typeface="微软雅黑" pitchFamily="34" charset="-122"/>
              </a:rPr>
              <a:t>（</a:t>
            </a:r>
            <a:r>
              <a:rPr lang="en-US" altLang="zh-CN" sz="2400" dirty="0">
                <a:solidFill>
                  <a:srgbClr val="001414"/>
                </a:solidFill>
                <a:latin typeface="微软雅黑" pitchFamily="34" charset="-122"/>
                <a:ea typeface="微软雅黑" pitchFamily="34" charset="-122"/>
              </a:rPr>
              <a:t>1</a:t>
            </a:r>
            <a:r>
              <a:rPr lang="zh-CN" altLang="en-US" sz="2400" dirty="0">
                <a:solidFill>
                  <a:srgbClr val="001414"/>
                </a:solidFill>
                <a:latin typeface="微软雅黑" pitchFamily="34" charset="-122"/>
                <a:ea typeface="微软雅黑" pitchFamily="34" charset="-122"/>
              </a:rPr>
              <a:t>）行军、航海</a:t>
            </a:r>
          </a:p>
          <a:p>
            <a:pPr>
              <a:lnSpc>
                <a:spcPct val="150000"/>
              </a:lnSpc>
              <a:spcBef>
                <a:spcPct val="0"/>
              </a:spcBef>
            </a:pPr>
            <a:r>
              <a:rPr lang="zh-CN" altLang="en-US" sz="2400" dirty="0">
                <a:solidFill>
                  <a:srgbClr val="001414"/>
                </a:solidFill>
                <a:latin typeface="微软雅黑" pitchFamily="34" charset="-122"/>
                <a:ea typeface="微软雅黑" pitchFamily="34" charset="-122"/>
              </a:rPr>
              <a:t>（</a:t>
            </a:r>
            <a:r>
              <a:rPr lang="en-US" altLang="zh-CN" sz="2400" dirty="0">
                <a:solidFill>
                  <a:srgbClr val="001414"/>
                </a:solidFill>
                <a:latin typeface="微软雅黑" pitchFamily="34" charset="-122"/>
                <a:ea typeface="微软雅黑" pitchFamily="34" charset="-122"/>
              </a:rPr>
              <a:t>2</a:t>
            </a:r>
            <a:r>
              <a:rPr lang="zh-CN" altLang="en-US" sz="2400" dirty="0">
                <a:solidFill>
                  <a:srgbClr val="001414"/>
                </a:solidFill>
                <a:latin typeface="微软雅黑" pitchFamily="34" charset="-122"/>
                <a:ea typeface="微软雅黑" pitchFamily="34" charset="-122"/>
              </a:rPr>
              <a:t>）勘探</a:t>
            </a:r>
          </a:p>
          <a:p>
            <a:pPr>
              <a:lnSpc>
                <a:spcPct val="150000"/>
              </a:lnSpc>
              <a:spcBef>
                <a:spcPct val="0"/>
              </a:spcBef>
            </a:pPr>
            <a:r>
              <a:rPr lang="zh-CN" altLang="en-US" sz="2400" dirty="0">
                <a:solidFill>
                  <a:srgbClr val="001414"/>
                </a:solidFill>
                <a:latin typeface="微软雅黑" pitchFamily="34" charset="-122"/>
                <a:ea typeface="微软雅黑" pitchFamily="34" charset="-122"/>
              </a:rPr>
              <a:t>（</a:t>
            </a:r>
            <a:r>
              <a:rPr lang="en-US" altLang="zh-CN" sz="2400" dirty="0">
                <a:solidFill>
                  <a:srgbClr val="001414"/>
                </a:solidFill>
                <a:latin typeface="微软雅黑" pitchFamily="34" charset="-122"/>
                <a:ea typeface="微软雅黑" pitchFamily="34" charset="-122"/>
              </a:rPr>
              <a:t>3</a:t>
            </a:r>
            <a:r>
              <a:rPr lang="zh-CN" altLang="en-US" sz="2400" dirty="0">
                <a:solidFill>
                  <a:srgbClr val="001414"/>
                </a:solidFill>
                <a:latin typeface="微软雅黑" pitchFamily="34" charset="-122"/>
                <a:ea typeface="微软雅黑" pitchFamily="34" charset="-122"/>
              </a:rPr>
              <a:t>）地球生命的“保护伞”</a:t>
            </a:r>
          </a:p>
        </p:txBody>
      </p:sp>
      <p:pic>
        <p:nvPicPr>
          <p:cNvPr id="83974" name="图片 83973" descr="地球"/>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358" y="1489501"/>
            <a:ext cx="2615777" cy="257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矩形 83974"/>
          <p:cNvSpPr>
            <a:spLocks noChangeArrowheads="1"/>
          </p:cNvSpPr>
          <p:nvPr/>
        </p:nvSpPr>
        <p:spPr bwMode="auto">
          <a:xfrm>
            <a:off x="882629" y="853798"/>
            <a:ext cx="1507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pPr>
            <a:r>
              <a:rPr lang="zh-CN" altLang="en-US" sz="2400" b="1" dirty="0">
                <a:solidFill>
                  <a:srgbClr val="006600"/>
                </a:solidFill>
                <a:latin typeface="微软雅黑" pitchFamily="34" charset="-122"/>
                <a:ea typeface="微软雅黑" pitchFamily="34" charset="-122"/>
              </a:rPr>
              <a:t>三 地磁场</a:t>
            </a:r>
          </a:p>
        </p:txBody>
      </p:sp>
    </p:spTree>
    <p:extLst>
      <p:ext uri="{BB962C8B-B14F-4D97-AF65-F5344CB8AC3E}">
        <p14:creationId xmlns:p14="http://schemas.microsoft.com/office/powerpoint/2010/main" val="1677821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additive="base">
                                        <p:cTn id="7" dur="500" fill="hold"/>
                                        <p:tgtEl>
                                          <p:spTgt spid="83972"/>
                                        </p:tgtEl>
                                        <p:attrNameLst>
                                          <p:attrName>ppt_x</p:attrName>
                                        </p:attrNameLst>
                                      </p:cBhvr>
                                      <p:tavLst>
                                        <p:tav tm="0">
                                          <p:val>
                                            <p:strVal val="0-#ppt_w/2"/>
                                          </p:val>
                                        </p:tav>
                                        <p:tav tm="100000">
                                          <p:val>
                                            <p:strVal val="#ppt_x"/>
                                          </p:val>
                                        </p:tav>
                                      </p:tavLst>
                                    </p:anim>
                                    <p:anim calcmode="lin" valueType="num">
                                      <p:cBhvr additive="base">
                                        <p:cTn id="8" dur="500" fill="hold"/>
                                        <p:tgtEl>
                                          <p:spTgt spid="839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3"/>
                                        </p:tgtEl>
                                        <p:attrNameLst>
                                          <p:attrName>style.visibility</p:attrName>
                                        </p:attrNameLst>
                                      </p:cBhvr>
                                      <p:to>
                                        <p:strVal val="visible"/>
                                      </p:to>
                                    </p:set>
                                    <p:anim calcmode="lin" valueType="num">
                                      <p:cBhvr additive="base">
                                        <p:cTn id="13" dur="500" fill="hold"/>
                                        <p:tgtEl>
                                          <p:spTgt spid="83973"/>
                                        </p:tgtEl>
                                        <p:attrNameLst>
                                          <p:attrName>ppt_x</p:attrName>
                                        </p:attrNameLst>
                                      </p:cBhvr>
                                      <p:tavLst>
                                        <p:tav tm="0">
                                          <p:val>
                                            <p:strVal val="0-#ppt_w/2"/>
                                          </p:val>
                                        </p:tav>
                                        <p:tav tm="100000">
                                          <p:val>
                                            <p:strVal val="#ppt_x"/>
                                          </p:val>
                                        </p:tav>
                                      </p:tavLst>
                                    </p:anim>
                                    <p:anim calcmode="lin" valueType="num">
                                      <p:cBhvr additive="base">
                                        <p:cTn id="14" dur="500" fill="hold"/>
                                        <p:tgtEl>
                                          <p:spTgt spid="839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P spid="839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41400" y="1417638"/>
            <a:ext cx="8229600" cy="1143000"/>
          </a:xfrm>
          <a:prstGeom prst="rect">
            <a:avLst/>
          </a:prstGeom>
        </p:spPr>
        <p:txBody>
          <a:bodyPr/>
          <a:lstStyle>
            <a:lvl1pPr marL="711200" indent="-711200" algn="l" rtl="0" eaLnBrk="0" fontAlgn="base" hangingPunct="0">
              <a:spcBef>
                <a:spcPct val="0"/>
              </a:spcBef>
              <a:spcAft>
                <a:spcPct val="0"/>
              </a:spcAft>
              <a:defRPr sz="2800" b="1">
                <a:solidFill>
                  <a:srgbClr val="FF3300"/>
                </a:solidFill>
                <a:latin typeface="+mj-lt"/>
                <a:ea typeface="微软雅黑" pitchFamily="34" charset="-122"/>
                <a:cs typeface="+mj-cs"/>
              </a:defRPr>
            </a:lvl1pPr>
            <a:lvl2pPr marL="711200" indent="-711200" algn="l" rtl="0" eaLnBrk="0" fontAlgn="base" hangingPunct="0">
              <a:spcBef>
                <a:spcPct val="0"/>
              </a:spcBef>
              <a:spcAft>
                <a:spcPct val="0"/>
              </a:spcAft>
              <a:defRPr sz="2800" b="1">
                <a:solidFill>
                  <a:srgbClr val="FF3300"/>
                </a:solidFill>
                <a:latin typeface="Arial" panose="020B0604020202020204" pitchFamily="34" charset="0"/>
                <a:ea typeface="黑体" panose="02010600030101010101" pitchFamily="49" charset="-122"/>
              </a:defRPr>
            </a:lvl2pPr>
            <a:lvl3pPr marL="711200" indent="-711200" algn="l" rtl="0" eaLnBrk="0" fontAlgn="base" hangingPunct="0">
              <a:spcBef>
                <a:spcPct val="0"/>
              </a:spcBef>
              <a:spcAft>
                <a:spcPct val="0"/>
              </a:spcAft>
              <a:defRPr sz="2800" b="1">
                <a:solidFill>
                  <a:srgbClr val="FF3300"/>
                </a:solidFill>
                <a:latin typeface="Arial" panose="020B0604020202020204" pitchFamily="34" charset="0"/>
                <a:ea typeface="黑体" panose="02010600030101010101" pitchFamily="49" charset="-122"/>
              </a:defRPr>
            </a:lvl3pPr>
            <a:lvl4pPr marL="711200" indent="-711200" algn="l" rtl="0" eaLnBrk="0" fontAlgn="base" hangingPunct="0">
              <a:spcBef>
                <a:spcPct val="0"/>
              </a:spcBef>
              <a:spcAft>
                <a:spcPct val="0"/>
              </a:spcAft>
              <a:defRPr sz="2800" b="1">
                <a:solidFill>
                  <a:srgbClr val="FF3300"/>
                </a:solidFill>
                <a:latin typeface="Arial" panose="020B0604020202020204" pitchFamily="34" charset="0"/>
                <a:ea typeface="黑体" panose="02010600030101010101" pitchFamily="49" charset="-122"/>
              </a:defRPr>
            </a:lvl4pPr>
            <a:lvl5pPr marL="711200" indent="-711200" algn="l" rtl="0" eaLnBrk="0" fontAlgn="base" hangingPunct="0">
              <a:spcBef>
                <a:spcPct val="0"/>
              </a:spcBef>
              <a:spcAft>
                <a:spcPct val="0"/>
              </a:spcAft>
              <a:defRPr sz="2800" b="1">
                <a:solidFill>
                  <a:srgbClr val="FF3300"/>
                </a:solidFill>
                <a:latin typeface="Arial" panose="020B0604020202020204" pitchFamily="34" charset="0"/>
                <a:ea typeface="黑体" panose="02010600030101010101" pitchFamily="49" charset="-122"/>
              </a:defRPr>
            </a:lvl5pPr>
            <a:lvl6pPr marL="1168400" indent="-711200" algn="l" rtl="0" eaLnBrk="1" fontAlgn="base" hangingPunct="1">
              <a:spcBef>
                <a:spcPct val="0"/>
              </a:spcBef>
              <a:spcAft>
                <a:spcPct val="0"/>
              </a:spcAft>
              <a:defRPr sz="2800" b="1">
                <a:solidFill>
                  <a:srgbClr val="FF3300"/>
                </a:solidFill>
                <a:latin typeface="Arial" panose="020B0604020202020204" pitchFamily="34" charset="0"/>
                <a:ea typeface="黑体" panose="02010600030101010101" pitchFamily="49" charset="-122"/>
              </a:defRPr>
            </a:lvl6pPr>
            <a:lvl7pPr marL="1625600" indent="-711200" algn="l" rtl="0" eaLnBrk="1" fontAlgn="base" hangingPunct="1">
              <a:spcBef>
                <a:spcPct val="0"/>
              </a:spcBef>
              <a:spcAft>
                <a:spcPct val="0"/>
              </a:spcAft>
              <a:defRPr sz="2800" b="1">
                <a:solidFill>
                  <a:srgbClr val="FF3300"/>
                </a:solidFill>
                <a:latin typeface="Arial" panose="020B0604020202020204" pitchFamily="34" charset="0"/>
                <a:ea typeface="黑体" panose="02010600030101010101" pitchFamily="49" charset="-122"/>
              </a:defRPr>
            </a:lvl7pPr>
            <a:lvl8pPr marL="2082800" indent="-711200" algn="l" rtl="0" eaLnBrk="1" fontAlgn="base" hangingPunct="1">
              <a:spcBef>
                <a:spcPct val="0"/>
              </a:spcBef>
              <a:spcAft>
                <a:spcPct val="0"/>
              </a:spcAft>
              <a:defRPr sz="2800" b="1">
                <a:solidFill>
                  <a:srgbClr val="FF3300"/>
                </a:solidFill>
                <a:latin typeface="Arial" panose="020B0604020202020204" pitchFamily="34" charset="0"/>
                <a:ea typeface="黑体" panose="02010600030101010101" pitchFamily="49" charset="-122"/>
              </a:defRPr>
            </a:lvl8pPr>
            <a:lvl9pPr marL="2540000" indent="-711200" algn="l" rtl="0" eaLnBrk="1" fontAlgn="base" hangingPunct="1">
              <a:spcBef>
                <a:spcPct val="0"/>
              </a:spcBef>
              <a:spcAft>
                <a:spcPct val="0"/>
              </a:spcAft>
              <a:defRPr sz="2800" b="1">
                <a:solidFill>
                  <a:srgbClr val="FF3300"/>
                </a:solidFill>
                <a:latin typeface="Arial" panose="020B0604020202020204" pitchFamily="34" charset="0"/>
                <a:ea typeface="黑体" panose="02010600030101010101" pitchFamily="49" charset="-122"/>
              </a:defRPr>
            </a:lvl9pPr>
          </a:lstStyle>
          <a:p>
            <a:r>
              <a:rPr lang="zh-CN" sz="2400" dirty="0" smtClean="0">
                <a:latin typeface="微软雅黑" pitchFamily="34" charset="-122"/>
              </a:rPr>
              <a:t>磁现象的电本质</a:t>
            </a:r>
            <a:endParaRPr lang="zh-CN" sz="2400" dirty="0">
              <a:latin typeface="微软雅黑" pitchFamily="34" charset="-122"/>
            </a:endParaRPr>
          </a:p>
        </p:txBody>
      </p:sp>
      <p:sp>
        <p:nvSpPr>
          <p:cNvPr id="3" name="Text Box 3"/>
          <p:cNvSpPr txBox="1">
            <a:spLocks noChangeArrowheads="1"/>
          </p:cNvSpPr>
          <p:nvPr/>
        </p:nvSpPr>
        <p:spPr bwMode="auto">
          <a:xfrm>
            <a:off x="1509713" y="2265363"/>
            <a:ext cx="79930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sz="2400" b="1" dirty="0">
                <a:latin typeface="微软雅黑" pitchFamily="34" charset="-122"/>
                <a:ea typeface="微软雅黑" pitchFamily="34" charset="-122"/>
              </a:rPr>
              <a:t>磁体磁性的解释：分子电流</a:t>
            </a:r>
          </a:p>
          <a:p>
            <a:pPr>
              <a:spcBef>
                <a:spcPct val="50000"/>
              </a:spcBef>
            </a:pPr>
            <a:r>
              <a:rPr lang="zh-CN" sz="2400" b="1" dirty="0">
                <a:latin typeface="微软雅黑" pitchFamily="34" charset="-122"/>
                <a:ea typeface="微软雅黑" pitchFamily="34" charset="-122"/>
              </a:rPr>
              <a:t>一切磁现象都是由电产生的。</a:t>
            </a:r>
          </a:p>
        </p:txBody>
      </p:sp>
    </p:spTree>
    <p:extLst>
      <p:ext uri="{BB962C8B-B14F-4D97-AF65-F5344CB8AC3E}">
        <p14:creationId xmlns:p14="http://schemas.microsoft.com/office/powerpoint/2010/main" val="1304797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63775" y="1743660"/>
            <a:ext cx="7311825" cy="2585323"/>
          </a:xfrm>
          <a:prstGeom prst="rect">
            <a:avLst/>
          </a:prstGeom>
        </p:spPr>
        <p:txBody>
          <a:bodyPr wrap="square">
            <a:spAutoFit/>
          </a:bodyPr>
          <a:lstStyle/>
          <a:p>
            <a:pPr fontAlgn="ctr">
              <a:lnSpc>
                <a:spcPct val="150000"/>
              </a:lnSpc>
            </a:pPr>
            <a:r>
              <a:rPr lang="zh-CN" altLang="en-US" b="1" spc="20" dirty="0" smtClean="0">
                <a:solidFill>
                  <a:srgbClr val="FF0000"/>
                </a:solidFill>
                <a:latin typeface="微软雅黑" panose="020B0503020204020204" pitchFamily="34" charset="-122"/>
                <a:ea typeface="微软雅黑" panose="020B0503020204020204" pitchFamily="34" charset="-122"/>
                <a:cs typeface="ATC-5b8b4f53*+BX"/>
              </a:rPr>
              <a:t>题</a:t>
            </a:r>
            <a:r>
              <a:rPr lang="en-US" altLang="zh-CN" b="1" spc="20" dirty="0" smtClean="0">
                <a:solidFill>
                  <a:srgbClr val="FF0000"/>
                </a:solidFill>
                <a:latin typeface="微软雅黑" panose="020B0503020204020204" pitchFamily="34" charset="-122"/>
                <a:ea typeface="微软雅黑" panose="020B0503020204020204" pitchFamily="34" charset="-122"/>
                <a:cs typeface="ATC-5b8b4f53*+BX"/>
              </a:rPr>
              <a:t>1</a:t>
            </a:r>
            <a:r>
              <a:rPr lang="zh-CN" altLang="zh-CN" dirty="0">
                <a:latin typeface="微软雅黑" pitchFamily="34" charset="-122"/>
                <a:ea typeface="微软雅黑" pitchFamily="34" charset="-122"/>
              </a:rPr>
              <a:t>关于磁体、电流间的相互作用，下列说法正确的</a:t>
            </a:r>
            <a:r>
              <a:rPr lang="zh-CN" altLang="zh-CN" dirty="0" smtClean="0">
                <a:latin typeface="微软雅黑" pitchFamily="34" charset="-122"/>
                <a:ea typeface="微软雅黑" pitchFamily="34" charset="-122"/>
              </a:rPr>
              <a:t>是（</a:t>
            </a:r>
            <a:r>
              <a:rPr lang="zh-CN" altLang="zh-CN" dirty="0">
                <a:latin typeface="微软雅黑" pitchFamily="34" charset="-122"/>
                <a:ea typeface="微软雅黑" pitchFamily="34" charset="-122"/>
              </a:rPr>
              <a:t>　　）</a:t>
            </a:r>
          </a:p>
          <a:p>
            <a:pPr fontAlgn="ctr">
              <a:lnSpc>
                <a:spcPct val="150000"/>
              </a:lnSpc>
            </a:pPr>
            <a:r>
              <a:rPr lang="zh-CN" altLang="zh-CN" dirty="0">
                <a:latin typeface="微软雅黑" pitchFamily="34" charset="-122"/>
                <a:ea typeface="微软雅黑" pitchFamily="34" charset="-122"/>
              </a:rPr>
              <a:t>A.甲图中，电流不产生磁场，电流对小磁针的作用力是通过小磁针的磁场发生的</a:t>
            </a:r>
          </a:p>
          <a:p>
            <a:pPr fontAlgn="ctr">
              <a:lnSpc>
                <a:spcPct val="150000"/>
              </a:lnSpc>
            </a:pPr>
            <a:r>
              <a:rPr lang="zh-CN" altLang="zh-CN" dirty="0">
                <a:latin typeface="微软雅黑" pitchFamily="34" charset="-122"/>
                <a:ea typeface="微软雅黑" pitchFamily="34" charset="-122"/>
              </a:rPr>
              <a:t>B.乙图中，磁体对通电导体的力是通过磁体的磁场发生的</a:t>
            </a:r>
          </a:p>
          <a:p>
            <a:pPr fontAlgn="ctr">
              <a:lnSpc>
                <a:spcPct val="150000"/>
              </a:lnSpc>
            </a:pPr>
            <a:r>
              <a:rPr lang="zh-CN" altLang="zh-CN" dirty="0">
                <a:latin typeface="微软雅黑" pitchFamily="34" charset="-122"/>
                <a:ea typeface="微软雅黑" pitchFamily="34" charset="-122"/>
              </a:rPr>
              <a:t>C.丙图中电流间的相互作用是通过电流的磁场发生的</a:t>
            </a:r>
          </a:p>
          <a:p>
            <a:pPr fontAlgn="ctr">
              <a:lnSpc>
                <a:spcPct val="150000"/>
              </a:lnSpc>
            </a:pPr>
            <a:r>
              <a:rPr lang="zh-CN" altLang="zh-CN" dirty="0">
                <a:latin typeface="微软雅黑" pitchFamily="34" charset="-122"/>
                <a:ea typeface="微软雅黑" pitchFamily="34" charset="-122"/>
              </a:rPr>
              <a:t>D.丙图中电流间的相互作用是通过电荷的电场发生的</a:t>
            </a:r>
          </a:p>
        </p:txBody>
      </p:sp>
      <p:sp>
        <p:nvSpPr>
          <p:cNvPr id="2" name="矩形 1">
            <a:extLst>
              <a:ext uri="{FF2B5EF4-FFF2-40B4-BE49-F238E27FC236}">
                <a16:creationId xmlns="" xmlns:a16="http://schemas.microsoft.com/office/drawing/2014/main" id="{969DB3D7-3896-489E-A719-52F9C25F79B4}"/>
              </a:ext>
            </a:extLst>
          </p:cNvPr>
          <p:cNvSpPr/>
          <p:nvPr/>
        </p:nvSpPr>
        <p:spPr>
          <a:xfrm>
            <a:off x="804439" y="830395"/>
            <a:ext cx="2993010" cy="461665"/>
          </a:xfrm>
          <a:prstGeom prst="rect">
            <a:avLst/>
          </a:prstGeom>
        </p:spPr>
        <p:txBody>
          <a:bodyPr wrap="square">
            <a:spAutoFit/>
          </a:bodyPr>
          <a:lstStyle/>
          <a:p>
            <a:r>
              <a:rPr lang="zh-CN" altLang="en-US" sz="2400" b="1" dirty="0" smtClean="0">
                <a:solidFill>
                  <a:srgbClr val="FF0000"/>
                </a:solidFill>
                <a:latin typeface="微软雅黑" pitchFamily="34" charset="-122"/>
                <a:ea typeface="微软雅黑" pitchFamily="34" charset="-122"/>
              </a:rPr>
              <a:t>常考题型</a:t>
            </a:r>
            <a:endParaRPr lang="zh-CN" altLang="en-US" sz="2400" b="1" dirty="0">
              <a:solidFill>
                <a:srgbClr val="FF0000"/>
              </a:solidFill>
              <a:latin typeface="微软雅黑" pitchFamily="34" charset="-122"/>
              <a:ea typeface="微软雅黑" pitchFamily="34" charset="-122"/>
            </a:endParaRPr>
          </a:p>
        </p:txBody>
      </p:sp>
      <p:pic>
        <p:nvPicPr>
          <p:cNvPr id="3" name="Picture 2" descr="E:\负责系列\18-19\全解学案版\版式\5.18PPT四改\PPT-图标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775" y="715356"/>
            <a:ext cx="1337128" cy="74787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63775" y="1463228"/>
            <a:ext cx="3877985" cy="369332"/>
          </a:xfrm>
          <a:prstGeom prst="rect">
            <a:avLst/>
          </a:prstGeom>
        </p:spPr>
        <p:txBody>
          <a:bodyPr wrap="none">
            <a:spAutoFit/>
          </a:bodyPr>
          <a:lstStyle/>
          <a:p>
            <a:r>
              <a:rPr lang="zh-CN" altLang="zh-CN" b="1" dirty="0">
                <a:latin typeface="微软雅黑" pitchFamily="34" charset="-122"/>
                <a:ea typeface="微软雅黑" pitchFamily="34" charset="-122"/>
              </a:rPr>
              <a:t>题组一　</a:t>
            </a:r>
            <a:r>
              <a:rPr lang="zh-CN" altLang="en-US" b="1" dirty="0">
                <a:latin typeface="微软雅黑" pitchFamily="34" charset="-122"/>
                <a:ea typeface="微软雅黑" pitchFamily="34" charset="-122"/>
              </a:rPr>
              <a:t>磁场的产生及分子电流假说</a:t>
            </a:r>
          </a:p>
        </p:txBody>
      </p:sp>
      <p:sp>
        <p:nvSpPr>
          <p:cNvPr id="9" name="矩形 8"/>
          <p:cNvSpPr/>
          <p:nvPr/>
        </p:nvSpPr>
        <p:spPr>
          <a:xfrm>
            <a:off x="6362563" y="1870765"/>
            <a:ext cx="463588" cy="418191"/>
          </a:xfrm>
          <a:prstGeom prst="rect">
            <a:avLst/>
          </a:prstGeom>
        </p:spPr>
        <p:txBody>
          <a:bodyPr wrap="none">
            <a:spAutoFit/>
          </a:bodyPr>
          <a:lstStyle/>
          <a:p>
            <a:pPr lvl="0">
              <a:lnSpc>
                <a:spcPct val="150000"/>
              </a:lnSpc>
            </a:pPr>
            <a:r>
              <a:rPr lang="en-US" altLang="zh-CN" sz="1600" b="1" dirty="0" smtClean="0">
                <a:solidFill>
                  <a:srgbClr val="C00000"/>
                </a:solidFill>
                <a:latin typeface="微软雅黑" pitchFamily="34" charset="-122"/>
                <a:ea typeface="微软雅黑" pitchFamily="34" charset="-122"/>
              </a:rPr>
              <a:t>BC</a:t>
            </a:r>
            <a:endParaRPr lang="zh-CN" altLang="zh-CN" sz="1600" b="1" dirty="0">
              <a:solidFill>
                <a:srgbClr val="C00000"/>
              </a:solidFill>
              <a:latin typeface="微软雅黑" pitchFamily="34" charset="-122"/>
              <a:ea typeface="微软雅黑" pitchFamily="34" charset="-122"/>
            </a:endParaRPr>
          </a:p>
        </p:txBody>
      </p:sp>
      <p:sp>
        <p:nvSpPr>
          <p:cNvPr id="8" name="矩形 7"/>
          <p:cNvSpPr/>
          <p:nvPr/>
        </p:nvSpPr>
        <p:spPr>
          <a:xfrm>
            <a:off x="8521700" y="1856278"/>
            <a:ext cx="2678084" cy="3000821"/>
          </a:xfrm>
          <a:prstGeom prst="rect">
            <a:avLst/>
          </a:prstGeom>
        </p:spPr>
        <p:txBody>
          <a:bodyPr wrap="square">
            <a:spAutoFit/>
          </a:bodyPr>
          <a:lstStyle/>
          <a:p>
            <a:pPr algn="just" fontAlgn="ctr">
              <a:lnSpc>
                <a:spcPct val="150000"/>
              </a:lnSpc>
              <a:spcAft>
                <a:spcPts val="0"/>
              </a:spcAft>
            </a:pPr>
            <a:r>
              <a:rPr lang="zh-CN" altLang="zh-CN" dirty="0" smtClean="0">
                <a:latin typeface="微软雅黑" pitchFamily="34" charset="-122"/>
                <a:ea typeface="微软雅黑" pitchFamily="34" charset="-122"/>
              </a:rPr>
              <a:t>【解析】导线</a:t>
            </a:r>
            <a:r>
              <a:rPr lang="zh-CN" altLang="zh-CN" dirty="0">
                <a:latin typeface="微软雅黑" pitchFamily="34" charset="-122"/>
                <a:ea typeface="微软雅黑" pitchFamily="34" charset="-122"/>
              </a:rPr>
              <a:t>中的电流对小磁针的作用是通过电流的磁场发生的，磁体对通电导体的作用是通过磁体的磁场发生的，电流之间的相互作用是通过电流的磁场发生的。</a:t>
            </a:r>
            <a:endParaRPr lang="zh-CN" altLang="zh-CN"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p:cNvPicPr/>
          <p:nvPr/>
        </p:nvPicPr>
        <p:blipFill>
          <a:blip r:embed="rId3"/>
          <a:stretch>
            <a:fillRect/>
          </a:stretch>
        </p:blipFill>
        <p:spPr>
          <a:xfrm>
            <a:off x="1056561" y="4482796"/>
            <a:ext cx="1546206" cy="1479045"/>
          </a:xfrm>
          <a:prstGeom prst="rect">
            <a:avLst/>
          </a:prstGeom>
        </p:spPr>
      </p:pic>
      <p:pic>
        <p:nvPicPr>
          <p:cNvPr id="11" name="图片 10"/>
          <p:cNvPicPr/>
          <p:nvPr/>
        </p:nvPicPr>
        <p:blipFill>
          <a:blip r:embed="rId4"/>
          <a:stretch>
            <a:fillRect/>
          </a:stretch>
        </p:blipFill>
        <p:spPr>
          <a:xfrm>
            <a:off x="3193414" y="4269085"/>
            <a:ext cx="1678697" cy="1815311"/>
          </a:xfrm>
          <a:prstGeom prst="rect">
            <a:avLst/>
          </a:prstGeom>
        </p:spPr>
      </p:pic>
      <p:pic>
        <p:nvPicPr>
          <p:cNvPr id="13" name="图片 12"/>
          <p:cNvPicPr/>
          <p:nvPr/>
        </p:nvPicPr>
        <p:blipFill>
          <a:blip r:embed="rId5"/>
          <a:stretch>
            <a:fillRect/>
          </a:stretch>
        </p:blipFill>
        <p:spPr>
          <a:xfrm>
            <a:off x="5151437" y="4355782"/>
            <a:ext cx="1593915" cy="1733074"/>
          </a:xfrm>
          <a:prstGeom prst="rect">
            <a:avLst/>
          </a:prstGeom>
        </p:spPr>
      </p:pic>
      <p:sp>
        <p:nvSpPr>
          <p:cNvPr id="6" name="矩形 5"/>
          <p:cNvSpPr/>
          <p:nvPr/>
        </p:nvSpPr>
        <p:spPr>
          <a:xfrm>
            <a:off x="1332339" y="6088856"/>
            <a:ext cx="5493812" cy="369332"/>
          </a:xfrm>
          <a:prstGeom prst="rect">
            <a:avLst/>
          </a:prstGeom>
        </p:spPr>
        <p:txBody>
          <a:bodyPr wrap="none">
            <a:spAutoFit/>
          </a:bodyPr>
          <a:lstStyle/>
          <a:p>
            <a:r>
              <a:rPr lang="zh-CN" altLang="zh-CN" dirty="0"/>
              <a:t>甲　　　　　　　　　乙　　　　　　　　　　丙　</a:t>
            </a:r>
            <a:endParaRPr lang="zh-CN" altLang="en-US" dirty="0"/>
          </a:p>
        </p:txBody>
      </p:sp>
      <p:cxnSp>
        <p:nvCxnSpPr>
          <p:cNvPr id="14" name="直接连接符 13"/>
          <p:cNvCxnSpPr/>
          <p:nvPr/>
        </p:nvCxnSpPr>
        <p:spPr>
          <a:xfrm>
            <a:off x="8077200" y="1917700"/>
            <a:ext cx="0" cy="41203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17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98600" y="1765638"/>
            <a:ext cx="8928100" cy="2169825"/>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1</a:t>
            </a:r>
            <a:r>
              <a:rPr lang="zh-CN" altLang="en-US" dirty="0">
                <a:latin typeface="微软雅黑" pitchFamily="34" charset="-122"/>
                <a:ea typeface="微软雅黑" pitchFamily="34" charset="-122"/>
              </a:rPr>
              <a:t>了解电流的磁效应。了解电流磁效应的发现过程，体会奥斯特实验的重要意义。</a:t>
            </a:r>
          </a:p>
          <a:p>
            <a:pPr>
              <a:lnSpc>
                <a:spcPct val="150000"/>
              </a:lnSpc>
            </a:pP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知道磁场的基本特性。</a:t>
            </a:r>
          </a:p>
          <a:p>
            <a:pPr>
              <a:lnSpc>
                <a:spcPct val="150000"/>
              </a:lnSpc>
            </a:pPr>
            <a:r>
              <a:rPr lang="en-US" altLang="zh-CN" dirty="0">
                <a:latin typeface="微软雅黑" pitchFamily="34" charset="-122"/>
                <a:ea typeface="微软雅黑" pitchFamily="34" charset="-122"/>
              </a:rPr>
              <a:t>3.</a:t>
            </a:r>
            <a:r>
              <a:rPr lang="zh-CN" altLang="en-US" dirty="0">
                <a:latin typeface="微软雅黑" pitchFamily="34" charset="-122"/>
                <a:ea typeface="微软雅黑" pitchFamily="34" charset="-122"/>
              </a:rPr>
              <a:t>知道磁感线，知道几种常见磁感线的空间分布情况。</a:t>
            </a:r>
          </a:p>
          <a:p>
            <a:pPr>
              <a:lnSpc>
                <a:spcPct val="150000"/>
              </a:lnSpc>
            </a:pPr>
            <a:r>
              <a:rPr lang="en-US" altLang="zh-CN" dirty="0">
                <a:latin typeface="微软雅黑" pitchFamily="34" charset="-122"/>
                <a:ea typeface="微软雅黑" pitchFamily="34" charset="-122"/>
              </a:rPr>
              <a:t>4.</a:t>
            </a:r>
            <a:r>
              <a:rPr lang="zh-CN" altLang="en-US" dirty="0">
                <a:latin typeface="微软雅黑" pitchFamily="34" charset="-122"/>
                <a:ea typeface="微软雅黑" pitchFamily="34" charset="-122"/>
              </a:rPr>
              <a:t>会用安培定则判断通电直导线和通电线圈周围磁场的方向。</a:t>
            </a:r>
          </a:p>
          <a:p>
            <a:pPr>
              <a:lnSpc>
                <a:spcPct val="150000"/>
              </a:lnSpc>
            </a:pPr>
            <a:r>
              <a:rPr lang="en-US" altLang="zh-CN" dirty="0">
                <a:latin typeface="微软雅黑" pitchFamily="34" charset="-122"/>
                <a:ea typeface="微软雅黑" pitchFamily="34" charset="-122"/>
              </a:rPr>
              <a:t>5.</a:t>
            </a:r>
            <a:r>
              <a:rPr lang="zh-CN" altLang="en-US" dirty="0">
                <a:latin typeface="微软雅黑" pitchFamily="34" charset="-122"/>
                <a:ea typeface="微软雅黑" pitchFamily="34" charset="-122"/>
              </a:rPr>
              <a:t>了解</a:t>
            </a:r>
            <a:r>
              <a:rPr lang="zh-CN" altLang="en-US">
                <a:latin typeface="微软雅黑" pitchFamily="34" charset="-122"/>
                <a:ea typeface="微软雅黑" pitchFamily="34" charset="-122"/>
              </a:rPr>
              <a:t>安培分子电流假说</a:t>
            </a:r>
            <a:r>
              <a:rPr lang="zh-CN" altLang="en-US" smtClean="0">
                <a:latin typeface="微软雅黑" pitchFamily="34" charset="-122"/>
                <a:ea typeface="微软雅黑" pitchFamily="34" charset="-122"/>
              </a:rPr>
              <a:t>。</a:t>
            </a:r>
            <a:endParaRPr lang="zh-CN" altLang="zh-CN" dirty="0">
              <a:latin typeface="微软雅黑" pitchFamily="34" charset="-122"/>
              <a:ea typeface="微软雅黑" pitchFamily="34" charset="-122"/>
            </a:endParaRPr>
          </a:p>
        </p:txBody>
      </p:sp>
      <p:sp>
        <p:nvSpPr>
          <p:cNvPr id="5" name="矩形 4">
            <a:extLst>
              <a:ext uri="{FF2B5EF4-FFF2-40B4-BE49-F238E27FC236}">
                <a16:creationId xmlns="" xmlns:a16="http://schemas.microsoft.com/office/drawing/2014/main" id="{969DB3D7-3896-489E-A719-52F9C25F79B4}"/>
              </a:ext>
            </a:extLst>
          </p:cNvPr>
          <p:cNvSpPr/>
          <p:nvPr/>
        </p:nvSpPr>
        <p:spPr>
          <a:xfrm>
            <a:off x="804439" y="1002523"/>
            <a:ext cx="2218452" cy="461665"/>
          </a:xfrm>
          <a:prstGeom prst="rect">
            <a:avLst/>
          </a:prstGeom>
        </p:spPr>
        <p:txBody>
          <a:bodyPr wrap="square">
            <a:spAutoFit/>
          </a:bodyPr>
          <a:lstStyle/>
          <a:p>
            <a:r>
              <a:rPr lang="zh-CN" altLang="en-US" sz="2400" b="1" dirty="0" smtClean="0">
                <a:solidFill>
                  <a:srgbClr val="FF0000"/>
                </a:solidFill>
                <a:latin typeface="微软雅黑" pitchFamily="34" charset="-122"/>
                <a:ea typeface="微软雅黑" pitchFamily="34" charset="-122"/>
              </a:rPr>
              <a:t>学习目标</a:t>
            </a:r>
            <a:endParaRPr lang="zh-CN" altLang="en-US" sz="2400" b="1" dirty="0">
              <a:solidFill>
                <a:srgbClr val="FF0000"/>
              </a:solidFill>
              <a:latin typeface="微软雅黑" pitchFamily="34" charset="-122"/>
              <a:ea typeface="微软雅黑" pitchFamily="34" charset="-122"/>
            </a:endParaRPr>
          </a:p>
        </p:txBody>
      </p:sp>
      <p:pic>
        <p:nvPicPr>
          <p:cNvPr id="6" name="Picture 2" descr="E:\负责系列\18-19\全解学案版\版式\5.18PPT四改\PPT-图标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775" y="887484"/>
            <a:ext cx="1337128" cy="747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169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6000" y="892076"/>
            <a:ext cx="9042400" cy="2862322"/>
          </a:xfrm>
          <a:prstGeom prst="rect">
            <a:avLst/>
          </a:prstGeom>
        </p:spPr>
        <p:txBody>
          <a:bodyPr wrap="square">
            <a:spAutoFit/>
          </a:bodyPr>
          <a:lstStyle/>
          <a:p>
            <a:pPr fontAlgn="ctr">
              <a:lnSpc>
                <a:spcPct val="150000"/>
              </a:lnSpc>
            </a:pPr>
            <a:r>
              <a:rPr lang="zh-CN" altLang="zh-CN" sz="2000" b="1" dirty="0">
                <a:solidFill>
                  <a:srgbClr val="FF0000"/>
                </a:solidFill>
                <a:latin typeface="微软雅黑" pitchFamily="34" charset="-122"/>
                <a:ea typeface="微软雅黑" pitchFamily="34" charset="-122"/>
              </a:rPr>
              <a:t>题2</a:t>
            </a:r>
            <a:r>
              <a:rPr lang="zh-CN" altLang="zh-CN" sz="2000" dirty="0">
                <a:latin typeface="微软雅黑" pitchFamily="34" charset="-122"/>
                <a:ea typeface="微软雅黑" pitchFamily="34" charset="-122"/>
              </a:rPr>
              <a:t>［2019·湖南嘉禾一中高二检测］［多选］下列说法中正确的</a:t>
            </a:r>
            <a:r>
              <a:rPr lang="zh-CN" altLang="zh-CN" sz="2000" dirty="0" smtClean="0">
                <a:latin typeface="微软雅黑" pitchFamily="34" charset="-122"/>
                <a:ea typeface="微软雅黑" pitchFamily="34" charset="-122"/>
              </a:rPr>
              <a:t>是（</a:t>
            </a:r>
            <a:r>
              <a:rPr lang="zh-CN" altLang="zh-CN" sz="2000" dirty="0">
                <a:latin typeface="微软雅黑" pitchFamily="34" charset="-122"/>
                <a:ea typeface="微软雅黑" pitchFamily="34" charset="-122"/>
              </a:rPr>
              <a:t>　　）</a:t>
            </a:r>
          </a:p>
          <a:p>
            <a:pPr fontAlgn="ctr">
              <a:lnSpc>
                <a:spcPct val="150000"/>
              </a:lnSpc>
            </a:pPr>
            <a:r>
              <a:rPr lang="zh-CN" altLang="zh-CN" sz="2000" dirty="0">
                <a:latin typeface="微软雅黑" pitchFamily="34" charset="-122"/>
                <a:ea typeface="微软雅黑" pitchFamily="34" charset="-122"/>
              </a:rPr>
              <a:t>A.磁场是客观存在的一种物质</a:t>
            </a:r>
          </a:p>
          <a:p>
            <a:pPr fontAlgn="ctr">
              <a:lnSpc>
                <a:spcPct val="150000"/>
              </a:lnSpc>
            </a:pPr>
            <a:r>
              <a:rPr lang="zh-CN" altLang="zh-CN" sz="2000" dirty="0">
                <a:latin typeface="微软雅黑" pitchFamily="34" charset="-122"/>
                <a:ea typeface="微软雅黑" pitchFamily="34" charset="-122"/>
              </a:rPr>
              <a:t>B.磁体上磁性最强的部分叫磁极，任何磁体都有两个磁极</a:t>
            </a:r>
          </a:p>
          <a:p>
            <a:pPr fontAlgn="ctr">
              <a:lnSpc>
                <a:spcPct val="150000"/>
              </a:lnSpc>
            </a:pPr>
            <a:r>
              <a:rPr lang="zh-CN" altLang="zh-CN" sz="2000" dirty="0">
                <a:latin typeface="微软雅黑" pitchFamily="34" charset="-122"/>
                <a:ea typeface="微软雅黑" pitchFamily="34" charset="-122"/>
              </a:rPr>
              <a:t>C.磁体或电流在自己周围的空间会产生磁场</a:t>
            </a:r>
          </a:p>
          <a:p>
            <a:pPr fontAlgn="ctr">
              <a:lnSpc>
                <a:spcPct val="150000"/>
              </a:lnSpc>
            </a:pPr>
            <a:r>
              <a:rPr lang="zh-CN" altLang="zh-CN" sz="2000" dirty="0">
                <a:latin typeface="微软雅黑" pitchFamily="34" charset="-122"/>
                <a:ea typeface="微软雅黑" pitchFamily="34" charset="-122"/>
              </a:rPr>
              <a:t>D.磁体与磁体之间的相互作用是通过磁场发生的，而磁体与通电导体之间以及通电导体与通电导体之间的相互作用不是通过磁场发生的</a:t>
            </a:r>
          </a:p>
        </p:txBody>
      </p:sp>
      <p:sp>
        <p:nvSpPr>
          <p:cNvPr id="3" name="矩形 2"/>
          <p:cNvSpPr/>
          <p:nvPr/>
        </p:nvSpPr>
        <p:spPr>
          <a:xfrm>
            <a:off x="8623163" y="934041"/>
            <a:ext cx="832279" cy="646331"/>
          </a:xfrm>
          <a:prstGeom prst="rect">
            <a:avLst/>
          </a:prstGeom>
        </p:spPr>
        <p:txBody>
          <a:bodyPr wrap="none">
            <a:spAutoFit/>
          </a:bodyPr>
          <a:lstStyle/>
          <a:p>
            <a:pPr lvl="0">
              <a:lnSpc>
                <a:spcPct val="150000"/>
              </a:lnSpc>
            </a:pPr>
            <a:r>
              <a:rPr lang="en-US" altLang="zh-CN" sz="2400" b="1" dirty="0" smtClean="0">
                <a:solidFill>
                  <a:srgbClr val="C00000"/>
                </a:solidFill>
                <a:latin typeface="微软雅黑" pitchFamily="34" charset="-122"/>
                <a:ea typeface="微软雅黑" pitchFamily="34" charset="-122"/>
              </a:rPr>
              <a:t>ABC</a:t>
            </a:r>
            <a:endParaRPr lang="zh-CN" altLang="zh-CN" sz="24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30479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82700" y="980976"/>
            <a:ext cx="8128000" cy="3323987"/>
          </a:xfrm>
          <a:prstGeom prst="rect">
            <a:avLst/>
          </a:prstGeom>
        </p:spPr>
        <p:txBody>
          <a:bodyPr wrap="square">
            <a:spAutoFit/>
          </a:bodyPr>
          <a:lstStyle/>
          <a:p>
            <a:pPr fontAlgn="ctr">
              <a:lnSpc>
                <a:spcPct val="150000"/>
              </a:lnSpc>
            </a:pPr>
            <a:r>
              <a:rPr lang="zh-CN" altLang="zh-CN" sz="2000" b="1" dirty="0">
                <a:solidFill>
                  <a:srgbClr val="FF0000"/>
                </a:solidFill>
                <a:latin typeface="微软雅黑" pitchFamily="34" charset="-122"/>
                <a:ea typeface="微软雅黑" pitchFamily="34" charset="-122"/>
              </a:rPr>
              <a:t>题3</a:t>
            </a:r>
            <a:r>
              <a:rPr lang="zh-CN" altLang="zh-CN" sz="2000" dirty="0">
                <a:latin typeface="微软雅黑" pitchFamily="34" charset="-122"/>
                <a:ea typeface="微软雅黑" pitchFamily="34" charset="-122"/>
              </a:rPr>
              <a:t>［2019·广州五校高二检测］磁性水雷是用一个可以绕轴转动的小磁针来控制起爆电路的，军舰被地磁场磁化后变成了一个浮动的磁体，当军舰接近磁性水雷时，就会引起水雷的爆炸，其依据</a:t>
            </a:r>
            <a:r>
              <a:rPr lang="zh-CN" altLang="zh-CN" sz="2000" dirty="0" smtClean="0">
                <a:latin typeface="微软雅黑" pitchFamily="34" charset="-122"/>
                <a:ea typeface="微软雅黑" pitchFamily="34" charset="-122"/>
              </a:rPr>
              <a:t>是（</a:t>
            </a:r>
            <a:r>
              <a:rPr lang="zh-CN" altLang="zh-CN" sz="2000" dirty="0">
                <a:latin typeface="微软雅黑" pitchFamily="34" charset="-122"/>
                <a:ea typeface="微软雅黑" pitchFamily="34" charset="-122"/>
              </a:rPr>
              <a:t>　　）</a:t>
            </a:r>
          </a:p>
          <a:p>
            <a:pPr fontAlgn="ctr">
              <a:lnSpc>
                <a:spcPct val="150000"/>
              </a:lnSpc>
            </a:pPr>
            <a:r>
              <a:rPr lang="zh-CN" altLang="zh-CN" sz="2000" dirty="0">
                <a:latin typeface="微软雅黑" pitchFamily="34" charset="-122"/>
                <a:ea typeface="微软雅黑" pitchFamily="34" charset="-122"/>
              </a:rPr>
              <a:t>A.磁体的吸铁性</a:t>
            </a:r>
          </a:p>
          <a:p>
            <a:pPr fontAlgn="ctr">
              <a:lnSpc>
                <a:spcPct val="150000"/>
              </a:lnSpc>
            </a:pPr>
            <a:r>
              <a:rPr lang="zh-CN" altLang="zh-CN" sz="2000" dirty="0">
                <a:latin typeface="微软雅黑" pitchFamily="34" charset="-122"/>
                <a:ea typeface="微软雅黑" pitchFamily="34" charset="-122"/>
              </a:rPr>
              <a:t>B.磁极间的相互作用规律</a:t>
            </a:r>
          </a:p>
          <a:p>
            <a:pPr fontAlgn="ctr">
              <a:lnSpc>
                <a:spcPct val="150000"/>
              </a:lnSpc>
            </a:pPr>
            <a:r>
              <a:rPr lang="zh-CN" altLang="zh-CN" sz="2000" dirty="0">
                <a:latin typeface="微软雅黑" pitchFamily="34" charset="-122"/>
                <a:ea typeface="微软雅黑" pitchFamily="34" charset="-122"/>
              </a:rPr>
              <a:t>C.电荷间的相互作用规律</a:t>
            </a:r>
          </a:p>
          <a:p>
            <a:pPr fontAlgn="ctr">
              <a:lnSpc>
                <a:spcPct val="150000"/>
              </a:lnSpc>
            </a:pPr>
            <a:r>
              <a:rPr lang="zh-CN" altLang="zh-CN" sz="2000" dirty="0">
                <a:latin typeface="微软雅黑" pitchFamily="34" charset="-122"/>
                <a:ea typeface="微软雅黑" pitchFamily="34" charset="-122"/>
              </a:rPr>
              <a:t>D.磁场对电流的作用原理</a:t>
            </a:r>
          </a:p>
        </p:txBody>
      </p:sp>
      <p:sp>
        <p:nvSpPr>
          <p:cNvPr id="3" name="矩形 2"/>
          <p:cNvSpPr/>
          <p:nvPr/>
        </p:nvSpPr>
        <p:spPr>
          <a:xfrm>
            <a:off x="7721463" y="1985712"/>
            <a:ext cx="394660" cy="581057"/>
          </a:xfrm>
          <a:prstGeom prst="rect">
            <a:avLst/>
          </a:prstGeom>
        </p:spPr>
        <p:txBody>
          <a:bodyPr wrap="none">
            <a:spAutoFit/>
          </a:bodyPr>
          <a:lstStyle/>
          <a:p>
            <a:pPr lvl="0">
              <a:lnSpc>
                <a:spcPct val="150000"/>
              </a:lnSpc>
            </a:pPr>
            <a:r>
              <a:rPr lang="en-US" altLang="zh-CN" sz="2400" b="1" dirty="0" smtClean="0">
                <a:solidFill>
                  <a:srgbClr val="C00000"/>
                </a:solidFill>
                <a:latin typeface="微软雅黑" pitchFamily="34" charset="-122"/>
                <a:ea typeface="微软雅黑" pitchFamily="34" charset="-122"/>
              </a:rPr>
              <a:t>B</a:t>
            </a:r>
            <a:endParaRPr lang="zh-CN" altLang="zh-CN" sz="24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30479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95400" y="1192937"/>
            <a:ext cx="8102600" cy="2862322"/>
          </a:xfrm>
          <a:prstGeom prst="rect">
            <a:avLst/>
          </a:prstGeom>
        </p:spPr>
        <p:txBody>
          <a:bodyPr wrap="square">
            <a:spAutoFit/>
          </a:bodyPr>
          <a:lstStyle/>
          <a:p>
            <a:pPr fontAlgn="ctr">
              <a:lnSpc>
                <a:spcPct val="150000"/>
              </a:lnSpc>
            </a:pPr>
            <a:r>
              <a:rPr lang="zh-CN" altLang="zh-CN" sz="2000" b="1" dirty="0">
                <a:solidFill>
                  <a:srgbClr val="FF0000"/>
                </a:solidFill>
                <a:latin typeface="微软雅黑" pitchFamily="34" charset="-122"/>
                <a:ea typeface="微软雅黑" pitchFamily="34" charset="-122"/>
              </a:rPr>
              <a:t>题4</a:t>
            </a:r>
            <a:r>
              <a:rPr lang="zh-CN" altLang="zh-CN" sz="2000" dirty="0">
                <a:latin typeface="微软雅黑" pitchFamily="34" charset="-122"/>
                <a:ea typeface="微软雅黑" pitchFamily="34" charset="-122"/>
              </a:rPr>
              <a:t>［2019·重庆一中高三期末］［多选］关于安培分子电流假说，下列说法正确的是	（　　）</a:t>
            </a:r>
          </a:p>
          <a:p>
            <a:pPr fontAlgn="ctr">
              <a:lnSpc>
                <a:spcPct val="150000"/>
              </a:lnSpc>
            </a:pPr>
            <a:r>
              <a:rPr lang="zh-CN" altLang="zh-CN" sz="2000" dirty="0">
                <a:latin typeface="微软雅黑" pitchFamily="34" charset="-122"/>
                <a:ea typeface="微软雅黑" pitchFamily="34" charset="-122"/>
              </a:rPr>
              <a:t>A.假说的依据是安培通过精密仪器观察到了分子电流</a:t>
            </a:r>
          </a:p>
          <a:p>
            <a:pPr fontAlgn="ctr">
              <a:lnSpc>
                <a:spcPct val="150000"/>
              </a:lnSpc>
            </a:pPr>
            <a:r>
              <a:rPr lang="zh-CN" altLang="zh-CN" sz="2000" dirty="0">
                <a:latin typeface="微软雅黑" pitchFamily="34" charset="-122"/>
                <a:ea typeface="微软雅黑" pitchFamily="34" charset="-122"/>
              </a:rPr>
              <a:t>B.假说揭示了静止的电荷也可以产生磁场</a:t>
            </a:r>
          </a:p>
          <a:p>
            <a:pPr fontAlgn="ctr">
              <a:lnSpc>
                <a:spcPct val="150000"/>
              </a:lnSpc>
            </a:pPr>
            <a:r>
              <a:rPr lang="zh-CN" altLang="zh-CN" sz="2000" dirty="0">
                <a:latin typeface="微软雅黑" pitchFamily="34" charset="-122"/>
                <a:ea typeface="微软雅黑" pitchFamily="34" charset="-122"/>
              </a:rPr>
              <a:t>C.磁体的磁场是由电荷的运动形成的分子电流产生的</a:t>
            </a:r>
          </a:p>
          <a:p>
            <a:pPr fontAlgn="ctr">
              <a:lnSpc>
                <a:spcPct val="150000"/>
              </a:lnSpc>
            </a:pPr>
            <a:r>
              <a:rPr lang="zh-CN" altLang="zh-CN" sz="2000" dirty="0">
                <a:latin typeface="微软雅黑" pitchFamily="34" charset="-122"/>
                <a:ea typeface="微软雅黑" pitchFamily="34" charset="-122"/>
              </a:rPr>
              <a:t>D.一根铁棒不显磁性是因为分子电流取向杂乱</a:t>
            </a:r>
          </a:p>
        </p:txBody>
      </p:sp>
      <p:sp>
        <p:nvSpPr>
          <p:cNvPr id="3" name="矩形 2"/>
          <p:cNvSpPr/>
          <p:nvPr/>
        </p:nvSpPr>
        <p:spPr>
          <a:xfrm>
            <a:off x="3416163" y="1696552"/>
            <a:ext cx="635110" cy="581057"/>
          </a:xfrm>
          <a:prstGeom prst="rect">
            <a:avLst/>
          </a:prstGeom>
        </p:spPr>
        <p:txBody>
          <a:bodyPr wrap="none">
            <a:spAutoFit/>
          </a:bodyPr>
          <a:lstStyle/>
          <a:p>
            <a:pPr lvl="0">
              <a:lnSpc>
                <a:spcPct val="150000"/>
              </a:lnSpc>
            </a:pPr>
            <a:r>
              <a:rPr lang="en-US" altLang="zh-CN" sz="2400" b="1" dirty="0" smtClean="0">
                <a:solidFill>
                  <a:srgbClr val="C00000"/>
                </a:solidFill>
                <a:latin typeface="微软雅黑" pitchFamily="34" charset="-122"/>
                <a:ea typeface="微软雅黑" pitchFamily="34" charset="-122"/>
              </a:rPr>
              <a:t>CD</a:t>
            </a:r>
            <a:endParaRPr lang="zh-CN" altLang="zh-CN" sz="24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30479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5075" y="1093896"/>
            <a:ext cx="2492990" cy="369332"/>
          </a:xfrm>
          <a:prstGeom prst="rect">
            <a:avLst/>
          </a:prstGeom>
        </p:spPr>
        <p:txBody>
          <a:bodyPr wrap="none">
            <a:spAutoFit/>
          </a:bodyPr>
          <a:lstStyle/>
          <a:p>
            <a:r>
              <a:rPr lang="zh-CN" altLang="zh-CN" b="1" dirty="0">
                <a:latin typeface="微软雅黑" pitchFamily="34" charset="-122"/>
                <a:ea typeface="微软雅黑" pitchFamily="34" charset="-122"/>
              </a:rPr>
              <a:t>题</a:t>
            </a:r>
            <a:r>
              <a:rPr lang="zh-CN" altLang="zh-CN" b="1" dirty="0" smtClean="0">
                <a:latin typeface="微软雅黑" pitchFamily="34" charset="-122"/>
                <a:ea typeface="微软雅黑" pitchFamily="34" charset="-122"/>
              </a:rPr>
              <a:t>组</a:t>
            </a:r>
            <a:r>
              <a:rPr lang="zh-CN" altLang="en-US" b="1" dirty="0">
                <a:latin typeface="微软雅黑" pitchFamily="34" charset="-122"/>
                <a:ea typeface="微软雅黑" pitchFamily="34" charset="-122"/>
              </a:rPr>
              <a:t>二　磁感线的特点</a:t>
            </a:r>
          </a:p>
        </p:txBody>
      </p:sp>
      <p:sp>
        <p:nvSpPr>
          <p:cNvPr id="3" name="矩形 2"/>
          <p:cNvSpPr/>
          <p:nvPr/>
        </p:nvSpPr>
        <p:spPr>
          <a:xfrm>
            <a:off x="905074" y="1463228"/>
            <a:ext cx="9623226" cy="2400657"/>
          </a:xfrm>
          <a:prstGeom prst="rect">
            <a:avLst/>
          </a:prstGeom>
        </p:spPr>
        <p:txBody>
          <a:bodyPr wrap="square">
            <a:spAutoFit/>
          </a:bodyPr>
          <a:lstStyle/>
          <a:p>
            <a:pPr fontAlgn="ctr">
              <a:lnSpc>
                <a:spcPct val="150000"/>
              </a:lnSpc>
            </a:pPr>
            <a:r>
              <a:rPr lang="zh-CN" altLang="zh-CN" sz="2000" b="1" dirty="0">
                <a:solidFill>
                  <a:srgbClr val="FF0000"/>
                </a:solidFill>
                <a:latin typeface="微软雅黑" pitchFamily="34" charset="-122"/>
                <a:ea typeface="微软雅黑" pitchFamily="34" charset="-122"/>
              </a:rPr>
              <a:t>题5</a:t>
            </a:r>
            <a:r>
              <a:rPr lang="zh-CN" altLang="zh-CN" sz="2000" dirty="0">
                <a:latin typeface="微软雅黑" pitchFamily="34" charset="-122"/>
                <a:ea typeface="微软雅黑" pitchFamily="34" charset="-122"/>
              </a:rPr>
              <a:t>［2019·湖北荆门龙泉中学高三检测］关于磁感线，以下说法中正确的</a:t>
            </a:r>
            <a:r>
              <a:rPr lang="zh-CN" altLang="zh-CN" sz="2000" dirty="0" smtClean="0">
                <a:latin typeface="微软雅黑" pitchFamily="34" charset="-122"/>
                <a:ea typeface="微软雅黑" pitchFamily="34" charset="-122"/>
              </a:rPr>
              <a:t>是（</a:t>
            </a:r>
            <a:r>
              <a:rPr lang="zh-CN" altLang="zh-CN" sz="2000" dirty="0">
                <a:latin typeface="微软雅黑" pitchFamily="34" charset="-122"/>
                <a:ea typeface="微软雅黑" pitchFamily="34" charset="-122"/>
              </a:rPr>
              <a:t>　　）</a:t>
            </a:r>
          </a:p>
          <a:p>
            <a:pPr fontAlgn="ctr">
              <a:lnSpc>
                <a:spcPct val="150000"/>
              </a:lnSpc>
            </a:pPr>
            <a:r>
              <a:rPr lang="zh-CN" altLang="zh-CN" sz="2000" dirty="0">
                <a:latin typeface="微软雅黑" pitchFamily="34" charset="-122"/>
                <a:ea typeface="微软雅黑" pitchFamily="34" charset="-122"/>
              </a:rPr>
              <a:t>A.磁感线是磁场中客观存在的曲线</a:t>
            </a:r>
          </a:p>
          <a:p>
            <a:pPr fontAlgn="ctr">
              <a:lnSpc>
                <a:spcPct val="150000"/>
              </a:lnSpc>
            </a:pPr>
            <a:r>
              <a:rPr lang="zh-CN" altLang="zh-CN" sz="2000" dirty="0">
                <a:latin typeface="微软雅黑" pitchFamily="34" charset="-122"/>
                <a:ea typeface="微软雅黑" pitchFamily="34" charset="-122"/>
              </a:rPr>
              <a:t>B.磁感线上某点的切线方向表示该点的磁场方向，也是小磁针静止时S极所指的方向</a:t>
            </a:r>
          </a:p>
          <a:p>
            <a:pPr fontAlgn="ctr">
              <a:lnSpc>
                <a:spcPct val="150000"/>
              </a:lnSpc>
            </a:pPr>
            <a:r>
              <a:rPr lang="zh-CN" altLang="zh-CN" sz="2000" dirty="0">
                <a:latin typeface="微软雅黑" pitchFamily="34" charset="-122"/>
                <a:ea typeface="微软雅黑" pitchFamily="34" charset="-122"/>
              </a:rPr>
              <a:t>C.磁感线起始于磁铁的N极，终止于磁铁的S极</a:t>
            </a:r>
          </a:p>
          <a:p>
            <a:pPr fontAlgn="ctr">
              <a:lnSpc>
                <a:spcPct val="150000"/>
              </a:lnSpc>
            </a:pPr>
            <a:r>
              <a:rPr lang="zh-CN" altLang="zh-CN" sz="2000" dirty="0">
                <a:latin typeface="微软雅黑" pitchFamily="34" charset="-122"/>
                <a:ea typeface="微软雅黑" pitchFamily="34" charset="-122"/>
              </a:rPr>
              <a:t>D.磁感线是人们假想的用来描述磁场的，是不存在的</a:t>
            </a:r>
          </a:p>
        </p:txBody>
      </p:sp>
      <p:sp>
        <p:nvSpPr>
          <p:cNvPr id="4" name="矩形 3"/>
          <p:cNvSpPr/>
          <p:nvPr/>
        </p:nvSpPr>
        <p:spPr>
          <a:xfrm>
            <a:off x="905074" y="3875722"/>
            <a:ext cx="9839126" cy="1338828"/>
          </a:xfrm>
          <a:prstGeom prst="rect">
            <a:avLst/>
          </a:prstGeom>
        </p:spPr>
        <p:txBody>
          <a:bodyPr wrap="square">
            <a:spAutoFit/>
          </a:bodyPr>
          <a:lstStyle/>
          <a:p>
            <a:pPr fontAlgn="ctr">
              <a:lnSpc>
                <a:spcPct val="150000"/>
              </a:lnSpc>
            </a:pPr>
            <a:r>
              <a:rPr lang="zh-CN" altLang="zh-CN" dirty="0">
                <a:latin typeface="微软雅黑" pitchFamily="34" charset="-122"/>
                <a:ea typeface="微软雅黑" pitchFamily="34" charset="-122"/>
              </a:rPr>
              <a:t>【解析】　A错、D对：磁场是客观存在的，磁感线是为了描述磁场而假想的曲线，是不存在的。</a:t>
            </a:r>
          </a:p>
          <a:p>
            <a:pPr fontAlgn="ctr">
              <a:lnSpc>
                <a:spcPct val="150000"/>
              </a:lnSpc>
            </a:pPr>
            <a:r>
              <a:rPr lang="zh-CN" altLang="zh-CN" dirty="0">
                <a:latin typeface="微软雅黑" pitchFamily="34" charset="-122"/>
                <a:ea typeface="微软雅黑" pitchFamily="34" charset="-122"/>
              </a:rPr>
              <a:t>B错：磁感线上某点的切线方向表示该点的磁场方向，也是小磁针静止时N极所指的方向。</a:t>
            </a:r>
          </a:p>
          <a:p>
            <a:pPr fontAlgn="ctr">
              <a:lnSpc>
                <a:spcPct val="150000"/>
              </a:lnSpc>
            </a:pPr>
            <a:r>
              <a:rPr lang="zh-CN" altLang="zh-CN" dirty="0">
                <a:latin typeface="微软雅黑" pitchFamily="34" charset="-122"/>
                <a:ea typeface="微软雅黑" pitchFamily="34" charset="-122"/>
              </a:rPr>
              <a:t>C错：磁感线在磁体的外部从磁铁的N极到S极，在磁体内部从S极到N极，形成闭合的曲线。</a:t>
            </a:r>
          </a:p>
        </p:txBody>
      </p:sp>
      <p:sp>
        <p:nvSpPr>
          <p:cNvPr id="5" name="矩形 4"/>
          <p:cNvSpPr/>
          <p:nvPr/>
        </p:nvSpPr>
        <p:spPr>
          <a:xfrm>
            <a:off x="9651863" y="1514028"/>
            <a:ext cx="428322" cy="581057"/>
          </a:xfrm>
          <a:prstGeom prst="rect">
            <a:avLst/>
          </a:prstGeom>
        </p:spPr>
        <p:txBody>
          <a:bodyPr wrap="none">
            <a:spAutoFit/>
          </a:bodyPr>
          <a:lstStyle/>
          <a:p>
            <a:pPr lvl="0">
              <a:lnSpc>
                <a:spcPct val="150000"/>
              </a:lnSpc>
            </a:pPr>
            <a:r>
              <a:rPr lang="en-US" altLang="zh-CN" sz="2400" b="1" dirty="0" smtClean="0">
                <a:solidFill>
                  <a:srgbClr val="C00000"/>
                </a:solidFill>
                <a:latin typeface="微软雅黑" pitchFamily="34" charset="-122"/>
                <a:ea typeface="微软雅黑" pitchFamily="34" charset="-122"/>
              </a:rPr>
              <a:t>D</a:t>
            </a:r>
            <a:endParaRPr lang="zh-CN" altLang="zh-CN" sz="24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30479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1100" y="1128574"/>
            <a:ext cx="6362700" cy="2862322"/>
          </a:xfrm>
          <a:prstGeom prst="rect">
            <a:avLst/>
          </a:prstGeom>
        </p:spPr>
        <p:txBody>
          <a:bodyPr wrap="square">
            <a:spAutoFit/>
          </a:bodyPr>
          <a:lstStyle/>
          <a:p>
            <a:pPr fontAlgn="ctr">
              <a:lnSpc>
                <a:spcPct val="150000"/>
              </a:lnSpc>
            </a:pPr>
            <a:r>
              <a:rPr lang="zh-CN" altLang="zh-CN" sz="2000" b="1" dirty="0">
                <a:solidFill>
                  <a:srgbClr val="FF0000"/>
                </a:solidFill>
                <a:latin typeface="微软雅黑" pitchFamily="34" charset="-122"/>
                <a:ea typeface="微软雅黑" pitchFamily="34" charset="-122"/>
              </a:rPr>
              <a:t>题6</a:t>
            </a:r>
            <a:r>
              <a:rPr lang="zh-CN" altLang="zh-CN" sz="2000" dirty="0">
                <a:latin typeface="微软雅黑" pitchFamily="34" charset="-122"/>
                <a:ea typeface="微软雅黑" pitchFamily="34" charset="-122"/>
              </a:rPr>
              <a:t>［2019·天津南开中学高二期末］ 磁场中</a:t>
            </a:r>
            <a:r>
              <a:rPr lang="zh-CN" altLang="zh-CN" sz="2000" dirty="0" smtClean="0">
                <a:latin typeface="微软雅黑" pitchFamily="34" charset="-122"/>
                <a:ea typeface="微软雅黑" pitchFamily="34" charset="-122"/>
              </a:rPr>
              <a:t>某区域</a:t>
            </a:r>
            <a:r>
              <a:rPr lang="zh-CN" altLang="zh-CN" sz="2000" dirty="0">
                <a:latin typeface="微软雅黑" pitchFamily="34" charset="-122"/>
                <a:ea typeface="微软雅黑" pitchFamily="34" charset="-122"/>
              </a:rPr>
              <a:t>的磁感线如</a:t>
            </a:r>
            <a:r>
              <a:rPr lang="zh-CN" altLang="zh-CN" sz="2000" dirty="0" smtClean="0">
                <a:latin typeface="微软雅黑" pitchFamily="34" charset="-122"/>
                <a:ea typeface="微软雅黑" pitchFamily="34" charset="-122"/>
              </a:rPr>
              <a:t>图所</a:t>
            </a:r>
            <a:r>
              <a:rPr lang="zh-CN" altLang="zh-CN" sz="2000" dirty="0">
                <a:latin typeface="微软雅黑" pitchFamily="34" charset="-122"/>
                <a:ea typeface="微软雅黑" pitchFamily="34" charset="-122"/>
              </a:rPr>
              <a:t>示，</a:t>
            </a:r>
            <a:r>
              <a:rPr lang="zh-CN" altLang="zh-CN" sz="2000" dirty="0" smtClean="0">
                <a:latin typeface="微软雅黑" pitchFamily="34" charset="-122"/>
                <a:ea typeface="微软雅黑" pitchFamily="34" charset="-122"/>
              </a:rPr>
              <a:t>则（</a:t>
            </a:r>
            <a:r>
              <a:rPr lang="zh-CN" altLang="zh-CN" sz="2000" dirty="0">
                <a:latin typeface="微软雅黑" pitchFamily="34" charset="-122"/>
                <a:ea typeface="微软雅黑" pitchFamily="34" charset="-122"/>
              </a:rPr>
              <a:t>　　）</a:t>
            </a:r>
          </a:p>
          <a:p>
            <a:pPr fontAlgn="ctr">
              <a:lnSpc>
                <a:spcPct val="150000"/>
              </a:lnSpc>
            </a:pPr>
            <a:r>
              <a:rPr lang="zh-CN" altLang="zh-CN" sz="2000" dirty="0">
                <a:latin typeface="微软雅黑" pitchFamily="34" charset="-122"/>
                <a:ea typeface="微软雅黑" pitchFamily="34" charset="-122"/>
              </a:rPr>
              <a:t>A.a、b两点处的磁场强弱不同，且a处磁场强</a:t>
            </a:r>
          </a:p>
          <a:p>
            <a:pPr fontAlgn="ctr">
              <a:lnSpc>
                <a:spcPct val="150000"/>
              </a:lnSpc>
            </a:pPr>
            <a:r>
              <a:rPr lang="zh-CN" altLang="zh-CN" sz="2000" dirty="0">
                <a:latin typeface="微软雅黑" pitchFamily="34" charset="-122"/>
                <a:ea typeface="微软雅黑" pitchFamily="34" charset="-122"/>
              </a:rPr>
              <a:t>B.a、b两点处的磁场强弱不同，且a处磁场弱</a:t>
            </a:r>
          </a:p>
          <a:p>
            <a:pPr fontAlgn="ctr">
              <a:lnSpc>
                <a:spcPct val="150000"/>
              </a:lnSpc>
            </a:pPr>
            <a:r>
              <a:rPr lang="zh-CN" altLang="zh-CN" sz="2000" dirty="0">
                <a:latin typeface="微软雅黑" pitchFamily="34" charset="-122"/>
                <a:ea typeface="微软雅黑" pitchFamily="34" charset="-122"/>
              </a:rPr>
              <a:t>C.a、b两点处的磁场方向相同</a:t>
            </a:r>
          </a:p>
          <a:p>
            <a:pPr fontAlgn="ctr">
              <a:lnSpc>
                <a:spcPct val="150000"/>
              </a:lnSpc>
            </a:pPr>
            <a:r>
              <a:rPr lang="zh-CN" altLang="zh-CN" sz="2000" dirty="0">
                <a:latin typeface="微软雅黑" pitchFamily="34" charset="-122"/>
                <a:ea typeface="微软雅黑" pitchFamily="34" charset="-122"/>
              </a:rPr>
              <a:t>D.a处没有磁感线，所以没有磁场</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800" y="1346200"/>
            <a:ext cx="2434090" cy="2049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853353" y="1633052"/>
            <a:ext cx="394660" cy="581057"/>
          </a:xfrm>
          <a:prstGeom prst="rect">
            <a:avLst/>
          </a:prstGeom>
        </p:spPr>
        <p:txBody>
          <a:bodyPr wrap="none">
            <a:spAutoFit/>
          </a:bodyPr>
          <a:lstStyle/>
          <a:p>
            <a:pPr lvl="0">
              <a:lnSpc>
                <a:spcPct val="150000"/>
              </a:lnSpc>
            </a:pPr>
            <a:r>
              <a:rPr lang="en-US" altLang="zh-CN" sz="2400" b="1" dirty="0" smtClean="0">
                <a:solidFill>
                  <a:srgbClr val="C00000"/>
                </a:solidFill>
                <a:latin typeface="微软雅黑" pitchFamily="34" charset="-122"/>
                <a:ea typeface="微软雅黑" pitchFamily="34" charset="-122"/>
              </a:rPr>
              <a:t>B</a:t>
            </a:r>
            <a:endParaRPr lang="zh-CN" altLang="zh-CN" sz="24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30479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30300" y="1142136"/>
            <a:ext cx="6667500" cy="2400657"/>
          </a:xfrm>
          <a:prstGeom prst="rect">
            <a:avLst/>
          </a:prstGeom>
        </p:spPr>
        <p:txBody>
          <a:bodyPr wrap="square">
            <a:spAutoFit/>
          </a:bodyPr>
          <a:lstStyle/>
          <a:p>
            <a:pPr fontAlgn="ctr">
              <a:lnSpc>
                <a:spcPct val="150000"/>
              </a:lnSpc>
            </a:pPr>
            <a:r>
              <a:rPr lang="zh-CN" altLang="zh-CN" sz="2000" b="1" dirty="0">
                <a:solidFill>
                  <a:srgbClr val="FF0000"/>
                </a:solidFill>
                <a:latin typeface="微软雅黑" pitchFamily="34" charset="-122"/>
                <a:ea typeface="微软雅黑" pitchFamily="34" charset="-122"/>
              </a:rPr>
              <a:t>题7</a:t>
            </a:r>
            <a:r>
              <a:rPr lang="zh-CN" altLang="zh-CN" sz="2000" dirty="0">
                <a:latin typeface="微软雅黑" pitchFamily="34" charset="-122"/>
                <a:ea typeface="微软雅黑" pitchFamily="34" charset="-122"/>
              </a:rPr>
              <a:t>［2019·上海嘉定区高三模拟］磁体的磁感线</a:t>
            </a:r>
            <a:r>
              <a:rPr lang="zh-CN" altLang="zh-CN" sz="2000" dirty="0" smtClean="0">
                <a:latin typeface="微软雅黑" pitchFamily="34" charset="-122"/>
                <a:ea typeface="微软雅黑" pitchFamily="34" charset="-122"/>
              </a:rPr>
              <a:t>是（</a:t>
            </a:r>
            <a:r>
              <a:rPr lang="zh-CN" altLang="zh-CN" sz="2000" dirty="0">
                <a:latin typeface="微软雅黑" pitchFamily="34" charset="-122"/>
                <a:ea typeface="微软雅黑" pitchFamily="34" charset="-122"/>
              </a:rPr>
              <a:t>　　）</a:t>
            </a:r>
          </a:p>
          <a:p>
            <a:pPr fontAlgn="ctr">
              <a:lnSpc>
                <a:spcPct val="150000"/>
              </a:lnSpc>
            </a:pPr>
            <a:r>
              <a:rPr lang="zh-CN" altLang="zh-CN" sz="2000" dirty="0">
                <a:latin typeface="微软雅黑" pitchFamily="34" charset="-122"/>
                <a:ea typeface="微软雅黑" pitchFamily="34" charset="-122"/>
              </a:rPr>
              <a:t>A.从N极出发指向S极</a:t>
            </a:r>
          </a:p>
          <a:p>
            <a:pPr fontAlgn="ctr">
              <a:lnSpc>
                <a:spcPct val="150000"/>
              </a:lnSpc>
            </a:pPr>
            <a:r>
              <a:rPr lang="zh-CN" altLang="zh-CN" sz="2000" dirty="0">
                <a:latin typeface="微软雅黑" pitchFamily="34" charset="-122"/>
                <a:ea typeface="微软雅黑" pitchFamily="34" charset="-122"/>
              </a:rPr>
              <a:t>B.闭合的曲线，任意两条磁感线都不会相交</a:t>
            </a:r>
          </a:p>
          <a:p>
            <a:pPr fontAlgn="ctr">
              <a:lnSpc>
                <a:spcPct val="150000"/>
              </a:lnSpc>
            </a:pPr>
            <a:r>
              <a:rPr lang="zh-CN" altLang="zh-CN" sz="2000" dirty="0">
                <a:latin typeface="微软雅黑" pitchFamily="34" charset="-122"/>
                <a:ea typeface="微软雅黑" pitchFamily="34" charset="-122"/>
              </a:rPr>
              <a:t>C.从S极出发指向N极</a:t>
            </a:r>
          </a:p>
          <a:p>
            <a:pPr fontAlgn="ctr">
              <a:lnSpc>
                <a:spcPct val="150000"/>
              </a:lnSpc>
            </a:pPr>
            <a:r>
              <a:rPr lang="zh-CN" altLang="zh-CN" sz="2000" dirty="0">
                <a:latin typeface="微软雅黑" pitchFamily="34" charset="-122"/>
                <a:ea typeface="微软雅黑" pitchFamily="34" charset="-122"/>
              </a:rPr>
              <a:t>D.实际存在的，可用铁屑在磁场中显示出来</a:t>
            </a:r>
          </a:p>
        </p:txBody>
      </p:sp>
      <p:sp>
        <p:nvSpPr>
          <p:cNvPr id="3" name="矩形 2"/>
          <p:cNvSpPr/>
          <p:nvPr/>
        </p:nvSpPr>
        <p:spPr>
          <a:xfrm>
            <a:off x="7117253" y="1188552"/>
            <a:ext cx="394660" cy="581057"/>
          </a:xfrm>
          <a:prstGeom prst="rect">
            <a:avLst/>
          </a:prstGeom>
        </p:spPr>
        <p:txBody>
          <a:bodyPr wrap="none">
            <a:spAutoFit/>
          </a:bodyPr>
          <a:lstStyle/>
          <a:p>
            <a:pPr lvl="0">
              <a:lnSpc>
                <a:spcPct val="150000"/>
              </a:lnSpc>
            </a:pPr>
            <a:r>
              <a:rPr lang="en-US" altLang="zh-CN" sz="2400" b="1" dirty="0" smtClean="0">
                <a:solidFill>
                  <a:srgbClr val="C00000"/>
                </a:solidFill>
                <a:latin typeface="微软雅黑" pitchFamily="34" charset="-122"/>
                <a:ea typeface="微软雅黑" pitchFamily="34" charset="-122"/>
              </a:rPr>
              <a:t>B</a:t>
            </a:r>
            <a:endParaRPr lang="zh-CN" altLang="zh-CN" sz="24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30479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70000" y="1143338"/>
            <a:ext cx="6096000" cy="3323987"/>
          </a:xfrm>
          <a:prstGeom prst="rect">
            <a:avLst/>
          </a:prstGeom>
        </p:spPr>
        <p:txBody>
          <a:bodyPr>
            <a:spAutoFit/>
          </a:bodyPr>
          <a:lstStyle/>
          <a:p>
            <a:pPr fontAlgn="ctr">
              <a:lnSpc>
                <a:spcPct val="150000"/>
              </a:lnSpc>
            </a:pPr>
            <a:r>
              <a:rPr lang="zh-CN" altLang="zh-CN" sz="2000" b="1" dirty="0">
                <a:solidFill>
                  <a:srgbClr val="FF0000"/>
                </a:solidFill>
                <a:latin typeface="微软雅黑" pitchFamily="34" charset="-122"/>
                <a:ea typeface="微软雅黑" pitchFamily="34" charset="-122"/>
              </a:rPr>
              <a:t>题8</a:t>
            </a:r>
            <a:r>
              <a:rPr lang="zh-CN" altLang="zh-CN" sz="2000" dirty="0">
                <a:latin typeface="微软雅黑" pitchFamily="34" charset="-122"/>
                <a:ea typeface="微软雅黑" pitchFamily="34" charset="-122"/>
              </a:rPr>
              <a:t>［2019·广东佛山一中高二检测］可自由</a:t>
            </a:r>
            <a:r>
              <a:rPr lang="zh-CN" altLang="zh-CN" sz="2000" dirty="0" smtClean="0">
                <a:latin typeface="微软雅黑" pitchFamily="34" charset="-122"/>
                <a:ea typeface="微软雅黑" pitchFamily="34" charset="-122"/>
              </a:rPr>
              <a:t>转动小</a:t>
            </a:r>
            <a:r>
              <a:rPr lang="zh-CN" altLang="zh-CN" sz="2000" dirty="0">
                <a:latin typeface="微软雅黑" pitchFamily="34" charset="-122"/>
                <a:ea typeface="微软雅黑" pitchFamily="34" charset="-122"/>
              </a:rPr>
              <a:t>磁针处在水平向左的匀强磁场中，小磁针的运动情况</a:t>
            </a:r>
            <a:r>
              <a:rPr lang="zh-CN" altLang="zh-CN" sz="2000" dirty="0" smtClean="0">
                <a:latin typeface="微软雅黑" pitchFamily="34" charset="-122"/>
                <a:ea typeface="微软雅黑" pitchFamily="34" charset="-122"/>
              </a:rPr>
              <a:t>是（</a:t>
            </a:r>
            <a:r>
              <a:rPr lang="zh-CN" altLang="zh-CN" sz="2000" dirty="0">
                <a:latin typeface="微软雅黑" pitchFamily="34" charset="-122"/>
                <a:ea typeface="微软雅黑" pitchFamily="34" charset="-122"/>
              </a:rPr>
              <a:t>　　）</a:t>
            </a:r>
          </a:p>
          <a:p>
            <a:pPr fontAlgn="ctr">
              <a:lnSpc>
                <a:spcPct val="150000"/>
              </a:lnSpc>
            </a:pPr>
            <a:r>
              <a:rPr lang="zh-CN" altLang="zh-CN" sz="2000" dirty="0">
                <a:latin typeface="微软雅黑" pitchFamily="34" charset="-122"/>
                <a:ea typeface="微软雅黑" pitchFamily="34" charset="-122"/>
              </a:rPr>
              <a:t>A.顺时针转动，最后静止，N极指向左方</a:t>
            </a:r>
          </a:p>
          <a:p>
            <a:pPr fontAlgn="ctr">
              <a:lnSpc>
                <a:spcPct val="150000"/>
              </a:lnSpc>
            </a:pPr>
            <a:r>
              <a:rPr lang="zh-CN" altLang="zh-CN" sz="2000" dirty="0">
                <a:latin typeface="微软雅黑" pitchFamily="34" charset="-122"/>
                <a:ea typeface="微软雅黑" pitchFamily="34" charset="-122"/>
              </a:rPr>
              <a:t>B.逆时针转动，最后静止，N极指向右方</a:t>
            </a:r>
          </a:p>
          <a:p>
            <a:pPr fontAlgn="ctr">
              <a:lnSpc>
                <a:spcPct val="150000"/>
              </a:lnSpc>
            </a:pPr>
            <a:r>
              <a:rPr lang="zh-CN" altLang="zh-CN" sz="2000" dirty="0">
                <a:latin typeface="微软雅黑" pitchFamily="34" charset="-122"/>
                <a:ea typeface="微软雅黑" pitchFamily="34" charset="-122"/>
              </a:rPr>
              <a:t>C.逆时针转动，最后静止，N极指向左方</a:t>
            </a:r>
          </a:p>
          <a:p>
            <a:pPr fontAlgn="ctr">
              <a:lnSpc>
                <a:spcPct val="150000"/>
              </a:lnSpc>
            </a:pPr>
            <a:r>
              <a:rPr lang="zh-CN" altLang="zh-CN" sz="2000" dirty="0">
                <a:latin typeface="微软雅黑" pitchFamily="34" charset="-122"/>
                <a:ea typeface="微软雅黑" pitchFamily="34" charset="-122"/>
              </a:rPr>
              <a:t>D.顺时针转动，最后静止，N极指向右方</a:t>
            </a:r>
          </a:p>
        </p:txBody>
      </p:sp>
      <p:pic>
        <p:nvPicPr>
          <p:cNvPr id="23574"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388" y="1368932"/>
            <a:ext cx="2244507" cy="1805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1643553" y="2116818"/>
            <a:ext cx="415498" cy="581057"/>
          </a:xfrm>
          <a:prstGeom prst="rect">
            <a:avLst/>
          </a:prstGeom>
        </p:spPr>
        <p:txBody>
          <a:bodyPr wrap="none">
            <a:spAutoFit/>
          </a:bodyPr>
          <a:lstStyle/>
          <a:p>
            <a:pPr lvl="0">
              <a:lnSpc>
                <a:spcPct val="150000"/>
              </a:lnSpc>
            </a:pPr>
            <a:r>
              <a:rPr lang="en-US" altLang="zh-CN" sz="2400" b="1" dirty="0" smtClean="0">
                <a:solidFill>
                  <a:srgbClr val="C00000"/>
                </a:solidFill>
                <a:latin typeface="微软雅黑" pitchFamily="34" charset="-122"/>
                <a:ea typeface="微软雅黑" pitchFamily="34" charset="-122"/>
              </a:rPr>
              <a:t>A</a:t>
            </a:r>
            <a:endParaRPr lang="zh-CN" altLang="zh-CN" sz="24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21529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5075" y="1093896"/>
            <a:ext cx="2954655" cy="369332"/>
          </a:xfrm>
          <a:prstGeom prst="rect">
            <a:avLst/>
          </a:prstGeom>
        </p:spPr>
        <p:txBody>
          <a:bodyPr wrap="none">
            <a:spAutoFit/>
          </a:bodyPr>
          <a:lstStyle/>
          <a:p>
            <a:r>
              <a:rPr lang="zh-CN" altLang="zh-CN" b="1" dirty="0">
                <a:latin typeface="微软雅黑" pitchFamily="34" charset="-122"/>
                <a:ea typeface="微软雅黑" pitchFamily="34" charset="-122"/>
              </a:rPr>
              <a:t>题</a:t>
            </a:r>
            <a:r>
              <a:rPr lang="zh-CN" altLang="zh-CN" b="1" dirty="0" smtClean="0">
                <a:latin typeface="微软雅黑" pitchFamily="34" charset="-122"/>
                <a:ea typeface="微软雅黑" pitchFamily="34" charset="-122"/>
              </a:rPr>
              <a:t>组</a:t>
            </a:r>
            <a:r>
              <a:rPr lang="zh-CN" altLang="en-US" b="1" dirty="0">
                <a:latin typeface="微软雅黑" pitchFamily="34" charset="-122"/>
                <a:ea typeface="微软雅黑" pitchFamily="34" charset="-122"/>
              </a:rPr>
              <a:t>三　安培定则及其应用</a:t>
            </a:r>
          </a:p>
        </p:txBody>
      </p:sp>
      <p:sp>
        <p:nvSpPr>
          <p:cNvPr id="3" name="矩形 2"/>
          <p:cNvSpPr/>
          <p:nvPr/>
        </p:nvSpPr>
        <p:spPr>
          <a:xfrm>
            <a:off x="905074" y="1373465"/>
            <a:ext cx="7273725" cy="2585323"/>
          </a:xfrm>
          <a:prstGeom prst="rect">
            <a:avLst/>
          </a:prstGeom>
        </p:spPr>
        <p:txBody>
          <a:bodyPr wrap="square">
            <a:spAutoFit/>
          </a:bodyPr>
          <a:lstStyle/>
          <a:p>
            <a:pPr fontAlgn="ctr">
              <a:lnSpc>
                <a:spcPct val="150000"/>
              </a:lnSpc>
            </a:pPr>
            <a:r>
              <a:rPr lang="zh-CN" altLang="zh-CN" b="1" dirty="0">
                <a:solidFill>
                  <a:srgbClr val="FF0000"/>
                </a:solidFill>
                <a:latin typeface="微软雅黑" pitchFamily="34" charset="-122"/>
                <a:ea typeface="微软雅黑" pitchFamily="34" charset="-122"/>
              </a:rPr>
              <a:t>题9</a:t>
            </a:r>
            <a:r>
              <a:rPr lang="zh-CN" altLang="zh-CN" dirty="0">
                <a:latin typeface="微软雅黑" pitchFamily="34" charset="-122"/>
                <a:ea typeface="微软雅黑" pitchFamily="34" charset="-122"/>
              </a:rPr>
              <a:t>如图所示，当电流通过线圈时，磁针将发生偏转，以下判断正确的</a:t>
            </a:r>
            <a:r>
              <a:rPr lang="zh-CN" altLang="zh-CN" dirty="0" smtClean="0">
                <a:latin typeface="微软雅黑" pitchFamily="34" charset="-122"/>
                <a:ea typeface="微软雅黑" pitchFamily="34" charset="-122"/>
              </a:rPr>
              <a:t>是（</a:t>
            </a:r>
            <a:r>
              <a:rPr lang="zh-CN" altLang="zh-CN" dirty="0">
                <a:latin typeface="微软雅黑" pitchFamily="34" charset="-122"/>
                <a:ea typeface="微软雅黑" pitchFamily="34" charset="-122"/>
              </a:rPr>
              <a:t>　　）</a:t>
            </a:r>
          </a:p>
          <a:p>
            <a:pPr fontAlgn="ctr">
              <a:lnSpc>
                <a:spcPct val="150000"/>
              </a:lnSpc>
            </a:pPr>
            <a:r>
              <a:rPr lang="zh-CN" altLang="zh-CN" dirty="0">
                <a:latin typeface="微软雅黑" pitchFamily="34" charset="-122"/>
                <a:ea typeface="微软雅黑" pitchFamily="34" charset="-122"/>
              </a:rPr>
              <a:t>A.当线圈通以沿顺时针方向的电流时，磁针N极指向纸外</a:t>
            </a:r>
          </a:p>
          <a:p>
            <a:pPr fontAlgn="ctr">
              <a:lnSpc>
                <a:spcPct val="150000"/>
              </a:lnSpc>
            </a:pPr>
            <a:r>
              <a:rPr lang="zh-CN" altLang="zh-CN" dirty="0">
                <a:latin typeface="微软雅黑" pitchFamily="34" charset="-122"/>
                <a:ea typeface="微软雅黑" pitchFamily="34" charset="-122"/>
              </a:rPr>
              <a:t>B.当线圈通以沿逆时针方向的电流时，磁针S极指向纸外</a:t>
            </a:r>
          </a:p>
          <a:p>
            <a:pPr fontAlgn="ctr">
              <a:lnSpc>
                <a:spcPct val="150000"/>
              </a:lnSpc>
            </a:pPr>
            <a:r>
              <a:rPr lang="zh-CN" altLang="zh-CN" dirty="0">
                <a:latin typeface="微软雅黑" pitchFamily="34" charset="-122"/>
                <a:ea typeface="微软雅黑" pitchFamily="34" charset="-122"/>
              </a:rPr>
              <a:t>C.当磁针N极指向纸外时，线圈中的电流沿逆时针方向</a:t>
            </a:r>
          </a:p>
          <a:p>
            <a:pPr fontAlgn="ctr">
              <a:lnSpc>
                <a:spcPct val="150000"/>
              </a:lnSpc>
            </a:pPr>
            <a:r>
              <a:rPr lang="zh-CN" altLang="zh-CN" dirty="0">
                <a:latin typeface="微软雅黑" pitchFamily="34" charset="-122"/>
                <a:ea typeface="微软雅黑" pitchFamily="34" charset="-122"/>
              </a:rPr>
              <a:t>D.以上判断均不正确</a:t>
            </a:r>
          </a:p>
        </p:txBody>
      </p:sp>
      <p:sp>
        <p:nvSpPr>
          <p:cNvPr id="4" name="矩形 3"/>
          <p:cNvSpPr/>
          <p:nvPr/>
        </p:nvSpPr>
        <p:spPr>
          <a:xfrm>
            <a:off x="832842" y="3946088"/>
            <a:ext cx="7443588" cy="2169825"/>
          </a:xfrm>
          <a:prstGeom prst="rect">
            <a:avLst/>
          </a:prstGeom>
        </p:spPr>
        <p:txBody>
          <a:bodyPr wrap="square">
            <a:spAutoFit/>
          </a:bodyPr>
          <a:lstStyle/>
          <a:p>
            <a:pPr fontAlgn="ctr">
              <a:lnSpc>
                <a:spcPct val="150000"/>
              </a:lnSpc>
            </a:pPr>
            <a:r>
              <a:rPr lang="zh-CN" altLang="zh-CN" dirty="0" smtClean="0">
                <a:latin typeface="微软雅黑" pitchFamily="34" charset="-122"/>
                <a:ea typeface="微软雅黑" pitchFamily="34" charset="-122"/>
              </a:rPr>
              <a:t>【解析】A</a:t>
            </a:r>
            <a:r>
              <a:rPr lang="zh-CN" altLang="zh-CN" dirty="0">
                <a:latin typeface="微软雅黑" pitchFamily="34" charset="-122"/>
                <a:ea typeface="微软雅黑" pitchFamily="34" charset="-122"/>
              </a:rPr>
              <a:t>错：当线圈通以沿顺时针方向的电流时，由安培定则知，纸面内的磁场方向垂直纸面向里，则小磁针N极垂直指向纸里。</a:t>
            </a:r>
          </a:p>
          <a:p>
            <a:pPr fontAlgn="ctr">
              <a:lnSpc>
                <a:spcPct val="150000"/>
              </a:lnSpc>
            </a:pPr>
            <a:r>
              <a:rPr lang="zh-CN" altLang="zh-CN" dirty="0">
                <a:latin typeface="微软雅黑" pitchFamily="34" charset="-122"/>
                <a:ea typeface="微软雅黑" pitchFamily="34" charset="-122"/>
              </a:rPr>
              <a:t>B错：分析方法同上。</a:t>
            </a:r>
          </a:p>
          <a:p>
            <a:pPr fontAlgn="ctr">
              <a:lnSpc>
                <a:spcPct val="150000"/>
              </a:lnSpc>
            </a:pPr>
            <a:r>
              <a:rPr lang="zh-CN" altLang="zh-CN" dirty="0">
                <a:latin typeface="微软雅黑" pitchFamily="34" charset="-122"/>
                <a:ea typeface="微软雅黑" pitchFamily="34" charset="-122"/>
              </a:rPr>
              <a:t>C对：磁针N极指向纸外是通电线圈的磁场引起的，可知线圈中的电流沿逆时针方向。</a:t>
            </a: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6763" y="1475065"/>
            <a:ext cx="2150913" cy="263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1447826" y="1826289"/>
            <a:ext cx="391454" cy="581057"/>
          </a:xfrm>
          <a:prstGeom prst="rect">
            <a:avLst/>
          </a:prstGeom>
        </p:spPr>
        <p:txBody>
          <a:bodyPr wrap="none">
            <a:spAutoFit/>
          </a:bodyPr>
          <a:lstStyle/>
          <a:p>
            <a:pPr lvl="0">
              <a:lnSpc>
                <a:spcPct val="150000"/>
              </a:lnSpc>
            </a:pPr>
            <a:r>
              <a:rPr lang="en-US" altLang="zh-CN" sz="2400" b="1" dirty="0" smtClean="0">
                <a:solidFill>
                  <a:srgbClr val="C00000"/>
                </a:solidFill>
                <a:latin typeface="微软雅黑" pitchFamily="34" charset="-122"/>
                <a:ea typeface="微软雅黑" pitchFamily="34" charset="-122"/>
              </a:rPr>
              <a:t>C</a:t>
            </a:r>
            <a:endParaRPr lang="zh-CN" altLang="zh-CN" sz="24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13173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4000" y="1076236"/>
            <a:ext cx="7112000" cy="1477328"/>
          </a:xfrm>
          <a:prstGeom prst="rect">
            <a:avLst/>
          </a:prstGeom>
        </p:spPr>
        <p:txBody>
          <a:bodyPr wrap="square">
            <a:spAutoFit/>
          </a:bodyPr>
          <a:lstStyle/>
          <a:p>
            <a:pPr fontAlgn="ctr">
              <a:lnSpc>
                <a:spcPct val="150000"/>
              </a:lnSpc>
            </a:pPr>
            <a:r>
              <a:rPr lang="zh-CN" altLang="zh-CN" sz="2000" b="1" dirty="0">
                <a:solidFill>
                  <a:srgbClr val="FF0000"/>
                </a:solidFill>
                <a:latin typeface="微软雅黑" pitchFamily="34" charset="-122"/>
                <a:ea typeface="微软雅黑" pitchFamily="34" charset="-122"/>
              </a:rPr>
              <a:t>题10</a:t>
            </a:r>
            <a:r>
              <a:rPr lang="zh-CN" altLang="zh-CN" sz="2000" dirty="0">
                <a:latin typeface="微软雅黑" pitchFamily="34" charset="-122"/>
                <a:ea typeface="微软雅黑" pitchFamily="34" charset="-122"/>
              </a:rPr>
              <a:t>［2019·云南通海三中高二期末］如图中哪个箭头能正确显示该电路中一段导体中电流产生的磁场</a:t>
            </a:r>
            <a:r>
              <a:rPr lang="zh-CN" altLang="zh-CN" sz="2000" dirty="0" smtClean="0">
                <a:latin typeface="微软雅黑" pitchFamily="34" charset="-122"/>
                <a:ea typeface="微软雅黑" pitchFamily="34" charset="-122"/>
              </a:rPr>
              <a:t>方向（</a:t>
            </a:r>
            <a:r>
              <a:rPr lang="zh-CN" altLang="zh-CN" sz="2000" dirty="0">
                <a:latin typeface="微软雅黑" pitchFamily="34" charset="-122"/>
                <a:ea typeface="微软雅黑" pitchFamily="34" charset="-122"/>
              </a:rPr>
              <a:t>　　）</a:t>
            </a:r>
          </a:p>
          <a:p>
            <a:pPr fontAlgn="ctr">
              <a:lnSpc>
                <a:spcPct val="150000"/>
              </a:lnSpc>
            </a:pPr>
            <a:r>
              <a:rPr lang="zh-CN" altLang="zh-CN" sz="2000" dirty="0">
                <a:latin typeface="微软雅黑" pitchFamily="34" charset="-122"/>
                <a:ea typeface="微软雅黑" pitchFamily="34" charset="-122"/>
              </a:rPr>
              <a:t>A.A　　B.B　　C.C　　D.D</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999" y="2705964"/>
            <a:ext cx="3736879" cy="162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1524000" y="4462005"/>
            <a:ext cx="6096000" cy="1338828"/>
          </a:xfrm>
          <a:prstGeom prst="rect">
            <a:avLst/>
          </a:prstGeom>
        </p:spPr>
        <p:txBody>
          <a:bodyPr>
            <a:spAutoFit/>
          </a:bodyPr>
          <a:lstStyle/>
          <a:p>
            <a:pPr>
              <a:lnSpc>
                <a:spcPct val="150000"/>
              </a:lnSpc>
            </a:pPr>
            <a:r>
              <a:rPr lang="zh-CN" altLang="zh-CN" dirty="0">
                <a:latin typeface="微软雅黑" pitchFamily="34" charset="-122"/>
                <a:ea typeface="微软雅黑" pitchFamily="34" charset="-122"/>
              </a:rPr>
              <a:t>解析：据电路图知，电流的方向向右，利用安培定则，大拇指指向电流的方向，弯曲四指表示磁感线的环绕方向，所以图中A正确。</a:t>
            </a:r>
            <a:endParaRPr lang="zh-CN" altLang="en-US" dirty="0">
              <a:latin typeface="微软雅黑" pitchFamily="34" charset="-122"/>
              <a:ea typeface="微软雅黑" pitchFamily="34" charset="-122"/>
            </a:endParaRPr>
          </a:p>
        </p:txBody>
      </p:sp>
      <p:sp>
        <p:nvSpPr>
          <p:cNvPr id="5" name="矩形 4"/>
          <p:cNvSpPr/>
          <p:nvPr/>
        </p:nvSpPr>
        <p:spPr>
          <a:xfrm>
            <a:off x="6959626" y="1584989"/>
            <a:ext cx="415498" cy="581057"/>
          </a:xfrm>
          <a:prstGeom prst="rect">
            <a:avLst/>
          </a:prstGeom>
        </p:spPr>
        <p:txBody>
          <a:bodyPr wrap="none">
            <a:spAutoFit/>
          </a:bodyPr>
          <a:lstStyle/>
          <a:p>
            <a:pPr lvl="0">
              <a:lnSpc>
                <a:spcPct val="150000"/>
              </a:lnSpc>
            </a:pPr>
            <a:r>
              <a:rPr lang="en-US" altLang="zh-CN" sz="2400" b="1" dirty="0" smtClean="0">
                <a:solidFill>
                  <a:srgbClr val="C00000"/>
                </a:solidFill>
                <a:latin typeface="微软雅黑" pitchFamily="34" charset="-122"/>
                <a:ea typeface="微软雅黑" pitchFamily="34" charset="-122"/>
              </a:rPr>
              <a:t>A</a:t>
            </a:r>
            <a:endParaRPr lang="zh-CN" altLang="zh-CN" sz="24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13173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30300" y="1006376"/>
            <a:ext cx="6523038" cy="3416320"/>
          </a:xfrm>
          <a:prstGeom prst="rect">
            <a:avLst/>
          </a:prstGeom>
        </p:spPr>
        <p:txBody>
          <a:bodyPr wrap="square">
            <a:spAutoFit/>
          </a:bodyPr>
          <a:lstStyle/>
          <a:p>
            <a:pPr fontAlgn="ctr">
              <a:lnSpc>
                <a:spcPct val="150000"/>
              </a:lnSpc>
            </a:pPr>
            <a:r>
              <a:rPr lang="zh-CN" altLang="zh-CN" b="1" dirty="0">
                <a:solidFill>
                  <a:srgbClr val="FF0000"/>
                </a:solidFill>
                <a:latin typeface="微软雅黑" pitchFamily="34" charset="-122"/>
                <a:ea typeface="微软雅黑" pitchFamily="34" charset="-122"/>
              </a:rPr>
              <a:t>题11 </a:t>
            </a:r>
            <a:r>
              <a:rPr lang="zh-CN" altLang="zh-CN" dirty="0">
                <a:latin typeface="微软雅黑" pitchFamily="34" charset="-122"/>
                <a:ea typeface="微软雅黑" pitchFamily="34" charset="-122"/>
              </a:rPr>
              <a:t>［2019·江苏盐城高二检测］如</a:t>
            </a:r>
            <a:r>
              <a:rPr lang="zh-CN" altLang="zh-CN" dirty="0" smtClean="0">
                <a:latin typeface="微软雅黑" pitchFamily="34" charset="-122"/>
                <a:ea typeface="微软雅黑" pitchFamily="34" charset="-122"/>
              </a:rPr>
              <a:t>图所</a:t>
            </a:r>
            <a:r>
              <a:rPr lang="zh-CN" altLang="zh-CN" dirty="0">
                <a:latin typeface="微软雅黑" pitchFamily="34" charset="-122"/>
                <a:ea typeface="微软雅黑" pitchFamily="34" charset="-122"/>
              </a:rPr>
              <a:t>示，P点在螺线管的正上方，当螺线管通以恒定电流，不计其他磁场的影响，螺线管左边的小磁针静止时，N极的指向水平向左。则下列判断中正</a:t>
            </a:r>
            <a:r>
              <a:rPr lang="zh-CN" altLang="zh-CN" dirty="0" smtClean="0">
                <a:latin typeface="微软雅黑" pitchFamily="34" charset="-122"/>
                <a:ea typeface="微软雅黑" pitchFamily="34" charset="-122"/>
              </a:rPr>
              <a:t>图确</a:t>
            </a:r>
            <a:r>
              <a:rPr lang="zh-CN" altLang="zh-CN" dirty="0">
                <a:latin typeface="微软雅黑" pitchFamily="34" charset="-122"/>
                <a:ea typeface="微软雅黑" pitchFamily="34" charset="-122"/>
              </a:rPr>
              <a:t>的</a:t>
            </a:r>
            <a:r>
              <a:rPr lang="zh-CN" altLang="zh-CN" dirty="0" smtClean="0">
                <a:latin typeface="微软雅黑" pitchFamily="34" charset="-122"/>
                <a:ea typeface="微软雅黑" pitchFamily="34" charset="-122"/>
              </a:rPr>
              <a:t>是（</a:t>
            </a:r>
            <a:r>
              <a:rPr lang="zh-CN" altLang="zh-CN" dirty="0">
                <a:latin typeface="微软雅黑" pitchFamily="34" charset="-122"/>
                <a:ea typeface="微软雅黑" pitchFamily="34" charset="-122"/>
              </a:rPr>
              <a:t>　　）</a:t>
            </a:r>
          </a:p>
          <a:p>
            <a:pPr fontAlgn="ctr">
              <a:lnSpc>
                <a:spcPct val="150000"/>
              </a:lnSpc>
            </a:pPr>
            <a:r>
              <a:rPr lang="zh-CN" altLang="zh-CN" dirty="0">
                <a:latin typeface="微软雅黑" pitchFamily="34" charset="-122"/>
                <a:ea typeface="微软雅黑" pitchFamily="34" charset="-122"/>
              </a:rPr>
              <a:t>A.电源的甲端是正极，P点的磁场方向向右</a:t>
            </a:r>
          </a:p>
          <a:p>
            <a:pPr fontAlgn="ctr">
              <a:lnSpc>
                <a:spcPct val="150000"/>
              </a:lnSpc>
            </a:pPr>
            <a:r>
              <a:rPr lang="zh-CN" altLang="zh-CN" dirty="0">
                <a:latin typeface="微软雅黑" pitchFamily="34" charset="-122"/>
                <a:ea typeface="微软雅黑" pitchFamily="34" charset="-122"/>
              </a:rPr>
              <a:t>B.电源的乙端是正极，P点的磁场方向向右</a:t>
            </a:r>
          </a:p>
          <a:p>
            <a:pPr fontAlgn="ctr">
              <a:lnSpc>
                <a:spcPct val="150000"/>
              </a:lnSpc>
            </a:pPr>
            <a:r>
              <a:rPr lang="zh-CN" altLang="zh-CN" dirty="0">
                <a:latin typeface="微软雅黑" pitchFamily="34" charset="-122"/>
                <a:ea typeface="微软雅黑" pitchFamily="34" charset="-122"/>
              </a:rPr>
              <a:t>C.电源的甲端是负极，P点的磁场方向向左</a:t>
            </a:r>
          </a:p>
          <a:p>
            <a:pPr fontAlgn="ctr">
              <a:lnSpc>
                <a:spcPct val="150000"/>
              </a:lnSpc>
            </a:pPr>
            <a:r>
              <a:rPr lang="zh-CN" altLang="zh-CN" dirty="0">
                <a:latin typeface="微软雅黑" pitchFamily="34" charset="-122"/>
                <a:ea typeface="微软雅黑" pitchFamily="34" charset="-122"/>
              </a:rPr>
              <a:t>D.电源的乙端是负极，P点的磁场</a:t>
            </a:r>
            <a:r>
              <a:rPr lang="zh-CN" altLang="zh-CN" dirty="0" smtClean="0">
                <a:latin typeface="微软雅黑" pitchFamily="34" charset="-122"/>
                <a:ea typeface="微软雅黑" pitchFamily="34" charset="-122"/>
              </a:rPr>
              <a:t>方向</a:t>
            </a:r>
            <a:r>
              <a:rPr lang="zh-CN" altLang="zh-CN" dirty="0">
                <a:latin typeface="微软雅黑" pitchFamily="34" charset="-122"/>
                <a:ea typeface="微软雅黑" pitchFamily="34" charset="-122"/>
              </a:rPr>
              <a:t>向左</a:t>
            </a: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338" y="1177776"/>
            <a:ext cx="3059556" cy="198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1117600" y="4440535"/>
            <a:ext cx="7073900" cy="1338828"/>
          </a:xfrm>
          <a:prstGeom prst="rect">
            <a:avLst/>
          </a:prstGeom>
        </p:spPr>
        <p:txBody>
          <a:bodyPr wrap="square">
            <a:spAutoFit/>
          </a:bodyPr>
          <a:lstStyle/>
          <a:p>
            <a:pPr fontAlgn="base">
              <a:lnSpc>
                <a:spcPct val="150000"/>
              </a:lnSpc>
            </a:pPr>
            <a:r>
              <a:rPr lang="zh-CN" altLang="zh-CN" dirty="0">
                <a:latin typeface="微软雅黑" pitchFamily="34" charset="-122"/>
                <a:ea typeface="微软雅黑" pitchFamily="34" charset="-122"/>
              </a:rPr>
              <a:t>解析：根据小磁针的指向可知螺线管的左端为N极；根据安培定则可知通电螺线管的乙端接电源的正极；在螺线管外部的磁感线从N极到S极，可知P点的磁场方向向右。</a:t>
            </a:r>
          </a:p>
        </p:txBody>
      </p:sp>
      <p:sp>
        <p:nvSpPr>
          <p:cNvPr id="5" name="矩形 4"/>
          <p:cNvSpPr/>
          <p:nvPr/>
        </p:nvSpPr>
        <p:spPr>
          <a:xfrm>
            <a:off x="2380153" y="2268052"/>
            <a:ext cx="394660" cy="581057"/>
          </a:xfrm>
          <a:prstGeom prst="rect">
            <a:avLst/>
          </a:prstGeom>
        </p:spPr>
        <p:txBody>
          <a:bodyPr wrap="none">
            <a:spAutoFit/>
          </a:bodyPr>
          <a:lstStyle/>
          <a:p>
            <a:pPr lvl="0">
              <a:lnSpc>
                <a:spcPct val="150000"/>
              </a:lnSpc>
            </a:pPr>
            <a:r>
              <a:rPr lang="en-US" altLang="zh-CN" sz="2400" b="1" dirty="0" smtClean="0">
                <a:solidFill>
                  <a:srgbClr val="C00000"/>
                </a:solidFill>
                <a:latin typeface="微软雅黑" pitchFamily="34" charset="-122"/>
                <a:ea typeface="微软雅黑" pitchFamily="34" charset="-122"/>
              </a:rPr>
              <a:t>B</a:t>
            </a:r>
            <a:endParaRPr lang="zh-CN" altLang="zh-CN" sz="24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13173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76804"/>
          <p:cNvSpPr txBox="1">
            <a:spLocks noChangeArrowheads="1"/>
          </p:cNvSpPr>
          <p:nvPr/>
        </p:nvSpPr>
        <p:spPr bwMode="auto">
          <a:xfrm>
            <a:off x="1601608" y="1013714"/>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pPr>
            <a:r>
              <a:rPr lang="zh-CN" altLang="en-US" sz="2400" b="1" dirty="0">
                <a:solidFill>
                  <a:srgbClr val="006600"/>
                </a:solidFill>
                <a:latin typeface="微软雅黑" pitchFamily="34" charset="-122"/>
                <a:ea typeface="微软雅黑" pitchFamily="34" charset="-122"/>
              </a:rPr>
              <a:t>复习回顾：有关磁的几个问题</a:t>
            </a:r>
          </a:p>
        </p:txBody>
      </p:sp>
      <p:sp>
        <p:nvSpPr>
          <p:cNvPr id="76806" name="文本框 76805"/>
          <p:cNvSpPr txBox="1">
            <a:spLocks noChangeArrowheads="1"/>
          </p:cNvSpPr>
          <p:nvPr/>
        </p:nvSpPr>
        <p:spPr bwMode="auto">
          <a:xfrm>
            <a:off x="1640081" y="1673535"/>
            <a:ext cx="5955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pPr>
            <a:r>
              <a:rPr lang="en-US" altLang="zh-CN" sz="2400" dirty="0">
                <a:solidFill>
                  <a:srgbClr val="0000CC"/>
                </a:solidFill>
                <a:latin typeface="微软雅黑" pitchFamily="34" charset="-122"/>
                <a:ea typeface="微软雅黑" pitchFamily="34" charset="-122"/>
              </a:rPr>
              <a:t>1</a:t>
            </a:r>
            <a:r>
              <a:rPr lang="zh-CN" altLang="en-US" sz="2400" dirty="0">
                <a:solidFill>
                  <a:srgbClr val="0000CC"/>
                </a:solidFill>
                <a:latin typeface="微软雅黑" pitchFamily="34" charset="-122"/>
                <a:ea typeface="微软雅黑" pitchFamily="34" charset="-122"/>
              </a:rPr>
              <a:t>、磁性</a:t>
            </a:r>
            <a:r>
              <a:rPr lang="en-US" altLang="zh-CN" sz="2400" dirty="0">
                <a:solidFill>
                  <a:srgbClr val="0000CC"/>
                </a:solidFill>
                <a:latin typeface="微软雅黑" pitchFamily="34" charset="-122"/>
                <a:ea typeface="微软雅黑" pitchFamily="34" charset="-122"/>
              </a:rPr>
              <a:t>-----</a:t>
            </a:r>
            <a:r>
              <a:rPr lang="zh-CN" altLang="en-US" sz="2400" dirty="0">
                <a:solidFill>
                  <a:srgbClr val="0000CC"/>
                </a:solidFill>
                <a:latin typeface="微软雅黑" pitchFamily="34" charset="-122"/>
                <a:ea typeface="微软雅黑" pitchFamily="34" charset="-122"/>
              </a:rPr>
              <a:t>物体有吸引铁一类物质的性质</a:t>
            </a:r>
          </a:p>
        </p:txBody>
      </p:sp>
      <p:sp>
        <p:nvSpPr>
          <p:cNvPr id="76807" name="文本框 76806"/>
          <p:cNvSpPr txBox="1">
            <a:spLocks noChangeArrowheads="1"/>
          </p:cNvSpPr>
          <p:nvPr/>
        </p:nvSpPr>
        <p:spPr bwMode="auto">
          <a:xfrm>
            <a:off x="1640081" y="2202897"/>
            <a:ext cx="41088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pPr>
            <a:r>
              <a:rPr lang="en-US" altLang="zh-CN" sz="2400" dirty="0">
                <a:solidFill>
                  <a:srgbClr val="0000CC"/>
                </a:solidFill>
                <a:latin typeface="微软雅黑" pitchFamily="34" charset="-122"/>
                <a:ea typeface="微软雅黑" pitchFamily="34" charset="-122"/>
              </a:rPr>
              <a:t>2</a:t>
            </a:r>
            <a:r>
              <a:rPr lang="zh-CN" altLang="en-US" sz="2400" dirty="0">
                <a:solidFill>
                  <a:srgbClr val="0000CC"/>
                </a:solidFill>
                <a:latin typeface="微软雅黑" pitchFamily="34" charset="-122"/>
                <a:ea typeface="微软雅黑" pitchFamily="34" charset="-122"/>
              </a:rPr>
              <a:t>、磁体</a:t>
            </a:r>
            <a:r>
              <a:rPr lang="en-US" altLang="zh-CN" sz="2400" dirty="0">
                <a:solidFill>
                  <a:srgbClr val="0000CC"/>
                </a:solidFill>
                <a:latin typeface="微软雅黑" pitchFamily="34" charset="-122"/>
                <a:ea typeface="微软雅黑" pitchFamily="34" charset="-122"/>
              </a:rPr>
              <a:t>-----</a:t>
            </a:r>
            <a:r>
              <a:rPr lang="zh-CN" altLang="en-US" sz="2400" dirty="0">
                <a:solidFill>
                  <a:srgbClr val="0000CC"/>
                </a:solidFill>
                <a:latin typeface="微软雅黑" pitchFamily="34" charset="-122"/>
                <a:ea typeface="微软雅黑" pitchFamily="34" charset="-122"/>
              </a:rPr>
              <a:t>具有磁性的物体</a:t>
            </a:r>
          </a:p>
        </p:txBody>
      </p:sp>
      <p:sp>
        <p:nvSpPr>
          <p:cNvPr id="76808" name="文本框 76807"/>
          <p:cNvSpPr txBox="1">
            <a:spLocks noChangeArrowheads="1"/>
          </p:cNvSpPr>
          <p:nvPr/>
        </p:nvSpPr>
        <p:spPr bwMode="auto">
          <a:xfrm>
            <a:off x="1640080" y="2679009"/>
            <a:ext cx="54505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pPr>
            <a:r>
              <a:rPr lang="en-US" altLang="zh-CN" sz="2400" dirty="0">
                <a:solidFill>
                  <a:srgbClr val="0000CC"/>
                </a:solidFill>
                <a:latin typeface="微软雅黑" pitchFamily="34" charset="-122"/>
                <a:ea typeface="微软雅黑" pitchFamily="34" charset="-122"/>
              </a:rPr>
              <a:t>3</a:t>
            </a:r>
            <a:r>
              <a:rPr lang="zh-CN" altLang="en-US" sz="2400" dirty="0">
                <a:solidFill>
                  <a:srgbClr val="0000CC"/>
                </a:solidFill>
                <a:latin typeface="微软雅黑" pitchFamily="34" charset="-122"/>
                <a:ea typeface="微软雅黑" pitchFamily="34" charset="-122"/>
              </a:rPr>
              <a:t>、磁极</a:t>
            </a:r>
            <a:r>
              <a:rPr lang="en-US" altLang="zh-CN" sz="2400" dirty="0">
                <a:solidFill>
                  <a:srgbClr val="0000CC"/>
                </a:solidFill>
                <a:latin typeface="微软雅黑" pitchFamily="34" charset="-122"/>
                <a:ea typeface="微软雅黑" pitchFamily="34" charset="-122"/>
              </a:rPr>
              <a:t>------</a:t>
            </a:r>
            <a:r>
              <a:rPr lang="zh-CN" altLang="en-US" sz="2400" dirty="0">
                <a:solidFill>
                  <a:srgbClr val="0000CC"/>
                </a:solidFill>
                <a:latin typeface="微软雅黑" pitchFamily="34" charset="-122"/>
                <a:ea typeface="微软雅黑" pitchFamily="34" charset="-122"/>
              </a:rPr>
              <a:t>磁体上磁性最强的部分</a:t>
            </a:r>
          </a:p>
          <a:p>
            <a:pPr>
              <a:lnSpc>
                <a:spcPct val="100000"/>
              </a:lnSpc>
              <a:spcBef>
                <a:spcPct val="0"/>
              </a:spcBef>
            </a:pPr>
            <a:r>
              <a:rPr lang="zh-CN" altLang="en-US" sz="2400" dirty="0">
                <a:solidFill>
                  <a:srgbClr val="0000CC"/>
                </a:solidFill>
                <a:latin typeface="微软雅黑" pitchFamily="34" charset="-122"/>
                <a:ea typeface="微软雅黑" pitchFamily="34" charset="-122"/>
              </a:rPr>
              <a:t>                    （北极：</a:t>
            </a:r>
            <a:r>
              <a:rPr lang="en-US" altLang="zh-CN" sz="2400" dirty="0">
                <a:solidFill>
                  <a:srgbClr val="0000CC"/>
                </a:solidFill>
                <a:latin typeface="微软雅黑" pitchFamily="34" charset="-122"/>
                <a:ea typeface="微软雅黑" pitchFamily="34" charset="-122"/>
              </a:rPr>
              <a:t>N      </a:t>
            </a:r>
            <a:r>
              <a:rPr lang="zh-CN" altLang="en-US" sz="2400" dirty="0">
                <a:solidFill>
                  <a:srgbClr val="0000CC"/>
                </a:solidFill>
                <a:latin typeface="微软雅黑" pitchFamily="34" charset="-122"/>
                <a:ea typeface="微软雅黑" pitchFamily="34" charset="-122"/>
              </a:rPr>
              <a:t>南极：</a:t>
            </a:r>
            <a:r>
              <a:rPr lang="en-US" altLang="zh-CN" sz="2400" dirty="0">
                <a:solidFill>
                  <a:srgbClr val="0000CC"/>
                </a:solidFill>
                <a:latin typeface="微软雅黑" pitchFamily="34" charset="-122"/>
                <a:ea typeface="微软雅黑" pitchFamily="34" charset="-122"/>
              </a:rPr>
              <a:t>S</a:t>
            </a:r>
            <a:r>
              <a:rPr lang="zh-CN" altLang="en-US" sz="2400" dirty="0">
                <a:solidFill>
                  <a:srgbClr val="0000CC"/>
                </a:solidFill>
                <a:latin typeface="微软雅黑" pitchFamily="34" charset="-122"/>
                <a:ea typeface="微软雅黑" pitchFamily="34" charset="-122"/>
              </a:rPr>
              <a:t>）</a:t>
            </a:r>
          </a:p>
        </p:txBody>
      </p:sp>
      <p:sp>
        <p:nvSpPr>
          <p:cNvPr id="76809" name="文本框 76808"/>
          <p:cNvSpPr txBox="1">
            <a:spLocks noChangeArrowheads="1"/>
          </p:cNvSpPr>
          <p:nvPr/>
        </p:nvSpPr>
        <p:spPr bwMode="auto">
          <a:xfrm>
            <a:off x="1640625" y="4008092"/>
            <a:ext cx="4982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pPr>
            <a:r>
              <a:rPr lang="en-US" altLang="zh-CN" sz="2400" dirty="0">
                <a:solidFill>
                  <a:srgbClr val="0000CC"/>
                </a:solidFill>
                <a:latin typeface="微软雅黑" pitchFamily="34" charset="-122"/>
                <a:ea typeface="微软雅黑" pitchFamily="34" charset="-122"/>
              </a:rPr>
              <a:t>5</a:t>
            </a:r>
            <a:r>
              <a:rPr lang="zh-CN" altLang="en-US" sz="2400" dirty="0">
                <a:solidFill>
                  <a:srgbClr val="0000CC"/>
                </a:solidFill>
                <a:latin typeface="微软雅黑" pitchFamily="34" charset="-122"/>
                <a:ea typeface="微软雅黑" pitchFamily="34" charset="-122"/>
              </a:rPr>
              <a:t>、同名磁极相斥，异名磁极相吸。</a:t>
            </a:r>
          </a:p>
        </p:txBody>
      </p:sp>
      <p:sp>
        <p:nvSpPr>
          <p:cNvPr id="76810" name="文本框 76809"/>
          <p:cNvSpPr txBox="1">
            <a:spLocks noChangeArrowheads="1"/>
          </p:cNvSpPr>
          <p:nvPr/>
        </p:nvSpPr>
        <p:spPr bwMode="auto">
          <a:xfrm>
            <a:off x="1640080" y="3514405"/>
            <a:ext cx="60885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pPr>
            <a:r>
              <a:rPr lang="en-US" altLang="zh-CN" sz="2400" dirty="0">
                <a:solidFill>
                  <a:srgbClr val="0000CC"/>
                </a:solidFill>
                <a:latin typeface="微软雅黑" pitchFamily="34" charset="-122"/>
                <a:ea typeface="微软雅黑" pitchFamily="34" charset="-122"/>
              </a:rPr>
              <a:t>4</a:t>
            </a:r>
            <a:r>
              <a:rPr lang="zh-CN" altLang="en-US" sz="2400" dirty="0">
                <a:solidFill>
                  <a:srgbClr val="0000CC"/>
                </a:solidFill>
                <a:latin typeface="微软雅黑" pitchFamily="34" charset="-122"/>
                <a:ea typeface="微软雅黑" pitchFamily="34" charset="-122"/>
              </a:rPr>
              <a:t>、磁化</a:t>
            </a:r>
            <a:r>
              <a:rPr lang="en-US" altLang="zh-CN" sz="2400" dirty="0">
                <a:solidFill>
                  <a:srgbClr val="0000CC"/>
                </a:solidFill>
                <a:latin typeface="微软雅黑" pitchFamily="34" charset="-122"/>
                <a:ea typeface="微软雅黑" pitchFamily="34" charset="-122"/>
              </a:rPr>
              <a:t>------</a:t>
            </a:r>
            <a:r>
              <a:rPr lang="zh-CN" altLang="en-US" sz="2400" dirty="0">
                <a:solidFill>
                  <a:srgbClr val="0000CC"/>
                </a:solidFill>
                <a:latin typeface="微软雅黑" pitchFamily="34" charset="-122"/>
                <a:ea typeface="微软雅黑" pitchFamily="34" charset="-122"/>
              </a:rPr>
              <a:t>将无磁性物质变为有磁性物质</a:t>
            </a:r>
          </a:p>
        </p:txBody>
      </p:sp>
      <p:sp>
        <p:nvSpPr>
          <p:cNvPr id="76811" name="文本框 76810"/>
          <p:cNvSpPr txBox="1">
            <a:spLocks noChangeArrowheads="1"/>
          </p:cNvSpPr>
          <p:nvPr/>
        </p:nvSpPr>
        <p:spPr bwMode="auto">
          <a:xfrm>
            <a:off x="1737448" y="4774518"/>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pPr>
            <a:r>
              <a:rPr lang="zh-CN" altLang="en-US" sz="2400" dirty="0">
                <a:solidFill>
                  <a:srgbClr val="FF0000"/>
                </a:solidFill>
                <a:latin typeface="微软雅黑" pitchFamily="34" charset="-122"/>
                <a:ea typeface="微软雅黑" pitchFamily="34" charset="-122"/>
              </a:rPr>
              <a:t>思考：</a:t>
            </a:r>
            <a:r>
              <a:rPr lang="zh-CN" altLang="en-US" sz="2400" dirty="0">
                <a:solidFill>
                  <a:srgbClr val="0000CC"/>
                </a:solidFill>
                <a:latin typeface="微软雅黑" pitchFamily="34" charset="-122"/>
                <a:ea typeface="微软雅黑" pitchFamily="34" charset="-122"/>
              </a:rPr>
              <a:t>磁体之间相互作用是怎样发生的？</a:t>
            </a:r>
          </a:p>
        </p:txBody>
      </p:sp>
    </p:spTree>
    <p:extLst>
      <p:ext uri="{BB962C8B-B14F-4D97-AF65-F5344CB8AC3E}">
        <p14:creationId xmlns:p14="http://schemas.microsoft.com/office/powerpoint/2010/main" val="930312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6811"/>
                                        </p:tgtEl>
                                        <p:attrNameLst>
                                          <p:attrName>style.visibility</p:attrName>
                                        </p:attrNameLst>
                                      </p:cBhvr>
                                      <p:to>
                                        <p:strVal val="visible"/>
                                      </p:to>
                                    </p:set>
                                    <p:animEffect transition="in" filter="barn(outHorizontal)">
                                      <p:cBhvr>
                                        <p:cTn id="7" dur="500"/>
                                        <p:tgtEl>
                                          <p:spTgt spid="76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35100" y="1052036"/>
            <a:ext cx="6096000" cy="2169825"/>
          </a:xfrm>
          <a:prstGeom prst="rect">
            <a:avLst/>
          </a:prstGeom>
        </p:spPr>
        <p:txBody>
          <a:bodyPr>
            <a:spAutoFit/>
          </a:bodyPr>
          <a:lstStyle/>
          <a:p>
            <a:pPr fontAlgn="ctr">
              <a:lnSpc>
                <a:spcPct val="150000"/>
              </a:lnSpc>
            </a:pPr>
            <a:r>
              <a:rPr lang="zh-CN" altLang="zh-CN" b="1" dirty="0">
                <a:solidFill>
                  <a:srgbClr val="FF0000"/>
                </a:solidFill>
                <a:latin typeface="微软雅黑" pitchFamily="34" charset="-122"/>
                <a:ea typeface="微软雅黑" pitchFamily="34" charset="-122"/>
              </a:rPr>
              <a:t>题12</a:t>
            </a:r>
            <a:r>
              <a:rPr lang="zh-CN" altLang="zh-CN" dirty="0">
                <a:latin typeface="微软雅黑" pitchFamily="34" charset="-122"/>
                <a:ea typeface="微软雅黑" pitchFamily="34" charset="-122"/>
              </a:rPr>
              <a:t>［2019·宁夏长庆高级中学高二期末］有一束电子流沿y轴正方向高速运动，如</a:t>
            </a:r>
            <a:r>
              <a:rPr lang="zh-CN" altLang="zh-CN" dirty="0" smtClean="0">
                <a:latin typeface="微软雅黑" pitchFamily="34" charset="-122"/>
                <a:ea typeface="微软雅黑" pitchFamily="34" charset="-122"/>
              </a:rPr>
              <a:t>图所</a:t>
            </a:r>
            <a:r>
              <a:rPr lang="zh-CN" altLang="zh-CN" dirty="0">
                <a:latin typeface="微软雅黑" pitchFamily="34" charset="-122"/>
                <a:ea typeface="微软雅黑" pitchFamily="34" charset="-122"/>
              </a:rPr>
              <a:t>示，电子流在z轴上P点处产生的磁场方向</a:t>
            </a:r>
            <a:r>
              <a:rPr lang="zh-CN" altLang="zh-CN" dirty="0" smtClean="0">
                <a:latin typeface="微软雅黑" pitchFamily="34" charset="-122"/>
                <a:ea typeface="微软雅黑" pitchFamily="34" charset="-122"/>
              </a:rPr>
              <a:t>沿（</a:t>
            </a:r>
            <a:r>
              <a:rPr lang="zh-CN" altLang="zh-CN" dirty="0">
                <a:latin typeface="微软雅黑" pitchFamily="34" charset="-122"/>
                <a:ea typeface="微软雅黑" pitchFamily="34" charset="-122"/>
              </a:rPr>
              <a:t>　　）</a:t>
            </a:r>
          </a:p>
          <a:p>
            <a:pPr fontAlgn="ctr">
              <a:lnSpc>
                <a:spcPct val="150000"/>
              </a:lnSpc>
            </a:pPr>
            <a:r>
              <a:rPr lang="zh-CN" altLang="zh-CN" dirty="0">
                <a:latin typeface="微软雅黑" pitchFamily="34" charset="-122"/>
                <a:ea typeface="微软雅黑" pitchFamily="34" charset="-122"/>
              </a:rPr>
              <a:t>A. x轴正方向　　　B. x轴负方向</a:t>
            </a:r>
          </a:p>
          <a:p>
            <a:pPr fontAlgn="ctr">
              <a:lnSpc>
                <a:spcPct val="150000"/>
              </a:lnSpc>
            </a:pPr>
            <a:r>
              <a:rPr lang="zh-CN" altLang="zh-CN" dirty="0">
                <a:latin typeface="微软雅黑" pitchFamily="34" charset="-122"/>
                <a:ea typeface="微软雅黑" pitchFamily="34" charset="-122"/>
              </a:rPr>
              <a:t>C. z轴正方向　　　D. z轴负方向</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497" y="1212850"/>
            <a:ext cx="2039094" cy="182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1435100" y="3424535"/>
            <a:ext cx="6096000" cy="1338828"/>
          </a:xfrm>
          <a:prstGeom prst="rect">
            <a:avLst/>
          </a:prstGeom>
        </p:spPr>
        <p:txBody>
          <a:bodyPr>
            <a:spAutoFit/>
          </a:bodyPr>
          <a:lstStyle/>
          <a:p>
            <a:pPr>
              <a:lnSpc>
                <a:spcPct val="150000"/>
              </a:lnSpc>
            </a:pPr>
            <a:r>
              <a:rPr lang="zh-CN" altLang="zh-CN" dirty="0">
                <a:latin typeface="微软雅黑" pitchFamily="34" charset="-122"/>
                <a:ea typeface="微软雅黑" pitchFamily="34" charset="-122"/>
              </a:rPr>
              <a:t>解析：电子流沿y轴正方向运动，形成的电流方向沿 y轴负方向，根据安培定则可知，电子流在z轴上的P点处所产生的磁场方向是沿x轴负方向。</a:t>
            </a:r>
            <a:endParaRPr lang="zh-CN" altLang="en-US" dirty="0">
              <a:latin typeface="微软雅黑" pitchFamily="34" charset="-122"/>
              <a:ea typeface="微软雅黑" pitchFamily="34" charset="-122"/>
            </a:endParaRPr>
          </a:p>
        </p:txBody>
      </p:sp>
      <p:sp>
        <p:nvSpPr>
          <p:cNvPr id="5" name="矩形 4"/>
          <p:cNvSpPr/>
          <p:nvPr/>
        </p:nvSpPr>
        <p:spPr>
          <a:xfrm>
            <a:off x="3142153" y="1871819"/>
            <a:ext cx="394660" cy="581057"/>
          </a:xfrm>
          <a:prstGeom prst="rect">
            <a:avLst/>
          </a:prstGeom>
        </p:spPr>
        <p:txBody>
          <a:bodyPr wrap="none">
            <a:spAutoFit/>
          </a:bodyPr>
          <a:lstStyle/>
          <a:p>
            <a:pPr lvl="0">
              <a:lnSpc>
                <a:spcPct val="150000"/>
              </a:lnSpc>
            </a:pPr>
            <a:r>
              <a:rPr lang="en-US" altLang="zh-CN" sz="2400" b="1" dirty="0" smtClean="0">
                <a:solidFill>
                  <a:srgbClr val="C00000"/>
                </a:solidFill>
                <a:latin typeface="微软雅黑" pitchFamily="34" charset="-122"/>
                <a:ea typeface="微软雅黑" pitchFamily="34" charset="-122"/>
              </a:rPr>
              <a:t>B</a:t>
            </a:r>
            <a:endParaRPr lang="zh-CN" altLang="zh-CN" sz="24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13173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11034" y="2739472"/>
            <a:ext cx="7141950" cy="584775"/>
          </a:xfrm>
          <a:prstGeom prst="rect">
            <a:avLst/>
          </a:prstGeom>
        </p:spPr>
        <p:txBody>
          <a:bodyPr wrap="square">
            <a:spAutoFit/>
          </a:bodyPr>
          <a:lstStyle/>
          <a:p>
            <a:pPr algn="ctr"/>
            <a:r>
              <a:rPr lang="zh-CN" altLang="en-US" sz="3200" b="1" dirty="0" smtClean="0">
                <a:latin typeface="微软雅黑" pitchFamily="34" charset="-122"/>
                <a:ea typeface="微软雅黑" pitchFamily="34" charset="-122"/>
              </a:rPr>
              <a:t>谢谢！</a:t>
            </a:r>
            <a:endParaRPr lang="en-US" altLang="zh-CN" sz="3200" b="1" dirty="0" smtClean="0">
              <a:latin typeface="微软雅黑" pitchFamily="34" charset="-122"/>
              <a:ea typeface="微软雅黑" pitchFamily="34" charset="-122"/>
            </a:endParaRPr>
          </a:p>
        </p:txBody>
      </p:sp>
    </p:spTree>
    <p:extLst>
      <p:ext uri="{BB962C8B-B14F-4D97-AF65-F5344CB8AC3E}">
        <p14:creationId xmlns:p14="http://schemas.microsoft.com/office/powerpoint/2010/main" val="3751493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32" name="文本框 9231"/>
          <p:cNvSpPr txBox="1">
            <a:spLocks noChangeArrowheads="1"/>
          </p:cNvSpPr>
          <p:nvPr/>
        </p:nvSpPr>
        <p:spPr bwMode="auto">
          <a:xfrm>
            <a:off x="9627737" y="1557339"/>
            <a:ext cx="738664" cy="373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marL="342900" indent="-342900">
              <a:defRPr sz="2800" b="1">
                <a:solidFill>
                  <a:schemeClr val="tx1"/>
                </a:solidFill>
                <a:latin typeface="华文细黑" pitchFamily="2" charset="-122"/>
                <a:ea typeface="宋体" pitchFamily="2" charset="-122"/>
              </a:defRPr>
            </a:lvl1pPr>
            <a:lvl2pPr>
              <a:defRPr sz="2800" b="1">
                <a:solidFill>
                  <a:schemeClr val="tx1"/>
                </a:solidFill>
                <a:latin typeface="华文细黑" pitchFamily="2" charset="-122"/>
                <a:ea typeface="宋体" pitchFamily="2" charset="-122"/>
              </a:defRPr>
            </a:lvl2pPr>
            <a:lvl3pPr>
              <a:defRPr sz="2800" b="1">
                <a:solidFill>
                  <a:schemeClr val="tx1"/>
                </a:solidFill>
                <a:latin typeface="华文细黑" pitchFamily="2" charset="-122"/>
                <a:ea typeface="宋体" pitchFamily="2" charset="-122"/>
              </a:defRPr>
            </a:lvl3pPr>
            <a:lvl4pPr>
              <a:defRPr sz="2800" b="1">
                <a:solidFill>
                  <a:schemeClr val="tx1"/>
                </a:solidFill>
                <a:latin typeface="华文细黑" pitchFamily="2" charset="-122"/>
                <a:ea typeface="宋体" pitchFamily="2" charset="-122"/>
              </a:defRPr>
            </a:lvl4pPr>
            <a:lvl5pPr>
              <a:defRPr sz="2800" b="1">
                <a:solidFill>
                  <a:schemeClr val="tx1"/>
                </a:solidFill>
                <a:latin typeface="华文细黑" pitchFamily="2" charset="-122"/>
                <a:ea typeface="宋体" pitchFamily="2" charset="-122"/>
              </a:defRPr>
            </a:lvl5pPr>
            <a:lvl6pPr fontAlgn="base">
              <a:lnSpc>
                <a:spcPct val="120000"/>
              </a:lnSpc>
              <a:spcBef>
                <a:spcPct val="20000"/>
              </a:spcBef>
              <a:spcAft>
                <a:spcPct val="0"/>
              </a:spcAft>
              <a:defRPr sz="2800" b="1">
                <a:solidFill>
                  <a:schemeClr val="tx1"/>
                </a:solidFill>
                <a:latin typeface="华文细黑" pitchFamily="2" charset="-122"/>
                <a:ea typeface="宋体" pitchFamily="2" charset="-122"/>
              </a:defRPr>
            </a:lvl6pPr>
            <a:lvl7pPr fontAlgn="base">
              <a:lnSpc>
                <a:spcPct val="120000"/>
              </a:lnSpc>
              <a:spcBef>
                <a:spcPct val="20000"/>
              </a:spcBef>
              <a:spcAft>
                <a:spcPct val="0"/>
              </a:spcAft>
              <a:defRPr sz="2800" b="1">
                <a:solidFill>
                  <a:schemeClr val="tx1"/>
                </a:solidFill>
                <a:latin typeface="华文细黑" pitchFamily="2" charset="-122"/>
                <a:ea typeface="宋体" pitchFamily="2" charset="-122"/>
              </a:defRPr>
            </a:lvl7pPr>
            <a:lvl8pPr fontAlgn="base">
              <a:lnSpc>
                <a:spcPct val="120000"/>
              </a:lnSpc>
              <a:spcBef>
                <a:spcPct val="20000"/>
              </a:spcBef>
              <a:spcAft>
                <a:spcPct val="0"/>
              </a:spcAft>
              <a:defRPr sz="2800" b="1">
                <a:solidFill>
                  <a:schemeClr val="tx1"/>
                </a:solidFill>
                <a:latin typeface="华文细黑" pitchFamily="2" charset="-122"/>
                <a:ea typeface="宋体" pitchFamily="2" charset="-122"/>
              </a:defRPr>
            </a:lvl8pPr>
            <a:lvl9pPr fontAlgn="base">
              <a:lnSpc>
                <a:spcPct val="120000"/>
              </a:lnSpc>
              <a:spcBef>
                <a:spcPct val="20000"/>
              </a:spcBef>
              <a:spcAft>
                <a:spcPct val="0"/>
              </a:spcAft>
              <a:defRPr sz="2800" b="1">
                <a:solidFill>
                  <a:schemeClr val="tx1"/>
                </a:solidFill>
                <a:latin typeface="华文细黑" pitchFamily="2" charset="-122"/>
                <a:ea typeface="宋体" pitchFamily="2" charset="-122"/>
              </a:defRPr>
            </a:lvl9pPr>
          </a:lstStyle>
          <a:p>
            <a:pPr algn="just">
              <a:buClr>
                <a:schemeClr val="folHlink"/>
              </a:buClr>
              <a:buSzPct val="85000"/>
              <a:buFont typeface="Wingdings 2" pitchFamily="18" charset="2"/>
              <a:buNone/>
            </a:pPr>
            <a:r>
              <a:rPr lang="zh-CN" altLang="en-US" sz="3600" dirty="0">
                <a:solidFill>
                  <a:srgbClr val="0000CC"/>
                </a:solidFill>
              </a:rPr>
              <a:t>磁体周围存在磁场</a:t>
            </a:r>
            <a:endParaRPr lang="en-US" altLang="zh-CN" sz="3600" dirty="0">
              <a:solidFill>
                <a:srgbClr val="0000CC"/>
              </a:solidFill>
            </a:endParaRPr>
          </a:p>
        </p:txBody>
      </p:sp>
      <p:pic>
        <p:nvPicPr>
          <p:cNvPr id="5123" name="图片 3" descr="图片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567" y="1557339"/>
            <a:ext cx="7666567"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76804"/>
          <p:cNvSpPr txBox="1">
            <a:spLocks noChangeArrowheads="1"/>
          </p:cNvSpPr>
          <p:nvPr/>
        </p:nvSpPr>
        <p:spPr bwMode="auto">
          <a:xfrm>
            <a:off x="1052968" y="8284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pPr>
            <a:r>
              <a:rPr lang="zh-CN" altLang="en-US" sz="2400" b="1" dirty="0" smtClean="0">
                <a:solidFill>
                  <a:srgbClr val="006600"/>
                </a:solidFill>
                <a:latin typeface="微软雅黑" pitchFamily="34" charset="-122"/>
                <a:ea typeface="微软雅黑" pitchFamily="34" charset="-122"/>
              </a:rPr>
              <a:t>一、电和磁的联系</a:t>
            </a:r>
            <a:endParaRPr lang="zh-CN" altLang="en-US" sz="2400" b="1" dirty="0">
              <a:solidFill>
                <a:srgbClr val="006600"/>
              </a:solidFill>
              <a:latin typeface="微软雅黑" pitchFamily="34" charset="-122"/>
              <a:ea typeface="微软雅黑" pitchFamily="34" charset="-122"/>
            </a:endParaRPr>
          </a:p>
        </p:txBody>
      </p:sp>
    </p:spTree>
    <p:extLst>
      <p:ext uri="{BB962C8B-B14F-4D97-AF65-F5344CB8AC3E}">
        <p14:creationId xmlns:p14="http://schemas.microsoft.com/office/powerpoint/2010/main" val="290500550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32"/>
                                        </p:tgtEl>
                                        <p:attrNameLst>
                                          <p:attrName>style.visibility</p:attrName>
                                        </p:attrNameLst>
                                      </p:cBhvr>
                                      <p:to>
                                        <p:strVal val="visible"/>
                                      </p:to>
                                    </p:set>
                                    <p:animEffect transition="in" filter="box(in)">
                                      <p:cBhvr>
                                        <p:cTn id="7" dur="500"/>
                                        <p:tgtEl>
                                          <p:spTgt spid="9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文本框 1037"/>
          <p:cNvSpPr txBox="1">
            <a:spLocks noChangeArrowheads="1"/>
          </p:cNvSpPr>
          <p:nvPr/>
        </p:nvSpPr>
        <p:spPr bwMode="auto">
          <a:xfrm>
            <a:off x="8123996" y="990326"/>
            <a:ext cx="67710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marL="342900" indent="-342900">
              <a:defRPr sz="2800" b="1">
                <a:solidFill>
                  <a:schemeClr val="tx1"/>
                </a:solidFill>
                <a:latin typeface="华文细黑" pitchFamily="2" charset="-122"/>
                <a:ea typeface="宋体" pitchFamily="2" charset="-122"/>
              </a:defRPr>
            </a:lvl1pPr>
            <a:lvl2pPr>
              <a:defRPr sz="2800" b="1">
                <a:solidFill>
                  <a:schemeClr val="tx1"/>
                </a:solidFill>
                <a:latin typeface="华文细黑" pitchFamily="2" charset="-122"/>
                <a:ea typeface="宋体" pitchFamily="2" charset="-122"/>
              </a:defRPr>
            </a:lvl2pPr>
            <a:lvl3pPr>
              <a:defRPr sz="2800" b="1">
                <a:solidFill>
                  <a:schemeClr val="tx1"/>
                </a:solidFill>
                <a:latin typeface="华文细黑" pitchFamily="2" charset="-122"/>
                <a:ea typeface="宋体" pitchFamily="2" charset="-122"/>
              </a:defRPr>
            </a:lvl3pPr>
            <a:lvl4pPr>
              <a:defRPr sz="2800" b="1">
                <a:solidFill>
                  <a:schemeClr val="tx1"/>
                </a:solidFill>
                <a:latin typeface="华文细黑" pitchFamily="2" charset="-122"/>
                <a:ea typeface="宋体" pitchFamily="2" charset="-122"/>
              </a:defRPr>
            </a:lvl4pPr>
            <a:lvl5pPr>
              <a:defRPr sz="2800" b="1">
                <a:solidFill>
                  <a:schemeClr val="tx1"/>
                </a:solidFill>
                <a:latin typeface="华文细黑" pitchFamily="2" charset="-122"/>
                <a:ea typeface="宋体" pitchFamily="2" charset="-122"/>
              </a:defRPr>
            </a:lvl5pPr>
            <a:lvl6pPr fontAlgn="base">
              <a:lnSpc>
                <a:spcPct val="120000"/>
              </a:lnSpc>
              <a:spcBef>
                <a:spcPct val="20000"/>
              </a:spcBef>
              <a:spcAft>
                <a:spcPct val="0"/>
              </a:spcAft>
              <a:defRPr sz="2800" b="1">
                <a:solidFill>
                  <a:schemeClr val="tx1"/>
                </a:solidFill>
                <a:latin typeface="华文细黑" pitchFamily="2" charset="-122"/>
                <a:ea typeface="宋体" pitchFamily="2" charset="-122"/>
              </a:defRPr>
            </a:lvl6pPr>
            <a:lvl7pPr fontAlgn="base">
              <a:lnSpc>
                <a:spcPct val="120000"/>
              </a:lnSpc>
              <a:spcBef>
                <a:spcPct val="20000"/>
              </a:spcBef>
              <a:spcAft>
                <a:spcPct val="0"/>
              </a:spcAft>
              <a:defRPr sz="2800" b="1">
                <a:solidFill>
                  <a:schemeClr val="tx1"/>
                </a:solidFill>
                <a:latin typeface="华文细黑" pitchFamily="2" charset="-122"/>
                <a:ea typeface="宋体" pitchFamily="2" charset="-122"/>
              </a:defRPr>
            </a:lvl7pPr>
            <a:lvl8pPr fontAlgn="base">
              <a:lnSpc>
                <a:spcPct val="120000"/>
              </a:lnSpc>
              <a:spcBef>
                <a:spcPct val="20000"/>
              </a:spcBef>
              <a:spcAft>
                <a:spcPct val="0"/>
              </a:spcAft>
              <a:defRPr sz="2800" b="1">
                <a:solidFill>
                  <a:schemeClr val="tx1"/>
                </a:solidFill>
                <a:latin typeface="华文细黑" pitchFamily="2" charset="-122"/>
                <a:ea typeface="宋体" pitchFamily="2" charset="-122"/>
              </a:defRPr>
            </a:lvl8pPr>
            <a:lvl9pPr fontAlgn="base">
              <a:lnSpc>
                <a:spcPct val="120000"/>
              </a:lnSpc>
              <a:spcBef>
                <a:spcPct val="20000"/>
              </a:spcBef>
              <a:spcAft>
                <a:spcPct val="0"/>
              </a:spcAft>
              <a:defRPr sz="2800" b="1">
                <a:solidFill>
                  <a:schemeClr val="tx1"/>
                </a:solidFill>
                <a:latin typeface="华文细黑" pitchFamily="2" charset="-122"/>
                <a:ea typeface="宋体" pitchFamily="2" charset="-122"/>
              </a:defRPr>
            </a:lvl9pPr>
          </a:lstStyle>
          <a:p>
            <a:pPr algn="just">
              <a:buClr>
                <a:schemeClr val="folHlink"/>
              </a:buClr>
              <a:buSzPct val="85000"/>
              <a:buFont typeface="Wingdings 2" pitchFamily="18" charset="2"/>
              <a:buNone/>
            </a:pPr>
            <a:r>
              <a:rPr lang="zh-CN" altLang="en-US" sz="3200" dirty="0">
                <a:solidFill>
                  <a:srgbClr val="0000CC"/>
                </a:solidFill>
              </a:rPr>
              <a:t>电流周围存在磁场</a:t>
            </a:r>
            <a:endParaRPr lang="en-US" altLang="zh-CN" sz="3200" dirty="0">
              <a:solidFill>
                <a:srgbClr val="0000CC"/>
              </a:solidFill>
            </a:endParaRPr>
          </a:p>
        </p:txBody>
      </p:sp>
      <p:pic>
        <p:nvPicPr>
          <p:cNvPr id="614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200" y="990326"/>
            <a:ext cx="533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占位符 8194"/>
          <p:cNvSpPr txBox="1">
            <a:spLocks noRot="1" noChangeArrowheads="1"/>
          </p:cNvSpPr>
          <p:nvPr/>
        </p:nvSpPr>
        <p:spPr bwMode="auto">
          <a:xfrm>
            <a:off x="177800" y="4927600"/>
            <a:ext cx="1036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cs typeface="+mn-cs"/>
              </a:defRPr>
            </a:lvl1pPr>
            <a:lvl2pPr marL="742950" indent="-28575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2pPr>
            <a:lvl3pPr marL="1143000" indent="-2286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3pPr>
            <a:lvl4pPr marL="1600200" indent="-2286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4pPr>
            <a:lvl5pPr marL="2057400" indent="-2286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5pPr>
            <a:lvl6pPr marL="2514600" indent="-228600" algn="l" rtl="0" eaLnBrk="1" fontAlgn="base" hangingPunct="1">
              <a:spcBef>
                <a:spcPct val="20000"/>
              </a:spcBef>
              <a:spcAft>
                <a:spcPct val="0"/>
              </a:spcAft>
              <a:buChar char="»"/>
              <a:defRPr sz="2800" b="1">
                <a:solidFill>
                  <a:srgbClr val="336699"/>
                </a:solidFill>
                <a:latin typeface="+mn-lt"/>
                <a:ea typeface="+mn-ea"/>
              </a:defRPr>
            </a:lvl6pPr>
            <a:lvl7pPr marL="2971800" indent="-228600" algn="l" rtl="0" eaLnBrk="1" fontAlgn="base" hangingPunct="1">
              <a:spcBef>
                <a:spcPct val="20000"/>
              </a:spcBef>
              <a:spcAft>
                <a:spcPct val="0"/>
              </a:spcAft>
              <a:buChar char="»"/>
              <a:defRPr sz="2800" b="1">
                <a:solidFill>
                  <a:srgbClr val="336699"/>
                </a:solidFill>
                <a:latin typeface="+mn-lt"/>
                <a:ea typeface="+mn-ea"/>
              </a:defRPr>
            </a:lvl7pPr>
            <a:lvl8pPr marL="3429000" indent="-228600" algn="l" rtl="0" eaLnBrk="1" fontAlgn="base" hangingPunct="1">
              <a:spcBef>
                <a:spcPct val="20000"/>
              </a:spcBef>
              <a:spcAft>
                <a:spcPct val="0"/>
              </a:spcAft>
              <a:buChar char="»"/>
              <a:defRPr sz="2800" b="1">
                <a:solidFill>
                  <a:srgbClr val="336699"/>
                </a:solidFill>
                <a:latin typeface="+mn-lt"/>
                <a:ea typeface="+mn-ea"/>
              </a:defRPr>
            </a:lvl8pPr>
            <a:lvl9pPr marL="3886200" indent="-228600" algn="l" rtl="0" eaLnBrk="1" fontAlgn="base" hangingPunct="1">
              <a:spcBef>
                <a:spcPct val="20000"/>
              </a:spcBef>
              <a:spcAft>
                <a:spcPct val="0"/>
              </a:spcAft>
              <a:buChar char="»"/>
              <a:defRPr sz="2800" b="1">
                <a:solidFill>
                  <a:srgbClr val="336699"/>
                </a:solidFill>
                <a:latin typeface="+mn-lt"/>
                <a:ea typeface="+mn-ea"/>
              </a:defRPr>
            </a:lvl9pPr>
          </a:lstStyle>
          <a:p>
            <a:pPr>
              <a:lnSpc>
                <a:spcPct val="90000"/>
              </a:lnSpc>
              <a:buFont typeface="Wingdings 2" panose="05020102010507070707" pitchFamily="18" charset="2"/>
              <a:buNone/>
            </a:pPr>
            <a:r>
              <a:rPr lang="zh-CN" altLang="en-US" dirty="0" smtClean="0">
                <a:solidFill>
                  <a:srgbClr val="0000CC"/>
                </a:solidFill>
                <a:latin typeface="微软雅黑" pitchFamily="34" charset="-122"/>
                <a:ea typeface="微软雅黑" pitchFamily="34" charset="-122"/>
              </a:rPr>
              <a:t>　　实验表明：磁场不仅存在于磁体周围，还存在于电流周围．</a:t>
            </a:r>
          </a:p>
        </p:txBody>
      </p:sp>
    </p:spTree>
    <p:extLst>
      <p:ext uri="{BB962C8B-B14F-4D97-AF65-F5344CB8AC3E}">
        <p14:creationId xmlns:p14="http://schemas.microsoft.com/office/powerpoint/2010/main" val="31743267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box(in)">
                                      <p:cBhvr>
                                        <p:cTn id="7" dur="500"/>
                                        <p:tgtEl>
                                          <p:spTgt spid="10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文本框 8195"/>
          <p:cNvSpPr txBox="1">
            <a:spLocks noChangeArrowheads="1"/>
          </p:cNvSpPr>
          <p:nvPr/>
        </p:nvSpPr>
        <p:spPr bwMode="auto">
          <a:xfrm>
            <a:off x="1117600" y="1713876"/>
            <a:ext cx="103632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nSpc>
                <a:spcPct val="110000"/>
              </a:lnSpc>
              <a:spcBef>
                <a:spcPct val="0"/>
              </a:spcBef>
            </a:pPr>
            <a:r>
              <a:rPr lang="zh-CN" altLang="en-US" sz="2400" dirty="0">
                <a:solidFill>
                  <a:srgbClr val="0000CC"/>
                </a:solidFill>
                <a:latin typeface="微软雅黑" pitchFamily="34" charset="-122"/>
                <a:ea typeface="微软雅黑" pitchFamily="34" charset="-122"/>
              </a:rPr>
              <a:t> </a:t>
            </a:r>
            <a:r>
              <a:rPr lang="zh-CN" altLang="en-US" sz="2400" dirty="0">
                <a:solidFill>
                  <a:srgbClr val="006600"/>
                </a:solidFill>
                <a:latin typeface="微软雅黑" pitchFamily="34" charset="-122"/>
                <a:ea typeface="微软雅黑" pitchFamily="34" charset="-122"/>
              </a:rPr>
              <a:t>1．磁场概念：</a:t>
            </a:r>
            <a:r>
              <a:rPr lang="zh-CN" altLang="en-US" sz="2400" dirty="0">
                <a:solidFill>
                  <a:srgbClr val="0000CC"/>
                </a:solidFill>
                <a:latin typeface="微软雅黑" pitchFamily="34" charset="-122"/>
                <a:ea typeface="微软雅黑" pitchFamily="34" charset="-122"/>
              </a:rPr>
              <a:t>磁场是存在于</a:t>
            </a:r>
            <a:r>
              <a:rPr lang="zh-CN" altLang="en-US" sz="2400" dirty="0">
                <a:solidFill>
                  <a:srgbClr val="FF0000"/>
                </a:solidFill>
                <a:latin typeface="微软雅黑" pitchFamily="34" charset="-122"/>
                <a:ea typeface="微软雅黑" pitchFamily="34" charset="-122"/>
              </a:rPr>
              <a:t>磁体</a:t>
            </a:r>
            <a:r>
              <a:rPr lang="zh-CN" altLang="en-US" sz="2400" dirty="0">
                <a:solidFill>
                  <a:srgbClr val="0000CC"/>
                </a:solidFill>
                <a:latin typeface="微软雅黑" pitchFamily="34" charset="-122"/>
                <a:ea typeface="微软雅黑" pitchFamily="34" charset="-122"/>
              </a:rPr>
              <a:t>或</a:t>
            </a:r>
            <a:r>
              <a:rPr lang="zh-CN" altLang="en-US" sz="2400" dirty="0">
                <a:solidFill>
                  <a:srgbClr val="FF0000"/>
                </a:solidFill>
                <a:latin typeface="微软雅黑" pitchFamily="34" charset="-122"/>
                <a:ea typeface="微软雅黑" pitchFamily="34" charset="-122"/>
              </a:rPr>
              <a:t>电流</a:t>
            </a:r>
            <a:r>
              <a:rPr lang="zh-CN" altLang="en-US" sz="2400" dirty="0">
                <a:solidFill>
                  <a:srgbClr val="0000CC"/>
                </a:solidFill>
                <a:latin typeface="微软雅黑" pitchFamily="34" charset="-122"/>
                <a:ea typeface="微软雅黑" pitchFamily="34" charset="-122"/>
              </a:rPr>
              <a:t>周围的一种</a:t>
            </a:r>
            <a:r>
              <a:rPr lang="zh-CN" altLang="en-US" sz="2400" dirty="0">
                <a:solidFill>
                  <a:srgbClr val="FF0000"/>
                </a:solidFill>
                <a:latin typeface="微软雅黑" pitchFamily="34" charset="-122"/>
                <a:ea typeface="微软雅黑" pitchFamily="34" charset="-122"/>
              </a:rPr>
              <a:t>客观存在</a:t>
            </a:r>
            <a:r>
              <a:rPr lang="zh-CN" altLang="en-US" sz="2400" dirty="0">
                <a:solidFill>
                  <a:srgbClr val="0000CC"/>
                </a:solidFill>
                <a:latin typeface="微软雅黑" pitchFamily="34" charset="-122"/>
                <a:ea typeface="微软雅黑" pitchFamily="34" charset="-122"/>
              </a:rPr>
              <a:t>的物质． </a:t>
            </a:r>
          </a:p>
        </p:txBody>
      </p:sp>
      <p:sp>
        <p:nvSpPr>
          <p:cNvPr id="6" name="文本框 8196"/>
          <p:cNvSpPr txBox="1">
            <a:spLocks noChangeArrowheads="1"/>
          </p:cNvSpPr>
          <p:nvPr/>
        </p:nvSpPr>
        <p:spPr bwMode="auto">
          <a:xfrm>
            <a:off x="1117600" y="2212474"/>
            <a:ext cx="10363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nSpc>
                <a:spcPct val="150000"/>
              </a:lnSpc>
              <a:spcBef>
                <a:spcPct val="0"/>
              </a:spcBef>
            </a:pPr>
            <a:r>
              <a:rPr lang="zh-CN" altLang="en-US" sz="2400" dirty="0">
                <a:solidFill>
                  <a:srgbClr val="0000CC"/>
                </a:solidFill>
                <a:latin typeface="微软雅黑" pitchFamily="34" charset="-122"/>
                <a:ea typeface="微软雅黑" pitchFamily="34" charset="-122"/>
              </a:rPr>
              <a:t> </a:t>
            </a:r>
            <a:r>
              <a:rPr lang="zh-CN" altLang="en-US" sz="2400" dirty="0">
                <a:solidFill>
                  <a:srgbClr val="006600"/>
                </a:solidFill>
                <a:latin typeface="微软雅黑" pitchFamily="34" charset="-122"/>
                <a:ea typeface="微软雅黑" pitchFamily="34" charset="-122"/>
              </a:rPr>
              <a:t>2．磁场的基本性质：</a:t>
            </a:r>
            <a:r>
              <a:rPr lang="zh-CN" altLang="en-US" sz="2400" dirty="0">
                <a:solidFill>
                  <a:srgbClr val="0000CC"/>
                </a:solidFill>
                <a:latin typeface="微软雅黑" pitchFamily="34" charset="-122"/>
                <a:ea typeface="微软雅黑" pitchFamily="34" charset="-122"/>
              </a:rPr>
              <a:t>对处在它里面的</a:t>
            </a:r>
            <a:r>
              <a:rPr lang="zh-CN" altLang="en-US" sz="2400" dirty="0">
                <a:solidFill>
                  <a:srgbClr val="FF0000"/>
                </a:solidFill>
                <a:latin typeface="微软雅黑" pitchFamily="34" charset="-122"/>
                <a:ea typeface="微软雅黑" pitchFamily="34" charset="-122"/>
              </a:rPr>
              <a:t>磁极</a:t>
            </a:r>
            <a:r>
              <a:rPr lang="zh-CN" altLang="en-US" sz="2400" dirty="0">
                <a:solidFill>
                  <a:srgbClr val="0000CC"/>
                </a:solidFill>
                <a:latin typeface="微软雅黑" pitchFamily="34" charset="-122"/>
                <a:ea typeface="微软雅黑" pitchFamily="34" charset="-122"/>
              </a:rPr>
              <a:t>或</a:t>
            </a:r>
            <a:r>
              <a:rPr lang="zh-CN" altLang="en-US" sz="2400" dirty="0">
                <a:solidFill>
                  <a:srgbClr val="FF0000"/>
                </a:solidFill>
                <a:latin typeface="微软雅黑" pitchFamily="34" charset="-122"/>
                <a:ea typeface="微软雅黑" pitchFamily="34" charset="-122"/>
              </a:rPr>
              <a:t>电流</a:t>
            </a:r>
            <a:r>
              <a:rPr lang="zh-CN" altLang="en-US" sz="2400" dirty="0">
                <a:solidFill>
                  <a:srgbClr val="0000CC"/>
                </a:solidFill>
                <a:latin typeface="微软雅黑" pitchFamily="34" charset="-122"/>
                <a:ea typeface="微软雅黑" pitchFamily="34" charset="-122"/>
              </a:rPr>
              <a:t>有磁场力的作用（这种性质叫做磁场具有力的性质）．</a:t>
            </a:r>
          </a:p>
        </p:txBody>
      </p:sp>
      <p:sp>
        <p:nvSpPr>
          <p:cNvPr id="7" name="文本框 76804"/>
          <p:cNvSpPr txBox="1">
            <a:spLocks noChangeArrowheads="1"/>
          </p:cNvSpPr>
          <p:nvPr/>
        </p:nvSpPr>
        <p:spPr bwMode="auto">
          <a:xfrm>
            <a:off x="1052968" y="82840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pPr>
            <a:r>
              <a:rPr lang="zh-CN" altLang="en-US" sz="2400" b="1" dirty="0" smtClean="0">
                <a:solidFill>
                  <a:srgbClr val="006600"/>
                </a:solidFill>
                <a:latin typeface="微软雅黑" pitchFamily="34" charset="-122"/>
                <a:ea typeface="微软雅黑" pitchFamily="34" charset="-122"/>
              </a:rPr>
              <a:t>二、磁场</a:t>
            </a:r>
            <a:endParaRPr lang="zh-CN" altLang="en-US" sz="2400" b="1" dirty="0">
              <a:solidFill>
                <a:srgbClr val="006600"/>
              </a:solidFill>
              <a:latin typeface="微软雅黑" pitchFamily="34" charset="-122"/>
              <a:ea typeface="微软雅黑" pitchFamily="34" charset="-122"/>
            </a:endParaRPr>
          </a:p>
        </p:txBody>
      </p:sp>
    </p:spTree>
    <p:extLst>
      <p:ext uri="{BB962C8B-B14F-4D97-AF65-F5344CB8AC3E}">
        <p14:creationId xmlns:p14="http://schemas.microsoft.com/office/powerpoint/2010/main" val="1290490695"/>
      </p:ext>
    </p:extLst>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30" name="组合 68629"/>
          <p:cNvGrpSpPr>
            <a:grpSpLocks/>
          </p:cNvGrpSpPr>
          <p:nvPr/>
        </p:nvGrpSpPr>
        <p:grpSpPr bwMode="auto">
          <a:xfrm>
            <a:off x="5471584" y="2276475"/>
            <a:ext cx="6201998" cy="990600"/>
            <a:chOff x="1370" y="2810"/>
            <a:chExt cx="2832" cy="624"/>
          </a:xfrm>
        </p:grpSpPr>
        <p:sp>
          <p:nvSpPr>
            <p:cNvPr id="8195" name="文本框 68630"/>
            <p:cNvSpPr txBox="1">
              <a:spLocks noChangeArrowheads="1"/>
            </p:cNvSpPr>
            <p:nvPr/>
          </p:nvSpPr>
          <p:spPr bwMode="auto">
            <a:xfrm>
              <a:off x="3696" y="2928"/>
              <a:ext cx="506" cy="407"/>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nSpc>
                  <a:spcPct val="100000"/>
                </a:lnSpc>
                <a:spcBef>
                  <a:spcPct val="0"/>
                </a:spcBef>
              </a:pPr>
              <a:r>
                <a:rPr lang="zh-CN" altLang="en-US" sz="3600" dirty="0">
                  <a:solidFill>
                    <a:srgbClr val="0000CC"/>
                  </a:solidFill>
                  <a:latin typeface="Arial" pitchFamily="34" charset="0"/>
                  <a:ea typeface="微软雅黑" pitchFamily="34" charset="-122"/>
                </a:rPr>
                <a:t>磁体</a:t>
              </a:r>
            </a:p>
          </p:txBody>
        </p:sp>
        <p:sp>
          <p:nvSpPr>
            <p:cNvPr id="8196" name="文本框 68631"/>
            <p:cNvSpPr txBox="1">
              <a:spLocks noChangeArrowheads="1"/>
            </p:cNvSpPr>
            <p:nvPr/>
          </p:nvSpPr>
          <p:spPr bwMode="auto">
            <a:xfrm>
              <a:off x="1370" y="2954"/>
              <a:ext cx="727" cy="41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nSpc>
                  <a:spcPct val="100000"/>
                </a:lnSpc>
                <a:spcBef>
                  <a:spcPct val="0"/>
                </a:spcBef>
              </a:pPr>
              <a:r>
                <a:rPr lang="zh-CN" altLang="en-US" sz="3600" dirty="0">
                  <a:solidFill>
                    <a:srgbClr val="0000CC"/>
                  </a:solidFill>
                  <a:latin typeface="Arial" pitchFamily="34" charset="0"/>
                  <a:ea typeface="微软雅黑" pitchFamily="34" charset="-122"/>
                </a:rPr>
                <a:t>磁体</a:t>
              </a:r>
            </a:p>
          </p:txBody>
        </p:sp>
        <p:sp>
          <p:nvSpPr>
            <p:cNvPr id="8197" name="椭圆 68632"/>
            <p:cNvSpPr>
              <a:spLocks noChangeArrowheads="1"/>
            </p:cNvSpPr>
            <p:nvPr/>
          </p:nvSpPr>
          <p:spPr bwMode="auto">
            <a:xfrm>
              <a:off x="2570" y="2810"/>
              <a:ext cx="624" cy="624"/>
            </a:xfrm>
            <a:prstGeom prst="ellipse">
              <a:avLst/>
            </a:prstGeom>
            <a:solidFill>
              <a:schemeClr val="tx2"/>
            </a:solidFill>
            <a:ln w="9525">
              <a:solidFill>
                <a:srgbClr val="00FF00"/>
              </a:solidFill>
              <a:round/>
              <a:headEnd/>
              <a:tailEnd/>
            </a:ln>
          </p:spPr>
          <p:txBody>
            <a:bodyPr wrap="none" anchor="ctr"/>
            <a:lstStyle/>
            <a:p>
              <a:pPr algn="ctr">
                <a:lnSpc>
                  <a:spcPct val="100000"/>
                </a:lnSpc>
                <a:spcBef>
                  <a:spcPct val="0"/>
                </a:spcBef>
              </a:pPr>
              <a:r>
                <a:rPr lang="zh-CN" altLang="en-US" dirty="0">
                  <a:solidFill>
                    <a:srgbClr val="FF0000"/>
                  </a:solidFill>
                  <a:latin typeface="Arial" pitchFamily="34" charset="0"/>
                  <a:ea typeface="微软雅黑" pitchFamily="34" charset="-122"/>
                </a:rPr>
                <a:t>磁场</a:t>
              </a:r>
            </a:p>
          </p:txBody>
        </p:sp>
        <p:sp>
          <p:nvSpPr>
            <p:cNvPr id="8198" name="右箭头 68633"/>
            <p:cNvSpPr>
              <a:spLocks noChangeArrowheads="1"/>
            </p:cNvSpPr>
            <p:nvPr/>
          </p:nvSpPr>
          <p:spPr bwMode="auto">
            <a:xfrm>
              <a:off x="2138" y="3002"/>
              <a:ext cx="432" cy="96"/>
            </a:xfrm>
            <a:prstGeom prst="rightArrow">
              <a:avLst>
                <a:gd name="adj1" fmla="val 50000"/>
                <a:gd name="adj2" fmla="val 112500"/>
              </a:avLst>
            </a:prstGeom>
            <a:solidFill>
              <a:srgbClr val="000000"/>
            </a:solidFill>
            <a:ln w="9525">
              <a:solidFill>
                <a:schemeClr val="tx1"/>
              </a:solidFill>
              <a:miter lim="800000"/>
              <a:headEnd/>
              <a:tailEnd/>
            </a:ln>
          </p:spPr>
          <p:txBody>
            <a:bodyPr/>
            <a:lstStyle/>
            <a:p>
              <a:pPr algn="just"/>
              <a:endParaRPr lang="zh-CN" altLang="en-US" dirty="0">
                <a:ea typeface="微软雅黑" pitchFamily="34" charset="-122"/>
              </a:endParaRPr>
            </a:p>
          </p:txBody>
        </p:sp>
        <p:sp>
          <p:nvSpPr>
            <p:cNvPr id="8199" name="右箭头 68634"/>
            <p:cNvSpPr>
              <a:spLocks noChangeArrowheads="1"/>
            </p:cNvSpPr>
            <p:nvPr/>
          </p:nvSpPr>
          <p:spPr bwMode="auto">
            <a:xfrm>
              <a:off x="3242" y="3002"/>
              <a:ext cx="432" cy="96"/>
            </a:xfrm>
            <a:prstGeom prst="rightArrow">
              <a:avLst>
                <a:gd name="adj1" fmla="val 50000"/>
                <a:gd name="adj2" fmla="val 112500"/>
              </a:avLst>
            </a:prstGeom>
            <a:solidFill>
              <a:srgbClr val="000000"/>
            </a:solidFill>
            <a:ln w="9525">
              <a:solidFill>
                <a:schemeClr val="tx1"/>
              </a:solidFill>
              <a:miter lim="800000"/>
              <a:headEnd/>
              <a:tailEnd/>
            </a:ln>
          </p:spPr>
          <p:txBody>
            <a:bodyPr/>
            <a:lstStyle/>
            <a:p>
              <a:pPr algn="just"/>
              <a:endParaRPr lang="zh-CN" altLang="en-US" dirty="0">
                <a:ea typeface="微软雅黑" pitchFamily="34" charset="-122"/>
              </a:endParaRPr>
            </a:p>
          </p:txBody>
        </p:sp>
        <p:sp>
          <p:nvSpPr>
            <p:cNvPr id="8200" name="右箭头 68635"/>
            <p:cNvSpPr>
              <a:spLocks noChangeArrowheads="1"/>
            </p:cNvSpPr>
            <p:nvPr/>
          </p:nvSpPr>
          <p:spPr bwMode="auto">
            <a:xfrm rot="10800000">
              <a:off x="3194" y="3242"/>
              <a:ext cx="432" cy="96"/>
            </a:xfrm>
            <a:prstGeom prst="rightArrow">
              <a:avLst>
                <a:gd name="adj1" fmla="val 50000"/>
                <a:gd name="adj2" fmla="val 112500"/>
              </a:avLst>
            </a:prstGeom>
            <a:solidFill>
              <a:srgbClr val="000000"/>
            </a:solidFill>
            <a:ln w="9525">
              <a:solidFill>
                <a:schemeClr val="tx1"/>
              </a:solidFill>
              <a:miter lim="800000"/>
              <a:headEnd/>
              <a:tailEnd/>
            </a:ln>
          </p:spPr>
          <p:txBody>
            <a:bodyPr/>
            <a:lstStyle/>
            <a:p>
              <a:pPr algn="just"/>
              <a:endParaRPr lang="zh-CN" altLang="en-US" dirty="0">
                <a:ea typeface="微软雅黑" pitchFamily="34" charset="-122"/>
              </a:endParaRPr>
            </a:p>
          </p:txBody>
        </p:sp>
        <p:sp>
          <p:nvSpPr>
            <p:cNvPr id="8201" name="右箭头 68636"/>
            <p:cNvSpPr>
              <a:spLocks noChangeArrowheads="1"/>
            </p:cNvSpPr>
            <p:nvPr/>
          </p:nvSpPr>
          <p:spPr bwMode="auto">
            <a:xfrm rot="10800000">
              <a:off x="2090" y="3242"/>
              <a:ext cx="432" cy="96"/>
            </a:xfrm>
            <a:prstGeom prst="rightArrow">
              <a:avLst>
                <a:gd name="adj1" fmla="val 50000"/>
                <a:gd name="adj2" fmla="val 112500"/>
              </a:avLst>
            </a:prstGeom>
            <a:solidFill>
              <a:srgbClr val="000000"/>
            </a:solidFill>
            <a:ln w="9525">
              <a:solidFill>
                <a:schemeClr val="tx1"/>
              </a:solidFill>
              <a:miter lim="800000"/>
              <a:headEnd/>
              <a:tailEnd/>
            </a:ln>
          </p:spPr>
          <p:txBody>
            <a:bodyPr/>
            <a:lstStyle/>
            <a:p>
              <a:pPr algn="just"/>
              <a:endParaRPr lang="zh-CN" altLang="en-US" dirty="0">
                <a:ea typeface="微软雅黑" pitchFamily="34" charset="-122"/>
              </a:endParaRPr>
            </a:p>
          </p:txBody>
        </p:sp>
      </p:grpSp>
      <p:grpSp>
        <p:nvGrpSpPr>
          <p:cNvPr id="68638" name="组合 68637"/>
          <p:cNvGrpSpPr>
            <a:grpSpLocks/>
          </p:cNvGrpSpPr>
          <p:nvPr/>
        </p:nvGrpSpPr>
        <p:grpSpPr bwMode="auto">
          <a:xfrm>
            <a:off x="5520267" y="4437063"/>
            <a:ext cx="6190146" cy="990600"/>
            <a:chOff x="1370" y="2810"/>
            <a:chExt cx="2833" cy="624"/>
          </a:xfrm>
        </p:grpSpPr>
        <p:sp>
          <p:nvSpPr>
            <p:cNvPr id="8203" name="文本框 68638"/>
            <p:cNvSpPr txBox="1">
              <a:spLocks noChangeArrowheads="1"/>
            </p:cNvSpPr>
            <p:nvPr/>
          </p:nvSpPr>
          <p:spPr bwMode="auto">
            <a:xfrm>
              <a:off x="3696" y="2928"/>
              <a:ext cx="507" cy="407"/>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nSpc>
                  <a:spcPct val="100000"/>
                </a:lnSpc>
                <a:spcBef>
                  <a:spcPct val="0"/>
                </a:spcBef>
              </a:pPr>
              <a:r>
                <a:rPr lang="zh-CN" altLang="en-US" sz="3600" dirty="0">
                  <a:solidFill>
                    <a:srgbClr val="0000CC"/>
                  </a:solidFill>
                  <a:latin typeface="Arial" pitchFamily="34" charset="0"/>
                  <a:ea typeface="微软雅黑" pitchFamily="34" charset="-122"/>
                </a:rPr>
                <a:t>电流</a:t>
              </a:r>
            </a:p>
          </p:txBody>
        </p:sp>
        <p:sp>
          <p:nvSpPr>
            <p:cNvPr id="8204" name="文本框 68639"/>
            <p:cNvSpPr txBox="1">
              <a:spLocks noChangeArrowheads="1"/>
            </p:cNvSpPr>
            <p:nvPr/>
          </p:nvSpPr>
          <p:spPr bwMode="auto">
            <a:xfrm>
              <a:off x="1370" y="2954"/>
              <a:ext cx="727" cy="41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nSpc>
                  <a:spcPct val="100000"/>
                </a:lnSpc>
                <a:spcBef>
                  <a:spcPct val="0"/>
                </a:spcBef>
              </a:pPr>
              <a:r>
                <a:rPr lang="zh-CN" altLang="en-US" sz="3600" dirty="0">
                  <a:solidFill>
                    <a:srgbClr val="0000CC"/>
                  </a:solidFill>
                  <a:latin typeface="Arial" pitchFamily="34" charset="0"/>
                  <a:ea typeface="微软雅黑" pitchFamily="34" charset="-122"/>
                </a:rPr>
                <a:t>磁体</a:t>
              </a:r>
            </a:p>
          </p:txBody>
        </p:sp>
        <p:sp>
          <p:nvSpPr>
            <p:cNvPr id="8205" name="椭圆 68640"/>
            <p:cNvSpPr>
              <a:spLocks noChangeArrowheads="1"/>
            </p:cNvSpPr>
            <p:nvPr/>
          </p:nvSpPr>
          <p:spPr bwMode="auto">
            <a:xfrm>
              <a:off x="2570" y="2810"/>
              <a:ext cx="624" cy="624"/>
            </a:xfrm>
            <a:prstGeom prst="ellipse">
              <a:avLst/>
            </a:prstGeom>
            <a:solidFill>
              <a:schemeClr val="tx2"/>
            </a:solidFill>
            <a:ln w="9525">
              <a:solidFill>
                <a:srgbClr val="00FF00"/>
              </a:solidFill>
              <a:round/>
              <a:headEnd/>
              <a:tailEnd/>
            </a:ln>
          </p:spPr>
          <p:txBody>
            <a:bodyPr wrap="none" anchor="ctr"/>
            <a:lstStyle/>
            <a:p>
              <a:pPr algn="ctr">
                <a:lnSpc>
                  <a:spcPct val="100000"/>
                </a:lnSpc>
                <a:spcBef>
                  <a:spcPct val="0"/>
                </a:spcBef>
              </a:pPr>
              <a:r>
                <a:rPr lang="zh-CN" altLang="en-US" dirty="0">
                  <a:solidFill>
                    <a:srgbClr val="FF0000"/>
                  </a:solidFill>
                  <a:latin typeface="Arial" pitchFamily="34" charset="0"/>
                  <a:ea typeface="微软雅黑" pitchFamily="34" charset="-122"/>
                </a:rPr>
                <a:t>磁场</a:t>
              </a:r>
            </a:p>
          </p:txBody>
        </p:sp>
        <p:sp>
          <p:nvSpPr>
            <p:cNvPr id="8206" name="右箭头 68641"/>
            <p:cNvSpPr>
              <a:spLocks noChangeArrowheads="1"/>
            </p:cNvSpPr>
            <p:nvPr/>
          </p:nvSpPr>
          <p:spPr bwMode="auto">
            <a:xfrm>
              <a:off x="2138" y="3002"/>
              <a:ext cx="432" cy="96"/>
            </a:xfrm>
            <a:prstGeom prst="rightArrow">
              <a:avLst>
                <a:gd name="adj1" fmla="val 50000"/>
                <a:gd name="adj2" fmla="val 112500"/>
              </a:avLst>
            </a:prstGeom>
            <a:solidFill>
              <a:srgbClr val="000000"/>
            </a:solidFill>
            <a:ln w="9525">
              <a:solidFill>
                <a:schemeClr val="tx1"/>
              </a:solidFill>
              <a:miter lim="800000"/>
              <a:headEnd/>
              <a:tailEnd/>
            </a:ln>
          </p:spPr>
          <p:txBody>
            <a:bodyPr/>
            <a:lstStyle/>
            <a:p>
              <a:pPr algn="just"/>
              <a:endParaRPr lang="zh-CN" altLang="en-US" dirty="0">
                <a:ea typeface="微软雅黑" pitchFamily="34" charset="-122"/>
              </a:endParaRPr>
            </a:p>
          </p:txBody>
        </p:sp>
        <p:sp>
          <p:nvSpPr>
            <p:cNvPr id="8207" name="右箭头 68642"/>
            <p:cNvSpPr>
              <a:spLocks noChangeArrowheads="1"/>
            </p:cNvSpPr>
            <p:nvPr/>
          </p:nvSpPr>
          <p:spPr bwMode="auto">
            <a:xfrm>
              <a:off x="3242" y="3002"/>
              <a:ext cx="432" cy="96"/>
            </a:xfrm>
            <a:prstGeom prst="rightArrow">
              <a:avLst>
                <a:gd name="adj1" fmla="val 50000"/>
                <a:gd name="adj2" fmla="val 112500"/>
              </a:avLst>
            </a:prstGeom>
            <a:solidFill>
              <a:srgbClr val="000000"/>
            </a:solidFill>
            <a:ln w="9525">
              <a:solidFill>
                <a:schemeClr val="tx1"/>
              </a:solidFill>
              <a:miter lim="800000"/>
              <a:headEnd/>
              <a:tailEnd/>
            </a:ln>
          </p:spPr>
          <p:txBody>
            <a:bodyPr/>
            <a:lstStyle/>
            <a:p>
              <a:pPr algn="just"/>
              <a:endParaRPr lang="zh-CN" altLang="en-US" dirty="0">
                <a:ea typeface="微软雅黑" pitchFamily="34" charset="-122"/>
              </a:endParaRPr>
            </a:p>
          </p:txBody>
        </p:sp>
        <p:sp>
          <p:nvSpPr>
            <p:cNvPr id="8208" name="右箭头 68643"/>
            <p:cNvSpPr>
              <a:spLocks noChangeArrowheads="1"/>
            </p:cNvSpPr>
            <p:nvPr/>
          </p:nvSpPr>
          <p:spPr bwMode="auto">
            <a:xfrm rot="10800000">
              <a:off x="3194" y="3242"/>
              <a:ext cx="432" cy="96"/>
            </a:xfrm>
            <a:prstGeom prst="rightArrow">
              <a:avLst>
                <a:gd name="adj1" fmla="val 50000"/>
                <a:gd name="adj2" fmla="val 112500"/>
              </a:avLst>
            </a:prstGeom>
            <a:solidFill>
              <a:srgbClr val="000000"/>
            </a:solidFill>
            <a:ln w="9525">
              <a:solidFill>
                <a:schemeClr val="tx1"/>
              </a:solidFill>
              <a:miter lim="800000"/>
              <a:headEnd/>
              <a:tailEnd/>
            </a:ln>
          </p:spPr>
          <p:txBody>
            <a:bodyPr/>
            <a:lstStyle/>
            <a:p>
              <a:pPr algn="just"/>
              <a:endParaRPr lang="zh-CN" altLang="en-US" dirty="0">
                <a:ea typeface="微软雅黑" pitchFamily="34" charset="-122"/>
              </a:endParaRPr>
            </a:p>
          </p:txBody>
        </p:sp>
        <p:sp>
          <p:nvSpPr>
            <p:cNvPr id="8209" name="右箭头 68644"/>
            <p:cNvSpPr>
              <a:spLocks noChangeArrowheads="1"/>
            </p:cNvSpPr>
            <p:nvPr/>
          </p:nvSpPr>
          <p:spPr bwMode="auto">
            <a:xfrm rot="10800000">
              <a:off x="2090" y="3242"/>
              <a:ext cx="432" cy="96"/>
            </a:xfrm>
            <a:prstGeom prst="rightArrow">
              <a:avLst>
                <a:gd name="adj1" fmla="val 50000"/>
                <a:gd name="adj2" fmla="val 112500"/>
              </a:avLst>
            </a:prstGeom>
            <a:solidFill>
              <a:srgbClr val="000000"/>
            </a:solidFill>
            <a:ln w="9525">
              <a:solidFill>
                <a:schemeClr val="tx1"/>
              </a:solidFill>
              <a:miter lim="800000"/>
              <a:headEnd/>
              <a:tailEnd/>
            </a:ln>
          </p:spPr>
          <p:txBody>
            <a:bodyPr/>
            <a:lstStyle/>
            <a:p>
              <a:pPr algn="just"/>
              <a:endParaRPr lang="zh-CN" altLang="en-US" dirty="0">
                <a:ea typeface="微软雅黑" pitchFamily="34" charset="-122"/>
              </a:endParaRPr>
            </a:p>
          </p:txBody>
        </p:sp>
      </p:grpSp>
      <p:sp>
        <p:nvSpPr>
          <p:cNvPr id="68646" name="矩形 68645"/>
          <p:cNvSpPr/>
          <p:nvPr/>
        </p:nvSpPr>
        <p:spPr>
          <a:xfrm>
            <a:off x="5433483" y="1098550"/>
            <a:ext cx="5952067" cy="1061829"/>
          </a:xfrm>
          <a:prstGeom prst="rect">
            <a:avLst/>
          </a:prstGeom>
          <a:noFill/>
          <a:ln w="9525">
            <a:noFill/>
          </a:ln>
        </p:spPr>
        <p:txBody>
          <a:bodyPr>
            <a:spAutoFit/>
          </a:bodyPr>
          <a:lstStyle/>
          <a:p>
            <a:pPr>
              <a:lnSpc>
                <a:spcPct val="150000"/>
              </a:lnSpc>
              <a:spcBef>
                <a:spcPct val="0"/>
              </a:spcBef>
            </a:pPr>
            <a:r>
              <a:rPr lang="en-US" altLang="zh-CN" noProof="1">
                <a:solidFill>
                  <a:srgbClr val="006600"/>
                </a:solidFill>
                <a:latin typeface="微软雅黑" pitchFamily="34" charset="-122"/>
                <a:ea typeface="微软雅黑" pitchFamily="34" charset="-122"/>
              </a:rPr>
              <a:t>(1)</a:t>
            </a:r>
            <a:r>
              <a:rPr lang="zh-CN" altLang="en-US" noProof="1">
                <a:solidFill>
                  <a:srgbClr val="006600"/>
                </a:solidFill>
                <a:latin typeface="微软雅黑" pitchFamily="34" charset="-122"/>
                <a:ea typeface="微软雅黑" pitchFamily="34" charset="-122"/>
              </a:rPr>
              <a:t>磁极间的相互作用</a:t>
            </a:r>
            <a:r>
              <a:rPr lang="en-US" altLang="zh-CN" noProof="1">
                <a:solidFill>
                  <a:srgbClr val="0000CC"/>
                </a:solidFill>
                <a:latin typeface="微软雅黑" pitchFamily="34" charset="-122"/>
                <a:ea typeface="微软雅黑" pitchFamily="34" charset="-122"/>
              </a:rPr>
              <a:t>—</a:t>
            </a:r>
          </a:p>
          <a:p>
            <a:pPr>
              <a:lnSpc>
                <a:spcPct val="150000"/>
              </a:lnSpc>
              <a:spcBef>
                <a:spcPct val="0"/>
              </a:spcBef>
            </a:pPr>
            <a:r>
              <a:rPr lang="zh-CN" altLang="en-US" sz="2400" noProof="1">
                <a:solidFill>
                  <a:srgbClr val="0000CC"/>
                </a:solidFill>
                <a:latin typeface="微软雅黑" pitchFamily="34" charset="-122"/>
                <a:ea typeface="微软雅黑" pitchFamily="34" charset="-122"/>
              </a:rPr>
              <a:t>同名磁极相斥，异名磁极相吸</a:t>
            </a:r>
            <a:endParaRPr lang="en-US" altLang="zh-CN" sz="2400" noProof="1">
              <a:solidFill>
                <a:srgbClr val="0000CC"/>
              </a:solidFill>
              <a:latin typeface="微软雅黑" pitchFamily="34" charset="-122"/>
              <a:ea typeface="微软雅黑" pitchFamily="34" charset="-122"/>
            </a:endParaRPr>
          </a:p>
        </p:txBody>
      </p:sp>
      <p:sp>
        <p:nvSpPr>
          <p:cNvPr id="68648" name="矩形 68647"/>
          <p:cNvSpPr/>
          <p:nvPr/>
        </p:nvSpPr>
        <p:spPr>
          <a:xfrm>
            <a:off x="5325699" y="3696216"/>
            <a:ext cx="4474632" cy="369332"/>
          </a:xfrm>
          <a:prstGeom prst="rect">
            <a:avLst/>
          </a:prstGeom>
          <a:noFill/>
          <a:ln w="12700">
            <a:noFill/>
          </a:ln>
        </p:spPr>
        <p:txBody>
          <a:bodyPr wrap="square">
            <a:spAutoFit/>
          </a:bodyPr>
          <a:lstStyle/>
          <a:p>
            <a:pPr>
              <a:lnSpc>
                <a:spcPct val="100000"/>
              </a:lnSpc>
              <a:spcBef>
                <a:spcPct val="0"/>
              </a:spcBef>
            </a:pPr>
            <a:r>
              <a:rPr lang="zh-CN" altLang="en-US" noProof="1">
                <a:solidFill>
                  <a:srgbClr val="006600"/>
                </a:solidFill>
                <a:latin typeface="微软雅黑" pitchFamily="34" charset="-122"/>
                <a:ea typeface="微软雅黑" pitchFamily="34" charset="-122"/>
              </a:rPr>
              <a:t>（</a:t>
            </a:r>
            <a:r>
              <a:rPr lang="en-US" altLang="zh-CN" noProof="1">
                <a:solidFill>
                  <a:srgbClr val="006600"/>
                </a:solidFill>
                <a:latin typeface="微软雅黑" pitchFamily="34" charset="-122"/>
                <a:ea typeface="微软雅黑" pitchFamily="34" charset="-122"/>
              </a:rPr>
              <a:t>2</a:t>
            </a:r>
            <a:r>
              <a:rPr lang="zh-CN" altLang="en-US" noProof="1">
                <a:solidFill>
                  <a:srgbClr val="006600"/>
                </a:solidFill>
                <a:latin typeface="微软雅黑" pitchFamily="34" charset="-122"/>
                <a:ea typeface="微软雅黑" pitchFamily="34" charset="-122"/>
              </a:rPr>
              <a:t>）磁场对通电导线有力的作用</a:t>
            </a:r>
          </a:p>
        </p:txBody>
      </p:sp>
      <p:pic>
        <p:nvPicPr>
          <p:cNvPr id="8212"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85" y="1196975"/>
            <a:ext cx="3795183"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内容占位符 4"/>
          <p:cNvPicPr>
            <a:picLocks noGrp="1" noRot="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899585" y="3793129"/>
            <a:ext cx="3795183" cy="2245357"/>
          </a:xfrm>
        </p:spPr>
      </p:pic>
    </p:spTree>
    <p:extLst>
      <p:ext uri="{BB962C8B-B14F-4D97-AF65-F5344CB8AC3E}">
        <p14:creationId xmlns:p14="http://schemas.microsoft.com/office/powerpoint/2010/main" val="4133180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8646"/>
                                        </p:tgtEl>
                                        <p:attrNameLst>
                                          <p:attrName>style.visibility</p:attrName>
                                        </p:attrNameLst>
                                      </p:cBhvr>
                                      <p:to>
                                        <p:strVal val="visible"/>
                                      </p:to>
                                    </p:set>
                                    <p:anim calcmode="lin" valueType="num">
                                      <p:cBhvr>
                                        <p:cTn id="7" dur="500" fill="hold"/>
                                        <p:tgtEl>
                                          <p:spTgt spid="68646"/>
                                        </p:tgtEl>
                                        <p:attrNameLst>
                                          <p:attrName>ppt_x</p:attrName>
                                        </p:attrNameLst>
                                      </p:cBhvr>
                                      <p:tavLst>
                                        <p:tav tm="0">
                                          <p:val>
                                            <p:strVal val="#ppt_x-#ppt_w/2"/>
                                          </p:val>
                                        </p:tav>
                                        <p:tav tm="100000">
                                          <p:val>
                                            <p:strVal val="#ppt_x"/>
                                          </p:val>
                                        </p:tav>
                                      </p:tavLst>
                                    </p:anim>
                                    <p:anim calcmode="lin" valueType="num">
                                      <p:cBhvr>
                                        <p:cTn id="8" dur="500" fill="hold"/>
                                        <p:tgtEl>
                                          <p:spTgt spid="68646"/>
                                        </p:tgtEl>
                                        <p:attrNameLst>
                                          <p:attrName>ppt_y</p:attrName>
                                        </p:attrNameLst>
                                      </p:cBhvr>
                                      <p:tavLst>
                                        <p:tav tm="0">
                                          <p:val>
                                            <p:strVal val="#ppt_y"/>
                                          </p:val>
                                        </p:tav>
                                        <p:tav tm="100000">
                                          <p:val>
                                            <p:strVal val="#ppt_y"/>
                                          </p:val>
                                        </p:tav>
                                      </p:tavLst>
                                    </p:anim>
                                    <p:anim calcmode="lin" valueType="num">
                                      <p:cBhvr>
                                        <p:cTn id="9" dur="500" fill="hold"/>
                                        <p:tgtEl>
                                          <p:spTgt spid="68646"/>
                                        </p:tgtEl>
                                        <p:attrNameLst>
                                          <p:attrName>ppt_w</p:attrName>
                                        </p:attrNameLst>
                                      </p:cBhvr>
                                      <p:tavLst>
                                        <p:tav tm="0">
                                          <p:val>
                                            <p:fltVal val="0"/>
                                          </p:val>
                                        </p:tav>
                                        <p:tav tm="100000">
                                          <p:val>
                                            <p:strVal val="#ppt_w"/>
                                          </p:val>
                                        </p:tav>
                                      </p:tavLst>
                                    </p:anim>
                                    <p:anim calcmode="lin" valueType="num">
                                      <p:cBhvr>
                                        <p:cTn id="10" dur="500" fill="hold"/>
                                        <p:tgtEl>
                                          <p:spTgt spid="68646"/>
                                        </p:tgtEl>
                                        <p:attrNameLst>
                                          <p:attrName>ppt_h</p:attrName>
                                        </p:attrNameLst>
                                      </p:cBhvr>
                                      <p:tavLst>
                                        <p:tav tm="0">
                                          <p:val>
                                            <p:strVal val="#ppt_h"/>
                                          </p:val>
                                        </p:tav>
                                        <p:tav tm="100000">
                                          <p:val>
                                            <p:strVal val="#ppt_h"/>
                                          </p:val>
                                        </p:tav>
                                      </p:tavLst>
                                    </p:anim>
                                  </p:childTnLst>
                                </p:cTn>
                              </p:par>
                              <p:par>
                                <p:cTn id="11" presetID="2" presetClass="entr" presetSubtype="8" fill="hold" nodeType="withEffect">
                                  <p:stCondLst>
                                    <p:cond delay="0"/>
                                  </p:stCondLst>
                                  <p:childTnLst>
                                    <p:set>
                                      <p:cBhvr>
                                        <p:cTn id="12" dur="1" fill="hold">
                                          <p:stCondLst>
                                            <p:cond delay="0"/>
                                          </p:stCondLst>
                                        </p:cTn>
                                        <p:tgtEl>
                                          <p:spTgt spid="68630"/>
                                        </p:tgtEl>
                                        <p:attrNameLst>
                                          <p:attrName>style.visibility</p:attrName>
                                        </p:attrNameLst>
                                      </p:cBhvr>
                                      <p:to>
                                        <p:strVal val="visible"/>
                                      </p:to>
                                    </p:set>
                                    <p:anim calcmode="lin" valueType="num">
                                      <p:cBhvr additive="base">
                                        <p:cTn id="13" dur="500" fill="hold"/>
                                        <p:tgtEl>
                                          <p:spTgt spid="68630"/>
                                        </p:tgtEl>
                                        <p:attrNameLst>
                                          <p:attrName>ppt_x</p:attrName>
                                        </p:attrNameLst>
                                      </p:cBhvr>
                                      <p:tavLst>
                                        <p:tav tm="0">
                                          <p:val>
                                            <p:strVal val="0-#ppt_w/2"/>
                                          </p:val>
                                        </p:tav>
                                        <p:tav tm="100000">
                                          <p:val>
                                            <p:strVal val="#ppt_x"/>
                                          </p:val>
                                        </p:tav>
                                      </p:tavLst>
                                    </p:anim>
                                    <p:anim calcmode="lin" valueType="num">
                                      <p:cBhvr additive="base">
                                        <p:cTn id="14" dur="500" fill="hold"/>
                                        <p:tgtEl>
                                          <p:spTgt spid="6863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8648"/>
                                        </p:tgtEl>
                                        <p:attrNameLst>
                                          <p:attrName>style.visibility</p:attrName>
                                        </p:attrNameLst>
                                      </p:cBhvr>
                                      <p:to>
                                        <p:strVal val="visible"/>
                                      </p:to>
                                    </p:set>
                                    <p:animEffect transition="in" filter="diamond(in)">
                                      <p:cBhvr>
                                        <p:cTn id="19" dur="500"/>
                                        <p:tgtEl>
                                          <p:spTgt spid="68648"/>
                                        </p:tgtEl>
                                      </p:cBhvr>
                                    </p:animEffect>
                                  </p:childTnLst>
                                </p:cTn>
                              </p:par>
                              <p:par>
                                <p:cTn id="20" presetID="2" presetClass="entr" presetSubtype="8" fill="hold" nodeType="withEffect">
                                  <p:stCondLst>
                                    <p:cond delay="0"/>
                                  </p:stCondLst>
                                  <p:childTnLst>
                                    <p:set>
                                      <p:cBhvr>
                                        <p:cTn id="21" dur="1" fill="hold">
                                          <p:stCondLst>
                                            <p:cond delay="0"/>
                                          </p:stCondLst>
                                        </p:cTn>
                                        <p:tgtEl>
                                          <p:spTgt spid="68638"/>
                                        </p:tgtEl>
                                        <p:attrNameLst>
                                          <p:attrName>style.visibility</p:attrName>
                                        </p:attrNameLst>
                                      </p:cBhvr>
                                      <p:to>
                                        <p:strVal val="visible"/>
                                      </p:to>
                                    </p:set>
                                    <p:anim calcmode="lin" valueType="num">
                                      <p:cBhvr additive="base">
                                        <p:cTn id="22" dur="500" fill="hold"/>
                                        <p:tgtEl>
                                          <p:spTgt spid="68638"/>
                                        </p:tgtEl>
                                        <p:attrNameLst>
                                          <p:attrName>ppt_x</p:attrName>
                                        </p:attrNameLst>
                                      </p:cBhvr>
                                      <p:tavLst>
                                        <p:tav tm="0">
                                          <p:val>
                                            <p:strVal val="0-#ppt_w/2"/>
                                          </p:val>
                                        </p:tav>
                                        <p:tav tm="100000">
                                          <p:val>
                                            <p:strVal val="#ppt_x"/>
                                          </p:val>
                                        </p:tav>
                                      </p:tavLst>
                                    </p:anim>
                                    <p:anim calcmode="lin" valueType="num">
                                      <p:cBhvr additive="base">
                                        <p:cTn id="23" dur="500" fill="hold"/>
                                        <p:tgtEl>
                                          <p:spTgt spid="686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46" grpId="0"/>
      <p:bldP spid="686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矩形 75781"/>
          <p:cNvSpPr/>
          <p:nvPr/>
        </p:nvSpPr>
        <p:spPr>
          <a:xfrm>
            <a:off x="786879" y="635001"/>
            <a:ext cx="4123794" cy="369332"/>
          </a:xfrm>
          <a:prstGeom prst="rect">
            <a:avLst/>
          </a:prstGeom>
          <a:noFill/>
          <a:ln w="12700">
            <a:noFill/>
          </a:ln>
        </p:spPr>
        <p:txBody>
          <a:bodyPr wrap="square">
            <a:spAutoFit/>
          </a:bodyPr>
          <a:lstStyle/>
          <a:p>
            <a:pPr>
              <a:lnSpc>
                <a:spcPct val="100000"/>
              </a:lnSpc>
              <a:spcBef>
                <a:spcPct val="0"/>
              </a:spcBef>
            </a:pPr>
            <a:r>
              <a:rPr lang="zh-CN" altLang="en-US" b="1" noProof="1">
                <a:solidFill>
                  <a:srgbClr val="006600"/>
                </a:solidFill>
                <a:latin typeface="微软雅黑" pitchFamily="34" charset="-122"/>
                <a:ea typeface="微软雅黑" pitchFamily="34" charset="-122"/>
              </a:rPr>
              <a:t>（</a:t>
            </a:r>
            <a:r>
              <a:rPr lang="en-US" altLang="zh-CN" b="1" noProof="1">
                <a:solidFill>
                  <a:srgbClr val="006600"/>
                </a:solidFill>
                <a:latin typeface="微软雅黑" pitchFamily="34" charset="-122"/>
                <a:ea typeface="微软雅黑" pitchFamily="34" charset="-122"/>
              </a:rPr>
              <a:t>3</a:t>
            </a:r>
            <a:r>
              <a:rPr lang="zh-CN" altLang="en-US" b="1" noProof="1">
                <a:solidFill>
                  <a:srgbClr val="006600"/>
                </a:solidFill>
                <a:latin typeface="微软雅黑" pitchFamily="34" charset="-122"/>
                <a:ea typeface="微软雅黑" pitchFamily="34" charset="-122"/>
              </a:rPr>
              <a:t>）电流和电流之间的相互作用</a:t>
            </a:r>
          </a:p>
        </p:txBody>
      </p:sp>
      <p:grpSp>
        <p:nvGrpSpPr>
          <p:cNvPr id="75783" name="组合 75782"/>
          <p:cNvGrpSpPr>
            <a:grpSpLocks/>
          </p:cNvGrpSpPr>
          <p:nvPr/>
        </p:nvGrpSpPr>
        <p:grpSpPr bwMode="auto">
          <a:xfrm>
            <a:off x="2351617" y="4221163"/>
            <a:ext cx="6275463" cy="990600"/>
            <a:chOff x="1370" y="2810"/>
            <a:chExt cx="2825" cy="624"/>
          </a:xfrm>
        </p:grpSpPr>
        <p:sp>
          <p:nvSpPr>
            <p:cNvPr id="9219" name="文本框 75783"/>
            <p:cNvSpPr txBox="1">
              <a:spLocks noChangeArrowheads="1"/>
            </p:cNvSpPr>
            <p:nvPr/>
          </p:nvSpPr>
          <p:spPr bwMode="auto">
            <a:xfrm>
              <a:off x="3696" y="2928"/>
              <a:ext cx="499" cy="407"/>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nSpc>
                  <a:spcPct val="100000"/>
                </a:lnSpc>
                <a:spcBef>
                  <a:spcPct val="0"/>
                </a:spcBef>
              </a:pPr>
              <a:r>
                <a:rPr lang="zh-CN" altLang="en-US" sz="3600" dirty="0">
                  <a:solidFill>
                    <a:srgbClr val="0000CC"/>
                  </a:solidFill>
                  <a:latin typeface="Arial" pitchFamily="34" charset="0"/>
                  <a:ea typeface="微软雅黑" pitchFamily="34" charset="-122"/>
                </a:rPr>
                <a:t>电流</a:t>
              </a:r>
            </a:p>
          </p:txBody>
        </p:sp>
        <p:sp>
          <p:nvSpPr>
            <p:cNvPr id="9220" name="文本框 75784"/>
            <p:cNvSpPr txBox="1">
              <a:spLocks noChangeArrowheads="1"/>
            </p:cNvSpPr>
            <p:nvPr/>
          </p:nvSpPr>
          <p:spPr bwMode="auto">
            <a:xfrm>
              <a:off x="1370" y="2954"/>
              <a:ext cx="499" cy="407"/>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nSpc>
                  <a:spcPct val="100000"/>
                </a:lnSpc>
                <a:spcBef>
                  <a:spcPct val="0"/>
                </a:spcBef>
              </a:pPr>
              <a:r>
                <a:rPr lang="zh-CN" altLang="en-US" sz="3600" dirty="0">
                  <a:solidFill>
                    <a:srgbClr val="0000CC"/>
                  </a:solidFill>
                  <a:latin typeface="Arial" pitchFamily="34" charset="0"/>
                  <a:ea typeface="微软雅黑" pitchFamily="34" charset="-122"/>
                </a:rPr>
                <a:t>电流</a:t>
              </a:r>
            </a:p>
          </p:txBody>
        </p:sp>
        <p:sp>
          <p:nvSpPr>
            <p:cNvPr id="9221" name="椭圆 75785"/>
            <p:cNvSpPr>
              <a:spLocks noChangeArrowheads="1"/>
            </p:cNvSpPr>
            <p:nvPr/>
          </p:nvSpPr>
          <p:spPr bwMode="auto">
            <a:xfrm>
              <a:off x="2570" y="2810"/>
              <a:ext cx="624" cy="624"/>
            </a:xfrm>
            <a:prstGeom prst="ellipse">
              <a:avLst/>
            </a:prstGeom>
            <a:solidFill>
              <a:schemeClr val="tx2"/>
            </a:solidFill>
            <a:ln w="9525">
              <a:solidFill>
                <a:srgbClr val="00FF00"/>
              </a:solidFill>
              <a:round/>
              <a:headEnd/>
              <a:tailEnd/>
            </a:ln>
          </p:spPr>
          <p:txBody>
            <a:bodyPr wrap="none" anchor="ctr"/>
            <a:lstStyle/>
            <a:p>
              <a:pPr algn="ctr">
                <a:lnSpc>
                  <a:spcPct val="100000"/>
                </a:lnSpc>
                <a:spcBef>
                  <a:spcPct val="0"/>
                </a:spcBef>
              </a:pPr>
              <a:r>
                <a:rPr lang="zh-CN" altLang="en-US" dirty="0">
                  <a:solidFill>
                    <a:srgbClr val="FF0000"/>
                  </a:solidFill>
                  <a:latin typeface="Arial" pitchFamily="34" charset="0"/>
                  <a:ea typeface="微软雅黑" pitchFamily="34" charset="-122"/>
                </a:rPr>
                <a:t>磁场</a:t>
              </a:r>
            </a:p>
          </p:txBody>
        </p:sp>
        <p:sp>
          <p:nvSpPr>
            <p:cNvPr id="9222" name="右箭头 75786"/>
            <p:cNvSpPr>
              <a:spLocks noChangeArrowheads="1"/>
            </p:cNvSpPr>
            <p:nvPr/>
          </p:nvSpPr>
          <p:spPr bwMode="auto">
            <a:xfrm>
              <a:off x="2138" y="3002"/>
              <a:ext cx="432" cy="96"/>
            </a:xfrm>
            <a:prstGeom prst="rightArrow">
              <a:avLst>
                <a:gd name="adj1" fmla="val 50000"/>
                <a:gd name="adj2" fmla="val 112500"/>
              </a:avLst>
            </a:prstGeom>
            <a:solidFill>
              <a:srgbClr val="000000"/>
            </a:solidFill>
            <a:ln w="9525">
              <a:solidFill>
                <a:schemeClr val="tx1"/>
              </a:solidFill>
              <a:miter lim="800000"/>
              <a:headEnd/>
              <a:tailEnd/>
            </a:ln>
          </p:spPr>
          <p:txBody>
            <a:bodyPr/>
            <a:lstStyle/>
            <a:p>
              <a:pPr algn="just"/>
              <a:endParaRPr lang="zh-CN" altLang="en-US" dirty="0">
                <a:ea typeface="微软雅黑" pitchFamily="34" charset="-122"/>
              </a:endParaRPr>
            </a:p>
          </p:txBody>
        </p:sp>
        <p:sp>
          <p:nvSpPr>
            <p:cNvPr id="9223" name="右箭头 75787"/>
            <p:cNvSpPr>
              <a:spLocks noChangeArrowheads="1"/>
            </p:cNvSpPr>
            <p:nvPr/>
          </p:nvSpPr>
          <p:spPr bwMode="auto">
            <a:xfrm>
              <a:off x="3242" y="3002"/>
              <a:ext cx="432" cy="96"/>
            </a:xfrm>
            <a:prstGeom prst="rightArrow">
              <a:avLst>
                <a:gd name="adj1" fmla="val 50000"/>
                <a:gd name="adj2" fmla="val 112500"/>
              </a:avLst>
            </a:prstGeom>
            <a:solidFill>
              <a:srgbClr val="000000"/>
            </a:solidFill>
            <a:ln w="9525">
              <a:solidFill>
                <a:schemeClr val="tx1"/>
              </a:solidFill>
              <a:miter lim="800000"/>
              <a:headEnd/>
              <a:tailEnd/>
            </a:ln>
          </p:spPr>
          <p:txBody>
            <a:bodyPr/>
            <a:lstStyle/>
            <a:p>
              <a:pPr algn="just"/>
              <a:endParaRPr lang="zh-CN" altLang="en-US" dirty="0">
                <a:ea typeface="微软雅黑" pitchFamily="34" charset="-122"/>
              </a:endParaRPr>
            </a:p>
          </p:txBody>
        </p:sp>
        <p:sp>
          <p:nvSpPr>
            <p:cNvPr id="9224" name="右箭头 75788"/>
            <p:cNvSpPr>
              <a:spLocks noChangeArrowheads="1"/>
            </p:cNvSpPr>
            <p:nvPr/>
          </p:nvSpPr>
          <p:spPr bwMode="auto">
            <a:xfrm rot="10800000">
              <a:off x="3194" y="3242"/>
              <a:ext cx="432" cy="96"/>
            </a:xfrm>
            <a:prstGeom prst="rightArrow">
              <a:avLst>
                <a:gd name="adj1" fmla="val 50000"/>
                <a:gd name="adj2" fmla="val 112500"/>
              </a:avLst>
            </a:prstGeom>
            <a:solidFill>
              <a:srgbClr val="000000"/>
            </a:solidFill>
            <a:ln w="9525">
              <a:solidFill>
                <a:schemeClr val="tx1"/>
              </a:solidFill>
              <a:miter lim="800000"/>
              <a:headEnd/>
              <a:tailEnd/>
            </a:ln>
          </p:spPr>
          <p:txBody>
            <a:bodyPr/>
            <a:lstStyle/>
            <a:p>
              <a:pPr algn="just"/>
              <a:endParaRPr lang="zh-CN" altLang="en-US" dirty="0">
                <a:ea typeface="微软雅黑" pitchFamily="34" charset="-122"/>
              </a:endParaRPr>
            </a:p>
          </p:txBody>
        </p:sp>
        <p:sp>
          <p:nvSpPr>
            <p:cNvPr id="9225" name="右箭头 75789"/>
            <p:cNvSpPr>
              <a:spLocks noChangeArrowheads="1"/>
            </p:cNvSpPr>
            <p:nvPr/>
          </p:nvSpPr>
          <p:spPr bwMode="auto">
            <a:xfrm rot="10800000">
              <a:off x="2090" y="3242"/>
              <a:ext cx="432" cy="96"/>
            </a:xfrm>
            <a:prstGeom prst="rightArrow">
              <a:avLst>
                <a:gd name="adj1" fmla="val 50000"/>
                <a:gd name="adj2" fmla="val 112500"/>
              </a:avLst>
            </a:prstGeom>
            <a:solidFill>
              <a:srgbClr val="000000"/>
            </a:solidFill>
            <a:ln w="9525">
              <a:solidFill>
                <a:schemeClr val="tx1"/>
              </a:solidFill>
              <a:miter lim="800000"/>
              <a:headEnd/>
              <a:tailEnd/>
            </a:ln>
          </p:spPr>
          <p:txBody>
            <a:bodyPr/>
            <a:lstStyle/>
            <a:p>
              <a:pPr algn="just"/>
              <a:endParaRPr lang="zh-CN" altLang="en-US" dirty="0">
                <a:ea typeface="微软雅黑" pitchFamily="34" charset="-122"/>
              </a:endParaRPr>
            </a:p>
          </p:txBody>
        </p:sp>
      </p:grpSp>
      <p:sp>
        <p:nvSpPr>
          <p:cNvPr id="75791" name="矩形 75790"/>
          <p:cNvSpPr>
            <a:spLocks noChangeArrowheads="1"/>
          </p:cNvSpPr>
          <p:nvPr/>
        </p:nvSpPr>
        <p:spPr bwMode="auto">
          <a:xfrm>
            <a:off x="3260194" y="3734832"/>
            <a:ext cx="5493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buClr>
                <a:schemeClr val="folHlink"/>
              </a:buClr>
              <a:buSzPct val="85000"/>
              <a:buFont typeface="Wingdings 2" pitchFamily="18" charset="2"/>
              <a:buNone/>
            </a:pPr>
            <a:r>
              <a:rPr lang="zh-CN" altLang="en-US" dirty="0">
                <a:solidFill>
                  <a:srgbClr val="0000CC"/>
                </a:solidFill>
                <a:latin typeface="微软雅黑" pitchFamily="34" charset="-122"/>
                <a:ea typeface="微软雅黑" pitchFamily="34" charset="-122"/>
              </a:rPr>
              <a:t>规律：同向电流间相互吸引，反向电流间相互排斥．</a:t>
            </a:r>
          </a:p>
        </p:txBody>
      </p:sp>
      <p:sp>
        <p:nvSpPr>
          <p:cNvPr id="75792" name="矩形 75791"/>
          <p:cNvSpPr>
            <a:spLocks noChangeArrowheads="1"/>
          </p:cNvSpPr>
          <p:nvPr/>
        </p:nvSpPr>
        <p:spPr bwMode="auto">
          <a:xfrm>
            <a:off x="786879" y="5399048"/>
            <a:ext cx="112331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Clr>
                <a:schemeClr val="folHlink"/>
              </a:buClr>
              <a:buSzPct val="85000"/>
              <a:buFont typeface="Wingdings 2" pitchFamily="18" charset="2"/>
              <a:buNone/>
            </a:pPr>
            <a:r>
              <a:rPr lang="en-US" altLang="zh-CN" dirty="0" smtClean="0">
                <a:solidFill>
                  <a:srgbClr val="006600"/>
                </a:solidFill>
                <a:latin typeface="微软雅黑" pitchFamily="34" charset="-122"/>
                <a:ea typeface="微软雅黑" pitchFamily="34" charset="-122"/>
              </a:rPr>
              <a:t>3. </a:t>
            </a:r>
            <a:r>
              <a:rPr lang="zh-CN" altLang="en-US" dirty="0" smtClean="0">
                <a:solidFill>
                  <a:srgbClr val="006600"/>
                </a:solidFill>
                <a:latin typeface="微软雅黑" pitchFamily="34" charset="-122"/>
                <a:ea typeface="微软雅黑" pitchFamily="34" charset="-122"/>
              </a:rPr>
              <a:t>磁极</a:t>
            </a:r>
            <a:r>
              <a:rPr lang="zh-CN" altLang="en-US" dirty="0">
                <a:solidFill>
                  <a:srgbClr val="006600"/>
                </a:solidFill>
                <a:latin typeface="微软雅黑" pitchFamily="34" charset="-122"/>
                <a:ea typeface="微软雅黑" pitchFamily="34" charset="-122"/>
              </a:rPr>
              <a:t>间、电流间、磁极与电流间的</a:t>
            </a:r>
            <a:r>
              <a:rPr lang="zh-CN" altLang="en-US" dirty="0">
                <a:solidFill>
                  <a:srgbClr val="FF0000"/>
                </a:solidFill>
                <a:latin typeface="微软雅黑" pitchFamily="34" charset="-122"/>
                <a:ea typeface="微软雅黑" pitchFamily="34" charset="-122"/>
              </a:rPr>
              <a:t>相互作用</a:t>
            </a:r>
            <a:r>
              <a:rPr lang="zh-CN" altLang="en-US" dirty="0">
                <a:solidFill>
                  <a:srgbClr val="006600"/>
                </a:solidFill>
                <a:latin typeface="微软雅黑" pitchFamily="34" charset="-122"/>
                <a:ea typeface="微软雅黑" pitchFamily="34" charset="-122"/>
              </a:rPr>
              <a:t>都是通过</a:t>
            </a:r>
            <a:r>
              <a:rPr lang="zh-CN" altLang="en-US" dirty="0">
                <a:solidFill>
                  <a:srgbClr val="FF0000"/>
                </a:solidFill>
                <a:latin typeface="微软雅黑" pitchFamily="34" charset="-122"/>
                <a:ea typeface="微软雅黑" pitchFamily="34" charset="-122"/>
              </a:rPr>
              <a:t>磁场</a:t>
            </a:r>
            <a:r>
              <a:rPr lang="zh-CN" altLang="en-US" dirty="0">
                <a:solidFill>
                  <a:srgbClr val="006600"/>
                </a:solidFill>
                <a:latin typeface="微软雅黑" pitchFamily="34" charset="-122"/>
                <a:ea typeface="微软雅黑" pitchFamily="34" charset="-122"/>
              </a:rPr>
              <a:t>发生的</a:t>
            </a:r>
            <a:r>
              <a:rPr lang="en-US" altLang="zh-CN" dirty="0">
                <a:solidFill>
                  <a:srgbClr val="006600"/>
                </a:solidFill>
                <a:latin typeface="微软雅黑" pitchFamily="34" charset="-122"/>
                <a:ea typeface="微软雅黑" pitchFamily="34" charset="-122"/>
              </a:rPr>
              <a:t>.</a:t>
            </a:r>
            <a:endParaRPr lang="zh-CN" altLang="en-US" dirty="0">
              <a:solidFill>
                <a:srgbClr val="006600"/>
              </a:solidFill>
              <a:latin typeface="微软雅黑" pitchFamily="34" charset="-122"/>
              <a:ea typeface="微软雅黑" pitchFamily="34" charset="-122"/>
            </a:endParaRPr>
          </a:p>
        </p:txBody>
      </p:sp>
      <p:pic>
        <p:nvPicPr>
          <p:cNvPr id="922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034" y="1004888"/>
            <a:ext cx="8862484"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458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5791"/>
                                        </p:tgtEl>
                                        <p:attrNameLst>
                                          <p:attrName>style.visibility</p:attrName>
                                        </p:attrNameLst>
                                      </p:cBhvr>
                                      <p:to>
                                        <p:strVal val="visible"/>
                                      </p:to>
                                    </p:set>
                                    <p:animEffect transition="in" filter="box(in)">
                                      <p:cBhvr>
                                        <p:cTn id="7" dur="500"/>
                                        <p:tgtEl>
                                          <p:spTgt spid="75791"/>
                                        </p:tgtEl>
                                      </p:cBhvr>
                                    </p:animEffect>
                                  </p:childTnLst>
                                </p:cTn>
                              </p:par>
                              <p:par>
                                <p:cTn id="8" presetID="2" presetClass="entr" presetSubtype="8" fill="hold" nodeType="withEffect">
                                  <p:stCondLst>
                                    <p:cond delay="0"/>
                                  </p:stCondLst>
                                  <p:childTnLst>
                                    <p:set>
                                      <p:cBhvr>
                                        <p:cTn id="9" dur="1" fill="hold">
                                          <p:stCondLst>
                                            <p:cond delay="0"/>
                                          </p:stCondLst>
                                        </p:cTn>
                                        <p:tgtEl>
                                          <p:spTgt spid="75783"/>
                                        </p:tgtEl>
                                        <p:attrNameLst>
                                          <p:attrName>style.visibility</p:attrName>
                                        </p:attrNameLst>
                                      </p:cBhvr>
                                      <p:to>
                                        <p:strVal val="visible"/>
                                      </p:to>
                                    </p:set>
                                    <p:anim calcmode="lin" valueType="num">
                                      <p:cBhvr additive="base">
                                        <p:cTn id="10" dur="500" fill="hold"/>
                                        <p:tgtEl>
                                          <p:spTgt spid="75783"/>
                                        </p:tgtEl>
                                        <p:attrNameLst>
                                          <p:attrName>ppt_x</p:attrName>
                                        </p:attrNameLst>
                                      </p:cBhvr>
                                      <p:tavLst>
                                        <p:tav tm="0">
                                          <p:val>
                                            <p:strVal val="0-#ppt_w/2"/>
                                          </p:val>
                                        </p:tav>
                                        <p:tav tm="100000">
                                          <p:val>
                                            <p:strVal val="#ppt_x"/>
                                          </p:val>
                                        </p:tav>
                                      </p:tavLst>
                                    </p:anim>
                                    <p:anim calcmode="lin" valueType="num">
                                      <p:cBhvr additive="base">
                                        <p:cTn id="11" dur="500" fill="hold"/>
                                        <p:tgtEl>
                                          <p:spTgt spid="75783"/>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75792"/>
                                        </p:tgtEl>
                                        <p:attrNameLst>
                                          <p:attrName>style.visibility</p:attrName>
                                        </p:attrNameLst>
                                      </p:cBhvr>
                                      <p:to>
                                        <p:strVal val="visible"/>
                                      </p:to>
                                    </p:set>
                                    <p:animEffect transition="in" filter="box(in)">
                                      <p:cBhvr>
                                        <p:cTn id="16" dur="500"/>
                                        <p:tgtEl>
                                          <p:spTgt spid="75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1" grpId="0"/>
      <p:bldP spid="7579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矩形 11268"/>
          <p:cNvSpPr>
            <a:spLocks noChangeArrowheads="1"/>
          </p:cNvSpPr>
          <p:nvPr/>
        </p:nvSpPr>
        <p:spPr bwMode="auto">
          <a:xfrm>
            <a:off x="759884" y="1158875"/>
            <a:ext cx="119528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buClr>
                <a:schemeClr val="folHlink"/>
              </a:buClr>
              <a:buSzPct val="85000"/>
              <a:buFont typeface="Wingdings 2" pitchFamily="18" charset="2"/>
              <a:buNone/>
            </a:pPr>
            <a:r>
              <a:rPr lang="en-US" altLang="zh-CN" dirty="0">
                <a:solidFill>
                  <a:srgbClr val="006600"/>
                </a:solidFill>
                <a:latin typeface="微软雅黑" pitchFamily="34" charset="-122"/>
                <a:ea typeface="微软雅黑" pitchFamily="34" charset="-122"/>
              </a:rPr>
              <a:t>4</a:t>
            </a:r>
            <a:r>
              <a:rPr lang="zh-CN" altLang="en-US" dirty="0">
                <a:solidFill>
                  <a:srgbClr val="006600"/>
                </a:solidFill>
                <a:latin typeface="微软雅黑" pitchFamily="34" charset="-122"/>
                <a:ea typeface="微软雅黑" pitchFamily="34" charset="-122"/>
              </a:rPr>
              <a:t>．磁场的方向</a:t>
            </a:r>
            <a:r>
              <a:rPr lang="zh-CN" altLang="en-US" dirty="0" smtClean="0">
                <a:solidFill>
                  <a:srgbClr val="006600"/>
                </a:solidFill>
                <a:latin typeface="微软雅黑" pitchFamily="34" charset="-122"/>
                <a:ea typeface="微软雅黑" pitchFamily="34" charset="-122"/>
              </a:rPr>
              <a:t>：</a:t>
            </a:r>
            <a:endParaRPr lang="en-US" altLang="zh-CN" dirty="0" smtClean="0">
              <a:solidFill>
                <a:srgbClr val="006600"/>
              </a:solidFill>
              <a:latin typeface="微软雅黑" pitchFamily="34" charset="-122"/>
              <a:ea typeface="微软雅黑" pitchFamily="34" charset="-122"/>
            </a:endParaRPr>
          </a:p>
          <a:p>
            <a:pPr>
              <a:buClr>
                <a:schemeClr val="folHlink"/>
              </a:buClr>
              <a:buSzPct val="85000"/>
              <a:buFont typeface="Wingdings 2" pitchFamily="18" charset="2"/>
              <a:buNone/>
            </a:pPr>
            <a:r>
              <a:rPr lang="en-US" altLang="zh-CN" dirty="0">
                <a:solidFill>
                  <a:srgbClr val="006600"/>
                </a:solidFill>
                <a:latin typeface="微软雅黑" pitchFamily="34" charset="-122"/>
                <a:ea typeface="微软雅黑" pitchFamily="34" charset="-122"/>
              </a:rPr>
              <a:t> </a:t>
            </a:r>
            <a:r>
              <a:rPr lang="en-US" altLang="zh-CN" dirty="0" smtClean="0">
                <a:solidFill>
                  <a:srgbClr val="006600"/>
                </a:solidFill>
                <a:latin typeface="微软雅黑" pitchFamily="34" charset="-122"/>
                <a:ea typeface="微软雅黑" pitchFamily="34" charset="-122"/>
              </a:rPr>
              <a:t>              </a:t>
            </a:r>
            <a:endParaRPr lang="zh-CN" altLang="en-US" dirty="0">
              <a:solidFill>
                <a:srgbClr val="0000CC"/>
              </a:solidFill>
              <a:latin typeface="微软雅黑" pitchFamily="34" charset="-122"/>
              <a:ea typeface="微软雅黑" pitchFamily="34" charset="-122"/>
            </a:endParaRPr>
          </a:p>
        </p:txBody>
      </p:sp>
      <p:sp>
        <p:nvSpPr>
          <p:cNvPr id="2" name="矩形 1"/>
          <p:cNvSpPr/>
          <p:nvPr/>
        </p:nvSpPr>
        <p:spPr>
          <a:xfrm>
            <a:off x="1117600" y="1627406"/>
            <a:ext cx="5618692" cy="923330"/>
          </a:xfrm>
          <a:prstGeom prst="rect">
            <a:avLst/>
          </a:prstGeom>
        </p:spPr>
        <p:txBody>
          <a:bodyPr wrap="square">
            <a:spAutoFit/>
          </a:bodyPr>
          <a:lstStyle/>
          <a:p>
            <a:pPr lvl="0">
              <a:lnSpc>
                <a:spcPct val="150000"/>
              </a:lnSpc>
              <a:buClr>
                <a:srgbClr val="99CC00"/>
              </a:buClr>
              <a:buSzPct val="85000"/>
            </a:pPr>
            <a:r>
              <a:rPr lang="zh-CN" altLang="en-US" dirty="0">
                <a:solidFill>
                  <a:srgbClr val="0000CC"/>
                </a:solidFill>
                <a:latin typeface="微软雅黑" pitchFamily="34" charset="-122"/>
                <a:ea typeface="微软雅黑" pitchFamily="34" charset="-122"/>
              </a:rPr>
              <a:t>在磁场中的任一点，小磁针北极受力的方向（小磁针静止时北极的指向）为该点的</a:t>
            </a:r>
            <a:r>
              <a:rPr lang="zh-CN" altLang="en-US" dirty="0">
                <a:solidFill>
                  <a:srgbClr val="FF0000"/>
                </a:solidFill>
                <a:latin typeface="微软雅黑" pitchFamily="34" charset="-122"/>
                <a:ea typeface="微软雅黑" pitchFamily="34" charset="-122"/>
              </a:rPr>
              <a:t>磁场方向</a:t>
            </a:r>
            <a:r>
              <a:rPr lang="zh-CN" altLang="en-US" dirty="0">
                <a:solidFill>
                  <a:srgbClr val="0000CC"/>
                </a:solidFill>
                <a:latin typeface="微软雅黑" pitchFamily="34" charset="-122"/>
                <a:ea typeface="微软雅黑" pitchFamily="34" charset="-122"/>
              </a:rPr>
              <a:t>．</a:t>
            </a:r>
          </a:p>
        </p:txBody>
      </p:sp>
    </p:spTree>
    <p:extLst>
      <p:ext uri="{BB962C8B-B14F-4D97-AF65-F5344CB8AC3E}">
        <p14:creationId xmlns:p14="http://schemas.microsoft.com/office/powerpoint/2010/main" val="1416392010"/>
      </p:ext>
    </p:extLst>
  </p:cSld>
  <p:clrMapOvr>
    <a:masterClrMapping/>
  </p:clrMapOvr>
  <p:transition>
    <p:split orient="vert" dir="in"/>
  </p:transition>
  <p:timing>
    <p:tnLst>
      <p:par>
        <p:cTn id="1" dur="indefinite" restart="never" nodeType="tmRoot"/>
      </p:par>
    </p:tnLst>
  </p:timing>
</p:sld>
</file>

<file path=ppt/theme/theme1.xml><?xml version="1.0" encoding="utf-8"?>
<a:theme xmlns:a="http://schemas.openxmlformats.org/drawingml/2006/main" name="必修2模板">
  <a:themeElements>
    <a:clrScheme name="必修2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必修2模板">
      <a:majorFont>
        <a:latin typeface="Arial"/>
        <a:ea typeface="黑体"/>
        <a:cs typeface=""/>
      </a:majorFont>
      <a:minorFont>
        <a:latin typeface="Arial"/>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必修2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必修2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必修2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必修2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必修2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必修2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必修2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必修2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必修2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必修2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必修2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必修2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1609</TotalTime>
  <Words>1310</Words>
  <Application>Microsoft Office PowerPoint</Application>
  <PresentationFormat>自定义</PresentationFormat>
  <Paragraphs>173</Paragraphs>
  <Slides>31</Slides>
  <Notes>1</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必修2模板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山东金星书业文化发展有限公司</dc:creator>
  <cp:lastModifiedBy>dy</cp:lastModifiedBy>
  <cp:revision>274</cp:revision>
  <dcterms:created xsi:type="dcterms:W3CDTF">2018-05-18T09:56:38Z</dcterms:created>
  <dcterms:modified xsi:type="dcterms:W3CDTF">2020-04-11T08:10:19Z</dcterms:modified>
</cp:coreProperties>
</file>