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9" r:id="rId2"/>
    <p:sldId id="263" r:id="rId3"/>
    <p:sldId id="269" r:id="rId4"/>
    <p:sldId id="271" r:id="rId5"/>
    <p:sldId id="272" r:id="rId6"/>
    <p:sldId id="266" r:id="rId7"/>
    <p:sldId id="274" r:id="rId8"/>
    <p:sldId id="273" r:id="rId9"/>
    <p:sldId id="270" r:id="rId10"/>
    <p:sldId id="264" r:id="rId11"/>
    <p:sldId id="276" r:id="rId12"/>
    <p:sldId id="277" r:id="rId13"/>
    <p:sldId id="278" r:id="rId14"/>
    <p:sldId id="281" r:id="rId15"/>
    <p:sldId id="275" r:id="rId16"/>
    <p:sldId id="282" r:id="rId17"/>
    <p:sldId id="265" r:id="rId18"/>
    <p:sldId id="260" r:id="rId19"/>
    <p:sldId id="261" r:id="rId2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方正大标宋_GBK" panose="03000509000000000000" pitchFamily="65" charset="-122"/>
      <p:regular r:id="rId27"/>
    </p:embeddedFont>
    <p:embeddedFont>
      <p:font typeface="方正大黑_GBK" panose="03000509000000000000" pitchFamily="65" charset="-122"/>
      <p:regular r:id="rId28"/>
    </p:embeddedFont>
    <p:embeddedFont>
      <p:font typeface="方正书宋_GBK" panose="03000509000000000000" pitchFamily="65" charset="-122"/>
      <p:regular r:id="rId29"/>
    </p:embeddedFont>
    <p:embeddedFont>
      <p:font typeface="方正小标宋_GBK" panose="03000509000000000000" pitchFamily="65" charset="-122"/>
      <p:regular r:id="rId30"/>
    </p:embeddedFont>
    <p:embeddedFont>
      <p:font typeface="方正准圆_GBK" panose="03000509000000000000" pitchFamily="65" charset="-122"/>
      <p:regular r:id="rId31"/>
    </p:embeddedFont>
    <p:embeddedFont>
      <p:font typeface="黑体" panose="02010609060101010101" pitchFamily="49" charset="-122"/>
      <p:regular r:id="rId32"/>
    </p:embeddedFont>
    <p:embeddedFont>
      <p:font typeface="楷体" panose="02010609060101010101" pitchFamily="49" charset="-122"/>
      <p:regular r:id="rId33"/>
    </p:embeddedFont>
  </p:embeddedFontLst>
  <p:custDataLst>
    <p:tags r:id="rId34"/>
  </p:custData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EF2"/>
    <a:srgbClr val="619F70"/>
    <a:srgbClr val="FF5D5D"/>
    <a:srgbClr val="AC75D5"/>
    <a:srgbClr val="953735"/>
    <a:srgbClr val="8FBB99"/>
    <a:srgbClr val="EDEDED"/>
    <a:srgbClr val="EF857D"/>
    <a:srgbClr val="4C7C57"/>
    <a:srgbClr val="A5CB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23" autoAdjust="0"/>
    <p:restoredTop sz="94660"/>
  </p:normalViewPr>
  <p:slideViewPr>
    <p:cSldViewPr>
      <p:cViewPr varScale="1">
        <p:scale>
          <a:sx n="146" d="100"/>
          <a:sy n="146" d="100"/>
        </p:scale>
        <p:origin x="660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"/>
            <a:ext cx="9151618" cy="514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2019/8/7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2019/8/7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-7620" y="-15240"/>
            <a:ext cx="9144000" cy="5151120"/>
          </a:xfrm>
          <a:prstGeom prst="rect">
            <a:avLst/>
          </a:prstGeom>
          <a:solidFill>
            <a:srgbClr val="FEF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4" descr="C:\Documents and Settings\Administrator\桌面\4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" y="1041"/>
            <a:ext cx="9137228" cy="104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 userDrawn="1"/>
        </p:nvSpPr>
        <p:spPr>
          <a:xfrm>
            <a:off x="-7620" y="-15240"/>
            <a:ext cx="9159240" cy="1127760"/>
          </a:xfrm>
          <a:prstGeom prst="rect">
            <a:avLst/>
          </a:prstGeom>
          <a:solidFill>
            <a:srgbClr val="FEFEF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-6350" y="5036820"/>
            <a:ext cx="9157970" cy="106680"/>
          </a:xfrm>
          <a:prstGeom prst="rect">
            <a:avLst/>
          </a:prstGeom>
          <a:solidFill>
            <a:srgbClr val="62BA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2019/8/7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2019/8/7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2019/8/7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51619" cy="514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2019/8/7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2019/8/7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2019/8/7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2019/8/7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3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953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0" name="燕尾形 9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953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5" name="燕尾形 4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953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矩形 10"/>
          <p:cNvSpPr/>
          <p:nvPr/>
        </p:nvSpPr>
        <p:spPr>
          <a:xfrm>
            <a:off x="684064" y="7738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比一比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1163984" y="1309086"/>
            <a:ext cx="4288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花生和其他三种果实做了哪些比较？</a:t>
            </a:r>
          </a:p>
        </p:txBody>
      </p:sp>
      <p:graphicFrame>
        <p:nvGraphicFramePr>
          <p:cNvPr id="24" name="表格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243950"/>
              </p:ext>
            </p:extLst>
          </p:nvPr>
        </p:nvGraphicFramePr>
        <p:xfrm>
          <a:off x="4067944" y="1941712"/>
          <a:ext cx="4464150" cy="2016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38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花生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桃子 石榴 苹果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位置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外表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印象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7C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5" name="图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70" y="1941712"/>
            <a:ext cx="1661640" cy="166164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9" r="14119"/>
          <a:stretch/>
        </p:blipFill>
        <p:spPr>
          <a:xfrm>
            <a:off x="1750873" y="2103424"/>
            <a:ext cx="1008113" cy="8241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388" y="2719973"/>
            <a:ext cx="1203598" cy="120359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245" y="2139702"/>
            <a:ext cx="1491630" cy="1491630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5238732" y="2524245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埋在地里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4930954" y="3008621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矮矮地长在地上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5021720" y="3519161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挖起来才知道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6742614" y="2516625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高高的挂在枝上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7039301" y="3019545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鲜红嫩绿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6731523" y="3514845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一见就心生爱慕</a:t>
            </a:r>
          </a:p>
        </p:txBody>
      </p:sp>
    </p:spTree>
    <p:extLst>
      <p:ext uri="{BB962C8B-B14F-4D97-AF65-F5344CB8AC3E}">
        <p14:creationId xmlns:p14="http://schemas.microsoft.com/office/powerpoint/2010/main" val="391860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20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AC75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27" name="燕尾形 26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AC75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2" name="燕尾形 21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AC7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矩形 27"/>
          <p:cNvSpPr/>
          <p:nvPr/>
        </p:nvSpPr>
        <p:spPr>
          <a:xfrm>
            <a:off x="684064" y="7738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想一想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91" y="1246589"/>
            <a:ext cx="2246025" cy="224602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9" r="14119"/>
          <a:stretch/>
        </p:blipFill>
        <p:spPr>
          <a:xfrm>
            <a:off x="3077763" y="1931913"/>
            <a:ext cx="1362658" cy="111395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964" y="1656021"/>
            <a:ext cx="1626894" cy="1626894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299" y="1345734"/>
            <a:ext cx="2016224" cy="201622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440421" y="353403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高高地挂</a:t>
            </a:r>
            <a:r>
              <a:rPr lang="zh-CN" altLang="en-US" sz="1800">
                <a:latin typeface="黑体" panose="02010609060101010101" pitchFamily="49" charset="-122"/>
                <a:ea typeface="黑体" panose="02010609060101010101" pitchFamily="49" charset="-122"/>
              </a:rPr>
              <a:t>在枝上</a:t>
            </a:r>
            <a:endParaRPr lang="zh-CN" altLang="en-US" sz="1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391299" y="3534038"/>
            <a:ext cx="27726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一见就生爱慕之心</a:t>
            </a:r>
          </a:p>
        </p:txBody>
      </p:sp>
      <p:sp>
        <p:nvSpPr>
          <p:cNvPr id="4" name="矩形 3"/>
          <p:cNvSpPr/>
          <p:nvPr/>
        </p:nvSpPr>
        <p:spPr>
          <a:xfrm>
            <a:off x="3205094" y="3534038"/>
            <a:ext cx="110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鲜红嫩绿</a:t>
            </a:r>
          </a:p>
        </p:txBody>
      </p:sp>
      <p:sp>
        <p:nvSpPr>
          <p:cNvPr id="5" name="矩形 4"/>
          <p:cNvSpPr/>
          <p:nvPr/>
        </p:nvSpPr>
        <p:spPr>
          <a:xfrm>
            <a:off x="698608" y="3721465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矮矮地长在地上</a:t>
            </a:r>
          </a:p>
        </p:txBody>
      </p:sp>
      <p:sp>
        <p:nvSpPr>
          <p:cNvPr id="6" name="矩形 5"/>
          <p:cNvSpPr/>
          <p:nvPr/>
        </p:nvSpPr>
        <p:spPr>
          <a:xfrm>
            <a:off x="814024" y="4082688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挖起来才知道</a:t>
            </a:r>
          </a:p>
        </p:txBody>
      </p:sp>
    </p:spTree>
    <p:extLst>
      <p:ext uri="{BB962C8B-B14F-4D97-AF65-F5344CB8AC3E}">
        <p14:creationId xmlns:p14="http://schemas.microsoft.com/office/powerpoint/2010/main" val="6759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20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AC75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27" name="燕尾形 26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AC75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2" name="燕尾形 21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AC7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矩形 27"/>
          <p:cNvSpPr/>
          <p:nvPr/>
        </p:nvSpPr>
        <p:spPr>
          <a:xfrm>
            <a:off x="684064" y="7738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想一想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35" y="1782855"/>
            <a:ext cx="2246025" cy="224602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9" r="14119"/>
          <a:stretch/>
        </p:blipFill>
        <p:spPr>
          <a:xfrm>
            <a:off x="3563888" y="2211710"/>
            <a:ext cx="1362658" cy="111395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032" y="1955241"/>
            <a:ext cx="1626894" cy="1626894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309" y="1782856"/>
            <a:ext cx="2016224" cy="201622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166986" y="3839579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高高地挂在枝上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984688" y="1107024"/>
            <a:ext cx="1182298" cy="427414"/>
            <a:chOff x="3984688" y="1107024"/>
            <a:chExt cx="1182298" cy="427414"/>
          </a:xfrm>
        </p:grpSpPr>
        <p:sp>
          <p:nvSpPr>
            <p:cNvPr id="7" name="圆角矩形 6"/>
            <p:cNvSpPr/>
            <p:nvPr/>
          </p:nvSpPr>
          <p:spPr>
            <a:xfrm>
              <a:off x="3984688" y="1107024"/>
              <a:ext cx="1182298" cy="427414"/>
            </a:xfrm>
            <a:prstGeom prst="roundRect">
              <a:avLst>
                <a:gd name="adj" fmla="val 32556"/>
              </a:avLst>
            </a:prstGeom>
            <a:solidFill>
              <a:srgbClr val="AC7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4172281" y="1107024"/>
              <a:ext cx="82586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latin typeface="黑体" panose="02010609060101010101" pitchFamily="49" charset="-122"/>
                  <a:ea typeface="黑体" panose="02010609060101010101" pitchFamily="49" charset="-122"/>
                </a:rPr>
                <a:t>对 比</a:t>
              </a:r>
            </a:p>
          </p:txBody>
        </p:sp>
      </p:grpSp>
      <p:sp>
        <p:nvSpPr>
          <p:cNvPr id="5" name="矩形 4"/>
          <p:cNvSpPr/>
          <p:nvPr/>
        </p:nvSpPr>
        <p:spPr>
          <a:xfrm>
            <a:off x="767889" y="3844214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矮矮地长在地上</a:t>
            </a:r>
          </a:p>
        </p:txBody>
      </p:sp>
    </p:spTree>
    <p:extLst>
      <p:ext uri="{BB962C8B-B14F-4D97-AF65-F5344CB8AC3E}">
        <p14:creationId xmlns:p14="http://schemas.microsoft.com/office/powerpoint/2010/main" val="56626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16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23" name="矩形 22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619F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24" name="燕尾形 23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619F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9" name="燕尾形 18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619F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0" name="直接连接符 19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矩形 24"/>
          <p:cNvSpPr/>
          <p:nvPr/>
        </p:nvSpPr>
        <p:spPr>
          <a:xfrm>
            <a:off x="684064" y="7738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说一说</a:t>
            </a: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80" y="1347614"/>
            <a:ext cx="2691339" cy="2691339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3032919" y="1563638"/>
            <a:ext cx="5126789" cy="2227280"/>
            <a:chOff x="1547664" y="3219822"/>
            <a:chExt cx="5126789" cy="2227280"/>
          </a:xfrm>
        </p:grpSpPr>
        <p:sp>
          <p:nvSpPr>
            <p:cNvPr id="28" name="圆角矩形 27"/>
            <p:cNvSpPr/>
            <p:nvPr/>
          </p:nvSpPr>
          <p:spPr>
            <a:xfrm>
              <a:off x="1547664" y="3219822"/>
              <a:ext cx="5126789" cy="2227280"/>
            </a:xfrm>
            <a:prstGeom prst="roundRect">
              <a:avLst>
                <a:gd name="adj" fmla="val 9742"/>
              </a:avLst>
            </a:prstGeom>
            <a:solidFill>
              <a:schemeClr val="bg1"/>
            </a:solidFill>
            <a:ln>
              <a:solidFill>
                <a:srgbClr val="619F7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804541" y="3358869"/>
              <a:ext cx="4680520" cy="858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800" dirty="0">
                  <a:latin typeface="楷体" panose="02010609060101010101" pitchFamily="49" charset="-122"/>
                  <a:ea typeface="楷体" panose="02010609060101010101" pitchFamily="49" charset="-122"/>
                </a:rPr>
                <a:t>1.</a:t>
              </a:r>
              <a:r>
                <a:rPr lang="zh-CN" altLang="en-US" sz="1800" dirty="0">
                  <a:latin typeface="楷体" panose="02010609060101010101" pitchFamily="49" charset="-122"/>
                  <a:ea typeface="楷体" panose="02010609060101010101" pitchFamily="49" charset="-122"/>
                </a:rPr>
                <a:t>花生的好处很多，有一样最可贵，是哪一</a:t>
              </a:r>
              <a:endParaRPr lang="en-US" altLang="zh-CN" sz="18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800" dirty="0"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en-US" sz="1800" dirty="0">
                  <a:latin typeface="楷体" panose="02010609060101010101" pitchFamily="49" charset="-122"/>
                  <a:ea typeface="楷体" panose="02010609060101010101" pitchFamily="49" charset="-122"/>
                </a:rPr>
                <a:t>样呢？</a:t>
              </a:r>
              <a:endParaRPr lang="zh-CN" altLang="zh-CN" sz="18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3284554" y="2547264"/>
            <a:ext cx="364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父亲希望我们学习花生什么？</a:t>
            </a:r>
            <a:endParaRPr lang="zh-CN" altLang="zh-CN" sz="1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284554" y="3011094"/>
            <a:ext cx="211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你明白了什么？</a:t>
            </a:r>
            <a:endParaRPr lang="zh-CN" altLang="zh-CN" sz="1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002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16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23" name="矩形 22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619F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24" name="燕尾形 23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619F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9" name="燕尾形 18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619F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0" name="直接连接符 19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矩形 24"/>
          <p:cNvSpPr/>
          <p:nvPr/>
        </p:nvSpPr>
        <p:spPr>
          <a:xfrm>
            <a:off x="684064" y="7738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说一说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27" y="2715766"/>
            <a:ext cx="1358305" cy="191851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553424" y="1276273"/>
            <a:ext cx="2384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“我”的感悟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339752" y="2355726"/>
            <a:ext cx="5112568" cy="943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    人要做有用的</a:t>
            </a: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</a:rPr>
              <a:t>人，不要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做只讲体面，而对别人没有好处的人。</a:t>
            </a:r>
          </a:p>
        </p:txBody>
      </p:sp>
    </p:spTree>
    <p:extLst>
      <p:ext uri="{BB962C8B-B14F-4D97-AF65-F5344CB8AC3E}">
        <p14:creationId xmlns:p14="http://schemas.microsoft.com/office/powerpoint/2010/main" val="87807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3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FF5D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0" name="燕尾形 9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FF5D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5" name="燕尾形 4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FF5D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矩形 10"/>
          <p:cNvSpPr/>
          <p:nvPr/>
        </p:nvSpPr>
        <p:spPr>
          <a:xfrm>
            <a:off x="684064" y="7738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读一读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547664" y="1851670"/>
            <a:ext cx="4801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父亲的话却深深地印在我的心上。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547664" y="2954436"/>
            <a:ext cx="4801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父亲的话却深深地记在我的心上。</a:t>
            </a:r>
          </a:p>
        </p:txBody>
      </p:sp>
      <p:sp>
        <p:nvSpPr>
          <p:cNvPr id="15" name="椭圆 14"/>
          <p:cNvSpPr/>
          <p:nvPr/>
        </p:nvSpPr>
        <p:spPr>
          <a:xfrm>
            <a:off x="4174858" y="2295726"/>
            <a:ext cx="88391" cy="8839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4174858" y="3370065"/>
            <a:ext cx="88391" cy="8839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3825026" y="2412762"/>
            <a:ext cx="3262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“印”：牢牢地记住使终生不忘。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3825026" y="3535592"/>
            <a:ext cx="3057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“记”：把事物保持在头脑里。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4956809" y="512499"/>
            <a:ext cx="2569931" cy="1596915"/>
            <a:chOff x="4652726" y="2355704"/>
            <a:chExt cx="2569931" cy="1596915"/>
          </a:xfrm>
        </p:grpSpPr>
        <p:sp>
          <p:nvSpPr>
            <p:cNvPr id="20" name="云形标注 38"/>
            <p:cNvSpPr/>
            <p:nvPr/>
          </p:nvSpPr>
          <p:spPr>
            <a:xfrm rot="21106735" flipH="1">
              <a:off x="4652726" y="2355704"/>
              <a:ext cx="2569931" cy="1596915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28327 w 2520325"/>
                <a:gd name="connsiteY0" fmla="*/ 1563042 h 1381792"/>
                <a:gd name="connsiteX1" fmla="*/ -10056 w 2520325"/>
                <a:gd name="connsiteY1" fmla="*/ 1601425 h 1381792"/>
                <a:gd name="connsiteX2" fmla="*/ -48439 w 2520325"/>
                <a:gd name="connsiteY2" fmla="*/ 1563042 h 1381792"/>
                <a:gd name="connsiteX3" fmla="*/ -10056 w 2520325"/>
                <a:gd name="connsiteY3" fmla="*/ 1524659 h 1381792"/>
                <a:gd name="connsiteX4" fmla="*/ 28327 w 2520325"/>
                <a:gd name="connsiteY4" fmla="*/ 1563042 h 1381792"/>
                <a:gd name="connsiteX0" fmla="*/ 206916 w 2520325"/>
                <a:gd name="connsiteY0" fmla="*/ 1466775 h 1381792"/>
                <a:gd name="connsiteX1" fmla="*/ 130150 w 2520325"/>
                <a:gd name="connsiteY1" fmla="*/ 1543541 h 1381792"/>
                <a:gd name="connsiteX2" fmla="*/ 53384 w 2520325"/>
                <a:gd name="connsiteY2" fmla="*/ 1466775 h 1381792"/>
                <a:gd name="connsiteX3" fmla="*/ 130150 w 2520325"/>
                <a:gd name="connsiteY3" fmla="*/ 1390009 h 1381792"/>
                <a:gd name="connsiteX4" fmla="*/ 206916 w 2520325"/>
                <a:gd name="connsiteY4" fmla="*/ 1466775 h 1381792"/>
                <a:gd name="connsiteX0" fmla="*/ 448789 w 2520325"/>
                <a:gd name="connsiteY0" fmla="*/ 1327056 h 1381792"/>
                <a:gd name="connsiteX1" fmla="*/ 333640 w 2520325"/>
                <a:gd name="connsiteY1" fmla="*/ 1442205 h 1381792"/>
                <a:gd name="connsiteX2" fmla="*/ 218491 w 2520325"/>
                <a:gd name="connsiteY2" fmla="*/ 1327056 h 1381792"/>
                <a:gd name="connsiteX3" fmla="*/ 333640 w 2520325"/>
                <a:gd name="connsiteY3" fmla="*/ 1211907 h 1381792"/>
                <a:gd name="connsiteX4" fmla="*/ 448789 w 2520325"/>
                <a:gd name="connsiteY4" fmla="*/ 1327056 h 1381792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4730 w 44050"/>
                <a:gd name="connsiteY0" fmla="*/ 14229 h 49926"/>
                <a:gd name="connsiteX1" fmla="*/ 6453 w 44050"/>
                <a:gd name="connsiteY1" fmla="*/ 6766 h 49926"/>
                <a:gd name="connsiteX2" fmla="*/ 14835 w 44050"/>
                <a:gd name="connsiteY2" fmla="*/ 5061 h 49926"/>
                <a:gd name="connsiteX3" fmla="*/ 23286 w 44050"/>
                <a:gd name="connsiteY3" fmla="*/ 3291 h 49926"/>
                <a:gd name="connsiteX4" fmla="*/ 26579 w 44050"/>
                <a:gd name="connsiteY4" fmla="*/ 59 h 49926"/>
                <a:gd name="connsiteX5" fmla="*/ 30663 w 44050"/>
                <a:gd name="connsiteY5" fmla="*/ 2340 h 49926"/>
                <a:gd name="connsiteX6" fmla="*/ 36293 w 44050"/>
                <a:gd name="connsiteY6" fmla="*/ 549 h 49926"/>
                <a:gd name="connsiteX7" fmla="*/ 39148 w 44050"/>
                <a:gd name="connsiteY7" fmla="*/ 5435 h 49926"/>
                <a:gd name="connsiteX8" fmla="*/ 42812 w 44050"/>
                <a:gd name="connsiteY8" fmla="*/ 10177 h 49926"/>
                <a:gd name="connsiteX9" fmla="*/ 42648 w 44050"/>
                <a:gd name="connsiteY9" fmla="*/ 15319 h 49926"/>
                <a:gd name="connsiteX10" fmla="*/ 43846 w 44050"/>
                <a:gd name="connsiteY10" fmla="*/ 23181 h 49926"/>
                <a:gd name="connsiteX11" fmla="*/ 38234 w 44050"/>
                <a:gd name="connsiteY11" fmla="*/ 30063 h 49926"/>
                <a:gd name="connsiteX12" fmla="*/ 36225 w 44050"/>
                <a:gd name="connsiteY12" fmla="*/ 35960 h 49926"/>
                <a:gd name="connsiteX13" fmla="*/ 29385 w 44050"/>
                <a:gd name="connsiteY13" fmla="*/ 36674 h 49926"/>
                <a:gd name="connsiteX14" fmla="*/ 24497 w 44050"/>
                <a:gd name="connsiteY14" fmla="*/ 42965 h 49926"/>
                <a:gd name="connsiteX15" fmla="*/ 17310 w 44050"/>
                <a:gd name="connsiteY15" fmla="*/ 39125 h 49926"/>
                <a:gd name="connsiteX16" fmla="*/ 6634 w 44050"/>
                <a:gd name="connsiteY16" fmla="*/ 35331 h 49926"/>
                <a:gd name="connsiteX17" fmla="*/ 1940 w 44050"/>
                <a:gd name="connsiteY17" fmla="*/ 31109 h 49926"/>
                <a:gd name="connsiteX18" fmla="*/ 2943 w 44050"/>
                <a:gd name="connsiteY18" fmla="*/ 25410 h 49926"/>
                <a:gd name="connsiteX19" fmla="*/ 825 w 44050"/>
                <a:gd name="connsiteY19" fmla="*/ 19563 h 49926"/>
                <a:gd name="connsiteX20" fmla="*/ 4693 w 44050"/>
                <a:gd name="connsiteY20" fmla="*/ 14366 h 49926"/>
                <a:gd name="connsiteX21" fmla="*/ 4730 w 44050"/>
                <a:gd name="connsiteY21" fmla="*/ 14229 h 49926"/>
                <a:gd name="connsiteX0" fmla="*/ 76766 w 2569931"/>
                <a:gd name="connsiteY0" fmla="*/ 1558532 h 1596915"/>
                <a:gd name="connsiteX1" fmla="*/ 38383 w 2569931"/>
                <a:gd name="connsiteY1" fmla="*/ 1596915 h 1596915"/>
                <a:gd name="connsiteX2" fmla="*/ 0 w 2569931"/>
                <a:gd name="connsiteY2" fmla="*/ 1558532 h 1596915"/>
                <a:gd name="connsiteX3" fmla="*/ 38383 w 2569931"/>
                <a:gd name="connsiteY3" fmla="*/ 1520149 h 1596915"/>
                <a:gd name="connsiteX4" fmla="*/ 76766 w 2569931"/>
                <a:gd name="connsiteY4" fmla="*/ 1558532 h 1596915"/>
                <a:gd name="connsiteX0" fmla="*/ 255355 w 2569931"/>
                <a:gd name="connsiteY0" fmla="*/ 1462265 h 1596915"/>
                <a:gd name="connsiteX1" fmla="*/ 178589 w 2569931"/>
                <a:gd name="connsiteY1" fmla="*/ 1539031 h 1596915"/>
                <a:gd name="connsiteX2" fmla="*/ 101823 w 2569931"/>
                <a:gd name="connsiteY2" fmla="*/ 1462265 h 1596915"/>
                <a:gd name="connsiteX3" fmla="*/ 178589 w 2569931"/>
                <a:gd name="connsiteY3" fmla="*/ 1385499 h 1596915"/>
                <a:gd name="connsiteX4" fmla="*/ 255355 w 2569931"/>
                <a:gd name="connsiteY4" fmla="*/ 1462265 h 1596915"/>
                <a:gd name="connsiteX0" fmla="*/ 497228 w 2569931"/>
                <a:gd name="connsiteY0" fmla="*/ 1322546 h 1596915"/>
                <a:gd name="connsiteX1" fmla="*/ 382079 w 2569931"/>
                <a:gd name="connsiteY1" fmla="*/ 1437695 h 1596915"/>
                <a:gd name="connsiteX2" fmla="*/ 266930 w 2569931"/>
                <a:gd name="connsiteY2" fmla="*/ 1322546 h 1596915"/>
                <a:gd name="connsiteX3" fmla="*/ 382079 w 2569931"/>
                <a:gd name="connsiteY3" fmla="*/ 1207397 h 1596915"/>
                <a:gd name="connsiteX4" fmla="*/ 497228 w 2569931"/>
                <a:gd name="connsiteY4" fmla="*/ 1322546 h 1596915"/>
                <a:gd name="connsiteX0" fmla="*/ 5523 w 44050"/>
                <a:gd name="connsiteY0" fmla="*/ 26036 h 49926"/>
                <a:gd name="connsiteX1" fmla="*/ 2990 w 44050"/>
                <a:gd name="connsiteY1" fmla="*/ 25239 h 49926"/>
                <a:gd name="connsiteX2" fmla="*/ 7758 w 44050"/>
                <a:gd name="connsiteY2" fmla="*/ 34758 h 49926"/>
                <a:gd name="connsiteX3" fmla="*/ 6650 w 44050"/>
                <a:gd name="connsiteY3" fmla="*/ 35139 h 49926"/>
                <a:gd name="connsiteX4" fmla="*/ 17308 w 44050"/>
                <a:gd name="connsiteY4" fmla="*/ 38949 h 49926"/>
                <a:gd name="connsiteX5" fmla="*/ 16640 w 44050"/>
                <a:gd name="connsiteY5" fmla="*/ 37209 h 49926"/>
                <a:gd name="connsiteX6" fmla="*/ 29657 w 44050"/>
                <a:gd name="connsiteY6" fmla="*/ 34610 h 49926"/>
                <a:gd name="connsiteX7" fmla="*/ 29390 w 44050"/>
                <a:gd name="connsiteY7" fmla="*/ 36519 h 49926"/>
                <a:gd name="connsiteX8" fmla="*/ 42628 w 44050"/>
                <a:gd name="connsiteY8" fmla="*/ 15213 h 49926"/>
                <a:gd name="connsiteX9" fmla="*/ 41180 w 44050"/>
                <a:gd name="connsiteY9" fmla="*/ 17889 h 49926"/>
                <a:gd name="connsiteX10" fmla="*/ 39154 w 44050"/>
                <a:gd name="connsiteY10" fmla="*/ 5285 h 49926"/>
                <a:gd name="connsiteX11" fmla="*/ 39230 w 44050"/>
                <a:gd name="connsiteY11" fmla="*/ 6549 h 49926"/>
                <a:gd name="connsiteX12" fmla="*/ 29908 w 44050"/>
                <a:gd name="connsiteY12" fmla="*/ 3811 h 49926"/>
                <a:gd name="connsiteX13" fmla="*/ 30650 w 44050"/>
                <a:gd name="connsiteY13" fmla="*/ 2199 h 49926"/>
                <a:gd name="connsiteX14" fmla="*/ 22971 w 44050"/>
                <a:gd name="connsiteY14" fmla="*/ 4579 h 49926"/>
                <a:gd name="connsiteX15" fmla="*/ 23330 w 44050"/>
                <a:gd name="connsiteY15" fmla="*/ 3189 h 49926"/>
                <a:gd name="connsiteX16" fmla="*/ 14830 w 44050"/>
                <a:gd name="connsiteY16" fmla="*/ 5051 h 49926"/>
                <a:gd name="connsiteX17" fmla="*/ 16130 w 44050"/>
                <a:gd name="connsiteY17" fmla="*/ 6399 h 49926"/>
                <a:gd name="connsiteX18" fmla="*/ 4957 w 44050"/>
                <a:gd name="connsiteY18" fmla="*/ 15648 h 49926"/>
                <a:gd name="connsiteX19" fmla="*/ 4730 w 44050"/>
                <a:gd name="connsiteY19" fmla="*/ 14229 h 49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4050" h="49926">
                  <a:moveTo>
                    <a:pt x="4730" y="14229"/>
                  </a:moveTo>
                  <a:cubicBezTo>
                    <a:pt x="4459" y="11516"/>
                    <a:pt x="5091" y="8780"/>
                    <a:pt x="6453" y="6766"/>
                  </a:cubicBezTo>
                  <a:cubicBezTo>
                    <a:pt x="8605" y="3585"/>
                    <a:pt x="12094" y="2876"/>
                    <a:pt x="14835" y="5061"/>
                  </a:cubicBezTo>
                  <a:cubicBezTo>
                    <a:pt x="16508" y="768"/>
                    <a:pt x="20744" y="-119"/>
                    <a:pt x="23286" y="3291"/>
                  </a:cubicBezTo>
                  <a:cubicBezTo>
                    <a:pt x="23927" y="1542"/>
                    <a:pt x="25158" y="333"/>
                    <a:pt x="26579" y="59"/>
                  </a:cubicBezTo>
                  <a:cubicBezTo>
                    <a:pt x="28143" y="-243"/>
                    <a:pt x="29705" y="629"/>
                    <a:pt x="30663" y="2340"/>
                  </a:cubicBezTo>
                  <a:cubicBezTo>
                    <a:pt x="32045" y="126"/>
                    <a:pt x="34331" y="-601"/>
                    <a:pt x="36293" y="549"/>
                  </a:cubicBezTo>
                  <a:cubicBezTo>
                    <a:pt x="37788" y="1425"/>
                    <a:pt x="38860" y="3259"/>
                    <a:pt x="39148" y="5435"/>
                  </a:cubicBezTo>
                  <a:cubicBezTo>
                    <a:pt x="40876" y="6077"/>
                    <a:pt x="42252" y="7857"/>
                    <a:pt x="42812" y="10177"/>
                  </a:cubicBezTo>
                  <a:cubicBezTo>
                    <a:pt x="43219" y="11861"/>
                    <a:pt x="43161" y="13690"/>
                    <a:pt x="42648" y="15319"/>
                  </a:cubicBezTo>
                  <a:cubicBezTo>
                    <a:pt x="43909" y="17553"/>
                    <a:pt x="44350" y="20449"/>
                    <a:pt x="43846" y="23181"/>
                  </a:cubicBezTo>
                  <a:cubicBezTo>
                    <a:pt x="43176" y="26813"/>
                    <a:pt x="40958" y="29533"/>
                    <a:pt x="38234" y="30063"/>
                  </a:cubicBezTo>
                  <a:cubicBezTo>
                    <a:pt x="38221" y="32330"/>
                    <a:pt x="37488" y="34480"/>
                    <a:pt x="36225" y="35960"/>
                  </a:cubicBezTo>
                  <a:cubicBezTo>
                    <a:pt x="34306" y="38209"/>
                    <a:pt x="31534" y="38498"/>
                    <a:pt x="29385" y="36674"/>
                  </a:cubicBezTo>
                  <a:cubicBezTo>
                    <a:pt x="28690" y="39807"/>
                    <a:pt x="26829" y="42202"/>
                    <a:pt x="24497" y="42965"/>
                  </a:cubicBezTo>
                  <a:cubicBezTo>
                    <a:pt x="21749" y="43864"/>
                    <a:pt x="18881" y="42332"/>
                    <a:pt x="17310" y="39125"/>
                  </a:cubicBezTo>
                  <a:cubicBezTo>
                    <a:pt x="13602" y="42169"/>
                    <a:pt x="8786" y="40458"/>
                    <a:pt x="6634" y="35331"/>
                  </a:cubicBezTo>
                  <a:cubicBezTo>
                    <a:pt x="4520" y="35668"/>
                    <a:pt x="2535" y="33883"/>
                    <a:pt x="1940" y="31109"/>
                  </a:cubicBezTo>
                  <a:cubicBezTo>
                    <a:pt x="1509" y="29102"/>
                    <a:pt x="1890" y="26936"/>
                    <a:pt x="2943" y="25410"/>
                  </a:cubicBezTo>
                  <a:cubicBezTo>
                    <a:pt x="1449" y="24213"/>
                    <a:pt x="617" y="21916"/>
                    <a:pt x="825" y="19563"/>
                  </a:cubicBezTo>
                  <a:cubicBezTo>
                    <a:pt x="1069" y="16808"/>
                    <a:pt x="2675" y="14650"/>
                    <a:pt x="4693" y="14366"/>
                  </a:cubicBezTo>
                  <a:cubicBezTo>
                    <a:pt x="4705" y="14320"/>
                    <a:pt x="4718" y="14275"/>
                    <a:pt x="4730" y="14229"/>
                  </a:cubicBezTo>
                  <a:close/>
                </a:path>
                <a:path w="2569931" h="1596915">
                  <a:moveTo>
                    <a:pt x="76766" y="1558532"/>
                  </a:moveTo>
                  <a:cubicBezTo>
                    <a:pt x="76766" y="1579730"/>
                    <a:pt x="59581" y="1596915"/>
                    <a:pt x="38383" y="1596915"/>
                  </a:cubicBezTo>
                  <a:cubicBezTo>
                    <a:pt x="17185" y="1596915"/>
                    <a:pt x="0" y="1579730"/>
                    <a:pt x="0" y="1558532"/>
                  </a:cubicBezTo>
                  <a:cubicBezTo>
                    <a:pt x="0" y="1537334"/>
                    <a:pt x="17185" y="1520149"/>
                    <a:pt x="38383" y="1520149"/>
                  </a:cubicBezTo>
                  <a:cubicBezTo>
                    <a:pt x="59581" y="1520149"/>
                    <a:pt x="76766" y="1537334"/>
                    <a:pt x="76766" y="1558532"/>
                  </a:cubicBezTo>
                  <a:close/>
                </a:path>
                <a:path w="2569931" h="1596915">
                  <a:moveTo>
                    <a:pt x="255355" y="1462265"/>
                  </a:moveTo>
                  <a:cubicBezTo>
                    <a:pt x="255355" y="1504662"/>
                    <a:pt x="220986" y="1539031"/>
                    <a:pt x="178589" y="1539031"/>
                  </a:cubicBezTo>
                  <a:cubicBezTo>
                    <a:pt x="136192" y="1539031"/>
                    <a:pt x="101823" y="1504662"/>
                    <a:pt x="101823" y="1462265"/>
                  </a:cubicBezTo>
                  <a:cubicBezTo>
                    <a:pt x="101823" y="1419868"/>
                    <a:pt x="136192" y="1385499"/>
                    <a:pt x="178589" y="1385499"/>
                  </a:cubicBezTo>
                  <a:cubicBezTo>
                    <a:pt x="220986" y="1385499"/>
                    <a:pt x="255355" y="1419868"/>
                    <a:pt x="255355" y="1462265"/>
                  </a:cubicBezTo>
                  <a:close/>
                </a:path>
                <a:path w="2569931" h="1596915">
                  <a:moveTo>
                    <a:pt x="497228" y="1322546"/>
                  </a:moveTo>
                  <a:cubicBezTo>
                    <a:pt x="497228" y="1386141"/>
                    <a:pt x="445674" y="1437695"/>
                    <a:pt x="382079" y="1437695"/>
                  </a:cubicBezTo>
                  <a:cubicBezTo>
                    <a:pt x="318484" y="1437695"/>
                    <a:pt x="266930" y="1386141"/>
                    <a:pt x="266930" y="1322546"/>
                  </a:cubicBezTo>
                  <a:cubicBezTo>
                    <a:pt x="266930" y="1258951"/>
                    <a:pt x="318484" y="1207397"/>
                    <a:pt x="382079" y="1207397"/>
                  </a:cubicBezTo>
                  <a:cubicBezTo>
                    <a:pt x="445674" y="1207397"/>
                    <a:pt x="497228" y="1258951"/>
                    <a:pt x="497228" y="1322546"/>
                  </a:cubicBezTo>
                  <a:close/>
                </a:path>
                <a:path w="44050" h="49926" fill="none" extrusionOk="0">
                  <a:moveTo>
                    <a:pt x="5523" y="26036"/>
                  </a:moveTo>
                  <a:cubicBezTo>
                    <a:pt x="4639" y="26130"/>
                    <a:pt x="3755" y="25852"/>
                    <a:pt x="2990" y="25239"/>
                  </a:cubicBezTo>
                  <a:moveTo>
                    <a:pt x="7758" y="34758"/>
                  </a:moveTo>
                  <a:cubicBezTo>
                    <a:pt x="7403" y="34951"/>
                    <a:pt x="7030" y="35079"/>
                    <a:pt x="6650" y="35139"/>
                  </a:cubicBezTo>
                  <a:moveTo>
                    <a:pt x="17308" y="38949"/>
                  </a:moveTo>
                  <a:cubicBezTo>
                    <a:pt x="17041" y="38403"/>
                    <a:pt x="16817" y="37820"/>
                    <a:pt x="16640" y="37209"/>
                  </a:cubicBezTo>
                  <a:moveTo>
                    <a:pt x="29657" y="34610"/>
                  </a:moveTo>
                  <a:cubicBezTo>
                    <a:pt x="29618" y="35257"/>
                    <a:pt x="29528" y="35897"/>
                    <a:pt x="29390" y="36519"/>
                  </a:cubicBezTo>
                  <a:moveTo>
                    <a:pt x="42628" y="15213"/>
                  </a:moveTo>
                  <a:cubicBezTo>
                    <a:pt x="42303" y="16245"/>
                    <a:pt x="41808" y="17161"/>
                    <a:pt x="41180" y="17889"/>
                  </a:cubicBezTo>
                  <a:moveTo>
                    <a:pt x="39154" y="5285"/>
                  </a:moveTo>
                  <a:cubicBezTo>
                    <a:pt x="39209" y="5702"/>
                    <a:pt x="39235" y="6125"/>
                    <a:pt x="39230" y="6549"/>
                  </a:cubicBezTo>
                  <a:moveTo>
                    <a:pt x="29908" y="3811"/>
                  </a:moveTo>
                  <a:cubicBezTo>
                    <a:pt x="30097" y="3228"/>
                    <a:pt x="30346" y="2685"/>
                    <a:pt x="30650" y="2199"/>
                  </a:cubicBezTo>
                  <a:moveTo>
                    <a:pt x="22971" y="4579"/>
                  </a:moveTo>
                  <a:cubicBezTo>
                    <a:pt x="23048" y="4097"/>
                    <a:pt x="23169" y="3630"/>
                    <a:pt x="23330" y="3189"/>
                  </a:cubicBezTo>
                  <a:moveTo>
                    <a:pt x="14830" y="5051"/>
                  </a:moveTo>
                  <a:cubicBezTo>
                    <a:pt x="15302" y="5427"/>
                    <a:pt x="15738" y="5880"/>
                    <a:pt x="16130" y="6399"/>
                  </a:cubicBezTo>
                  <a:moveTo>
                    <a:pt x="4957" y="15648"/>
                  </a:moveTo>
                  <a:cubicBezTo>
                    <a:pt x="4854" y="15184"/>
                    <a:pt x="4778" y="14710"/>
                    <a:pt x="4730" y="14229"/>
                  </a:cubicBezTo>
                </a:path>
              </a:pathLst>
            </a:cu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956064" y="2789055"/>
              <a:ext cx="21179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>
                  <a:latin typeface="楷体" panose="02010609060101010101" pitchFamily="49" charset="-122"/>
                  <a:ea typeface="楷体" panose="02010609060101010101" pitchFamily="49" charset="-122"/>
                </a:rPr>
                <a:t>两者程度不一样。</a:t>
              </a:r>
              <a:endParaRPr lang="zh-CN" altLang="zh-CN" sz="18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77490" y="1202661"/>
            <a:ext cx="1512168" cy="151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20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AC75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27" name="燕尾形 26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AC75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2" name="燕尾形 21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AC7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矩形 27"/>
          <p:cNvSpPr/>
          <p:nvPr/>
        </p:nvSpPr>
        <p:spPr>
          <a:xfrm>
            <a:off x="684064" y="7738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想一想</a:t>
            </a:r>
          </a:p>
        </p:txBody>
      </p:sp>
      <p:grpSp>
        <p:nvGrpSpPr>
          <p:cNvPr id="29" name="组合 28"/>
          <p:cNvGrpSpPr/>
          <p:nvPr/>
        </p:nvGrpSpPr>
        <p:grpSpPr>
          <a:xfrm>
            <a:off x="4971417" y="456811"/>
            <a:ext cx="2569931" cy="1596915"/>
            <a:chOff x="4652726" y="2355704"/>
            <a:chExt cx="2569931" cy="1596915"/>
          </a:xfrm>
        </p:grpSpPr>
        <p:sp>
          <p:nvSpPr>
            <p:cNvPr id="32" name="云形标注 38"/>
            <p:cNvSpPr/>
            <p:nvPr/>
          </p:nvSpPr>
          <p:spPr>
            <a:xfrm rot="21106735" flipH="1">
              <a:off x="4652726" y="2355704"/>
              <a:ext cx="2569931" cy="1596915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28327 w 2520325"/>
                <a:gd name="connsiteY0" fmla="*/ 1563042 h 1381792"/>
                <a:gd name="connsiteX1" fmla="*/ -10056 w 2520325"/>
                <a:gd name="connsiteY1" fmla="*/ 1601425 h 1381792"/>
                <a:gd name="connsiteX2" fmla="*/ -48439 w 2520325"/>
                <a:gd name="connsiteY2" fmla="*/ 1563042 h 1381792"/>
                <a:gd name="connsiteX3" fmla="*/ -10056 w 2520325"/>
                <a:gd name="connsiteY3" fmla="*/ 1524659 h 1381792"/>
                <a:gd name="connsiteX4" fmla="*/ 28327 w 2520325"/>
                <a:gd name="connsiteY4" fmla="*/ 1563042 h 1381792"/>
                <a:gd name="connsiteX0" fmla="*/ 206916 w 2520325"/>
                <a:gd name="connsiteY0" fmla="*/ 1466775 h 1381792"/>
                <a:gd name="connsiteX1" fmla="*/ 130150 w 2520325"/>
                <a:gd name="connsiteY1" fmla="*/ 1543541 h 1381792"/>
                <a:gd name="connsiteX2" fmla="*/ 53384 w 2520325"/>
                <a:gd name="connsiteY2" fmla="*/ 1466775 h 1381792"/>
                <a:gd name="connsiteX3" fmla="*/ 130150 w 2520325"/>
                <a:gd name="connsiteY3" fmla="*/ 1390009 h 1381792"/>
                <a:gd name="connsiteX4" fmla="*/ 206916 w 2520325"/>
                <a:gd name="connsiteY4" fmla="*/ 1466775 h 1381792"/>
                <a:gd name="connsiteX0" fmla="*/ 448789 w 2520325"/>
                <a:gd name="connsiteY0" fmla="*/ 1327056 h 1381792"/>
                <a:gd name="connsiteX1" fmla="*/ 333640 w 2520325"/>
                <a:gd name="connsiteY1" fmla="*/ 1442205 h 1381792"/>
                <a:gd name="connsiteX2" fmla="*/ 218491 w 2520325"/>
                <a:gd name="connsiteY2" fmla="*/ 1327056 h 1381792"/>
                <a:gd name="connsiteX3" fmla="*/ 333640 w 2520325"/>
                <a:gd name="connsiteY3" fmla="*/ 1211907 h 1381792"/>
                <a:gd name="connsiteX4" fmla="*/ 448789 w 2520325"/>
                <a:gd name="connsiteY4" fmla="*/ 1327056 h 1381792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4730 w 44050"/>
                <a:gd name="connsiteY0" fmla="*/ 14229 h 49926"/>
                <a:gd name="connsiteX1" fmla="*/ 6453 w 44050"/>
                <a:gd name="connsiteY1" fmla="*/ 6766 h 49926"/>
                <a:gd name="connsiteX2" fmla="*/ 14835 w 44050"/>
                <a:gd name="connsiteY2" fmla="*/ 5061 h 49926"/>
                <a:gd name="connsiteX3" fmla="*/ 23286 w 44050"/>
                <a:gd name="connsiteY3" fmla="*/ 3291 h 49926"/>
                <a:gd name="connsiteX4" fmla="*/ 26579 w 44050"/>
                <a:gd name="connsiteY4" fmla="*/ 59 h 49926"/>
                <a:gd name="connsiteX5" fmla="*/ 30663 w 44050"/>
                <a:gd name="connsiteY5" fmla="*/ 2340 h 49926"/>
                <a:gd name="connsiteX6" fmla="*/ 36293 w 44050"/>
                <a:gd name="connsiteY6" fmla="*/ 549 h 49926"/>
                <a:gd name="connsiteX7" fmla="*/ 39148 w 44050"/>
                <a:gd name="connsiteY7" fmla="*/ 5435 h 49926"/>
                <a:gd name="connsiteX8" fmla="*/ 42812 w 44050"/>
                <a:gd name="connsiteY8" fmla="*/ 10177 h 49926"/>
                <a:gd name="connsiteX9" fmla="*/ 42648 w 44050"/>
                <a:gd name="connsiteY9" fmla="*/ 15319 h 49926"/>
                <a:gd name="connsiteX10" fmla="*/ 43846 w 44050"/>
                <a:gd name="connsiteY10" fmla="*/ 23181 h 49926"/>
                <a:gd name="connsiteX11" fmla="*/ 38234 w 44050"/>
                <a:gd name="connsiteY11" fmla="*/ 30063 h 49926"/>
                <a:gd name="connsiteX12" fmla="*/ 36225 w 44050"/>
                <a:gd name="connsiteY12" fmla="*/ 35960 h 49926"/>
                <a:gd name="connsiteX13" fmla="*/ 29385 w 44050"/>
                <a:gd name="connsiteY13" fmla="*/ 36674 h 49926"/>
                <a:gd name="connsiteX14" fmla="*/ 24497 w 44050"/>
                <a:gd name="connsiteY14" fmla="*/ 42965 h 49926"/>
                <a:gd name="connsiteX15" fmla="*/ 17310 w 44050"/>
                <a:gd name="connsiteY15" fmla="*/ 39125 h 49926"/>
                <a:gd name="connsiteX16" fmla="*/ 6634 w 44050"/>
                <a:gd name="connsiteY16" fmla="*/ 35331 h 49926"/>
                <a:gd name="connsiteX17" fmla="*/ 1940 w 44050"/>
                <a:gd name="connsiteY17" fmla="*/ 31109 h 49926"/>
                <a:gd name="connsiteX18" fmla="*/ 2943 w 44050"/>
                <a:gd name="connsiteY18" fmla="*/ 25410 h 49926"/>
                <a:gd name="connsiteX19" fmla="*/ 825 w 44050"/>
                <a:gd name="connsiteY19" fmla="*/ 19563 h 49926"/>
                <a:gd name="connsiteX20" fmla="*/ 4693 w 44050"/>
                <a:gd name="connsiteY20" fmla="*/ 14366 h 49926"/>
                <a:gd name="connsiteX21" fmla="*/ 4730 w 44050"/>
                <a:gd name="connsiteY21" fmla="*/ 14229 h 49926"/>
                <a:gd name="connsiteX0" fmla="*/ 76766 w 2569931"/>
                <a:gd name="connsiteY0" fmla="*/ 1558532 h 1596915"/>
                <a:gd name="connsiteX1" fmla="*/ 38383 w 2569931"/>
                <a:gd name="connsiteY1" fmla="*/ 1596915 h 1596915"/>
                <a:gd name="connsiteX2" fmla="*/ 0 w 2569931"/>
                <a:gd name="connsiteY2" fmla="*/ 1558532 h 1596915"/>
                <a:gd name="connsiteX3" fmla="*/ 38383 w 2569931"/>
                <a:gd name="connsiteY3" fmla="*/ 1520149 h 1596915"/>
                <a:gd name="connsiteX4" fmla="*/ 76766 w 2569931"/>
                <a:gd name="connsiteY4" fmla="*/ 1558532 h 1596915"/>
                <a:gd name="connsiteX0" fmla="*/ 255355 w 2569931"/>
                <a:gd name="connsiteY0" fmla="*/ 1462265 h 1596915"/>
                <a:gd name="connsiteX1" fmla="*/ 178589 w 2569931"/>
                <a:gd name="connsiteY1" fmla="*/ 1539031 h 1596915"/>
                <a:gd name="connsiteX2" fmla="*/ 101823 w 2569931"/>
                <a:gd name="connsiteY2" fmla="*/ 1462265 h 1596915"/>
                <a:gd name="connsiteX3" fmla="*/ 178589 w 2569931"/>
                <a:gd name="connsiteY3" fmla="*/ 1385499 h 1596915"/>
                <a:gd name="connsiteX4" fmla="*/ 255355 w 2569931"/>
                <a:gd name="connsiteY4" fmla="*/ 1462265 h 1596915"/>
                <a:gd name="connsiteX0" fmla="*/ 497228 w 2569931"/>
                <a:gd name="connsiteY0" fmla="*/ 1322546 h 1596915"/>
                <a:gd name="connsiteX1" fmla="*/ 382079 w 2569931"/>
                <a:gd name="connsiteY1" fmla="*/ 1437695 h 1596915"/>
                <a:gd name="connsiteX2" fmla="*/ 266930 w 2569931"/>
                <a:gd name="connsiteY2" fmla="*/ 1322546 h 1596915"/>
                <a:gd name="connsiteX3" fmla="*/ 382079 w 2569931"/>
                <a:gd name="connsiteY3" fmla="*/ 1207397 h 1596915"/>
                <a:gd name="connsiteX4" fmla="*/ 497228 w 2569931"/>
                <a:gd name="connsiteY4" fmla="*/ 1322546 h 1596915"/>
                <a:gd name="connsiteX0" fmla="*/ 5523 w 44050"/>
                <a:gd name="connsiteY0" fmla="*/ 26036 h 49926"/>
                <a:gd name="connsiteX1" fmla="*/ 2990 w 44050"/>
                <a:gd name="connsiteY1" fmla="*/ 25239 h 49926"/>
                <a:gd name="connsiteX2" fmla="*/ 7758 w 44050"/>
                <a:gd name="connsiteY2" fmla="*/ 34758 h 49926"/>
                <a:gd name="connsiteX3" fmla="*/ 6650 w 44050"/>
                <a:gd name="connsiteY3" fmla="*/ 35139 h 49926"/>
                <a:gd name="connsiteX4" fmla="*/ 17308 w 44050"/>
                <a:gd name="connsiteY4" fmla="*/ 38949 h 49926"/>
                <a:gd name="connsiteX5" fmla="*/ 16640 w 44050"/>
                <a:gd name="connsiteY5" fmla="*/ 37209 h 49926"/>
                <a:gd name="connsiteX6" fmla="*/ 29657 w 44050"/>
                <a:gd name="connsiteY6" fmla="*/ 34610 h 49926"/>
                <a:gd name="connsiteX7" fmla="*/ 29390 w 44050"/>
                <a:gd name="connsiteY7" fmla="*/ 36519 h 49926"/>
                <a:gd name="connsiteX8" fmla="*/ 42628 w 44050"/>
                <a:gd name="connsiteY8" fmla="*/ 15213 h 49926"/>
                <a:gd name="connsiteX9" fmla="*/ 41180 w 44050"/>
                <a:gd name="connsiteY9" fmla="*/ 17889 h 49926"/>
                <a:gd name="connsiteX10" fmla="*/ 39154 w 44050"/>
                <a:gd name="connsiteY10" fmla="*/ 5285 h 49926"/>
                <a:gd name="connsiteX11" fmla="*/ 39230 w 44050"/>
                <a:gd name="connsiteY11" fmla="*/ 6549 h 49926"/>
                <a:gd name="connsiteX12" fmla="*/ 29908 w 44050"/>
                <a:gd name="connsiteY12" fmla="*/ 3811 h 49926"/>
                <a:gd name="connsiteX13" fmla="*/ 30650 w 44050"/>
                <a:gd name="connsiteY13" fmla="*/ 2199 h 49926"/>
                <a:gd name="connsiteX14" fmla="*/ 22971 w 44050"/>
                <a:gd name="connsiteY14" fmla="*/ 4579 h 49926"/>
                <a:gd name="connsiteX15" fmla="*/ 23330 w 44050"/>
                <a:gd name="connsiteY15" fmla="*/ 3189 h 49926"/>
                <a:gd name="connsiteX16" fmla="*/ 14830 w 44050"/>
                <a:gd name="connsiteY16" fmla="*/ 5051 h 49926"/>
                <a:gd name="connsiteX17" fmla="*/ 16130 w 44050"/>
                <a:gd name="connsiteY17" fmla="*/ 6399 h 49926"/>
                <a:gd name="connsiteX18" fmla="*/ 4957 w 44050"/>
                <a:gd name="connsiteY18" fmla="*/ 15648 h 49926"/>
                <a:gd name="connsiteX19" fmla="*/ 4730 w 44050"/>
                <a:gd name="connsiteY19" fmla="*/ 14229 h 49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4050" h="49926">
                  <a:moveTo>
                    <a:pt x="4730" y="14229"/>
                  </a:moveTo>
                  <a:cubicBezTo>
                    <a:pt x="4459" y="11516"/>
                    <a:pt x="5091" y="8780"/>
                    <a:pt x="6453" y="6766"/>
                  </a:cubicBezTo>
                  <a:cubicBezTo>
                    <a:pt x="8605" y="3585"/>
                    <a:pt x="12094" y="2876"/>
                    <a:pt x="14835" y="5061"/>
                  </a:cubicBezTo>
                  <a:cubicBezTo>
                    <a:pt x="16508" y="768"/>
                    <a:pt x="20744" y="-119"/>
                    <a:pt x="23286" y="3291"/>
                  </a:cubicBezTo>
                  <a:cubicBezTo>
                    <a:pt x="23927" y="1542"/>
                    <a:pt x="25158" y="333"/>
                    <a:pt x="26579" y="59"/>
                  </a:cubicBezTo>
                  <a:cubicBezTo>
                    <a:pt x="28143" y="-243"/>
                    <a:pt x="29705" y="629"/>
                    <a:pt x="30663" y="2340"/>
                  </a:cubicBezTo>
                  <a:cubicBezTo>
                    <a:pt x="32045" y="126"/>
                    <a:pt x="34331" y="-601"/>
                    <a:pt x="36293" y="549"/>
                  </a:cubicBezTo>
                  <a:cubicBezTo>
                    <a:pt x="37788" y="1425"/>
                    <a:pt x="38860" y="3259"/>
                    <a:pt x="39148" y="5435"/>
                  </a:cubicBezTo>
                  <a:cubicBezTo>
                    <a:pt x="40876" y="6077"/>
                    <a:pt x="42252" y="7857"/>
                    <a:pt x="42812" y="10177"/>
                  </a:cubicBezTo>
                  <a:cubicBezTo>
                    <a:pt x="43219" y="11861"/>
                    <a:pt x="43161" y="13690"/>
                    <a:pt x="42648" y="15319"/>
                  </a:cubicBezTo>
                  <a:cubicBezTo>
                    <a:pt x="43909" y="17553"/>
                    <a:pt x="44350" y="20449"/>
                    <a:pt x="43846" y="23181"/>
                  </a:cubicBezTo>
                  <a:cubicBezTo>
                    <a:pt x="43176" y="26813"/>
                    <a:pt x="40958" y="29533"/>
                    <a:pt x="38234" y="30063"/>
                  </a:cubicBezTo>
                  <a:cubicBezTo>
                    <a:pt x="38221" y="32330"/>
                    <a:pt x="37488" y="34480"/>
                    <a:pt x="36225" y="35960"/>
                  </a:cubicBezTo>
                  <a:cubicBezTo>
                    <a:pt x="34306" y="38209"/>
                    <a:pt x="31534" y="38498"/>
                    <a:pt x="29385" y="36674"/>
                  </a:cubicBezTo>
                  <a:cubicBezTo>
                    <a:pt x="28690" y="39807"/>
                    <a:pt x="26829" y="42202"/>
                    <a:pt x="24497" y="42965"/>
                  </a:cubicBezTo>
                  <a:cubicBezTo>
                    <a:pt x="21749" y="43864"/>
                    <a:pt x="18881" y="42332"/>
                    <a:pt x="17310" y="39125"/>
                  </a:cubicBezTo>
                  <a:cubicBezTo>
                    <a:pt x="13602" y="42169"/>
                    <a:pt x="8786" y="40458"/>
                    <a:pt x="6634" y="35331"/>
                  </a:cubicBezTo>
                  <a:cubicBezTo>
                    <a:pt x="4520" y="35668"/>
                    <a:pt x="2535" y="33883"/>
                    <a:pt x="1940" y="31109"/>
                  </a:cubicBezTo>
                  <a:cubicBezTo>
                    <a:pt x="1509" y="29102"/>
                    <a:pt x="1890" y="26936"/>
                    <a:pt x="2943" y="25410"/>
                  </a:cubicBezTo>
                  <a:cubicBezTo>
                    <a:pt x="1449" y="24213"/>
                    <a:pt x="617" y="21916"/>
                    <a:pt x="825" y="19563"/>
                  </a:cubicBezTo>
                  <a:cubicBezTo>
                    <a:pt x="1069" y="16808"/>
                    <a:pt x="2675" y="14650"/>
                    <a:pt x="4693" y="14366"/>
                  </a:cubicBezTo>
                  <a:cubicBezTo>
                    <a:pt x="4705" y="14320"/>
                    <a:pt x="4718" y="14275"/>
                    <a:pt x="4730" y="14229"/>
                  </a:cubicBezTo>
                  <a:close/>
                </a:path>
                <a:path w="2569931" h="1596915">
                  <a:moveTo>
                    <a:pt x="76766" y="1558532"/>
                  </a:moveTo>
                  <a:cubicBezTo>
                    <a:pt x="76766" y="1579730"/>
                    <a:pt x="59581" y="1596915"/>
                    <a:pt x="38383" y="1596915"/>
                  </a:cubicBezTo>
                  <a:cubicBezTo>
                    <a:pt x="17185" y="1596915"/>
                    <a:pt x="0" y="1579730"/>
                    <a:pt x="0" y="1558532"/>
                  </a:cubicBezTo>
                  <a:cubicBezTo>
                    <a:pt x="0" y="1537334"/>
                    <a:pt x="17185" y="1520149"/>
                    <a:pt x="38383" y="1520149"/>
                  </a:cubicBezTo>
                  <a:cubicBezTo>
                    <a:pt x="59581" y="1520149"/>
                    <a:pt x="76766" y="1537334"/>
                    <a:pt x="76766" y="1558532"/>
                  </a:cubicBezTo>
                  <a:close/>
                </a:path>
                <a:path w="2569931" h="1596915">
                  <a:moveTo>
                    <a:pt x="255355" y="1462265"/>
                  </a:moveTo>
                  <a:cubicBezTo>
                    <a:pt x="255355" y="1504662"/>
                    <a:pt x="220986" y="1539031"/>
                    <a:pt x="178589" y="1539031"/>
                  </a:cubicBezTo>
                  <a:cubicBezTo>
                    <a:pt x="136192" y="1539031"/>
                    <a:pt x="101823" y="1504662"/>
                    <a:pt x="101823" y="1462265"/>
                  </a:cubicBezTo>
                  <a:cubicBezTo>
                    <a:pt x="101823" y="1419868"/>
                    <a:pt x="136192" y="1385499"/>
                    <a:pt x="178589" y="1385499"/>
                  </a:cubicBezTo>
                  <a:cubicBezTo>
                    <a:pt x="220986" y="1385499"/>
                    <a:pt x="255355" y="1419868"/>
                    <a:pt x="255355" y="1462265"/>
                  </a:cubicBezTo>
                  <a:close/>
                </a:path>
                <a:path w="2569931" h="1596915">
                  <a:moveTo>
                    <a:pt x="497228" y="1322546"/>
                  </a:moveTo>
                  <a:cubicBezTo>
                    <a:pt x="497228" y="1386141"/>
                    <a:pt x="445674" y="1437695"/>
                    <a:pt x="382079" y="1437695"/>
                  </a:cubicBezTo>
                  <a:cubicBezTo>
                    <a:pt x="318484" y="1437695"/>
                    <a:pt x="266930" y="1386141"/>
                    <a:pt x="266930" y="1322546"/>
                  </a:cubicBezTo>
                  <a:cubicBezTo>
                    <a:pt x="266930" y="1258951"/>
                    <a:pt x="318484" y="1207397"/>
                    <a:pt x="382079" y="1207397"/>
                  </a:cubicBezTo>
                  <a:cubicBezTo>
                    <a:pt x="445674" y="1207397"/>
                    <a:pt x="497228" y="1258951"/>
                    <a:pt x="497228" y="1322546"/>
                  </a:cubicBezTo>
                  <a:close/>
                </a:path>
                <a:path w="44050" h="49926" fill="none" extrusionOk="0">
                  <a:moveTo>
                    <a:pt x="5523" y="26036"/>
                  </a:moveTo>
                  <a:cubicBezTo>
                    <a:pt x="4639" y="26130"/>
                    <a:pt x="3755" y="25852"/>
                    <a:pt x="2990" y="25239"/>
                  </a:cubicBezTo>
                  <a:moveTo>
                    <a:pt x="7758" y="34758"/>
                  </a:moveTo>
                  <a:cubicBezTo>
                    <a:pt x="7403" y="34951"/>
                    <a:pt x="7030" y="35079"/>
                    <a:pt x="6650" y="35139"/>
                  </a:cubicBezTo>
                  <a:moveTo>
                    <a:pt x="17308" y="38949"/>
                  </a:moveTo>
                  <a:cubicBezTo>
                    <a:pt x="17041" y="38403"/>
                    <a:pt x="16817" y="37820"/>
                    <a:pt x="16640" y="37209"/>
                  </a:cubicBezTo>
                  <a:moveTo>
                    <a:pt x="29657" y="34610"/>
                  </a:moveTo>
                  <a:cubicBezTo>
                    <a:pt x="29618" y="35257"/>
                    <a:pt x="29528" y="35897"/>
                    <a:pt x="29390" y="36519"/>
                  </a:cubicBezTo>
                  <a:moveTo>
                    <a:pt x="42628" y="15213"/>
                  </a:moveTo>
                  <a:cubicBezTo>
                    <a:pt x="42303" y="16245"/>
                    <a:pt x="41808" y="17161"/>
                    <a:pt x="41180" y="17889"/>
                  </a:cubicBezTo>
                  <a:moveTo>
                    <a:pt x="39154" y="5285"/>
                  </a:moveTo>
                  <a:cubicBezTo>
                    <a:pt x="39209" y="5702"/>
                    <a:pt x="39235" y="6125"/>
                    <a:pt x="39230" y="6549"/>
                  </a:cubicBezTo>
                  <a:moveTo>
                    <a:pt x="29908" y="3811"/>
                  </a:moveTo>
                  <a:cubicBezTo>
                    <a:pt x="30097" y="3228"/>
                    <a:pt x="30346" y="2685"/>
                    <a:pt x="30650" y="2199"/>
                  </a:cubicBezTo>
                  <a:moveTo>
                    <a:pt x="22971" y="4579"/>
                  </a:moveTo>
                  <a:cubicBezTo>
                    <a:pt x="23048" y="4097"/>
                    <a:pt x="23169" y="3630"/>
                    <a:pt x="23330" y="3189"/>
                  </a:cubicBezTo>
                  <a:moveTo>
                    <a:pt x="14830" y="5051"/>
                  </a:moveTo>
                  <a:cubicBezTo>
                    <a:pt x="15302" y="5427"/>
                    <a:pt x="15738" y="5880"/>
                    <a:pt x="16130" y="6399"/>
                  </a:cubicBezTo>
                  <a:moveTo>
                    <a:pt x="4957" y="15648"/>
                  </a:moveTo>
                  <a:cubicBezTo>
                    <a:pt x="4854" y="15184"/>
                    <a:pt x="4778" y="14710"/>
                    <a:pt x="4730" y="14229"/>
                  </a:cubicBezTo>
                </a:path>
              </a:pathLst>
            </a:cu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4895552" y="2573902"/>
              <a:ext cx="211799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>
                  <a:latin typeface="楷体" panose="02010609060101010101" pitchFamily="49" charset="-122"/>
                  <a:ea typeface="楷体" panose="02010609060101010101" pitchFamily="49" charset="-122"/>
                </a:rPr>
                <a:t>在我们的身边有哪些具有落花生品格的人？</a:t>
              </a:r>
              <a:endParaRPr lang="zh-CN" altLang="zh-CN" sz="18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35" name="图片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2098" y="1146973"/>
            <a:ext cx="1512168" cy="1512165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1107357" y="2298383"/>
            <a:ext cx="1611605" cy="1938843"/>
            <a:chOff x="1107357" y="2298383"/>
            <a:chExt cx="1611605" cy="1938843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7357" y="2298383"/>
              <a:ext cx="1611605" cy="1491630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1551521" y="3867894"/>
              <a:ext cx="8771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800" dirty="0">
                  <a:latin typeface="楷体" panose="02010609060101010101" pitchFamily="49" charset="-122"/>
                  <a:ea typeface="楷体" panose="02010609060101010101" pitchFamily="49" charset="-122"/>
                </a:rPr>
                <a:t>清洁工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4956609" y="2420584"/>
            <a:ext cx="1177658" cy="1816642"/>
            <a:chOff x="4956609" y="2420584"/>
            <a:chExt cx="1177658" cy="1816642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6609" y="2420584"/>
              <a:ext cx="1177658" cy="1249760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5214243" y="3867894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800" dirty="0">
                  <a:latin typeface="楷体" panose="02010609060101010101" pitchFamily="49" charset="-122"/>
                  <a:ea typeface="楷体" panose="02010609060101010101" pitchFamily="49" charset="-122"/>
                </a:rPr>
                <a:t>老师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046880" y="2298383"/>
            <a:ext cx="1491630" cy="1938842"/>
            <a:chOff x="3275856" y="2298383"/>
            <a:chExt cx="1491630" cy="193884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5856" y="2298383"/>
              <a:ext cx="1491630" cy="1491630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3660033" y="3867893"/>
              <a:ext cx="8771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800" dirty="0">
                  <a:latin typeface="楷体" panose="02010609060101010101" pitchFamily="49" charset="-122"/>
                  <a:ea typeface="楷体" panose="02010609060101010101" pitchFamily="49" charset="-122"/>
                </a:rPr>
                <a:t>邮递员</a:t>
              </a: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617991CD-9A7E-4A90-861B-62F39701C205}"/>
              </a:ext>
            </a:extLst>
          </p:cNvPr>
          <p:cNvGrpSpPr/>
          <p:nvPr/>
        </p:nvGrpSpPr>
        <p:grpSpPr>
          <a:xfrm>
            <a:off x="6713483" y="2659882"/>
            <a:ext cx="957299" cy="1577344"/>
            <a:chOff x="6713483" y="2659882"/>
            <a:chExt cx="957299" cy="1577344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E43D906-D414-4CDF-9D9F-715BE2B2D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483" y="2659882"/>
              <a:ext cx="864097" cy="1055158"/>
            </a:xfrm>
            <a:prstGeom prst="rect">
              <a:avLst/>
            </a:prstGeom>
          </p:spPr>
        </p:pic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E670201B-1F90-4D94-BB9E-F6D6EBE20E72}"/>
                </a:ext>
              </a:extLst>
            </p:cNvPr>
            <p:cNvSpPr/>
            <p:nvPr/>
          </p:nvSpPr>
          <p:spPr>
            <a:xfrm>
              <a:off x="6793619" y="3867894"/>
              <a:ext cx="8771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800" dirty="0">
                  <a:latin typeface="楷体" panose="02010609060101010101" pitchFamily="49" charset="-122"/>
                  <a:ea typeface="楷体" panose="02010609060101010101" pitchFamily="49" charset="-122"/>
                </a:rPr>
                <a:t>解放军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112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1123257" y="1036743"/>
            <a:ext cx="6941244" cy="3243158"/>
            <a:chOff x="1199456" y="1163742"/>
            <a:chExt cx="7968885" cy="4719471"/>
          </a:xfrm>
        </p:grpSpPr>
        <p:sp>
          <p:nvSpPr>
            <p:cNvPr id="12" name="圆角矩形 11"/>
            <p:cNvSpPr/>
            <p:nvPr/>
          </p:nvSpPr>
          <p:spPr>
            <a:xfrm>
              <a:off x="1199456" y="1700808"/>
              <a:ext cx="7968885" cy="4174707"/>
            </a:xfrm>
            <a:prstGeom prst="roundRect">
              <a:avLst>
                <a:gd name="adj" fmla="val 11394"/>
              </a:avLst>
            </a:prstGeom>
            <a:solidFill>
              <a:schemeClr val="bg1"/>
            </a:solidFill>
            <a:ln w="127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  <p:sp>
          <p:nvSpPr>
            <p:cNvPr id="14" name="文本框 13"/>
            <p:cNvSpPr txBox="1">
              <a:spLocks noChangeArrowheads="1"/>
            </p:cNvSpPr>
            <p:nvPr/>
          </p:nvSpPr>
          <p:spPr bwMode="auto">
            <a:xfrm>
              <a:off x="1741721" y="2317230"/>
              <a:ext cx="6931117" cy="282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zh-CN" altLang="en-US" sz="2000" dirty="0">
                  <a:latin typeface="楷体" panose="02010609060101010101" pitchFamily="49" charset="-122"/>
                  <a:ea typeface="楷体" panose="02010609060101010101" pitchFamily="49" charset="-122"/>
                  <a:sym typeface="宋体" panose="02010600030101010101" pitchFamily="2" charset="-122"/>
                </a:rPr>
                <a:t>　　课文按 “种花生－收花生－品花生－议花生”的顺序，重点记叙作者一家过花生收获节时议论花生的好处，借物喻理，告诉我们：做人要有用的人，不要做只讲体面，而对别人没有好处的人。</a:t>
              </a: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35119" y="1163742"/>
              <a:ext cx="353899" cy="424468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58573" y="1588835"/>
              <a:ext cx="689979" cy="24088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70686" y="1470345"/>
              <a:ext cx="419287" cy="146379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77456" y="1414802"/>
              <a:ext cx="929771" cy="403845"/>
            </a:xfrm>
            <a:prstGeom prst="rect">
              <a:avLst/>
            </a:prstGeom>
          </p:spPr>
        </p:pic>
        <p:grpSp>
          <p:nvGrpSpPr>
            <p:cNvPr id="23" name="组合 22"/>
            <p:cNvGrpSpPr/>
            <p:nvPr/>
          </p:nvGrpSpPr>
          <p:grpSpPr>
            <a:xfrm>
              <a:off x="5036737" y="5244072"/>
              <a:ext cx="3783414" cy="639141"/>
              <a:chOff x="3561528" y="3908029"/>
              <a:chExt cx="3026696" cy="511307"/>
            </a:xfrm>
          </p:grpSpPr>
          <p:pic>
            <p:nvPicPr>
              <p:cNvPr id="24" name="图片 23"/>
              <p:cNvPicPr>
                <a:picLocks noChangeAspect="1"/>
              </p:cNvPicPr>
              <p:nvPr/>
            </p:nvPicPr>
            <p:blipFill rotWithShape="1">
              <a:blip r:embed="rId4"/>
              <a:srcRect l="63445" b="8884"/>
              <a:stretch/>
            </p:blipFill>
            <p:spPr>
              <a:xfrm>
                <a:off x="3561528" y="4079907"/>
                <a:ext cx="3026696" cy="339429"/>
              </a:xfrm>
              <a:prstGeom prst="rect">
                <a:avLst/>
              </a:prstGeom>
            </p:spPr>
          </p:pic>
          <p:pic>
            <p:nvPicPr>
              <p:cNvPr id="25" name="图片 2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923348" y="3908029"/>
                <a:ext cx="146618" cy="16861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6751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0" y="764832"/>
            <a:ext cx="91516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rgbClr val="E63933"/>
                </a:solidFill>
                <a:latin typeface="方正大标宋_GBK" panose="03000509000000000000" pitchFamily="65" charset="-122"/>
                <a:ea typeface="方正大标宋_GBK" panose="03000509000000000000" pitchFamily="65" charset="-122"/>
              </a:rPr>
              <a:t>《</a:t>
            </a:r>
            <a:r>
              <a:rPr lang="zh-CN" altLang="en-US" sz="2200" dirty="0">
                <a:solidFill>
                  <a:srgbClr val="E63933"/>
                </a:solidFill>
                <a:latin typeface="方正大标宋_GBK" panose="03000509000000000000" pitchFamily="65" charset="-122"/>
                <a:ea typeface="方正大标宋_GBK" panose="03000509000000000000" pitchFamily="65" charset="-122"/>
              </a:rPr>
              <a:t>落花生</a:t>
            </a:r>
            <a:r>
              <a:rPr lang="en-US" altLang="zh-CN" sz="2200" dirty="0">
                <a:solidFill>
                  <a:srgbClr val="E63933"/>
                </a:solidFill>
                <a:latin typeface="方正大标宋_GBK" panose="03000509000000000000" pitchFamily="65" charset="-122"/>
                <a:ea typeface="方正大标宋_GBK" panose="03000509000000000000" pitchFamily="65" charset="-122"/>
              </a:rPr>
              <a:t>》</a:t>
            </a:r>
            <a:r>
              <a:rPr lang="zh-CN" altLang="en-US" sz="2200" dirty="0">
                <a:solidFill>
                  <a:srgbClr val="E63933"/>
                </a:solidFill>
                <a:latin typeface="方正大标宋_GBK" panose="03000509000000000000" pitchFamily="65" charset="-122"/>
                <a:ea typeface="方正大标宋_GBK" panose="03000509000000000000" pitchFamily="65" charset="-122"/>
              </a:rPr>
              <a:t>教学资料链接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4175545" y="1380939"/>
            <a:ext cx="785290" cy="790964"/>
            <a:chOff x="5239123" y="1842146"/>
            <a:chExt cx="511595" cy="515292"/>
          </a:xfrm>
        </p:grpSpPr>
        <p:sp>
          <p:nvSpPr>
            <p:cNvPr id="18" name="矩形 17"/>
            <p:cNvSpPr/>
            <p:nvPr/>
          </p:nvSpPr>
          <p:spPr>
            <a:xfrm>
              <a:off x="5239123" y="1842146"/>
              <a:ext cx="511595" cy="515292"/>
            </a:xfrm>
            <a:prstGeom prst="rect">
              <a:avLst/>
            </a:prstGeom>
            <a:solidFill>
              <a:srgbClr val="BAD8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5721" y="1871612"/>
              <a:ext cx="458398" cy="458398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1200297" y="2132344"/>
            <a:ext cx="6743407" cy="1014958"/>
            <a:chOff x="1200297" y="2132344"/>
            <a:chExt cx="6743407" cy="1014958"/>
          </a:xfrm>
        </p:grpSpPr>
        <p:sp>
          <p:nvSpPr>
            <p:cNvPr id="21" name="文本框 20"/>
            <p:cNvSpPr txBox="1"/>
            <p:nvPr/>
          </p:nvSpPr>
          <p:spPr>
            <a:xfrm>
              <a:off x="1200297" y="2306832"/>
              <a:ext cx="10575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rgbClr val="0055AB"/>
                  </a:solidFill>
                  <a:latin typeface="方正准圆_GBK" panose="03000509000000000000" pitchFamily="65" charset="-122"/>
                  <a:ea typeface="方正准圆_GBK" panose="03000509000000000000" pitchFamily="65" charset="-122"/>
                </a:rPr>
                <a:t>教学资料</a:t>
              </a: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2257893" y="2132344"/>
              <a:ext cx="5685811" cy="1014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sz="1600" dirty="0"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导学案设计　教案设计　教学实录　预习卡设计　活动卡设计　课时测评　课外积累</a:t>
              </a:r>
              <a:endParaRPr lang="zh-CN" altLang="en-US" sz="1600" dirty="0">
                <a:latin typeface="方正书宋_GBK" panose="03000509000000000000" pitchFamily="65" charset="-122"/>
                <a:ea typeface="方正书宋_GBK" panose="03000509000000000000" pitchFamily="65" charset="-122"/>
              </a:endParaRPr>
            </a:p>
          </p:txBody>
        </p:sp>
      </p:grpSp>
      <p:cxnSp>
        <p:nvCxnSpPr>
          <p:cNvPr id="23" name="直接连接符 22"/>
          <p:cNvCxnSpPr/>
          <p:nvPr/>
        </p:nvCxnSpPr>
        <p:spPr>
          <a:xfrm flipH="1">
            <a:off x="1327830" y="3316273"/>
            <a:ext cx="6546678" cy="0"/>
          </a:xfrm>
          <a:prstGeom prst="line">
            <a:avLst/>
          </a:prstGeom>
          <a:ln w="12700">
            <a:solidFill>
              <a:srgbClr val="E4482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组合 24"/>
          <p:cNvGrpSpPr/>
          <p:nvPr/>
        </p:nvGrpSpPr>
        <p:grpSpPr>
          <a:xfrm>
            <a:off x="1200297" y="4420782"/>
            <a:ext cx="6736687" cy="340236"/>
            <a:chOff x="1200297" y="4420782"/>
            <a:chExt cx="6736687" cy="340236"/>
          </a:xfrm>
        </p:grpSpPr>
        <p:sp>
          <p:nvSpPr>
            <p:cNvPr id="26" name="文本框 25"/>
            <p:cNvSpPr txBox="1"/>
            <p:nvPr/>
          </p:nvSpPr>
          <p:spPr>
            <a:xfrm>
              <a:off x="1200297" y="4420782"/>
              <a:ext cx="10575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rgbClr val="0055AB"/>
                  </a:solidFill>
                  <a:latin typeface="方正准圆_GBK" panose="03000509000000000000" pitchFamily="65" charset="-122"/>
                  <a:ea typeface="方正准圆_GBK" panose="03000509000000000000" pitchFamily="65" charset="-122"/>
                </a:rPr>
                <a:t>学习工具</a:t>
              </a: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2257894" y="4422464"/>
              <a:ext cx="56790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生字笔顺演示　课文词语听写　课文原声朗读　课文类文阅读</a:t>
              </a:r>
              <a:endParaRPr lang="zh-CN" altLang="en-US" sz="1600" dirty="0">
                <a:latin typeface="方正书宋_GBK" panose="03000509000000000000" pitchFamily="65" charset="-122"/>
                <a:ea typeface="方正书宋_GBK" panose="03000509000000000000" pitchFamily="65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175545" y="3488752"/>
            <a:ext cx="785290" cy="790964"/>
            <a:chOff x="5239123" y="1842146"/>
            <a:chExt cx="511595" cy="515292"/>
          </a:xfrm>
        </p:grpSpPr>
        <p:sp>
          <p:nvSpPr>
            <p:cNvPr id="42" name="矩形 41"/>
            <p:cNvSpPr/>
            <p:nvPr/>
          </p:nvSpPr>
          <p:spPr>
            <a:xfrm>
              <a:off x="5239123" y="1842146"/>
              <a:ext cx="511595" cy="515292"/>
            </a:xfrm>
            <a:prstGeom prst="rect">
              <a:avLst/>
            </a:prstGeom>
            <a:solidFill>
              <a:srgbClr val="BAD8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5721" y="1871612"/>
              <a:ext cx="458398" cy="458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2516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995" y="1779662"/>
            <a:ext cx="2906461" cy="2906461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3056484" y="1207614"/>
            <a:ext cx="3600400" cy="114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5400" dirty="0">
                <a:latin typeface="楷体" panose="02010609060101010101" pitchFamily="49" charset="-122"/>
                <a:ea typeface="楷体" panose="02010609060101010101" pitchFamily="49" charset="-122"/>
              </a:rPr>
              <a:t>落 花 生</a:t>
            </a:r>
          </a:p>
        </p:txBody>
      </p:sp>
    </p:spTree>
    <p:extLst>
      <p:ext uri="{BB962C8B-B14F-4D97-AF65-F5344CB8AC3E}">
        <p14:creationId xmlns:p14="http://schemas.microsoft.com/office/powerpoint/2010/main" val="422160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16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23" name="矩形 22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619F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24" name="燕尾形 23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619F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9" name="燕尾形 18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619F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0" name="直接连接符 19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矩形 24"/>
          <p:cNvSpPr/>
          <p:nvPr/>
        </p:nvSpPr>
        <p:spPr>
          <a:xfrm>
            <a:off x="684064" y="7738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说一说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536329" y="2431462"/>
            <a:ext cx="4031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种花生－收花生－品花生－议花生</a:t>
            </a:r>
          </a:p>
        </p:txBody>
      </p:sp>
      <p:cxnSp>
        <p:nvCxnSpPr>
          <p:cNvPr id="32" name="直接连接符 31"/>
          <p:cNvCxnSpPr/>
          <p:nvPr/>
        </p:nvCxnSpPr>
        <p:spPr>
          <a:xfrm>
            <a:off x="2580828" y="2831572"/>
            <a:ext cx="2808312" cy="0"/>
          </a:xfrm>
          <a:prstGeom prst="line">
            <a:avLst/>
          </a:prstGeom>
          <a:ln w="19050">
            <a:solidFill>
              <a:srgbClr val="4C7C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3669212" y="2949004"/>
            <a:ext cx="697627" cy="588430"/>
            <a:chOff x="3669212" y="2947431"/>
            <a:chExt cx="697627" cy="588430"/>
          </a:xfrm>
        </p:grpSpPr>
        <p:sp>
          <p:nvSpPr>
            <p:cNvPr id="5" name="矩形 4"/>
            <p:cNvSpPr/>
            <p:nvPr/>
          </p:nvSpPr>
          <p:spPr>
            <a:xfrm>
              <a:off x="3669212" y="3053998"/>
              <a:ext cx="697627" cy="4818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>
                  <a:solidFill>
                    <a:srgbClr val="4C7C57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略写</a:t>
              </a:r>
              <a:endParaRPr lang="zh-CN" altLang="en-US" sz="2000" dirty="0">
                <a:solidFill>
                  <a:srgbClr val="4C7C57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3" name="下箭头 32"/>
            <p:cNvSpPr/>
            <p:nvPr/>
          </p:nvSpPr>
          <p:spPr>
            <a:xfrm>
              <a:off x="3905173" y="2947431"/>
              <a:ext cx="197102" cy="184076"/>
            </a:xfrm>
            <a:prstGeom prst="down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35" name="直接连接符 34"/>
          <p:cNvCxnSpPr/>
          <p:nvPr/>
        </p:nvCxnSpPr>
        <p:spPr>
          <a:xfrm>
            <a:off x="5694829" y="2831572"/>
            <a:ext cx="729735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组合 37"/>
          <p:cNvGrpSpPr/>
          <p:nvPr/>
        </p:nvGrpSpPr>
        <p:grpSpPr>
          <a:xfrm>
            <a:off x="5718383" y="2963532"/>
            <a:ext cx="720080" cy="573902"/>
            <a:chOff x="5718383" y="2963532"/>
            <a:chExt cx="720080" cy="573902"/>
          </a:xfrm>
        </p:grpSpPr>
        <p:sp>
          <p:nvSpPr>
            <p:cNvPr id="31" name="文本框 30"/>
            <p:cNvSpPr txBox="1"/>
            <p:nvPr/>
          </p:nvSpPr>
          <p:spPr>
            <a:xfrm>
              <a:off x="5718383" y="3055571"/>
              <a:ext cx="720080" cy="481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详写</a:t>
              </a:r>
              <a:endParaRPr lang="zh-CN" altLang="en-US" sz="2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7" name="下箭头 36"/>
            <p:cNvSpPr/>
            <p:nvPr/>
          </p:nvSpPr>
          <p:spPr>
            <a:xfrm>
              <a:off x="5961145" y="2963532"/>
              <a:ext cx="197102" cy="184076"/>
            </a:xfrm>
            <a:prstGeom prst="downArrow">
              <a:avLst/>
            </a:prstGeom>
            <a:solidFill>
              <a:srgbClr val="EF85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1753593" y="1382910"/>
            <a:ext cx="4207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哪部分是详写，哪部分是略写？</a:t>
            </a:r>
            <a:endParaRPr lang="zh-CN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5402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16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23" name="矩形 22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619F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24" name="燕尾形 23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619F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9" name="燕尾形 18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619F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0" name="直接连接符 19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矩形 24"/>
          <p:cNvSpPr/>
          <p:nvPr/>
        </p:nvSpPr>
        <p:spPr>
          <a:xfrm>
            <a:off x="684064" y="7738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说一说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949807" y="1805836"/>
            <a:ext cx="4801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读种花生的部分，用四个词语来说一说。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387311" y="2350760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买种  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4932040" y="257601"/>
            <a:ext cx="2569931" cy="1596915"/>
            <a:chOff x="4652726" y="2355704"/>
            <a:chExt cx="2569931" cy="1596915"/>
          </a:xfrm>
        </p:grpSpPr>
        <p:sp>
          <p:nvSpPr>
            <p:cNvPr id="39" name="云形标注 38"/>
            <p:cNvSpPr/>
            <p:nvPr/>
          </p:nvSpPr>
          <p:spPr>
            <a:xfrm rot="21106735" flipH="1">
              <a:off x="4652726" y="2355704"/>
              <a:ext cx="2569931" cy="1596915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28327 w 2520325"/>
                <a:gd name="connsiteY0" fmla="*/ 1563042 h 1381792"/>
                <a:gd name="connsiteX1" fmla="*/ -10056 w 2520325"/>
                <a:gd name="connsiteY1" fmla="*/ 1601425 h 1381792"/>
                <a:gd name="connsiteX2" fmla="*/ -48439 w 2520325"/>
                <a:gd name="connsiteY2" fmla="*/ 1563042 h 1381792"/>
                <a:gd name="connsiteX3" fmla="*/ -10056 w 2520325"/>
                <a:gd name="connsiteY3" fmla="*/ 1524659 h 1381792"/>
                <a:gd name="connsiteX4" fmla="*/ 28327 w 2520325"/>
                <a:gd name="connsiteY4" fmla="*/ 1563042 h 1381792"/>
                <a:gd name="connsiteX0" fmla="*/ 206916 w 2520325"/>
                <a:gd name="connsiteY0" fmla="*/ 1466775 h 1381792"/>
                <a:gd name="connsiteX1" fmla="*/ 130150 w 2520325"/>
                <a:gd name="connsiteY1" fmla="*/ 1543541 h 1381792"/>
                <a:gd name="connsiteX2" fmla="*/ 53384 w 2520325"/>
                <a:gd name="connsiteY2" fmla="*/ 1466775 h 1381792"/>
                <a:gd name="connsiteX3" fmla="*/ 130150 w 2520325"/>
                <a:gd name="connsiteY3" fmla="*/ 1390009 h 1381792"/>
                <a:gd name="connsiteX4" fmla="*/ 206916 w 2520325"/>
                <a:gd name="connsiteY4" fmla="*/ 1466775 h 1381792"/>
                <a:gd name="connsiteX0" fmla="*/ 448789 w 2520325"/>
                <a:gd name="connsiteY0" fmla="*/ 1327056 h 1381792"/>
                <a:gd name="connsiteX1" fmla="*/ 333640 w 2520325"/>
                <a:gd name="connsiteY1" fmla="*/ 1442205 h 1381792"/>
                <a:gd name="connsiteX2" fmla="*/ 218491 w 2520325"/>
                <a:gd name="connsiteY2" fmla="*/ 1327056 h 1381792"/>
                <a:gd name="connsiteX3" fmla="*/ 333640 w 2520325"/>
                <a:gd name="connsiteY3" fmla="*/ 1211907 h 1381792"/>
                <a:gd name="connsiteX4" fmla="*/ 448789 w 2520325"/>
                <a:gd name="connsiteY4" fmla="*/ 1327056 h 1381792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4730 w 44050"/>
                <a:gd name="connsiteY0" fmla="*/ 14229 h 49926"/>
                <a:gd name="connsiteX1" fmla="*/ 6453 w 44050"/>
                <a:gd name="connsiteY1" fmla="*/ 6766 h 49926"/>
                <a:gd name="connsiteX2" fmla="*/ 14835 w 44050"/>
                <a:gd name="connsiteY2" fmla="*/ 5061 h 49926"/>
                <a:gd name="connsiteX3" fmla="*/ 23286 w 44050"/>
                <a:gd name="connsiteY3" fmla="*/ 3291 h 49926"/>
                <a:gd name="connsiteX4" fmla="*/ 26579 w 44050"/>
                <a:gd name="connsiteY4" fmla="*/ 59 h 49926"/>
                <a:gd name="connsiteX5" fmla="*/ 30663 w 44050"/>
                <a:gd name="connsiteY5" fmla="*/ 2340 h 49926"/>
                <a:gd name="connsiteX6" fmla="*/ 36293 w 44050"/>
                <a:gd name="connsiteY6" fmla="*/ 549 h 49926"/>
                <a:gd name="connsiteX7" fmla="*/ 39148 w 44050"/>
                <a:gd name="connsiteY7" fmla="*/ 5435 h 49926"/>
                <a:gd name="connsiteX8" fmla="*/ 42812 w 44050"/>
                <a:gd name="connsiteY8" fmla="*/ 10177 h 49926"/>
                <a:gd name="connsiteX9" fmla="*/ 42648 w 44050"/>
                <a:gd name="connsiteY9" fmla="*/ 15319 h 49926"/>
                <a:gd name="connsiteX10" fmla="*/ 43846 w 44050"/>
                <a:gd name="connsiteY10" fmla="*/ 23181 h 49926"/>
                <a:gd name="connsiteX11" fmla="*/ 38234 w 44050"/>
                <a:gd name="connsiteY11" fmla="*/ 30063 h 49926"/>
                <a:gd name="connsiteX12" fmla="*/ 36225 w 44050"/>
                <a:gd name="connsiteY12" fmla="*/ 35960 h 49926"/>
                <a:gd name="connsiteX13" fmla="*/ 29385 w 44050"/>
                <a:gd name="connsiteY13" fmla="*/ 36674 h 49926"/>
                <a:gd name="connsiteX14" fmla="*/ 24497 w 44050"/>
                <a:gd name="connsiteY14" fmla="*/ 42965 h 49926"/>
                <a:gd name="connsiteX15" fmla="*/ 17310 w 44050"/>
                <a:gd name="connsiteY15" fmla="*/ 39125 h 49926"/>
                <a:gd name="connsiteX16" fmla="*/ 6634 w 44050"/>
                <a:gd name="connsiteY16" fmla="*/ 35331 h 49926"/>
                <a:gd name="connsiteX17" fmla="*/ 1940 w 44050"/>
                <a:gd name="connsiteY17" fmla="*/ 31109 h 49926"/>
                <a:gd name="connsiteX18" fmla="*/ 2943 w 44050"/>
                <a:gd name="connsiteY18" fmla="*/ 25410 h 49926"/>
                <a:gd name="connsiteX19" fmla="*/ 825 w 44050"/>
                <a:gd name="connsiteY19" fmla="*/ 19563 h 49926"/>
                <a:gd name="connsiteX20" fmla="*/ 4693 w 44050"/>
                <a:gd name="connsiteY20" fmla="*/ 14366 h 49926"/>
                <a:gd name="connsiteX21" fmla="*/ 4730 w 44050"/>
                <a:gd name="connsiteY21" fmla="*/ 14229 h 49926"/>
                <a:gd name="connsiteX0" fmla="*/ 76766 w 2569931"/>
                <a:gd name="connsiteY0" fmla="*/ 1558532 h 1596915"/>
                <a:gd name="connsiteX1" fmla="*/ 38383 w 2569931"/>
                <a:gd name="connsiteY1" fmla="*/ 1596915 h 1596915"/>
                <a:gd name="connsiteX2" fmla="*/ 0 w 2569931"/>
                <a:gd name="connsiteY2" fmla="*/ 1558532 h 1596915"/>
                <a:gd name="connsiteX3" fmla="*/ 38383 w 2569931"/>
                <a:gd name="connsiteY3" fmla="*/ 1520149 h 1596915"/>
                <a:gd name="connsiteX4" fmla="*/ 76766 w 2569931"/>
                <a:gd name="connsiteY4" fmla="*/ 1558532 h 1596915"/>
                <a:gd name="connsiteX0" fmla="*/ 255355 w 2569931"/>
                <a:gd name="connsiteY0" fmla="*/ 1462265 h 1596915"/>
                <a:gd name="connsiteX1" fmla="*/ 178589 w 2569931"/>
                <a:gd name="connsiteY1" fmla="*/ 1539031 h 1596915"/>
                <a:gd name="connsiteX2" fmla="*/ 101823 w 2569931"/>
                <a:gd name="connsiteY2" fmla="*/ 1462265 h 1596915"/>
                <a:gd name="connsiteX3" fmla="*/ 178589 w 2569931"/>
                <a:gd name="connsiteY3" fmla="*/ 1385499 h 1596915"/>
                <a:gd name="connsiteX4" fmla="*/ 255355 w 2569931"/>
                <a:gd name="connsiteY4" fmla="*/ 1462265 h 1596915"/>
                <a:gd name="connsiteX0" fmla="*/ 497228 w 2569931"/>
                <a:gd name="connsiteY0" fmla="*/ 1322546 h 1596915"/>
                <a:gd name="connsiteX1" fmla="*/ 382079 w 2569931"/>
                <a:gd name="connsiteY1" fmla="*/ 1437695 h 1596915"/>
                <a:gd name="connsiteX2" fmla="*/ 266930 w 2569931"/>
                <a:gd name="connsiteY2" fmla="*/ 1322546 h 1596915"/>
                <a:gd name="connsiteX3" fmla="*/ 382079 w 2569931"/>
                <a:gd name="connsiteY3" fmla="*/ 1207397 h 1596915"/>
                <a:gd name="connsiteX4" fmla="*/ 497228 w 2569931"/>
                <a:gd name="connsiteY4" fmla="*/ 1322546 h 1596915"/>
                <a:gd name="connsiteX0" fmla="*/ 5523 w 44050"/>
                <a:gd name="connsiteY0" fmla="*/ 26036 h 49926"/>
                <a:gd name="connsiteX1" fmla="*/ 2990 w 44050"/>
                <a:gd name="connsiteY1" fmla="*/ 25239 h 49926"/>
                <a:gd name="connsiteX2" fmla="*/ 7758 w 44050"/>
                <a:gd name="connsiteY2" fmla="*/ 34758 h 49926"/>
                <a:gd name="connsiteX3" fmla="*/ 6650 w 44050"/>
                <a:gd name="connsiteY3" fmla="*/ 35139 h 49926"/>
                <a:gd name="connsiteX4" fmla="*/ 17308 w 44050"/>
                <a:gd name="connsiteY4" fmla="*/ 38949 h 49926"/>
                <a:gd name="connsiteX5" fmla="*/ 16640 w 44050"/>
                <a:gd name="connsiteY5" fmla="*/ 37209 h 49926"/>
                <a:gd name="connsiteX6" fmla="*/ 29657 w 44050"/>
                <a:gd name="connsiteY6" fmla="*/ 34610 h 49926"/>
                <a:gd name="connsiteX7" fmla="*/ 29390 w 44050"/>
                <a:gd name="connsiteY7" fmla="*/ 36519 h 49926"/>
                <a:gd name="connsiteX8" fmla="*/ 42628 w 44050"/>
                <a:gd name="connsiteY8" fmla="*/ 15213 h 49926"/>
                <a:gd name="connsiteX9" fmla="*/ 41180 w 44050"/>
                <a:gd name="connsiteY9" fmla="*/ 17889 h 49926"/>
                <a:gd name="connsiteX10" fmla="*/ 39154 w 44050"/>
                <a:gd name="connsiteY10" fmla="*/ 5285 h 49926"/>
                <a:gd name="connsiteX11" fmla="*/ 39230 w 44050"/>
                <a:gd name="connsiteY11" fmla="*/ 6549 h 49926"/>
                <a:gd name="connsiteX12" fmla="*/ 29908 w 44050"/>
                <a:gd name="connsiteY12" fmla="*/ 3811 h 49926"/>
                <a:gd name="connsiteX13" fmla="*/ 30650 w 44050"/>
                <a:gd name="connsiteY13" fmla="*/ 2199 h 49926"/>
                <a:gd name="connsiteX14" fmla="*/ 22971 w 44050"/>
                <a:gd name="connsiteY14" fmla="*/ 4579 h 49926"/>
                <a:gd name="connsiteX15" fmla="*/ 23330 w 44050"/>
                <a:gd name="connsiteY15" fmla="*/ 3189 h 49926"/>
                <a:gd name="connsiteX16" fmla="*/ 14830 w 44050"/>
                <a:gd name="connsiteY16" fmla="*/ 5051 h 49926"/>
                <a:gd name="connsiteX17" fmla="*/ 16130 w 44050"/>
                <a:gd name="connsiteY17" fmla="*/ 6399 h 49926"/>
                <a:gd name="connsiteX18" fmla="*/ 4957 w 44050"/>
                <a:gd name="connsiteY18" fmla="*/ 15648 h 49926"/>
                <a:gd name="connsiteX19" fmla="*/ 4730 w 44050"/>
                <a:gd name="connsiteY19" fmla="*/ 14229 h 49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4050" h="49926">
                  <a:moveTo>
                    <a:pt x="4730" y="14229"/>
                  </a:moveTo>
                  <a:cubicBezTo>
                    <a:pt x="4459" y="11516"/>
                    <a:pt x="5091" y="8780"/>
                    <a:pt x="6453" y="6766"/>
                  </a:cubicBezTo>
                  <a:cubicBezTo>
                    <a:pt x="8605" y="3585"/>
                    <a:pt x="12094" y="2876"/>
                    <a:pt x="14835" y="5061"/>
                  </a:cubicBezTo>
                  <a:cubicBezTo>
                    <a:pt x="16508" y="768"/>
                    <a:pt x="20744" y="-119"/>
                    <a:pt x="23286" y="3291"/>
                  </a:cubicBezTo>
                  <a:cubicBezTo>
                    <a:pt x="23927" y="1542"/>
                    <a:pt x="25158" y="333"/>
                    <a:pt x="26579" y="59"/>
                  </a:cubicBezTo>
                  <a:cubicBezTo>
                    <a:pt x="28143" y="-243"/>
                    <a:pt x="29705" y="629"/>
                    <a:pt x="30663" y="2340"/>
                  </a:cubicBezTo>
                  <a:cubicBezTo>
                    <a:pt x="32045" y="126"/>
                    <a:pt x="34331" y="-601"/>
                    <a:pt x="36293" y="549"/>
                  </a:cubicBezTo>
                  <a:cubicBezTo>
                    <a:pt x="37788" y="1425"/>
                    <a:pt x="38860" y="3259"/>
                    <a:pt x="39148" y="5435"/>
                  </a:cubicBezTo>
                  <a:cubicBezTo>
                    <a:pt x="40876" y="6077"/>
                    <a:pt x="42252" y="7857"/>
                    <a:pt x="42812" y="10177"/>
                  </a:cubicBezTo>
                  <a:cubicBezTo>
                    <a:pt x="43219" y="11861"/>
                    <a:pt x="43161" y="13690"/>
                    <a:pt x="42648" y="15319"/>
                  </a:cubicBezTo>
                  <a:cubicBezTo>
                    <a:pt x="43909" y="17553"/>
                    <a:pt x="44350" y="20449"/>
                    <a:pt x="43846" y="23181"/>
                  </a:cubicBezTo>
                  <a:cubicBezTo>
                    <a:pt x="43176" y="26813"/>
                    <a:pt x="40958" y="29533"/>
                    <a:pt x="38234" y="30063"/>
                  </a:cubicBezTo>
                  <a:cubicBezTo>
                    <a:pt x="38221" y="32330"/>
                    <a:pt x="37488" y="34480"/>
                    <a:pt x="36225" y="35960"/>
                  </a:cubicBezTo>
                  <a:cubicBezTo>
                    <a:pt x="34306" y="38209"/>
                    <a:pt x="31534" y="38498"/>
                    <a:pt x="29385" y="36674"/>
                  </a:cubicBezTo>
                  <a:cubicBezTo>
                    <a:pt x="28690" y="39807"/>
                    <a:pt x="26829" y="42202"/>
                    <a:pt x="24497" y="42965"/>
                  </a:cubicBezTo>
                  <a:cubicBezTo>
                    <a:pt x="21749" y="43864"/>
                    <a:pt x="18881" y="42332"/>
                    <a:pt x="17310" y="39125"/>
                  </a:cubicBezTo>
                  <a:cubicBezTo>
                    <a:pt x="13602" y="42169"/>
                    <a:pt x="8786" y="40458"/>
                    <a:pt x="6634" y="35331"/>
                  </a:cubicBezTo>
                  <a:cubicBezTo>
                    <a:pt x="4520" y="35668"/>
                    <a:pt x="2535" y="33883"/>
                    <a:pt x="1940" y="31109"/>
                  </a:cubicBezTo>
                  <a:cubicBezTo>
                    <a:pt x="1509" y="29102"/>
                    <a:pt x="1890" y="26936"/>
                    <a:pt x="2943" y="25410"/>
                  </a:cubicBezTo>
                  <a:cubicBezTo>
                    <a:pt x="1449" y="24213"/>
                    <a:pt x="617" y="21916"/>
                    <a:pt x="825" y="19563"/>
                  </a:cubicBezTo>
                  <a:cubicBezTo>
                    <a:pt x="1069" y="16808"/>
                    <a:pt x="2675" y="14650"/>
                    <a:pt x="4693" y="14366"/>
                  </a:cubicBezTo>
                  <a:cubicBezTo>
                    <a:pt x="4705" y="14320"/>
                    <a:pt x="4718" y="14275"/>
                    <a:pt x="4730" y="14229"/>
                  </a:cubicBezTo>
                  <a:close/>
                </a:path>
                <a:path w="2569931" h="1596915">
                  <a:moveTo>
                    <a:pt x="76766" y="1558532"/>
                  </a:moveTo>
                  <a:cubicBezTo>
                    <a:pt x="76766" y="1579730"/>
                    <a:pt x="59581" y="1596915"/>
                    <a:pt x="38383" y="1596915"/>
                  </a:cubicBezTo>
                  <a:cubicBezTo>
                    <a:pt x="17185" y="1596915"/>
                    <a:pt x="0" y="1579730"/>
                    <a:pt x="0" y="1558532"/>
                  </a:cubicBezTo>
                  <a:cubicBezTo>
                    <a:pt x="0" y="1537334"/>
                    <a:pt x="17185" y="1520149"/>
                    <a:pt x="38383" y="1520149"/>
                  </a:cubicBezTo>
                  <a:cubicBezTo>
                    <a:pt x="59581" y="1520149"/>
                    <a:pt x="76766" y="1537334"/>
                    <a:pt x="76766" y="1558532"/>
                  </a:cubicBezTo>
                  <a:close/>
                </a:path>
                <a:path w="2569931" h="1596915">
                  <a:moveTo>
                    <a:pt x="255355" y="1462265"/>
                  </a:moveTo>
                  <a:cubicBezTo>
                    <a:pt x="255355" y="1504662"/>
                    <a:pt x="220986" y="1539031"/>
                    <a:pt x="178589" y="1539031"/>
                  </a:cubicBezTo>
                  <a:cubicBezTo>
                    <a:pt x="136192" y="1539031"/>
                    <a:pt x="101823" y="1504662"/>
                    <a:pt x="101823" y="1462265"/>
                  </a:cubicBezTo>
                  <a:cubicBezTo>
                    <a:pt x="101823" y="1419868"/>
                    <a:pt x="136192" y="1385499"/>
                    <a:pt x="178589" y="1385499"/>
                  </a:cubicBezTo>
                  <a:cubicBezTo>
                    <a:pt x="220986" y="1385499"/>
                    <a:pt x="255355" y="1419868"/>
                    <a:pt x="255355" y="1462265"/>
                  </a:cubicBezTo>
                  <a:close/>
                </a:path>
                <a:path w="2569931" h="1596915">
                  <a:moveTo>
                    <a:pt x="497228" y="1322546"/>
                  </a:moveTo>
                  <a:cubicBezTo>
                    <a:pt x="497228" y="1386141"/>
                    <a:pt x="445674" y="1437695"/>
                    <a:pt x="382079" y="1437695"/>
                  </a:cubicBezTo>
                  <a:cubicBezTo>
                    <a:pt x="318484" y="1437695"/>
                    <a:pt x="266930" y="1386141"/>
                    <a:pt x="266930" y="1322546"/>
                  </a:cubicBezTo>
                  <a:cubicBezTo>
                    <a:pt x="266930" y="1258951"/>
                    <a:pt x="318484" y="1207397"/>
                    <a:pt x="382079" y="1207397"/>
                  </a:cubicBezTo>
                  <a:cubicBezTo>
                    <a:pt x="445674" y="1207397"/>
                    <a:pt x="497228" y="1258951"/>
                    <a:pt x="497228" y="1322546"/>
                  </a:cubicBezTo>
                  <a:close/>
                </a:path>
                <a:path w="44050" h="49926" fill="none" extrusionOk="0">
                  <a:moveTo>
                    <a:pt x="5523" y="26036"/>
                  </a:moveTo>
                  <a:cubicBezTo>
                    <a:pt x="4639" y="26130"/>
                    <a:pt x="3755" y="25852"/>
                    <a:pt x="2990" y="25239"/>
                  </a:cubicBezTo>
                  <a:moveTo>
                    <a:pt x="7758" y="34758"/>
                  </a:moveTo>
                  <a:cubicBezTo>
                    <a:pt x="7403" y="34951"/>
                    <a:pt x="7030" y="35079"/>
                    <a:pt x="6650" y="35139"/>
                  </a:cubicBezTo>
                  <a:moveTo>
                    <a:pt x="17308" y="38949"/>
                  </a:moveTo>
                  <a:cubicBezTo>
                    <a:pt x="17041" y="38403"/>
                    <a:pt x="16817" y="37820"/>
                    <a:pt x="16640" y="37209"/>
                  </a:cubicBezTo>
                  <a:moveTo>
                    <a:pt x="29657" y="34610"/>
                  </a:moveTo>
                  <a:cubicBezTo>
                    <a:pt x="29618" y="35257"/>
                    <a:pt x="29528" y="35897"/>
                    <a:pt x="29390" y="36519"/>
                  </a:cubicBezTo>
                  <a:moveTo>
                    <a:pt x="42628" y="15213"/>
                  </a:moveTo>
                  <a:cubicBezTo>
                    <a:pt x="42303" y="16245"/>
                    <a:pt x="41808" y="17161"/>
                    <a:pt x="41180" y="17889"/>
                  </a:cubicBezTo>
                  <a:moveTo>
                    <a:pt x="39154" y="5285"/>
                  </a:moveTo>
                  <a:cubicBezTo>
                    <a:pt x="39209" y="5702"/>
                    <a:pt x="39235" y="6125"/>
                    <a:pt x="39230" y="6549"/>
                  </a:cubicBezTo>
                  <a:moveTo>
                    <a:pt x="29908" y="3811"/>
                  </a:moveTo>
                  <a:cubicBezTo>
                    <a:pt x="30097" y="3228"/>
                    <a:pt x="30346" y="2685"/>
                    <a:pt x="30650" y="2199"/>
                  </a:cubicBezTo>
                  <a:moveTo>
                    <a:pt x="22971" y="4579"/>
                  </a:moveTo>
                  <a:cubicBezTo>
                    <a:pt x="23048" y="4097"/>
                    <a:pt x="23169" y="3630"/>
                    <a:pt x="23330" y="3189"/>
                  </a:cubicBezTo>
                  <a:moveTo>
                    <a:pt x="14830" y="5051"/>
                  </a:moveTo>
                  <a:cubicBezTo>
                    <a:pt x="15302" y="5427"/>
                    <a:pt x="15738" y="5880"/>
                    <a:pt x="16130" y="6399"/>
                  </a:cubicBezTo>
                  <a:moveTo>
                    <a:pt x="4957" y="15648"/>
                  </a:moveTo>
                  <a:cubicBezTo>
                    <a:pt x="4854" y="15184"/>
                    <a:pt x="4778" y="14710"/>
                    <a:pt x="4730" y="14229"/>
                  </a:cubicBezTo>
                </a:path>
              </a:pathLst>
            </a:cu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4794700" y="2680632"/>
              <a:ext cx="22882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>
                  <a:latin typeface="楷体" panose="02010609060101010101" pitchFamily="49" charset="-122"/>
                  <a:ea typeface="楷体" panose="02010609060101010101" pitchFamily="49" charset="-122"/>
                </a:rPr>
                <a:t>这四个词语的顺序能颠倒吗？为什么？</a:t>
              </a:r>
              <a:endParaRPr lang="zh-CN" altLang="zh-CN" sz="18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11527" y="804684"/>
            <a:ext cx="2058660" cy="2058656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2068076" y="3147814"/>
            <a:ext cx="5126789" cy="1265410"/>
            <a:chOff x="1547664" y="3219822"/>
            <a:chExt cx="5126789" cy="1265410"/>
          </a:xfrm>
        </p:grpSpPr>
        <p:sp>
          <p:nvSpPr>
            <p:cNvPr id="8" name="圆角矩形 7"/>
            <p:cNvSpPr/>
            <p:nvPr/>
          </p:nvSpPr>
          <p:spPr>
            <a:xfrm>
              <a:off x="1547664" y="3219822"/>
              <a:ext cx="5126789" cy="126541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619F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1878912" y="3344695"/>
              <a:ext cx="456529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dirty="0">
                  <a:latin typeface="楷体" panose="02010609060101010101" pitchFamily="49" charset="-122"/>
                  <a:ea typeface="楷体" panose="02010609060101010101" pitchFamily="49" charset="-122"/>
                </a:rPr>
                <a:t>    这些词语反映的是种花生的顺序，不能颠倒位置。</a:t>
              </a:r>
              <a:endParaRPr lang="zh-CN" altLang="zh-CN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331707" y="235076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翻地  </a:t>
            </a:r>
          </a:p>
        </p:txBody>
      </p:sp>
      <p:sp>
        <p:nvSpPr>
          <p:cNvPr id="5" name="矩形 4"/>
          <p:cNvSpPr/>
          <p:nvPr/>
        </p:nvSpPr>
        <p:spPr>
          <a:xfrm>
            <a:off x="4282466" y="2350219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播种  </a:t>
            </a:r>
          </a:p>
        </p:txBody>
      </p:sp>
      <p:sp>
        <p:nvSpPr>
          <p:cNvPr id="7" name="矩形 6"/>
          <p:cNvSpPr/>
          <p:nvPr/>
        </p:nvSpPr>
        <p:spPr>
          <a:xfrm>
            <a:off x="5216339" y="2343874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浇水</a:t>
            </a:r>
          </a:p>
        </p:txBody>
      </p:sp>
    </p:spTree>
    <p:extLst>
      <p:ext uri="{BB962C8B-B14F-4D97-AF65-F5344CB8AC3E}">
        <p14:creationId xmlns:p14="http://schemas.microsoft.com/office/powerpoint/2010/main" val="396574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16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23" name="矩形 22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619F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24" name="燕尾形 23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619F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9" name="燕尾形 18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619F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0" name="直接连接符 19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矩形 24"/>
          <p:cNvSpPr/>
          <p:nvPr/>
        </p:nvSpPr>
        <p:spPr>
          <a:xfrm>
            <a:off x="684064" y="7738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说一说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555776" y="2162747"/>
            <a:ext cx="3390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没过几个月，</a:t>
            </a:r>
            <a:r>
              <a:rPr lang="zh-CN" altLang="en-US" sz="2000" dirty="0">
                <a:solidFill>
                  <a:srgbClr val="FEFEF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居然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收获了。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3722287" y="2883574"/>
            <a:ext cx="2920502" cy="488520"/>
            <a:chOff x="3146223" y="2526847"/>
            <a:chExt cx="2920502" cy="488520"/>
          </a:xfrm>
        </p:grpSpPr>
        <p:sp>
          <p:nvSpPr>
            <p:cNvPr id="3" name="圆角矩形标注 2"/>
            <p:cNvSpPr/>
            <p:nvPr/>
          </p:nvSpPr>
          <p:spPr>
            <a:xfrm>
              <a:off x="3146223" y="2526847"/>
              <a:ext cx="2913176" cy="488520"/>
            </a:xfrm>
            <a:prstGeom prst="wedgeRoundRectCallout">
              <a:avLst>
                <a:gd name="adj1" fmla="val -25846"/>
                <a:gd name="adj2" fmla="val -95118"/>
                <a:gd name="adj3" fmla="val 16667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3317254" y="2568748"/>
              <a:ext cx="27494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表示出乎意料；竟然。</a:t>
              </a:r>
            </a:p>
          </p:txBody>
        </p:sp>
      </p:grpSp>
      <p:sp>
        <p:nvSpPr>
          <p:cNvPr id="2" name="矩形 1"/>
          <p:cNvSpPr/>
          <p:nvPr/>
        </p:nvSpPr>
        <p:spPr>
          <a:xfrm>
            <a:off x="4077468" y="2182826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居然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85553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2222E-6 -1.60494E-6 L 2.22222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7964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3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AC75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0" name="燕尾形 9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AC75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5" name="燕尾形 4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AC7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矩形 10"/>
          <p:cNvSpPr/>
          <p:nvPr/>
        </p:nvSpPr>
        <p:spPr>
          <a:xfrm>
            <a:off x="684064" y="7738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想一想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267744" y="1547122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读课文，思考问题。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2174103" y="2067694"/>
            <a:ext cx="4795793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000" dirty="0">
                <a:latin typeface="+mn-ea"/>
              </a:rPr>
              <a:t>(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en-US" altLang="zh-CN" sz="2000">
                <a:latin typeface="+mn-ea"/>
              </a:rPr>
              <a:t>)</a:t>
            </a: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</a:rPr>
              <a:t>我们姐弟几个是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怎样评论花生的？</a:t>
            </a:r>
          </a:p>
          <a:p>
            <a:pPr>
              <a:lnSpc>
                <a:spcPct val="200000"/>
              </a:lnSpc>
            </a:pPr>
            <a:r>
              <a:rPr lang="en-US" altLang="zh-CN" sz="2000" dirty="0">
                <a:latin typeface="+mn-ea"/>
              </a:rPr>
              <a:t>(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en-US" altLang="zh-CN" sz="2000" dirty="0">
                <a:latin typeface="+mn-ea"/>
              </a:rPr>
              <a:t>)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父亲拿什么来与</a:t>
            </a: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</a:rPr>
              <a:t>花生进行对比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</a:p>
          <a:p>
            <a:pPr>
              <a:lnSpc>
                <a:spcPct val="200000"/>
              </a:lnSpc>
            </a:pPr>
            <a:r>
              <a:rPr lang="en-US" altLang="zh-CN" sz="2000" dirty="0">
                <a:latin typeface="+mn-ea"/>
              </a:rPr>
              <a:t>(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en-US" altLang="zh-CN" sz="2000" dirty="0">
                <a:latin typeface="+mn-ea"/>
              </a:rPr>
              <a:t>)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父亲想通过花生告诉我们什么道理？</a:t>
            </a:r>
          </a:p>
        </p:txBody>
      </p:sp>
    </p:spTree>
    <p:extLst>
      <p:ext uri="{BB962C8B-B14F-4D97-AF65-F5344CB8AC3E}">
        <p14:creationId xmlns:p14="http://schemas.microsoft.com/office/powerpoint/2010/main" val="391646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2206362" y="1056747"/>
            <a:ext cx="4752528" cy="2106217"/>
            <a:chOff x="2051720" y="878720"/>
            <a:chExt cx="5184576" cy="2297691"/>
          </a:xfrm>
        </p:grpSpPr>
        <p:sp>
          <p:nvSpPr>
            <p:cNvPr id="8" name="圆角矩形 7"/>
            <p:cNvSpPr/>
            <p:nvPr/>
          </p:nvSpPr>
          <p:spPr>
            <a:xfrm>
              <a:off x="2051720" y="878720"/>
              <a:ext cx="5184576" cy="2297691"/>
            </a:xfrm>
            <a:prstGeom prst="roundRect">
              <a:avLst>
                <a:gd name="adj" fmla="val 10522"/>
              </a:avLst>
            </a:prstGeom>
            <a:solidFill>
              <a:srgbClr val="EDEDED"/>
            </a:solidFill>
            <a:ln>
              <a:solidFill>
                <a:srgbClr val="619F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6311" y="990719"/>
              <a:ext cx="1481787" cy="209292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6968" y="897335"/>
              <a:ext cx="1987552" cy="2265016"/>
            </a:xfrm>
            <a:prstGeom prst="roundRect">
              <a:avLst>
                <a:gd name="adj" fmla="val 12596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sp>
        <p:nvSpPr>
          <p:cNvPr id="18" name="文本框 17"/>
          <p:cNvSpPr txBox="1"/>
          <p:nvPr/>
        </p:nvSpPr>
        <p:spPr>
          <a:xfrm>
            <a:off x="1547179" y="3363838"/>
            <a:ext cx="6070893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>
                <a:latin typeface="+mn-ea"/>
              </a:rPr>
              <a:t>(</a:t>
            </a: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en-US" altLang="zh-CN" sz="1800" dirty="0">
                <a:latin typeface="+mn-ea"/>
              </a:rPr>
              <a:t>)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花生的味道很美。</a:t>
            </a: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姐姐</a:t>
            </a:r>
          </a:p>
          <a:p>
            <a:pPr>
              <a:lnSpc>
                <a:spcPct val="150000"/>
              </a:lnSpc>
            </a:pPr>
            <a:r>
              <a:rPr lang="en-US" altLang="zh-CN" sz="1800" dirty="0">
                <a:latin typeface="+mn-ea"/>
              </a:rPr>
              <a:t>(</a:t>
            </a: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en-US" altLang="zh-CN" sz="1800" dirty="0">
                <a:latin typeface="+mn-ea"/>
              </a:rPr>
              <a:t>)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花生可以榨油。</a:t>
            </a: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哥哥</a:t>
            </a:r>
          </a:p>
          <a:p>
            <a:pPr>
              <a:lnSpc>
                <a:spcPct val="150000"/>
              </a:lnSpc>
            </a:pPr>
            <a:r>
              <a:rPr lang="en-US" altLang="zh-CN" sz="1800" dirty="0">
                <a:latin typeface="+mn-ea"/>
              </a:rPr>
              <a:t>(</a:t>
            </a: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en-US" altLang="zh-CN" sz="1800" dirty="0">
                <a:latin typeface="+mn-ea"/>
              </a:rPr>
              <a:t>)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花生的价钱便宜，谁都可以买来吃，都喜欢吃。</a:t>
            </a: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我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20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AC75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27" name="燕尾形 26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AC75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2" name="燕尾形 21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AC7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矩形 27"/>
          <p:cNvSpPr/>
          <p:nvPr/>
        </p:nvSpPr>
        <p:spPr>
          <a:xfrm>
            <a:off x="684064" y="7738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想一想</a:t>
            </a:r>
          </a:p>
        </p:txBody>
      </p:sp>
    </p:spTree>
    <p:extLst>
      <p:ext uri="{BB962C8B-B14F-4D97-AF65-F5344CB8AC3E}">
        <p14:creationId xmlns:p14="http://schemas.microsoft.com/office/powerpoint/2010/main" val="373119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0" y="1491630"/>
            <a:ext cx="9144000" cy="2016224"/>
          </a:xfrm>
          <a:prstGeom prst="rect">
            <a:avLst/>
          </a:prstGeom>
          <a:solidFill>
            <a:srgbClr val="8FB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4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8FBB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3" name="燕尾形 12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8FBB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9" name="燕尾形 8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8FBB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0" name="直接连接符 9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矩形 1"/>
          <p:cNvSpPr/>
          <p:nvPr/>
        </p:nvSpPr>
        <p:spPr>
          <a:xfrm>
            <a:off x="684064" y="7738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认一认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270" b="9953"/>
          <a:stretch/>
        </p:blipFill>
        <p:spPr>
          <a:xfrm>
            <a:off x="3562364" y="1818985"/>
            <a:ext cx="1954324" cy="13404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18985"/>
            <a:ext cx="2008095" cy="13404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9" r="1805" b="4336"/>
          <a:stretch/>
        </p:blipFill>
        <p:spPr>
          <a:xfrm>
            <a:off x="5724128" y="1818986"/>
            <a:ext cx="2016224" cy="13679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40071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1331640" y="1384200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父亲对花生的评价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1331640" y="1851670"/>
            <a:ext cx="6205629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    花生的好处有很多，有一样最可贵。它的果实埋在地里，不像桃子、石榴、苹果那样，把鲜红嫩绿的果实高高地挂</a:t>
            </a:r>
            <a:r>
              <a:rPr lang="zh-CN" altLang="en-US" sz="1800">
                <a:latin typeface="楷体" panose="02010609060101010101" pitchFamily="49" charset="-122"/>
                <a:ea typeface="楷体" panose="02010609060101010101" pitchFamily="49" charset="-122"/>
              </a:rPr>
              <a:t>在枝上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，使人一见就生爱慕之心。你们看它矮矮地长在地上，等到成熟了，也不能立刻分辨出来它有没有果实，必须挖起来才知道。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20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AC75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27" name="燕尾形 26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AC75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2" name="燕尾形 21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AC7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矩形 27"/>
          <p:cNvSpPr/>
          <p:nvPr/>
        </p:nvSpPr>
        <p:spPr>
          <a:xfrm>
            <a:off x="684064" y="7738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想一想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641" y="2787774"/>
            <a:ext cx="2016224" cy="2016224"/>
          </a:xfrm>
          <a:prstGeom prst="rect">
            <a:avLst/>
          </a:prstGeom>
        </p:spPr>
      </p:pic>
      <p:cxnSp>
        <p:nvCxnSpPr>
          <p:cNvPr id="32" name="直接连接符 31"/>
          <p:cNvCxnSpPr>
            <a:cxnSpLocks/>
          </p:cNvCxnSpPr>
          <p:nvPr/>
        </p:nvCxnSpPr>
        <p:spPr>
          <a:xfrm>
            <a:off x="1410317" y="3093343"/>
            <a:ext cx="317474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>
            <a:cxnSpLocks/>
          </p:cNvCxnSpPr>
          <p:nvPr/>
        </p:nvCxnSpPr>
        <p:spPr>
          <a:xfrm>
            <a:off x="1905000" y="2683768"/>
            <a:ext cx="551470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69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386bad1b193e8ddd96c78c97f95eeb279f1e04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2316</TotalTime>
  <Words>487</Words>
  <Application>Microsoft Office PowerPoint</Application>
  <PresentationFormat>全屏显示(16:9)</PresentationFormat>
  <Paragraphs>80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1" baseType="lpstr">
      <vt:lpstr>宋体</vt:lpstr>
      <vt:lpstr>Calibri</vt:lpstr>
      <vt:lpstr>方正书宋_GBK</vt:lpstr>
      <vt:lpstr>方正准圆_GBK</vt:lpstr>
      <vt:lpstr>方正小标宋_GBK</vt:lpstr>
      <vt:lpstr>楷体</vt:lpstr>
      <vt:lpstr>方正大黑_GBK</vt:lpstr>
      <vt:lpstr>方正大标宋_GBK</vt:lpstr>
      <vt:lpstr>黑体</vt:lpstr>
      <vt:lpstr>Arial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Administrator</cp:lastModifiedBy>
  <cp:revision>704</cp:revision>
  <dcterms:created xsi:type="dcterms:W3CDTF">2015-05-05T08:02:14Z</dcterms:created>
  <dcterms:modified xsi:type="dcterms:W3CDTF">2019-08-07T08:21:13Z</dcterms:modified>
</cp:coreProperties>
</file>