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59" r:id="rId2"/>
  </p:sldMasterIdLst>
  <p:notesMasterIdLst>
    <p:notesMasterId r:id="rId20"/>
  </p:notesMasterIdLst>
  <p:sldIdLst>
    <p:sldId id="377" r:id="rId3"/>
    <p:sldId id="378" r:id="rId4"/>
    <p:sldId id="379" r:id="rId5"/>
    <p:sldId id="380" r:id="rId6"/>
    <p:sldId id="381" r:id="rId7"/>
    <p:sldId id="382" r:id="rId8"/>
    <p:sldId id="385" r:id="rId9"/>
    <p:sldId id="386" r:id="rId10"/>
    <p:sldId id="387" r:id="rId11"/>
    <p:sldId id="388" r:id="rId12"/>
    <p:sldId id="389" r:id="rId13"/>
    <p:sldId id="390" r:id="rId14"/>
    <p:sldId id="391" r:id="rId15"/>
    <p:sldId id="392" r:id="rId16"/>
    <p:sldId id="393" r:id="rId17"/>
    <p:sldId id="394" r:id="rId18"/>
    <p:sldId id="290" r:id="rId1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5FB"/>
    <a:srgbClr val="CC00FF"/>
    <a:srgbClr val="3000B8"/>
    <a:srgbClr val="0E98D6"/>
    <a:srgbClr val="FF9900"/>
    <a:srgbClr val="0070C0"/>
    <a:srgbClr val="009FB9"/>
    <a:srgbClr val="DF59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中度样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409" autoAdjust="0"/>
    <p:restoredTop sz="94660"/>
  </p:normalViewPr>
  <p:slideViewPr>
    <p:cSldViewPr snapToGrid="0">
      <p:cViewPr varScale="1">
        <p:scale>
          <a:sx n="82" d="100"/>
          <a:sy n="82" d="100"/>
        </p:scale>
        <p:origin x="-96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C352EEE-2952-444A-84BA-BDCE25B5D001}" type="datetimeFigureOut">
              <a:rPr lang="zh-CN" altLang="en-US"/>
              <a:pPr>
                <a:defRPr/>
              </a:pPr>
              <a:t>2020/8/15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ADA2A41-FC2C-4B29-B202-D6C7B9D0FAD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339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0A945A2D-8830-4149-BBFE-CA109792ED39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1F2E921-3E8D-40D8-9381-B7FD9E283F0F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BC184745-54D4-4ECD-912C-CF7FB4E86483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17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592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D8E5CF-8294-426F-8341-FAE25678CB38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4A3D-9835-4747-9F24-8251F957C5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657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529BE3-B416-4AA9-9532-A6020A15995D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8D1392-DE17-4D7C-AE3D-A0A19D15BDA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05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44E9B-228B-47E9-A180-5EE596A89F5E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AEE01-B5B1-4682-9C74-BA625FED2AB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838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FE650-5AB6-4A5F-817B-E14F098E4DD7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1B0CA-6716-49B6-A056-A101F4C1569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242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1C22B-E92E-40E3-A43A-5B61E18E475B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D295E-0F42-4441-8076-6CC4C13CCBC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73482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EE652-C300-4272-8BC8-8D9660182D69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5538A9-D437-43A1-AE3C-6CF419A9A57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57816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0FE30-BC97-4A3C-9241-18D92EF6E43E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6B79F-EDCD-4B3B-B9E5-9443FF9155D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2334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5A25B-2189-45AD-A07C-0AA6556DC505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87E3-1F2F-45E4-B98B-7DC08C03752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5822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8FC18-D127-47CC-B99F-23896DB3603C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8BB55-EC65-404C-BB73-867EAEE5F65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771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4F836-8A2D-43B4-AE43-E2CC0286DE44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961FB-7740-4D55-AE7D-7195C294DE2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34935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9BA2C-FFDC-4149-AAE4-91E250F5EEE8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BAA2A-847D-4F79-BF8C-64B41967F6B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645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24E07-DD49-4DF7-AB7E-FCCEAA8A6C53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D2244-B14E-4853-B296-970DCA8A815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9934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377E-0155-4018-A6F4-C4473BE747E5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F5BD0-08FC-4FF9-9AF4-FD051DDACE7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1798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0890D-D7D1-4E6A-B409-8B9B9AAE9D38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7DEAE-FBD3-4D07-89BF-1E1A0026512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18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341EA-6FC3-4F17-A18B-0DDA5220344D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5CF28-8C65-44EE-B71F-22AC15DB31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8569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1F4D4-20EB-4F61-8251-467B52CFBE57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F904-A80E-49DC-A25A-8FA6CD7F95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5429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8500" y="2159000"/>
            <a:ext cx="5715000" cy="1382450"/>
          </a:xfrm>
        </p:spPr>
        <p:txBody>
          <a:bodyPr anchor="b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D3A15-E4D2-4BD8-91D4-2C0F60C19670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C67E9-B623-455F-A3E4-5A7192F13FC2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72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D792-008A-4768-B393-7BA97837A4E7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8F85B-7D9B-4984-A0E5-E3A69AD3AA8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262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713673"/>
            <a:ext cx="4681654" cy="1428161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64F66-C6D2-43C2-8E32-E06733B6A546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2C482-9A5B-4A6A-9A5D-291FCE850C4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71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2E0C1-89DE-4DC8-B958-3D694846A5CD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13582-586D-4AC6-8956-2556CEF0C95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207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ags" Target="../tags/tag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CB3AFCE4-C247-4C13-8D11-349AECCE4227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F09CF6E0-3CA6-485C-979E-092A08BD5B1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034" name="图片 3" descr="LOGO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图片 4" descr="书本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图片 11" descr="线条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11B2CE4E-2932-4524-BAB9-7E117355464F}" type="datetimeFigureOut">
              <a:rPr lang="zh-CN" altLang="en-US"/>
              <a:pPr>
                <a:defRPr/>
              </a:pPr>
              <a:t>2020/8/15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20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>
              <a:defRPr/>
            </a:pPr>
            <a:fld id="{051D9BD1-CF5C-48A4-8709-949BC064375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-25400" y="0"/>
            <a:ext cx="12244388" cy="68580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-30163" y="6302375"/>
            <a:ext cx="12245976" cy="552450"/>
          </a:xfrm>
          <a:prstGeom prst="rect">
            <a:avLst/>
          </a:prstGeom>
          <a:solidFill>
            <a:srgbClr val="009F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2058" name="图片 3" descr="LOGO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200" y="161925"/>
            <a:ext cx="1406525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图片 4" descr="书本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1213" y="4908550"/>
            <a:ext cx="2852737" cy="176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图片 11" descr="线条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163" y="6303963"/>
            <a:ext cx="12244388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9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0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6" Type="http://schemas.openxmlformats.org/officeDocument/2006/relationships/image" Target="../media/image30.jpeg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99901" y="2142150"/>
            <a:ext cx="541686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第</a:t>
            </a:r>
            <a:r>
              <a:rPr lang="en-US" altLang="zh-CN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zh-CN" altLang="en-US" sz="48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课时    </a:t>
            </a:r>
            <a:r>
              <a:rPr lang="zh-CN" altLang="en-US" sz="4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了解电路</a:t>
            </a: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期末总复习</a:t>
            </a: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43" name="图片 42" descr="87（齿轮转动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667926"/>
            <a:ext cx="4398844" cy="43988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20207383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57152" y="897054"/>
            <a:ext cx="8989671" cy="453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解析：</a:t>
            </a:r>
            <a:r>
              <a:rPr lang="zh-CN" altLang="zh-CN" sz="2800" dirty="0"/>
              <a:t>开关闭合后，电路中有两条并列的电流路径，灯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并联，两灯两端的电压一定相等，</a:t>
            </a:r>
            <a:r>
              <a:rPr lang="en-US" altLang="zh-CN" sz="2800" dirty="0"/>
              <a:t>A</a:t>
            </a:r>
            <a:r>
              <a:rPr lang="zh-CN" altLang="zh-CN" sz="2800" dirty="0"/>
              <a:t>错误、</a:t>
            </a:r>
            <a:r>
              <a:rPr lang="en-US" altLang="zh-CN" sz="2800" dirty="0"/>
              <a:t>B</a:t>
            </a:r>
            <a:r>
              <a:rPr lang="zh-CN" altLang="zh-CN" sz="2800" dirty="0"/>
              <a:t>正确；当两灯泡的规格不相同时，通过灯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的电流一定不相等，当两灯泡的规格相同时，通过灯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和灯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的电流一定相等，</a:t>
            </a:r>
            <a:r>
              <a:rPr lang="en-US" altLang="zh-CN" sz="2800" dirty="0"/>
              <a:t>C</a:t>
            </a:r>
            <a:r>
              <a:rPr lang="zh-CN" altLang="zh-CN" sz="2800" dirty="0"/>
              <a:t>错误；通过电源的电流是干路电流，通过灯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的电流一定小于通过电源的电流，</a:t>
            </a:r>
            <a:r>
              <a:rPr lang="en-US" altLang="zh-CN" sz="2800" dirty="0"/>
              <a:t>D</a:t>
            </a:r>
            <a:r>
              <a:rPr lang="zh-CN" altLang="zh-CN" sz="2800" dirty="0"/>
              <a:t>错误。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答案：</a:t>
            </a:r>
            <a:r>
              <a:rPr lang="en-US" altLang="zh-CN" sz="2800" dirty="0"/>
              <a:t>B</a:t>
            </a:r>
            <a:endParaRPr lang="zh-CN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183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文本框 104454"/>
          <p:cNvSpPr txBox="1"/>
          <p:nvPr/>
        </p:nvSpPr>
        <p:spPr>
          <a:xfrm>
            <a:off x="90491" y="0"/>
            <a:ext cx="9229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考点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三    电表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的使用、读数和串并联电路电流和电压规律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0" y="594128"/>
                <a:ext cx="12192000" cy="4001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000" b="1" dirty="0"/>
                  <a:t>例</a:t>
                </a:r>
                <a:r>
                  <a:rPr lang="en-US" altLang="zh-CN" sz="2000" b="1" dirty="0"/>
                  <a:t>3  </a:t>
                </a:r>
                <a:r>
                  <a:rPr lang="zh-CN" altLang="zh-CN" sz="2000" dirty="0"/>
                  <a:t>在“探究并联电路电流特点”的实验中，小明想证明是否存在“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</a:rPr>
                      <m:t>𝐼</m:t>
                    </m:r>
                    <m:r>
                      <a:rPr lang="zh-CN" altLang="zh-CN" sz="2000" i="1" baseline="-25000" dirty="0">
                        <a:latin typeface="Cambria Math"/>
                      </a:rPr>
                      <m:t>总</m:t>
                    </m:r>
                    <m:r>
                      <a:rPr lang="en-US" altLang="zh-CN" sz="2000" i="1" dirty="0">
                        <a:latin typeface="Cambria Math"/>
                      </a:rPr>
                      <m:t>=</m:t>
                    </m:r>
                    <m:r>
                      <a:rPr lang="en-US" altLang="zh-CN" sz="2000" i="1" dirty="0">
                        <a:latin typeface="Cambria Math"/>
                      </a:rPr>
                      <m:t>𝐼</m:t>
                    </m:r>
                    <m:r>
                      <a:rPr lang="en-US" altLang="zh-CN" sz="2000" i="1" baseline="-25000" dirty="0">
                        <a:latin typeface="Cambria Math"/>
                      </a:rPr>
                      <m:t>1</m:t>
                    </m:r>
                    <m:r>
                      <a:rPr lang="en-US" altLang="zh-CN" sz="2000" i="1" dirty="0">
                        <a:latin typeface="Cambria Math"/>
                      </a:rPr>
                      <m:t>+</m:t>
                    </m:r>
                    <m:r>
                      <a:rPr lang="en-US" altLang="zh-CN" sz="2000" i="1" dirty="0">
                        <a:latin typeface="Cambria Math"/>
                      </a:rPr>
                      <m:t>𝐼</m:t>
                    </m:r>
                    <m:r>
                      <a:rPr lang="en-US" altLang="zh-CN" sz="2000" i="1" baseline="-25000" dirty="0">
                        <a:latin typeface="Cambria Math"/>
                      </a:rPr>
                      <m:t>2</m:t>
                    </m:r>
                  </m:oMath>
                </a14:m>
                <a:r>
                  <a:rPr lang="zh-CN" altLang="zh-CN" sz="2000" dirty="0"/>
                  <a:t>”的规律，做了以下操作：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94128"/>
                <a:ext cx="12192000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500" t="-10606" r="-400" b="-2727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 descr="C:\Documents and Settings\Administrator\桌面\九上沪科图png\jb222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780" y="1143575"/>
            <a:ext cx="2020963" cy="1333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Documents and Settings\Administrator\桌面\九上沪科图png\jb223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2501" y="1171977"/>
            <a:ext cx="1907292" cy="1316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 descr="C:\Documents and Settings\Administrator\桌面\九上沪科图png\jb224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251" y="1173245"/>
            <a:ext cx="1722987" cy="1315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图片 7" descr="C:\Documents and Settings\Administrator\桌面\九上沪科图png\jb22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971" y="1138580"/>
            <a:ext cx="1997012" cy="132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矩形 3"/>
          <p:cNvSpPr/>
          <p:nvPr/>
        </p:nvSpPr>
        <p:spPr>
          <a:xfrm>
            <a:off x="1312611" y="2596151"/>
            <a:ext cx="7109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/>
              <a:t>甲　　　　　　　　</a:t>
            </a:r>
            <a:r>
              <a:rPr lang="en-US" altLang="zh-CN" dirty="0" smtClean="0"/>
              <a:t>   </a:t>
            </a:r>
            <a:r>
              <a:rPr lang="zh-CN" altLang="zh-CN" dirty="0" smtClean="0"/>
              <a:t>乙</a:t>
            </a:r>
            <a:r>
              <a:rPr lang="zh-CN" altLang="zh-CN" dirty="0"/>
              <a:t>　　　　　　</a:t>
            </a:r>
            <a:r>
              <a:rPr lang="en-US" altLang="zh-CN" dirty="0" smtClean="0"/>
              <a:t>      </a:t>
            </a:r>
            <a:r>
              <a:rPr lang="zh-CN" altLang="zh-CN" dirty="0"/>
              <a:t>　丙　　　</a:t>
            </a:r>
            <a:r>
              <a:rPr lang="en-US" altLang="zh-CN" dirty="0" smtClean="0"/>
              <a:t>         </a:t>
            </a:r>
            <a:r>
              <a:rPr lang="zh-CN" altLang="zh-CN" dirty="0"/>
              <a:t>　　　丁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0" y="2959331"/>
                <a:ext cx="12192000" cy="341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000" dirty="0" smtClean="0"/>
                  <a:t>（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）小明按图甲连好电路图，闭合开关</a:t>
                </a:r>
                <a:r>
                  <a:rPr lang="en-US" altLang="zh-CN" sz="2000" dirty="0"/>
                  <a:t>S</a:t>
                </a:r>
                <a:r>
                  <a:rPr lang="zh-CN" altLang="zh-CN" sz="2000" dirty="0"/>
                  <a:t>后电流表的读数如图乙，则通过灯泡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的电流</a:t>
                </a:r>
                <a:r>
                  <a:rPr lang="en-US" altLang="zh-CN" sz="2000" i="1" dirty="0"/>
                  <a:t>I</a:t>
                </a:r>
                <a:r>
                  <a:rPr lang="en-US" altLang="zh-CN" sz="2000" baseline="-25000" dirty="0"/>
                  <a:t>1</a:t>
                </a:r>
                <a:r>
                  <a:rPr lang="en-US" altLang="zh-CN" sz="2000" dirty="0"/>
                  <a:t>= ______A</a:t>
                </a:r>
                <a:r>
                  <a:rPr lang="zh-CN" altLang="zh-CN" sz="20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/>
                  <a:t>（</a:t>
                </a:r>
                <a:r>
                  <a:rPr lang="en-US" altLang="zh-CN" sz="2000" dirty="0"/>
                  <a:t>2</a:t>
                </a:r>
                <a:r>
                  <a:rPr lang="zh-CN" altLang="zh-CN" sz="2000" dirty="0"/>
                  <a:t>）小明接着按图丙所示将灯泡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接入电路，可以观察到灯泡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的亮度</a:t>
                </a:r>
                <a:r>
                  <a:rPr lang="en-US" altLang="zh-CN" sz="2000" u="sng" dirty="0"/>
                  <a:t>     </a:t>
                </a:r>
                <a:r>
                  <a:rPr lang="zh-CN" altLang="zh-CN" sz="2000" dirty="0"/>
                  <a:t>（选填“变暗”“变亮”或“不变”）。而接入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后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两端的电压也没有发生变化，由此可以推断灯泡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的电流</a:t>
                </a:r>
                <a:r>
                  <a:rPr lang="en-US" altLang="zh-CN" sz="2000" u="sng" dirty="0"/>
                  <a:t>     </a:t>
                </a:r>
                <a:r>
                  <a:rPr lang="zh-CN" altLang="zh-CN" sz="2000" dirty="0"/>
                  <a:t>（选填“变大”“变小”或“不变”），而此时电流表的示数如图丁，</a:t>
                </a:r>
                <a:r>
                  <a:rPr lang="en-US" altLang="zh-CN" sz="2000" i="1" dirty="0"/>
                  <a:t>I</a:t>
                </a:r>
                <a:r>
                  <a:rPr lang="zh-CN" altLang="zh-CN" sz="2000" baseline="-25000" dirty="0"/>
                  <a:t>总</a:t>
                </a:r>
                <a:r>
                  <a:rPr lang="en-US" altLang="zh-CN" sz="2000" dirty="0"/>
                  <a:t>= </a:t>
                </a:r>
                <a:r>
                  <a:rPr lang="en-US" altLang="zh-CN" sz="2000" u="sng" dirty="0"/>
                  <a:t>     </a:t>
                </a:r>
                <a:r>
                  <a:rPr lang="en-US" altLang="zh-CN" sz="2000" dirty="0"/>
                  <a:t>A</a:t>
                </a:r>
                <a:r>
                  <a:rPr lang="zh-CN" altLang="zh-CN" sz="20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/>
                  <a:t>（</a:t>
                </a:r>
                <a:r>
                  <a:rPr lang="en-US" altLang="zh-CN" sz="2000" dirty="0"/>
                  <a:t>3</a:t>
                </a:r>
                <a:r>
                  <a:rPr lang="zh-CN" altLang="zh-CN" sz="2000" dirty="0"/>
                  <a:t>）为验证通过灯泡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的电流</a:t>
                </a:r>
                <a:r>
                  <a:rPr lang="en-US" altLang="zh-CN" sz="2000" dirty="0"/>
                  <a:t>I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是否</a:t>
                </a:r>
                <a:r>
                  <a:rPr lang="zh-CN" altLang="zh-CN" sz="2000" dirty="0" smtClean="0"/>
                  <a:t>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zh-CN" altLang="en-US" sz="2000" b="0" i="1" dirty="0" smtClean="0">
                            <a:latin typeface="Cambria Math"/>
                          </a:rPr>
                          <m:t>总</m:t>
                        </m:r>
                      </m:sub>
                    </m:sSub>
                    <m:r>
                      <a:rPr lang="en-US" altLang="zh-CN" sz="2000" b="0" i="1" dirty="0" smtClean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 dirty="0" smtClean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000" b="0" i="1" dirty="0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zh-CN" altLang="zh-CN" sz="2000" dirty="0"/>
                  <a:t>，需要实际测出通过灯泡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的电流</a:t>
                </a:r>
                <a:r>
                  <a:rPr lang="en-US" altLang="zh-CN" sz="2000" i="1" dirty="0"/>
                  <a:t>I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的大小，请在图丙中改动一根导线以达到测量目的，要求：①在图中用“×”标出要改动的导线，并在图中表示出新的连接；②若此时读数为</a:t>
                </a:r>
                <a:r>
                  <a:rPr lang="en-US" altLang="zh-CN" sz="2000" dirty="0"/>
                  <a:t>0.26A</a:t>
                </a:r>
                <a:r>
                  <a:rPr lang="zh-CN" altLang="zh-CN" sz="2000" dirty="0"/>
                  <a:t>，则说明在并联电路中，</a:t>
                </a:r>
                <a:r>
                  <a:rPr lang="en-US" altLang="zh-CN" sz="2000" u="sng" dirty="0"/>
                  <a:t>               </a:t>
                </a:r>
                <a:r>
                  <a:rPr lang="zh-CN" altLang="zh-CN" sz="2000" dirty="0"/>
                  <a:t>。（用文字表述）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59331"/>
                <a:ext cx="12192000" cy="3418756"/>
              </a:xfrm>
              <a:prstGeom prst="rect">
                <a:avLst/>
              </a:prstGeom>
              <a:blipFill rotWithShape="1">
                <a:blip r:embed="rId8"/>
                <a:stretch>
                  <a:fillRect l="-500" r="-400" b="-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389614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270076" y="238487"/>
                <a:ext cx="9163291" cy="34187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zh-CN" sz="2000" b="1" dirty="0"/>
                  <a:t>解析：</a:t>
                </a:r>
                <a:r>
                  <a:rPr lang="zh-CN" altLang="zh-CN" sz="2000" dirty="0"/>
                  <a:t>（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）小明按图甲连好电路图，闭合开关</a:t>
                </a:r>
                <a:r>
                  <a:rPr lang="en-US" altLang="zh-CN" sz="2000" dirty="0"/>
                  <a:t>S</a:t>
                </a:r>
                <a:r>
                  <a:rPr lang="zh-CN" altLang="zh-CN" sz="2000" dirty="0"/>
                  <a:t>后电流表的读数如图乙，电流表选用小量程，分度值为</a:t>
                </a:r>
                <a:r>
                  <a:rPr lang="en-US" altLang="zh-CN" sz="2000" dirty="0"/>
                  <a:t>0.02A</a:t>
                </a:r>
                <a:r>
                  <a:rPr lang="zh-CN" altLang="zh-CN" sz="2000" dirty="0"/>
                  <a:t>，则通过灯泡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的电流</a:t>
                </a:r>
                <a:r>
                  <a:rPr lang="en-US" altLang="zh-CN" sz="2000" i="1" dirty="0"/>
                  <a:t>I</a:t>
                </a:r>
                <a:r>
                  <a:rPr lang="en-US" altLang="zh-CN" sz="2000" baseline="-25000" dirty="0"/>
                  <a:t>1</a:t>
                </a:r>
                <a:r>
                  <a:rPr lang="en-US" altLang="zh-CN" sz="2000" dirty="0"/>
                  <a:t>=0.32A</a:t>
                </a:r>
                <a:r>
                  <a:rPr lang="zh-CN" altLang="zh-CN" sz="2000" dirty="0"/>
                  <a:t>；（</a:t>
                </a:r>
                <a:r>
                  <a:rPr lang="en-US" altLang="zh-CN" sz="2000" dirty="0"/>
                  <a:t>2</a:t>
                </a:r>
                <a:r>
                  <a:rPr lang="zh-CN" altLang="zh-CN" sz="2000" dirty="0"/>
                  <a:t>）小明接着按图丙所示将灯泡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接入电路，根据并联电路各支路互不影响、独立工作，可以观察到灯泡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的亮度不变；而接入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后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两端的电压也没有发生变化，此可以推断灯泡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的电流不变，而此时电流表的示数如图丁，电流表选用小量程，分度值为</a:t>
                </a:r>
                <a:r>
                  <a:rPr lang="en-US" altLang="zh-CN" sz="2000" dirty="0"/>
                  <a:t>0.02A</a:t>
                </a:r>
                <a:r>
                  <a:rPr lang="zh-CN" altLang="zh-CN" sz="2000" dirty="0"/>
                  <a:t>，</a:t>
                </a:r>
                <a:r>
                  <a:rPr lang="en-US" altLang="zh-CN" sz="2000" i="1" dirty="0"/>
                  <a:t>I</a:t>
                </a:r>
                <a:r>
                  <a:rPr lang="zh-CN" altLang="zh-CN" sz="2000" baseline="-25000" dirty="0"/>
                  <a:t>总</a:t>
                </a:r>
                <a:r>
                  <a:rPr lang="en-US" altLang="zh-CN" sz="2000" dirty="0"/>
                  <a:t>=0.58A</a:t>
                </a:r>
                <a:r>
                  <a:rPr lang="zh-CN" altLang="zh-CN" sz="2000" dirty="0"/>
                  <a:t>；（</a:t>
                </a:r>
                <a:r>
                  <a:rPr lang="en-US" altLang="zh-CN" sz="2000" dirty="0"/>
                  <a:t>3</a:t>
                </a:r>
                <a:r>
                  <a:rPr lang="zh-CN" altLang="zh-CN" sz="2000" dirty="0"/>
                  <a:t>）</a:t>
                </a:r>
                <a:r>
                  <a:rPr lang="en-US" altLang="zh-CN" sz="2000" dirty="0"/>
                  <a:t>①</a:t>
                </a:r>
                <a:r>
                  <a:rPr lang="zh-CN" altLang="zh-CN" sz="2000" dirty="0"/>
                  <a:t>为验证通过灯泡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的电流</a:t>
                </a:r>
                <a:r>
                  <a:rPr lang="en-US" altLang="zh-CN" sz="2000" i="1" dirty="0"/>
                  <a:t>I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是否等于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zh-CN" altLang="zh-CN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zh-CN" altLang="en-US" sz="2000" i="1" dirty="0">
                            <a:latin typeface="Cambria Math"/>
                          </a:rPr>
                          <m:t>总</m:t>
                        </m:r>
                      </m:sub>
                    </m:sSub>
                    <m:r>
                      <a:rPr lang="en-US" altLang="zh-CN" sz="2000" i="1" dirty="0"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altLang="zh-CN" sz="2000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CN" sz="2000" i="1" dirty="0">
                            <a:latin typeface="Cambria Math"/>
                          </a:rPr>
                          <m:t>𝐼</m:t>
                        </m:r>
                      </m:e>
                      <m:sub>
                        <m:r>
                          <a:rPr lang="en-US" altLang="zh-CN" sz="2000" i="1" dirty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altLang="zh-CN" sz="2000" i="1" dirty="0">
                        <a:latin typeface="Cambria Math"/>
                      </a:rPr>
                      <m:t> </m:t>
                    </m:r>
                  </m:oMath>
                </a14:m>
                <a:r>
                  <a:rPr lang="zh-CN" altLang="zh-CN" sz="2000" dirty="0"/>
                  <a:t>，需要实际测出通过灯泡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的电流</a:t>
                </a:r>
                <a:r>
                  <a:rPr lang="en-US" altLang="zh-CN" sz="2000" i="1" dirty="0"/>
                  <a:t>I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的大小，电流表与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串联，如图所示。</a:t>
                </a:r>
                <a:endParaRPr lang="zh-CN" altLang="en-US" sz="2000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76" y="238487"/>
                <a:ext cx="9163291" cy="3418756"/>
              </a:xfrm>
              <a:prstGeom prst="rect">
                <a:avLst/>
              </a:prstGeom>
              <a:blipFill rotWithShape="1">
                <a:blip r:embed="rId3"/>
                <a:stretch>
                  <a:fillRect l="-665" r="-599" b="-7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矩形 2"/>
          <p:cNvSpPr/>
          <p:nvPr/>
        </p:nvSpPr>
        <p:spPr>
          <a:xfrm>
            <a:off x="304801" y="3534098"/>
            <a:ext cx="88391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/>
              <a:t>②</a:t>
            </a:r>
            <a:r>
              <a:rPr lang="zh-CN" altLang="zh-CN" sz="2000" dirty="0"/>
              <a:t>若此时读数为</a:t>
            </a:r>
            <a:r>
              <a:rPr lang="en-US" altLang="zh-CN" sz="2000" dirty="0"/>
              <a:t>0.26A</a:t>
            </a:r>
            <a:r>
              <a:rPr lang="zh-CN" altLang="zh-CN" sz="2000" dirty="0"/>
              <a:t>，因</a:t>
            </a:r>
            <a:r>
              <a:rPr lang="en-US" altLang="zh-CN" sz="2000" dirty="0"/>
              <a:t>0.26A+0.32A=0.58A</a:t>
            </a:r>
            <a:r>
              <a:rPr lang="zh-CN" altLang="zh-CN" sz="2000" dirty="0"/>
              <a:t>，则说明在并联电路中，干路电流等于各支路电流之和。</a:t>
            </a:r>
            <a:endParaRPr lang="zh-CN" altLang="en-US" sz="2000" dirty="0"/>
          </a:p>
        </p:txBody>
      </p:sp>
      <p:sp>
        <p:nvSpPr>
          <p:cNvPr id="4" name="矩形 3"/>
          <p:cNvSpPr/>
          <p:nvPr/>
        </p:nvSpPr>
        <p:spPr>
          <a:xfrm>
            <a:off x="212203" y="4668418"/>
            <a:ext cx="1022816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b="1" dirty="0"/>
              <a:t>答案：</a:t>
            </a:r>
            <a:r>
              <a:rPr lang="zh-CN" altLang="zh-CN" sz="2000" dirty="0"/>
              <a:t>（</a:t>
            </a:r>
            <a:r>
              <a:rPr lang="en-US" altLang="zh-CN" sz="2000" dirty="0"/>
              <a:t>1</a:t>
            </a:r>
            <a:r>
              <a:rPr lang="zh-CN" altLang="zh-CN" sz="2000" dirty="0"/>
              <a:t>）</a:t>
            </a:r>
            <a:r>
              <a:rPr lang="en-US" altLang="zh-CN" sz="2000" dirty="0"/>
              <a:t>0.32</a:t>
            </a:r>
            <a:r>
              <a:rPr lang="zh-CN" altLang="zh-CN" sz="2000" dirty="0"/>
              <a:t>（</a:t>
            </a:r>
            <a:r>
              <a:rPr lang="en-US" altLang="zh-CN" sz="2000" dirty="0"/>
              <a:t>2</a:t>
            </a:r>
            <a:r>
              <a:rPr lang="zh-CN" altLang="zh-CN" sz="2000" dirty="0" smtClean="0"/>
              <a:t>）</a:t>
            </a:r>
            <a:r>
              <a:rPr lang="en-US" altLang="zh-CN" sz="2000" dirty="0" smtClean="0"/>
              <a:t>  </a:t>
            </a:r>
            <a:r>
              <a:rPr lang="zh-CN" altLang="zh-CN" sz="2000" dirty="0" smtClean="0"/>
              <a:t>不变</a:t>
            </a:r>
            <a:r>
              <a:rPr lang="en-US" altLang="zh-CN" sz="2000" dirty="0" smtClean="0"/>
              <a:t>  </a:t>
            </a:r>
            <a:r>
              <a:rPr lang="zh-CN" altLang="zh-CN" sz="2000" dirty="0" smtClean="0"/>
              <a:t> 不变</a:t>
            </a:r>
            <a:r>
              <a:rPr lang="en-US" altLang="zh-CN" sz="2000" dirty="0" smtClean="0"/>
              <a:t>  </a:t>
            </a:r>
            <a:r>
              <a:rPr lang="zh-CN" altLang="zh-CN" sz="2000" dirty="0" smtClean="0"/>
              <a:t> </a:t>
            </a:r>
            <a:r>
              <a:rPr lang="en-US" altLang="zh-CN" sz="2000" dirty="0"/>
              <a:t>0.58 </a:t>
            </a:r>
            <a:r>
              <a:rPr lang="zh-CN" altLang="zh-CN" sz="2000" dirty="0"/>
              <a:t>（</a:t>
            </a:r>
            <a:r>
              <a:rPr lang="en-US" altLang="zh-CN" sz="2000" dirty="0"/>
              <a:t>3</a:t>
            </a:r>
            <a:r>
              <a:rPr lang="zh-CN" altLang="zh-CN" sz="2000" dirty="0"/>
              <a:t>）</a:t>
            </a:r>
            <a:r>
              <a:rPr lang="en-US" altLang="zh-CN" sz="2000" dirty="0"/>
              <a:t>①</a:t>
            </a:r>
            <a:r>
              <a:rPr lang="zh-CN" altLang="zh-CN" sz="2000" dirty="0"/>
              <a:t>如图所</a:t>
            </a:r>
            <a:r>
              <a:rPr lang="zh-CN" altLang="zh-CN" sz="2000" dirty="0" smtClean="0"/>
              <a:t>示</a:t>
            </a:r>
            <a:r>
              <a:rPr lang="en-US" altLang="zh-CN" sz="2000" dirty="0" smtClean="0"/>
              <a:t>  </a:t>
            </a:r>
            <a:r>
              <a:rPr lang="zh-CN" altLang="zh-CN" sz="2000" dirty="0" smtClean="0"/>
              <a:t> </a:t>
            </a:r>
            <a:r>
              <a:rPr lang="en-US" altLang="zh-CN" sz="2000" dirty="0"/>
              <a:t>②</a:t>
            </a:r>
            <a:r>
              <a:rPr lang="zh-CN" altLang="zh-CN" sz="2000" dirty="0"/>
              <a:t>在并联电路中，干路电流等于各支路之和</a:t>
            </a:r>
            <a:endParaRPr lang="zh-CN" altLang="en-US" sz="2000" dirty="0"/>
          </a:p>
        </p:txBody>
      </p:sp>
      <p:pic>
        <p:nvPicPr>
          <p:cNvPr id="7" name="图片 6" descr="C:\Documents and Settings\Administrator\桌面\九上沪科图png\jb226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375438" y="1465419"/>
            <a:ext cx="2836748" cy="2284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26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2672" y="443658"/>
            <a:ext cx="95221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b="1" dirty="0"/>
              <a:t>例</a:t>
            </a:r>
            <a:r>
              <a:rPr lang="en-US" altLang="zh-CN" sz="2400" b="1" dirty="0"/>
              <a:t>4  </a:t>
            </a:r>
            <a:r>
              <a:rPr lang="zh-CN" altLang="zh-CN" sz="2400" dirty="0"/>
              <a:t>小芳在</a:t>
            </a:r>
            <a:r>
              <a:rPr lang="en-US" altLang="zh-CN" sz="2400" dirty="0"/>
              <a:t>“</a:t>
            </a:r>
            <a:r>
              <a:rPr lang="zh-CN" altLang="zh-CN" sz="2400" dirty="0"/>
              <a:t>探究串联电路电压特点</a:t>
            </a:r>
            <a:r>
              <a:rPr lang="en-US" altLang="zh-CN" sz="2400" dirty="0"/>
              <a:t>”</a:t>
            </a:r>
            <a:r>
              <a:rPr lang="zh-CN" altLang="zh-CN" sz="2400" dirty="0"/>
              <a:t>的实验中，连接好了的实物电路图如图甲所示，请你协助完成：</a:t>
            </a:r>
          </a:p>
        </p:txBody>
      </p:sp>
      <p:pic>
        <p:nvPicPr>
          <p:cNvPr id="4" name="图片 3" descr="C:\Documents and Settings\Administrator\桌面\九上沪科图png\jb227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3141" y="1274049"/>
            <a:ext cx="1512818" cy="185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 descr="C:\Documents and Settings\Administrator\桌面\九上沪科图png\jb228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5397" y="1782432"/>
            <a:ext cx="2352578" cy="140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 descr="C:\Documents and Settings\Administrator\桌面\九上沪科图png\jb228A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4263" y="1389066"/>
            <a:ext cx="3278552" cy="1967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1434642" y="3174886"/>
            <a:ext cx="29546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400" dirty="0"/>
              <a:t>甲　　　　　　　乙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96454" y="3571996"/>
                <a:ext cx="10922643" cy="267765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zh-CN" altLang="zh-CN" sz="2400" dirty="0"/>
                  <a:t>（</a:t>
                </a:r>
                <a:r>
                  <a:rPr lang="en-US" altLang="zh-CN" sz="2400" dirty="0"/>
                  <a:t>1</a:t>
                </a:r>
                <a:r>
                  <a:rPr lang="zh-CN" altLang="zh-CN" sz="2400" dirty="0"/>
                  <a:t>）在方框内画出与图甲对应的电路图，并在电路图中标上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1</a:t>
                </a:r>
                <a:r>
                  <a:rPr lang="zh-CN" altLang="zh-CN" sz="2400" dirty="0"/>
                  <a:t>、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2</a:t>
                </a:r>
                <a:r>
                  <a:rPr lang="zh-CN" altLang="zh-CN" sz="2400" dirty="0"/>
                  <a:t>。</a:t>
                </a:r>
              </a:p>
              <a:p>
                <a:r>
                  <a:rPr lang="zh-CN" altLang="zh-CN" sz="2400" dirty="0"/>
                  <a:t>（</a:t>
                </a:r>
                <a:r>
                  <a:rPr lang="en-US" altLang="zh-CN" sz="2400" dirty="0"/>
                  <a:t>2</a:t>
                </a:r>
                <a:r>
                  <a:rPr lang="zh-CN" altLang="zh-CN" sz="2400" dirty="0"/>
                  <a:t>）在某次测量时，电压表的示数如图乙所示，此时灯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1</a:t>
                </a:r>
                <a:r>
                  <a:rPr lang="zh-CN" altLang="zh-CN" sz="2400" dirty="0"/>
                  <a:t>两端的电压为</a:t>
                </a:r>
                <a:r>
                  <a:rPr lang="en-US" altLang="zh-CN" sz="2400" u="sng" dirty="0"/>
                  <a:t>     </a:t>
                </a:r>
                <a:r>
                  <a:rPr lang="en-US" altLang="zh-CN" sz="2400" dirty="0"/>
                  <a:t> V</a:t>
                </a:r>
                <a:r>
                  <a:rPr lang="zh-CN" altLang="zh-CN" sz="2400" dirty="0"/>
                  <a:t>。</a:t>
                </a:r>
              </a:p>
              <a:p>
                <a:r>
                  <a:rPr lang="zh-CN" altLang="zh-CN" sz="2400" dirty="0"/>
                  <a:t>（</a:t>
                </a:r>
                <a:r>
                  <a:rPr lang="en-US" altLang="zh-CN" sz="2400" dirty="0"/>
                  <a:t>3</a:t>
                </a:r>
                <a:r>
                  <a:rPr lang="zh-CN" altLang="zh-CN" sz="2400" dirty="0"/>
                  <a:t>）闭合开关后，小芳发现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1</a:t>
                </a:r>
                <a:r>
                  <a:rPr lang="zh-CN" altLang="zh-CN" sz="2400" dirty="0"/>
                  <a:t>、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2</a:t>
                </a:r>
                <a:r>
                  <a:rPr lang="zh-CN" altLang="zh-CN" sz="2400" dirty="0"/>
                  <a:t>均不发光，电压表有示数且大小接近</a:t>
                </a:r>
                <a:r>
                  <a:rPr lang="en-US" altLang="zh-CN" sz="2400" dirty="0"/>
                  <a:t>3V</a:t>
                </a:r>
                <a:r>
                  <a:rPr lang="zh-CN" altLang="zh-CN" sz="2400" dirty="0"/>
                  <a:t>，则电路中出现的故障可能是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1</a:t>
                </a:r>
                <a:r>
                  <a:rPr lang="zh-CN" altLang="zh-CN" sz="2400" dirty="0"/>
                  <a:t>发生了</a:t>
                </a:r>
                <a:r>
                  <a:rPr lang="en-US" altLang="zh-CN" sz="2400" u="sng" dirty="0"/>
                  <a:t>     </a:t>
                </a:r>
                <a:r>
                  <a:rPr lang="zh-CN" altLang="zh-CN" sz="2400" dirty="0"/>
                  <a:t>（选填</a:t>
                </a:r>
                <a:r>
                  <a:rPr lang="en-US" altLang="zh-CN" sz="2400" dirty="0"/>
                  <a:t>“</a:t>
                </a:r>
                <a:r>
                  <a:rPr lang="zh-CN" altLang="zh-CN" sz="2400" dirty="0"/>
                  <a:t>短路</a:t>
                </a:r>
                <a:r>
                  <a:rPr lang="en-US" altLang="zh-CN" sz="2400" dirty="0"/>
                  <a:t>”</a:t>
                </a:r>
                <a:r>
                  <a:rPr lang="zh-CN" altLang="zh-CN" sz="2400" dirty="0"/>
                  <a:t>或</a:t>
                </a:r>
                <a:r>
                  <a:rPr lang="en-US" altLang="zh-CN" sz="2400" dirty="0"/>
                  <a:t>“</a:t>
                </a:r>
                <a:r>
                  <a:rPr lang="zh-CN" altLang="zh-CN" sz="2400" dirty="0"/>
                  <a:t>断路</a:t>
                </a:r>
                <a:r>
                  <a:rPr lang="en-US" altLang="zh-CN" sz="2400" dirty="0"/>
                  <a:t>”</a:t>
                </a:r>
                <a:r>
                  <a:rPr lang="zh-CN" altLang="zh-CN" sz="2400" dirty="0"/>
                  <a:t>）。</a:t>
                </a:r>
              </a:p>
              <a:p>
                <a:r>
                  <a:rPr lang="zh-CN" altLang="zh-CN" sz="2400" dirty="0"/>
                  <a:t>（</a:t>
                </a:r>
                <a:r>
                  <a:rPr lang="en-US" altLang="zh-CN" sz="2400" dirty="0"/>
                  <a:t>4</a:t>
                </a:r>
                <a:r>
                  <a:rPr lang="zh-CN" altLang="zh-CN" sz="2400" dirty="0"/>
                  <a:t>）排除故障后，小芳在测量了灯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1</a:t>
                </a:r>
                <a:r>
                  <a:rPr lang="zh-CN" altLang="zh-CN" sz="2400" dirty="0"/>
                  <a:t>两端的电压后，断开开关，然后将导线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zh-CN" altLang="zh-CN" sz="2400" dirty="0"/>
                  <a:t>的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zh-CN" sz="2400" dirty="0"/>
                  <a:t>端松开，接到</a:t>
                </a:r>
                <a14:m>
                  <m:oMath xmlns:m="http://schemas.openxmlformats.org/officeDocument/2006/math">
                    <m:r>
                      <a:rPr lang="en-US" altLang="zh-CN" sz="24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zh-CN" altLang="zh-CN" sz="2400" dirty="0"/>
                  <a:t>接线柱上，测量灯</a:t>
                </a:r>
                <a:r>
                  <a:rPr lang="en-US" altLang="zh-CN" sz="2400" dirty="0"/>
                  <a:t>L</a:t>
                </a:r>
                <a:r>
                  <a:rPr lang="en-US" altLang="zh-CN" sz="2400" baseline="-25000" dirty="0"/>
                  <a:t>2</a:t>
                </a:r>
                <a:r>
                  <a:rPr lang="zh-CN" altLang="zh-CN" sz="2400" dirty="0"/>
                  <a:t>两端的电压，这一做法会造成</a:t>
                </a:r>
                <a:r>
                  <a:rPr lang="en-US" altLang="zh-CN" sz="2400" dirty="0"/>
                  <a:t>_____________</a:t>
                </a:r>
                <a:r>
                  <a:rPr lang="zh-CN" altLang="zh-CN" sz="2400" dirty="0"/>
                  <a:t>。</a:t>
                </a:r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54" y="3571996"/>
                <a:ext cx="10922643" cy="2677656"/>
              </a:xfrm>
              <a:prstGeom prst="rect">
                <a:avLst/>
              </a:prstGeom>
              <a:blipFill rotWithShape="1">
                <a:blip r:embed="rId6"/>
                <a:stretch>
                  <a:fillRect l="-893" t="-2506" b="-4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1"/>
    </p:custDataLst>
    <p:extLst>
      <p:ext uri="{BB962C8B-B14F-4D97-AF65-F5344CB8AC3E}">
        <p14:creationId xmlns:p14="http://schemas.microsoft.com/office/powerpoint/2010/main" val="27987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626" name="Text Box 2"/>
              <p:cNvSpPr txBox="1">
                <a:spLocks noChangeArrowheads="1"/>
              </p:cNvSpPr>
              <p:nvPr/>
            </p:nvSpPr>
            <p:spPr bwMode="auto">
              <a:xfrm>
                <a:off x="648182" y="938152"/>
                <a:ext cx="9327459" cy="47089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latinLnBrk="0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zh-CN" altLang="zh-CN" sz="2000" b="1" kern="100" dirty="0">
                    <a:latin typeface="Times New Roman"/>
                    <a:ea typeface="宋体"/>
                    <a:cs typeface="Times New Roman"/>
                  </a:rPr>
                  <a:t>解析：</a:t>
                </a:r>
                <a:r>
                  <a:rPr lang="zh-CN" altLang="zh-CN" sz="2000" kern="100" dirty="0">
                    <a:ea typeface="宋体"/>
                    <a:cs typeface="Times New Roman"/>
                  </a:rPr>
                  <a:t>（</a:t>
                </a:r>
                <a:r>
                  <a:rPr lang="en-US" altLang="zh-CN" sz="2000" kern="100" dirty="0">
                    <a:ea typeface="宋体"/>
                    <a:cs typeface="Times New Roman"/>
                  </a:rPr>
                  <a:t>1</a:t>
                </a:r>
                <a:r>
                  <a:rPr lang="zh-CN" altLang="zh-CN" sz="2000" kern="100" dirty="0">
                    <a:ea typeface="宋体"/>
                    <a:cs typeface="Times New Roman"/>
                  </a:rPr>
                  <a:t>）由实物图分析可知，两盏灯串联，开关控制整个电路，电压表测量灯泡</a:t>
                </a:r>
                <a:r>
                  <a:rPr lang="en-US" altLang="zh-CN" sz="2000" kern="100" dirty="0">
                    <a:ea typeface="宋体"/>
                    <a:cs typeface="Times New Roman"/>
                  </a:rPr>
                  <a:t>L</a:t>
                </a:r>
                <a:r>
                  <a:rPr lang="en-US" altLang="zh-CN" sz="2000" kern="100" baseline="-25000" dirty="0">
                    <a:ea typeface="宋体"/>
                    <a:cs typeface="Times New Roman"/>
                  </a:rPr>
                  <a:t>1</a:t>
                </a:r>
                <a:r>
                  <a:rPr lang="zh-CN" altLang="zh-CN" sz="2000" kern="100" dirty="0">
                    <a:ea typeface="宋体"/>
                    <a:cs typeface="Times New Roman"/>
                  </a:rPr>
                  <a:t>两端电压，画出相应的电路图如下： </a:t>
                </a:r>
                <a:endParaRPr lang="en-US" altLang="zh-CN" sz="2000" kern="100" dirty="0" smtClean="0">
                  <a:ea typeface="宋体"/>
                  <a:cs typeface="Times New Roman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/>
                  <a:t>（</a:t>
                </a:r>
                <a:r>
                  <a:rPr lang="en-US" altLang="zh-CN" sz="2000" dirty="0"/>
                  <a:t>2</a:t>
                </a:r>
                <a:r>
                  <a:rPr lang="zh-CN" altLang="zh-CN" sz="2000" dirty="0"/>
                  <a:t>）图乙电压表选用的是小量程，其分度值是</a:t>
                </a:r>
                <a:r>
                  <a:rPr lang="en-US" altLang="zh-CN" sz="2000" dirty="0"/>
                  <a:t>0.1V</a:t>
                </a:r>
                <a:r>
                  <a:rPr lang="zh-CN" altLang="zh-CN" sz="2000" dirty="0"/>
                  <a:t>，此时电压表的示数是</a:t>
                </a:r>
                <a:r>
                  <a:rPr lang="en-US" altLang="zh-CN" sz="2000" dirty="0"/>
                  <a:t>1.9V</a:t>
                </a:r>
                <a:r>
                  <a:rPr lang="zh-CN" altLang="zh-CN" sz="2000" dirty="0"/>
                  <a:t>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/>
                  <a:t>（</a:t>
                </a:r>
                <a:r>
                  <a:rPr lang="en-US" altLang="zh-CN" sz="2000" dirty="0"/>
                  <a:t>3</a:t>
                </a:r>
                <a:r>
                  <a:rPr lang="zh-CN" altLang="zh-CN" sz="2000" dirty="0"/>
                  <a:t>）闭合开关</a:t>
                </a:r>
                <a:r>
                  <a:rPr lang="en-US" altLang="zh-CN" sz="2000" dirty="0"/>
                  <a:t>S</a:t>
                </a:r>
                <a:r>
                  <a:rPr lang="zh-CN" altLang="zh-CN" sz="2000" dirty="0"/>
                  <a:t>后，灯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、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均不发光，说明电路中可能有断路故障，而电压表的示数大小接近电源电压</a:t>
                </a:r>
                <a:r>
                  <a:rPr lang="en-US" altLang="zh-CN" sz="2000" dirty="0"/>
                  <a:t>3V</a:t>
                </a:r>
                <a:r>
                  <a:rPr lang="zh-CN" altLang="zh-CN" sz="2000" dirty="0"/>
                  <a:t>，说明此时电压表的正负接线柱与电源两极相连，故灯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1</a:t>
                </a:r>
                <a:r>
                  <a:rPr lang="zh-CN" altLang="zh-CN" sz="2000" dirty="0"/>
                  <a:t>发生断路。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dirty="0"/>
                  <a:t>（</a:t>
                </a:r>
                <a:r>
                  <a:rPr lang="en-US" altLang="zh-CN" sz="2000" dirty="0"/>
                  <a:t>4</a:t>
                </a:r>
                <a:r>
                  <a:rPr lang="zh-CN" altLang="zh-CN" sz="2000" dirty="0"/>
                  <a:t>）如图，如果将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</a:rPr>
                      <m:t>𝐴𝐸</m:t>
                    </m:r>
                  </m:oMath>
                </a14:m>
                <a:r>
                  <a:rPr lang="zh-CN" altLang="zh-CN" sz="2000" dirty="0"/>
                  <a:t>导线的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</a:rPr>
                      <m:t>𝐴</m:t>
                    </m:r>
                  </m:oMath>
                </a14:m>
                <a:r>
                  <a:rPr lang="zh-CN" altLang="zh-CN" sz="2000" dirty="0"/>
                  <a:t>端松开，接到</a:t>
                </a:r>
                <a14:m>
                  <m:oMath xmlns:m="http://schemas.openxmlformats.org/officeDocument/2006/math">
                    <m:r>
                      <a:rPr lang="en-US" altLang="zh-CN" sz="2000" i="1" dirty="0" smtClean="0">
                        <a:latin typeface="Cambria Math"/>
                      </a:rPr>
                      <m:t>𝐷</m:t>
                    </m:r>
                  </m:oMath>
                </a14:m>
                <a:r>
                  <a:rPr lang="zh-CN" altLang="zh-CN" sz="2000" dirty="0"/>
                  <a:t>接线柱上来测量灯</a:t>
                </a:r>
                <a:r>
                  <a:rPr lang="en-US" altLang="zh-CN" sz="2000" dirty="0"/>
                  <a:t>L</a:t>
                </a:r>
                <a:r>
                  <a:rPr lang="en-US" altLang="zh-CN" sz="2000" baseline="-25000" dirty="0"/>
                  <a:t>2</a:t>
                </a:r>
                <a:r>
                  <a:rPr lang="zh-CN" altLang="zh-CN" sz="2000" dirty="0"/>
                  <a:t>两端的电压，这样电流从电压表的</a:t>
                </a:r>
                <a:r>
                  <a:rPr lang="en-US" altLang="zh-CN" sz="2000" dirty="0"/>
                  <a:t>“-”</a:t>
                </a:r>
                <a:r>
                  <a:rPr lang="zh-CN" altLang="zh-CN" sz="2000" dirty="0"/>
                  <a:t>接线柱流入，从</a:t>
                </a:r>
                <a:r>
                  <a:rPr lang="en-US" altLang="zh-CN" sz="2000" dirty="0"/>
                  <a:t>“+”</a:t>
                </a:r>
                <a:r>
                  <a:rPr lang="zh-CN" altLang="zh-CN" sz="2000" dirty="0"/>
                  <a:t>接线柱流出了，会造成电压表的正负接线柱接反。</a:t>
                </a:r>
              </a:p>
              <a:p>
                <a:pPr>
                  <a:lnSpc>
                    <a:spcPct val="150000"/>
                  </a:lnSpc>
                </a:pPr>
                <a:r>
                  <a:rPr lang="zh-CN" altLang="zh-CN" sz="2000" b="1" dirty="0"/>
                  <a:t>答案：</a:t>
                </a:r>
                <a:r>
                  <a:rPr lang="zh-CN" altLang="zh-CN" sz="2000" dirty="0"/>
                  <a:t>（</a:t>
                </a:r>
                <a:r>
                  <a:rPr lang="en-US" altLang="zh-CN" sz="2000" dirty="0"/>
                  <a:t>1</a:t>
                </a:r>
                <a:r>
                  <a:rPr lang="zh-CN" altLang="zh-CN" sz="2000" dirty="0"/>
                  <a:t>）如图所示</a:t>
                </a:r>
                <a:r>
                  <a:rPr lang="en-US" altLang="zh-CN" sz="2000" dirty="0"/>
                  <a:t>  </a:t>
                </a:r>
                <a:r>
                  <a:rPr lang="zh-CN" altLang="zh-CN" sz="2000" dirty="0"/>
                  <a:t>（</a:t>
                </a:r>
                <a:r>
                  <a:rPr lang="en-US" altLang="zh-CN" sz="2000" dirty="0"/>
                  <a:t>2</a:t>
                </a:r>
                <a:r>
                  <a:rPr lang="zh-CN" altLang="zh-CN" sz="2000" dirty="0"/>
                  <a:t>）</a:t>
                </a:r>
                <a:r>
                  <a:rPr lang="en-US" altLang="zh-CN" sz="2000" dirty="0"/>
                  <a:t>1.9 </a:t>
                </a:r>
                <a:r>
                  <a:rPr lang="zh-CN" altLang="zh-CN" sz="2000" dirty="0"/>
                  <a:t>（</a:t>
                </a:r>
                <a:r>
                  <a:rPr lang="en-US" altLang="zh-CN" sz="2000" dirty="0"/>
                  <a:t>3</a:t>
                </a:r>
                <a:r>
                  <a:rPr lang="zh-CN" altLang="zh-CN" sz="2000" dirty="0"/>
                  <a:t>）断路 （</a:t>
                </a:r>
                <a:r>
                  <a:rPr lang="en-US" altLang="zh-CN" sz="2000" dirty="0"/>
                  <a:t>4</a:t>
                </a:r>
                <a:r>
                  <a:rPr lang="zh-CN" altLang="zh-CN" sz="2000" dirty="0"/>
                  <a:t>）电压表的正负接线柱接反</a:t>
                </a:r>
              </a:p>
            </p:txBody>
          </p:sp>
        </mc:Choice>
        <mc:Fallback xmlns="">
          <p:sp>
            <p:nvSpPr>
              <p:cNvPr id="26626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8182" y="938152"/>
                <a:ext cx="9327459" cy="4708981"/>
              </a:xfrm>
              <a:prstGeom prst="rect">
                <a:avLst/>
              </a:prstGeom>
              <a:blipFill rotWithShape="1">
                <a:blip r:embed="rId3"/>
                <a:stretch>
                  <a:fillRect l="-654" b="-2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 descr="C:\Documents and Settings\Administrator\桌面\九上沪科图png\jb229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53311" y="1363581"/>
            <a:ext cx="2332054" cy="246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21094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5" name="文本框 104454"/>
          <p:cNvSpPr txBox="1"/>
          <p:nvPr/>
        </p:nvSpPr>
        <p:spPr>
          <a:xfrm>
            <a:off x="877570" y="290830"/>
            <a:ext cx="922972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考点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四    判断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电路故障</a:t>
            </a: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88060" y="944880"/>
            <a:ext cx="9986645" cy="4532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zh-CN" altLang="zh-CN" sz="2800" b="1" dirty="0"/>
              <a:t>例</a:t>
            </a:r>
            <a:r>
              <a:rPr lang="en-US" altLang="zh-CN" sz="2800" b="1" dirty="0"/>
              <a:t>5  </a:t>
            </a:r>
            <a:r>
              <a:rPr lang="zh-CN" altLang="zh-CN" sz="2800" dirty="0"/>
              <a:t>如图所示，闭合开关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后，灯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均发光。一段时间后，只有一盏灯熄灭，电流表</a:t>
            </a:r>
            <a:r>
              <a:rPr lang="en-US" altLang="zh-CN" sz="2800" dirty="0"/>
              <a:t>A</a:t>
            </a:r>
            <a:r>
              <a:rPr lang="zh-CN" altLang="zh-CN" sz="2800" dirty="0"/>
              <a:t>的示数变为零，则下列判断正确的是（　　） </a:t>
            </a:r>
            <a:endParaRPr lang="en-US" altLang="zh-CN" sz="2800" dirty="0" smtClean="0"/>
          </a:p>
          <a:p>
            <a:pPr>
              <a:lnSpc>
                <a:spcPct val="150000"/>
              </a:lnSpc>
            </a:pPr>
            <a:r>
              <a:rPr lang="en-US" altLang="zh-CN" sz="2800" dirty="0"/>
              <a:t>A</a:t>
            </a:r>
            <a:r>
              <a:rPr lang="zh-CN" altLang="zh-CN" sz="2800" dirty="0"/>
              <a:t>．电路的故障可能是灯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短路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</a:t>
            </a:r>
            <a:r>
              <a:rPr lang="zh-CN" altLang="zh-CN" sz="2800" dirty="0"/>
              <a:t>．电路的故障可能是灯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断路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</a:t>
            </a:r>
            <a:r>
              <a:rPr lang="zh-CN" altLang="zh-CN" sz="2800" dirty="0"/>
              <a:t>．两灯发光时，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为并联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</a:t>
            </a:r>
            <a:r>
              <a:rPr lang="zh-CN" altLang="zh-CN" sz="2800" dirty="0"/>
              <a:t>．两灯发光时，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为串联</a:t>
            </a:r>
          </a:p>
        </p:txBody>
      </p:sp>
      <p:pic>
        <p:nvPicPr>
          <p:cNvPr id="5" name="图片 4" descr="C:\Documents and Settings\Administrator\桌面\九上沪科图png\jb23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7553" y="2450625"/>
            <a:ext cx="3060739" cy="2885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9921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231900" y="1113155"/>
            <a:ext cx="9237980" cy="3886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解析：</a:t>
            </a:r>
            <a:r>
              <a:rPr lang="zh-CN" altLang="zh-CN" sz="2800" dirty="0"/>
              <a:t>由图可知，闭合开关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S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后，灯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均发光，此时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、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2</a:t>
            </a:r>
            <a:r>
              <a:rPr lang="zh-CN" altLang="zh-CN" sz="2800" dirty="0"/>
              <a:t>并联，</a:t>
            </a:r>
            <a:r>
              <a:rPr lang="en-US" altLang="zh-CN" sz="2800" dirty="0"/>
              <a:t>C</a:t>
            </a:r>
            <a:r>
              <a:rPr lang="zh-CN" altLang="zh-CN" sz="2800" dirty="0"/>
              <a:t>正确，</a:t>
            </a:r>
            <a:r>
              <a:rPr lang="en-US" altLang="zh-CN" sz="2800" dirty="0"/>
              <a:t>D</a:t>
            </a:r>
            <a:r>
              <a:rPr lang="zh-CN" altLang="zh-CN" sz="2800" dirty="0"/>
              <a:t>错误；一段时间后，只有一盏灯熄灭，根据并联电路的特点可知，各支路互不影响，电流表示数为</a:t>
            </a:r>
            <a:r>
              <a:rPr lang="en-US" altLang="zh-CN" sz="2800" dirty="0"/>
              <a:t>0</a:t>
            </a:r>
            <a:r>
              <a:rPr lang="zh-CN" altLang="zh-CN" sz="2800" dirty="0"/>
              <a:t>，说明电流表的支路发生了断路现象，即电路的故障可能是灯</a:t>
            </a:r>
            <a:r>
              <a:rPr lang="en-US" altLang="zh-CN" sz="2800" dirty="0"/>
              <a:t>L</a:t>
            </a:r>
            <a:r>
              <a:rPr lang="en-US" altLang="zh-CN" sz="2800" baseline="-25000" dirty="0"/>
              <a:t>1</a:t>
            </a:r>
            <a:r>
              <a:rPr lang="zh-CN" altLang="zh-CN" sz="2800" dirty="0"/>
              <a:t>断路，</a:t>
            </a:r>
            <a:r>
              <a:rPr lang="en-US" altLang="zh-CN" sz="2800" dirty="0"/>
              <a:t>A</a:t>
            </a:r>
            <a:r>
              <a:rPr lang="zh-CN" altLang="zh-CN" sz="2800" dirty="0"/>
              <a:t>、</a:t>
            </a:r>
            <a:r>
              <a:rPr lang="en-US" altLang="zh-CN" sz="2800" dirty="0"/>
              <a:t>B</a:t>
            </a:r>
            <a:r>
              <a:rPr lang="zh-CN" altLang="zh-CN" sz="2800" dirty="0"/>
              <a:t>错误。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答案：</a:t>
            </a:r>
            <a:r>
              <a:rPr lang="en-US" altLang="zh-CN" sz="2800" dirty="0"/>
              <a:t>C</a:t>
            </a:r>
            <a:endParaRPr lang="zh-CN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图片 22" descr="图片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-11113"/>
            <a:ext cx="12244388" cy="689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图片 23" descr="书本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48825" y="4932363"/>
            <a:ext cx="2851150" cy="17684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941" name="Picture 2" descr="6-4-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56" y="23813"/>
            <a:ext cx="8278812" cy="631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01-01-003-03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33373">
            <a:off x="3102094" y="3465513"/>
            <a:ext cx="10414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3" name="WordArt 5"/>
          <p:cNvSpPr>
            <a:spLocks noChangeArrowheads="1" noChangeShapeType="1" noTextEdit="1"/>
          </p:cNvSpPr>
          <p:nvPr/>
        </p:nvSpPr>
        <p:spPr bwMode="auto">
          <a:xfrm rot="6733373">
            <a:off x="-32424" y="2701131"/>
            <a:ext cx="4824412" cy="1800225"/>
          </a:xfrm>
          <a:prstGeom prst="rect">
            <a:avLst/>
          </a:prstGeom>
        </p:spPr>
        <p:txBody>
          <a:bodyPr vert="eaVert" wrap="none" fromWordArt="1">
            <a:prstTxWarp prst="textPlain">
              <a:avLst>
                <a:gd name="adj" fmla="val 50000"/>
              </a:avLst>
            </a:prstTxWarp>
            <a:scene3d>
              <a:camera prst="legacyObliqueTopLeft"/>
              <a:lightRig rig="legacyNormal3" dir="t"/>
            </a:scene3d>
            <a:sp3d extrusionH="430200" prstMaterial="legacyPlastic">
              <a:extrusionClr>
                <a:srgbClr val="FF9966"/>
              </a:extrusionClr>
              <a:contourClr>
                <a:srgbClr val="CC0000"/>
              </a:contourClr>
            </a:sp3d>
          </a:bodyPr>
          <a:lstStyle/>
          <a:p>
            <a:pPr algn="ctr" fontAlgn="auto"/>
            <a:r>
              <a:rPr lang="zh-CN" altLang="en-US" sz="6600" kern="10" dirty="0">
                <a:ln w="9525">
                  <a:round/>
                  <a:headEnd/>
                  <a:tailEnd/>
                </a:ln>
                <a:solidFill>
                  <a:srgbClr val="CC0000">
                    <a:alpha val="89803"/>
                  </a:srgb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再见</a:t>
            </a:r>
          </a:p>
        </p:txBody>
      </p:sp>
      <p:pic>
        <p:nvPicPr>
          <p:cNvPr id="11" name="图片 10" descr="image17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328150" y="1028700"/>
            <a:ext cx="2606675" cy="4068763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89000" y="1143635"/>
            <a:ext cx="10932886" cy="4615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1" latinLnBrk="0">
              <a:lnSpc>
                <a:spcPct val="150000"/>
              </a:lnSpc>
              <a:tabLst>
                <a:tab pos="5257800" algn="l"/>
              </a:tabLst>
            </a:pPr>
            <a:r>
              <a:rPr 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．观察摩擦起电现象，探究并了解同种电荷相互排斥，异种电荷相互吸引。</a:t>
            </a:r>
          </a:p>
          <a:p>
            <a:pPr lvl="0" algn="just" eaLnBrk="1" latinLnBrk="0">
              <a:lnSpc>
                <a:spcPct val="150000"/>
              </a:lnSpc>
              <a:tabLst>
                <a:tab pos="5257800" algn="l"/>
              </a:tabLst>
            </a:pPr>
            <a:r>
              <a:rPr 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．从能量转化的角度认识电源和用电器的作用。</a:t>
            </a:r>
          </a:p>
          <a:p>
            <a:pPr lvl="0" algn="just" eaLnBrk="1" latinLnBrk="0">
              <a:lnSpc>
                <a:spcPct val="150000"/>
              </a:lnSpc>
              <a:tabLst>
                <a:tab pos="5257800" algn="l"/>
              </a:tabLst>
            </a:pPr>
            <a:r>
              <a:rPr 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．会读、会画简单的电路图。会连接简单的串联电路和并联电路。说出生活、生产中采用简单串联或并联电路的实例。</a:t>
            </a:r>
          </a:p>
          <a:p>
            <a:pPr lvl="0" algn="just" eaLnBrk="1" latinLnBrk="0">
              <a:lnSpc>
                <a:spcPct val="150000"/>
              </a:lnSpc>
              <a:tabLst>
                <a:tab pos="5257800" algn="l"/>
              </a:tabLst>
            </a:pPr>
            <a:r>
              <a:rPr 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．知道电流、电压。会使用电流表和电压表。</a:t>
            </a:r>
            <a:r>
              <a:rPr lang="zh-CN" altLang="en-US"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了解</a:t>
            </a:r>
            <a:r>
              <a:rPr sz="2800" b="1" dirty="0" err="1" smtClean="0">
                <a:latin typeface="宋体" panose="02010600030101010101" pitchFamily="2" charset="-122"/>
                <a:cs typeface="宋体" panose="02010600030101010101" pitchFamily="2" charset="-122"/>
              </a:rPr>
              <a:t>串、并联电路电流和电压的特点</a:t>
            </a:r>
            <a:r>
              <a:rPr sz="2800" b="1" dirty="0" smtClean="0">
                <a:latin typeface="宋体" panose="02010600030101010101" pitchFamily="2" charset="-122"/>
                <a:cs typeface="宋体" panose="02010600030101010101" pitchFamily="2" charset="-122"/>
              </a:rPr>
              <a:t>。</a:t>
            </a:r>
          </a:p>
        </p:txBody>
      </p:sp>
      <p:pic>
        <p:nvPicPr>
          <p:cNvPr id="6147" name="图片 14" descr="标题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41" y="129318"/>
            <a:ext cx="1003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8" name="组合 16"/>
          <p:cNvGrpSpPr/>
          <p:nvPr/>
        </p:nvGrpSpPr>
        <p:grpSpPr bwMode="auto">
          <a:xfrm>
            <a:off x="811576" y="307753"/>
            <a:ext cx="3113088" cy="645477"/>
            <a:chOff x="1161" y="963"/>
            <a:chExt cx="4902" cy="1015"/>
          </a:xfrm>
        </p:grpSpPr>
        <p:sp>
          <p:nvSpPr>
            <p:cNvPr id="6152" name="TextBox 2"/>
            <p:cNvSpPr txBox="1">
              <a:spLocks noChangeArrowheads="1"/>
            </p:cNvSpPr>
            <p:nvPr/>
          </p:nvSpPr>
          <p:spPr bwMode="auto">
            <a:xfrm>
              <a:off x="1900" y="963"/>
              <a:ext cx="3768" cy="1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微软雅黑" panose="020B0503020204020204" pitchFamily="34" charset="-122"/>
                </a:defRPr>
              </a:lvl9pPr>
            </a:lstStyle>
            <a:p>
              <a:pPr algn="l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3600" b="1" dirty="0">
                  <a:solidFill>
                    <a:srgbClr val="009FB9"/>
                  </a:solidFill>
                  <a:sym typeface="+mn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>
            <a:xfrm>
              <a:off x="1161" y="1879"/>
              <a:ext cx="4902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79955214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50077" y="-30694"/>
            <a:ext cx="3972711" cy="1003300"/>
            <a:chOff x="402739" y="69837"/>
            <a:chExt cx="3972711" cy="1003300"/>
          </a:xfrm>
        </p:grpSpPr>
        <p:sp>
          <p:nvSpPr>
            <p:cNvPr id="8" name="TextBox 2"/>
            <p:cNvSpPr txBox="1"/>
            <p:nvPr/>
          </p:nvSpPr>
          <p:spPr bwMode="auto">
            <a:xfrm>
              <a:off x="1190236" y="248322"/>
              <a:ext cx="317777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核心</a:t>
              </a:r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知识梳理</a:t>
              </a: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402739" y="69837"/>
              <a:ext cx="3972711" cy="1003300"/>
              <a:chOff x="402739" y="69837"/>
              <a:chExt cx="3972711" cy="1003300"/>
            </a:xfrm>
          </p:grpSpPr>
          <p:cxnSp>
            <p:nvCxnSpPr>
              <p:cNvPr id="10" name="直接连接符 9"/>
              <p:cNvCxnSpPr/>
              <p:nvPr/>
            </p:nvCxnSpPr>
            <p:spPr bwMode="auto">
              <a:xfrm>
                <a:off x="904389" y="894653"/>
                <a:ext cx="3471061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1" name="图片 10" descr="标题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2739" y="69837"/>
                <a:ext cx="1003300" cy="1003300"/>
              </a:xfrm>
              <a:prstGeom prst="rect">
                <a:avLst/>
              </a:prstGeom>
            </p:spPr>
          </p:pic>
        </p:grpSp>
      </p:grpSp>
      <p:sp>
        <p:nvSpPr>
          <p:cNvPr id="2" name="矩形 1"/>
          <p:cNvSpPr/>
          <p:nvPr/>
        </p:nvSpPr>
        <p:spPr>
          <a:xfrm>
            <a:off x="132486" y="853674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1.</a:t>
            </a:r>
            <a:r>
              <a:rPr lang="zh-CN" altLang="zh-CN" sz="2400" b="1" dirty="0"/>
              <a:t>电是什么</a:t>
            </a:r>
            <a:endParaRPr lang="zh-CN" altLang="en-US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7105316"/>
              </p:ext>
            </p:extLst>
          </p:nvPr>
        </p:nvGraphicFramePr>
        <p:xfrm>
          <a:off x="88135" y="1322024"/>
          <a:ext cx="11920251" cy="4946572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42362"/>
                <a:gridCol w="1619480"/>
                <a:gridCol w="8758409"/>
              </a:tblGrid>
              <a:tr h="1370236"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</a:rPr>
                        <a:t>使物体带电的方法</a:t>
                      </a:r>
                      <a:endParaRPr lang="zh-CN" sz="20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摩擦起电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（</a:t>
                      </a:r>
                      <a:r>
                        <a:rPr lang="en-US" sz="2000" b="0" kern="100">
                          <a:effectLst/>
                        </a:rPr>
                        <a:t>1</a:t>
                      </a:r>
                      <a:r>
                        <a:rPr lang="zh-CN" sz="2000" b="0" kern="100">
                          <a:effectLst/>
                        </a:rPr>
                        <a:t>）摩擦的方法使物体带电，叫摩擦起电；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（</a:t>
                      </a:r>
                      <a:r>
                        <a:rPr lang="en-US" sz="2000" b="0" kern="100">
                          <a:effectLst/>
                        </a:rPr>
                        <a:t>2</a:t>
                      </a:r>
                      <a:r>
                        <a:rPr lang="zh-CN" sz="2000" b="0" kern="100">
                          <a:effectLst/>
                        </a:rPr>
                        <a:t>）与丝绸摩擦过的玻璃棒带的电荷叫正电荷，与毛皮摩擦过的橡胶棒带的电荷叫负电荷；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（</a:t>
                      </a:r>
                      <a:r>
                        <a:rPr lang="en-US" sz="2000" b="0" kern="100">
                          <a:effectLst/>
                        </a:rPr>
                        <a:t>3</a:t>
                      </a:r>
                      <a:r>
                        <a:rPr lang="zh-CN" sz="2000" b="0" kern="100">
                          <a:effectLst/>
                        </a:rPr>
                        <a:t>）摩擦起电本质是电子在相互摩擦的物体之间发生了转移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/>
                </a:tc>
              </a:tr>
              <a:tr h="87749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接触起电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（</a:t>
                      </a:r>
                      <a:r>
                        <a:rPr lang="en-US" sz="2000" b="0" kern="100">
                          <a:effectLst/>
                        </a:rPr>
                        <a:t>1</a:t>
                      </a:r>
                      <a:r>
                        <a:rPr lang="zh-CN" sz="2000" b="0" kern="100">
                          <a:effectLst/>
                        </a:rPr>
                        <a:t>）带电体接触另一个物体，从而使另一个物体也带电，叫接触起电；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（</a:t>
                      </a:r>
                      <a:r>
                        <a:rPr lang="en-US" sz="2000" b="0" kern="100">
                          <a:effectLst/>
                        </a:rPr>
                        <a:t>2</a:t>
                      </a:r>
                      <a:r>
                        <a:rPr lang="zh-CN" sz="2000" b="0" kern="100">
                          <a:effectLst/>
                        </a:rPr>
                        <a:t>）起电本质是电子在相互接触的物体之间发生了转移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</a:tr>
              <a:tr h="328569">
                <a:tc rowSpan="5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电荷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性质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带电体能吸引不带电的轻小物体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</a:tr>
              <a:tr h="3285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相互作用规律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同种电荷相互排斥，异种电荷相互吸引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</a:tr>
              <a:tr h="3285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注意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自然界中只存在两种电荷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/>
                </a:tc>
              </a:tr>
              <a:tr h="3285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应用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静电喷除、静电植线、静电除尘、静电复印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/>
                </a:tc>
              </a:tr>
              <a:tr h="39886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防护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避雷针、油罐车尾那推一条铁链、大型线毛加工车间保持空气湿润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/>
                </a:tc>
              </a:tr>
              <a:tr h="328569"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验电器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原理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同种电荷相互排斥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/>
                </a:tc>
              </a:tr>
              <a:tr h="3285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作用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检验物体是否带电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/>
                </a:tc>
              </a:tr>
              <a:tr h="32856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检验方法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</a:rPr>
                        <a:t>将物体与金属球接触，观察金属箔是否张开</a:t>
                      </a:r>
                      <a:endParaRPr lang="zh-CN" sz="20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35863" marR="35863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33907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7453" y="93509"/>
            <a:ext cx="198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2.</a:t>
            </a:r>
            <a:r>
              <a:rPr lang="zh-CN" altLang="zh-CN" sz="2400" b="1" dirty="0"/>
              <a:t>让电灯发光</a:t>
            </a:r>
            <a:endParaRPr lang="zh-CN" altLang="en-US" sz="2400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63033"/>
              </p:ext>
            </p:extLst>
          </p:nvPr>
        </p:nvGraphicFramePr>
        <p:xfrm>
          <a:off x="431666" y="661013"/>
          <a:ext cx="10331814" cy="5585550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714088"/>
                <a:gridCol w="947451"/>
                <a:gridCol w="1255923"/>
                <a:gridCol w="7414352"/>
              </a:tblGrid>
              <a:tr h="545678">
                <a:tc rowSpan="8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电路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组成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电源、用电器、开关和导线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三种状态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通路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处处相通的电路，电路中有电流，用电器在工作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开路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在某处断开的电路，电路中无电流，用电器不能工作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31278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短路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导线不经用电器直接跟电源两极连接的电路叫电源短路，是不允许出现的；在串联电路中，一根导线并联到某用电器两端而形成的电路叫局部短路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7519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连接方式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串联电路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由用电器首尾顺次连接起来的电路；只有一条电流通路，各用电器同时工作，互相影响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69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并联电路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由用电器并列连接起来的电路；有多条电流通路，各用电器独立工作，互不影响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759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电路图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定义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用规定的符号表示电路连接情况的图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69556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>
                          <a:effectLst/>
                        </a:rPr>
                        <a:t>要求</a:t>
                      </a:r>
                      <a:endParaRPr lang="zh-CN" sz="2000" b="0" kern="10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CN" sz="2000" b="0" kern="100" dirty="0">
                          <a:effectLst/>
                        </a:rPr>
                        <a:t>要用统一规定的符号；连线要画成横平竖直；电路图要简洁、整齐、美观</a:t>
                      </a:r>
                      <a:endParaRPr lang="zh-CN" sz="2000" b="0" kern="100" dirty="0">
                        <a:effectLst/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3223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9371" y="82493"/>
            <a:ext cx="22974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3.</a:t>
            </a:r>
            <a:r>
              <a:rPr lang="zh-CN" altLang="zh-CN" sz="2400" b="1" dirty="0"/>
              <a:t>电流与电流表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31439"/>
                  </p:ext>
                </p:extLst>
              </p:nvPr>
            </p:nvGraphicFramePr>
            <p:xfrm>
              <a:off x="172494" y="600939"/>
              <a:ext cx="11884424" cy="6009677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1036705"/>
                    <a:gridCol w="1119825"/>
                    <a:gridCol w="9727894"/>
                  </a:tblGrid>
                  <a:tr h="166372"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电流</a:t>
                          </a:r>
                          <a:endParaRPr lang="zh-CN" sz="16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形成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电荷的定向移动形成电流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/>
                    </a:tc>
                  </a:tr>
                  <a:tr h="33274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方向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把正电荷定向移动的方向规定为电流的方向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</a:tr>
                  <a:tr h="33274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单位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安培（</a:t>
                          </a:r>
                          <a:r>
                            <a:rPr lang="en-US" sz="1600" b="0" kern="100">
                              <a:effectLst/>
                            </a:rPr>
                            <a:t>A</a:t>
                          </a:r>
                          <a:r>
                            <a:rPr lang="zh-CN" sz="1600" b="0" kern="100">
                              <a:effectLst/>
                            </a:rPr>
                            <a:t>），</a:t>
                          </a:r>
                          <a:r>
                            <a:rPr lang="en-US" sz="1600" b="0" kern="100">
                              <a:effectLst/>
                            </a:rPr>
                            <a:t>1 mA=10</a:t>
                          </a:r>
                          <a:r>
                            <a:rPr lang="en-US" sz="1600" b="0" kern="100" baseline="30000">
                              <a:effectLst/>
                            </a:rPr>
                            <a:t>-3 </a:t>
                          </a:r>
                          <a:r>
                            <a:rPr lang="en-US" sz="1600" b="0" kern="100">
                              <a:effectLst/>
                            </a:rPr>
                            <a:t>A</a:t>
                          </a:r>
                          <a:r>
                            <a:rPr lang="zh-CN" sz="1600" b="0" kern="100">
                              <a:effectLst/>
                            </a:rPr>
                            <a:t>，</a:t>
                          </a:r>
                          <a:r>
                            <a:rPr lang="en-US" sz="1600" b="0" kern="100">
                              <a:effectLst/>
                            </a:rPr>
                            <a:t>1</a:t>
                          </a:r>
                          <a:r>
                            <a:rPr lang="zh-CN" sz="1600" b="0" kern="100">
                              <a:effectLst/>
                            </a:rPr>
                            <a:t>μ</a:t>
                          </a:r>
                          <a:r>
                            <a:rPr lang="en-US" sz="1600" b="0" kern="100">
                              <a:effectLst/>
                            </a:rPr>
                            <a:t>A=10</a:t>
                          </a:r>
                          <a:r>
                            <a:rPr lang="en-US" sz="1600" b="0" kern="100" baseline="30000">
                              <a:effectLst/>
                            </a:rPr>
                            <a:t>-6</a:t>
                          </a:r>
                          <a:r>
                            <a:rPr lang="en-US" sz="1600" b="0" kern="100">
                              <a:effectLst/>
                            </a:rPr>
                            <a:t>A</a:t>
                          </a:r>
                          <a:r>
                            <a:rPr lang="zh-CN" sz="1600" b="0" kern="100">
                              <a:effectLst/>
                            </a:rPr>
                            <a:t>。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</a:tr>
                  <a:tr h="1164603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电流表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使用规则</a:t>
                          </a:r>
                          <a:endParaRPr lang="zh-CN" sz="16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1</a:t>
                          </a:r>
                          <a:r>
                            <a:rPr lang="zh-CN" sz="1600" b="0" kern="100">
                              <a:effectLst/>
                            </a:rPr>
                            <a:t>）与被测电路串联；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2</a:t>
                          </a:r>
                          <a:r>
                            <a:rPr lang="zh-CN" sz="1600" b="0" kern="100">
                              <a:effectLst/>
                            </a:rPr>
                            <a:t>）电流必须从正接线柱流入，从负接线柱流出；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3</a:t>
                          </a:r>
                          <a:r>
                            <a:rPr lang="zh-CN" sz="1600" b="0" kern="100">
                              <a:effectLst/>
                            </a:rPr>
                            <a:t>）被测电流不能超过电流表的量程；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4</a:t>
                          </a:r>
                          <a:r>
                            <a:rPr lang="zh-CN" sz="1600" b="0" kern="100">
                              <a:effectLst/>
                            </a:rPr>
                            <a:t>）不允许把电流表直接接到电源两极上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</a:tr>
                  <a:tr h="499115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读数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1</a:t>
                          </a:r>
                          <a:r>
                            <a:rPr lang="zh-CN" sz="1600" b="0" kern="100">
                              <a:effectLst/>
                            </a:rPr>
                            <a:t>）明确电流表的量程；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2</a:t>
                          </a:r>
                          <a:r>
                            <a:rPr lang="zh-CN" sz="1600" b="0" kern="100">
                              <a:effectLst/>
                            </a:rPr>
                            <a:t>）确定电流表的分度值；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3</a:t>
                          </a:r>
                          <a:r>
                            <a:rPr lang="zh-CN" sz="1600" b="0" kern="100">
                              <a:effectLst/>
                            </a:rPr>
                            <a:t>）读数时，视线与表盘垂直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/>
                    </a:tc>
                  </a:tr>
                  <a:tr h="1497346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串、并联电路电流特点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实验探究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探究串联电路电流特点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电路图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操作：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分别测出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lang="zh-CN" sz="1600" b="0" kern="100" dirty="0">
                              <a:effectLst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zh-CN" sz="1600" b="0" kern="100" dirty="0">
                              <a:effectLst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lang="zh-CN" sz="1600" b="0" kern="100" dirty="0">
                              <a:effectLst/>
                            </a:rPr>
                            <a:t>三点的电流，更换不同规格的灯泡再测量两次。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结论：串联电路中，各处的电流都相等；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表达式：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1600" b="0" i="1" kern="100" baseline="-25000" dirty="0">
                                  <a:effectLst/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1600" b="0" i="1" kern="100" baseline="-25000" dirty="0">
                                  <a:effectLst/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zh-CN" sz="1600" b="0" i="1" kern="100" dirty="0">
                                  <a:effectLst/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𝐼𝑛</m:t>
                              </m:r>
                            </m:oMath>
                          </a14:m>
                          <a:endParaRPr lang="zh-CN" sz="16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/>
                    </a:tc>
                  </a:tr>
                  <a:tr h="1663718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实验探究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探究并联电路电流特点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电路图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操作：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分别测出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𝐴</m:t>
                              </m:r>
                            </m:oMath>
                          </a14:m>
                          <a:r>
                            <a:rPr lang="zh-CN" sz="1600" b="0" kern="100" dirty="0">
                              <a:effectLst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𝐵</m:t>
                              </m:r>
                            </m:oMath>
                          </a14:m>
                          <a:r>
                            <a:rPr lang="zh-CN" sz="1600" b="0" kern="100" dirty="0">
                              <a:effectLst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𝐶</m:t>
                              </m:r>
                            </m:oMath>
                          </a14:m>
                          <a:r>
                            <a:rPr lang="zh-CN" sz="1600" b="0" kern="100" dirty="0">
                              <a:effectLst/>
                            </a:rPr>
                            <a:t>三点的电流，更换不同规格的灯泡再测量两次。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结论：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并联电路中，干路电流等于各支路电流之和；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表达式：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600" b="0" i="1" kern="100" dirty="0" smtClean="0">
                                  <a:effectLst/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1600" b="0" i="1" kern="100" baseline="-25000" dirty="0">
                                  <a:effectLst/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sz="1600" b="0" i="1" kern="100" baseline="-25000" dirty="0">
                                  <a:effectLst/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zh-CN" sz="1600" b="0" i="1" kern="100" dirty="0">
                                  <a:effectLst/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600" b="0" i="1" kern="100" dirty="0">
                                  <a:effectLst/>
                                  <a:latin typeface="Cambria Math"/>
                                </a:rPr>
                                <m:t>𝐼𝑛</m:t>
                              </m:r>
                            </m:oMath>
                          </a14:m>
                          <a:endParaRPr lang="zh-CN" sz="16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129931439"/>
                  </p:ext>
                </p:extLst>
              </p:nvPr>
            </p:nvGraphicFramePr>
            <p:xfrm>
              <a:off x="172494" y="600939"/>
              <a:ext cx="11884424" cy="6009677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1036705"/>
                    <a:gridCol w="1119825"/>
                    <a:gridCol w="9727894"/>
                  </a:tblGrid>
                  <a:tr h="243840">
                    <a:tc rowSpan="3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电流</a:t>
                          </a:r>
                          <a:endParaRPr lang="zh-CN" sz="16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形成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电荷的定向移动形成电流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/>
                    </a:tc>
                  </a:tr>
                  <a:tr h="33274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方向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把正电荷定向移动的方向规定为电流的方向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</a:tr>
                  <a:tr h="332744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单位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安培（</a:t>
                          </a:r>
                          <a:r>
                            <a:rPr lang="en-US" sz="1600" b="0" kern="100">
                              <a:effectLst/>
                            </a:rPr>
                            <a:t>A</a:t>
                          </a:r>
                          <a:r>
                            <a:rPr lang="zh-CN" sz="1600" b="0" kern="100">
                              <a:effectLst/>
                            </a:rPr>
                            <a:t>），</a:t>
                          </a:r>
                          <a:r>
                            <a:rPr lang="en-US" sz="1600" b="0" kern="100">
                              <a:effectLst/>
                            </a:rPr>
                            <a:t>1 mA=10</a:t>
                          </a:r>
                          <a:r>
                            <a:rPr lang="en-US" sz="1600" b="0" kern="100" baseline="30000">
                              <a:effectLst/>
                            </a:rPr>
                            <a:t>-3 </a:t>
                          </a:r>
                          <a:r>
                            <a:rPr lang="en-US" sz="1600" b="0" kern="100">
                              <a:effectLst/>
                            </a:rPr>
                            <a:t>A</a:t>
                          </a:r>
                          <a:r>
                            <a:rPr lang="zh-CN" sz="1600" b="0" kern="100">
                              <a:effectLst/>
                            </a:rPr>
                            <a:t>，</a:t>
                          </a:r>
                          <a:r>
                            <a:rPr lang="en-US" sz="1600" b="0" kern="100">
                              <a:effectLst/>
                            </a:rPr>
                            <a:t>1</a:t>
                          </a:r>
                          <a:r>
                            <a:rPr lang="zh-CN" sz="1600" b="0" kern="100">
                              <a:effectLst/>
                            </a:rPr>
                            <a:t>μ</a:t>
                          </a:r>
                          <a:r>
                            <a:rPr lang="en-US" sz="1600" b="0" kern="100">
                              <a:effectLst/>
                            </a:rPr>
                            <a:t>A=10</a:t>
                          </a:r>
                          <a:r>
                            <a:rPr lang="en-US" sz="1600" b="0" kern="100" baseline="30000">
                              <a:effectLst/>
                            </a:rPr>
                            <a:t>-6</a:t>
                          </a:r>
                          <a:r>
                            <a:rPr lang="en-US" sz="1600" b="0" kern="100">
                              <a:effectLst/>
                            </a:rPr>
                            <a:t>A</a:t>
                          </a:r>
                          <a:r>
                            <a:rPr lang="zh-CN" sz="1600" b="0" kern="100">
                              <a:effectLst/>
                            </a:rPr>
                            <a:t>。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</a:tr>
                  <a:tr h="1164603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电流表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 dirty="0">
                              <a:effectLst/>
                            </a:rPr>
                            <a:t>使用规则</a:t>
                          </a:r>
                          <a:endParaRPr lang="zh-CN" sz="16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1</a:t>
                          </a:r>
                          <a:r>
                            <a:rPr lang="zh-CN" sz="1600" b="0" kern="100">
                              <a:effectLst/>
                            </a:rPr>
                            <a:t>）与被测电路串联；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2</a:t>
                          </a:r>
                          <a:r>
                            <a:rPr lang="zh-CN" sz="1600" b="0" kern="100">
                              <a:effectLst/>
                            </a:rPr>
                            <a:t>）电流必须从正接线柱流入，从负接线柱流出；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3</a:t>
                          </a:r>
                          <a:r>
                            <a:rPr lang="zh-CN" sz="1600" b="0" kern="100">
                              <a:effectLst/>
                            </a:rPr>
                            <a:t>）被测电流不能超过电流表的量程；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4</a:t>
                          </a:r>
                          <a:r>
                            <a:rPr lang="zh-CN" sz="1600" b="0" kern="100">
                              <a:effectLst/>
                            </a:rPr>
                            <a:t>）不允许把电流表直接接到电源两极上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</a:tr>
                  <a:tr h="7315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读数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1</a:t>
                          </a:r>
                          <a:r>
                            <a:rPr lang="zh-CN" sz="1600" b="0" kern="100">
                              <a:effectLst/>
                            </a:rPr>
                            <a:t>）明确电流表的量程；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2</a:t>
                          </a:r>
                          <a:r>
                            <a:rPr lang="zh-CN" sz="1600" b="0" kern="100">
                              <a:effectLst/>
                            </a:rPr>
                            <a:t>）确定电流表的分度值；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（</a:t>
                          </a:r>
                          <a:r>
                            <a:rPr lang="en-US" sz="1600" b="0" kern="100">
                              <a:effectLst/>
                            </a:rPr>
                            <a:t>3</a:t>
                          </a:r>
                          <a:r>
                            <a:rPr lang="zh-CN" sz="1600" b="0" kern="100">
                              <a:effectLst/>
                            </a:rPr>
                            <a:t>）读数时，视线与表盘垂直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/>
                    </a:tc>
                  </a:tr>
                  <a:tr h="1497346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串、并联电路电流特点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实验探究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77" marR="58277" marT="0" marB="0">
                        <a:blipFill rotWithShape="1">
                          <a:blip r:embed="rId3"/>
                          <a:stretch>
                            <a:fillRect l="-22180" t="-192653" b="-122449"/>
                          </a:stretch>
                        </a:blipFill>
                      </a:tcPr>
                    </a:tc>
                  </a:tr>
                  <a:tr h="170688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600" b="0" kern="100">
                              <a:effectLst/>
                            </a:rPr>
                            <a:t>实验探究</a:t>
                          </a:r>
                          <a:endParaRPr lang="zh-CN" sz="16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58277" marR="58277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58277" marR="58277" marT="0" marB="0">
                        <a:blipFill rotWithShape="1">
                          <a:blip r:embed="rId3"/>
                          <a:stretch>
                            <a:fillRect l="-22180" t="-256071" b="-714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7410" name="图片 168" descr="说明: C:\Documents and Settings\Administrator\桌面\九上沪科图png\jb218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5092" y="3503364"/>
            <a:ext cx="2126734" cy="132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09" name="图片 169" descr="说明: C:\Documents and Settings\Administrator\桌面\九上沪科图png\jb219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126" y="5008160"/>
            <a:ext cx="1726357" cy="152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368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6786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/>
              <a:t>4.</a:t>
            </a:r>
            <a:r>
              <a:rPr lang="zh-CN" altLang="zh-CN" sz="2400" b="1" dirty="0"/>
              <a:t>测量电压</a:t>
            </a:r>
            <a:endParaRPr lang="zh-CN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963234"/>
                  </p:ext>
                </p:extLst>
              </p:nvPr>
            </p:nvGraphicFramePr>
            <p:xfrm>
              <a:off x="55085" y="485949"/>
              <a:ext cx="11766015" cy="5688390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1007082"/>
                    <a:gridCol w="1449363"/>
                    <a:gridCol w="9309570"/>
                  </a:tblGrid>
                  <a:tr h="185610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电压</a:t>
                          </a:r>
                          <a:endParaRPr lang="zh-CN" sz="18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作用</a:t>
                          </a:r>
                          <a:endParaRPr lang="zh-CN" sz="18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是电路中形成电流的原因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12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单位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伏特（</a:t>
                          </a:r>
                          <a:r>
                            <a:rPr lang="en-US" sz="1800" b="0" kern="100">
                              <a:effectLst/>
                            </a:rPr>
                            <a:t>V</a:t>
                          </a:r>
                          <a:r>
                            <a:rPr lang="zh-CN" sz="1800" b="0" kern="100">
                              <a:effectLst/>
                            </a:rPr>
                            <a:t>），</a:t>
                          </a:r>
                          <a:r>
                            <a:rPr lang="en-US" sz="1800" b="0" kern="100">
                              <a:effectLst/>
                            </a:rPr>
                            <a:t>1kV=10</a:t>
                          </a:r>
                          <a:r>
                            <a:rPr lang="en-US" sz="1800" b="0" kern="100" baseline="30000">
                              <a:effectLst/>
                            </a:rPr>
                            <a:t>3</a:t>
                          </a:r>
                          <a:r>
                            <a:rPr lang="en-US" sz="1800" b="0" kern="100">
                              <a:effectLst/>
                            </a:rPr>
                            <a:t>V</a:t>
                          </a:r>
                          <a:r>
                            <a:rPr lang="zh-CN" sz="1800" b="0" kern="100">
                              <a:effectLst/>
                            </a:rPr>
                            <a:t>，</a:t>
                          </a:r>
                          <a:r>
                            <a:rPr lang="en-US" sz="1800" b="0" kern="100">
                              <a:effectLst/>
                            </a:rPr>
                            <a:t>1 mV=10</a:t>
                          </a:r>
                          <a:r>
                            <a:rPr lang="en-US" sz="1800" b="0" kern="100" baseline="30000">
                              <a:effectLst/>
                            </a:rPr>
                            <a:t>-3</a:t>
                          </a:r>
                          <a:r>
                            <a:rPr lang="en-US" sz="1800" b="0" kern="100">
                              <a:effectLst/>
                            </a:rPr>
                            <a:t>V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28050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电压表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使用规则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1</a:t>
                          </a:r>
                          <a:r>
                            <a:rPr lang="zh-CN" sz="1800" b="0" kern="100">
                              <a:effectLst/>
                            </a:rPr>
                            <a:t>）与被测电路并联；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2</a:t>
                          </a:r>
                          <a:r>
                            <a:rPr lang="zh-CN" sz="1800" b="0" kern="100">
                              <a:effectLst/>
                            </a:rPr>
                            <a:t>）电流必须从正接线柱流入，从负接线柱流出；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3</a:t>
                          </a:r>
                          <a:r>
                            <a:rPr lang="zh-CN" sz="1800" b="0" kern="100">
                              <a:effectLst/>
                            </a:rPr>
                            <a:t>）被测电压不能超过电压表的量程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55683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读数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1</a:t>
                          </a:r>
                          <a:r>
                            <a:rPr lang="zh-CN" sz="1800" b="0" kern="100">
                              <a:effectLst/>
                            </a:rPr>
                            <a:t>）明确电压表的量程；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2</a:t>
                          </a:r>
                          <a:r>
                            <a:rPr lang="zh-CN" sz="1800" b="0" kern="100">
                              <a:effectLst/>
                            </a:rPr>
                            <a:t>）确定电压表的分度值；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3</a:t>
                          </a:r>
                          <a:r>
                            <a:rPr lang="zh-CN" sz="1800" b="0" kern="100">
                              <a:effectLst/>
                            </a:rPr>
                            <a:t>）读数时，视线与表盘垂直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484879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串、并联电路电压特点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实验探究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探究串联电路电压特点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电路图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操作：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分别测出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1800" b="0" kern="100" baseline="-25000" dirty="0">
                              <a:effectLst/>
                            </a:rPr>
                            <a:t>1</a:t>
                          </a:r>
                          <a:r>
                            <a:rPr lang="zh-CN" sz="1800" b="0" kern="100" dirty="0">
                              <a:effectLst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1800" b="0" kern="100" baseline="-25000" dirty="0">
                              <a:effectLst/>
                            </a:rPr>
                            <a:t>2</a:t>
                          </a:r>
                          <a:r>
                            <a:rPr lang="zh-CN" sz="1800" b="0" kern="100" dirty="0">
                              <a:effectLst/>
                            </a:rPr>
                            <a:t>和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</m:oMath>
                          </a14:m>
                          <a:r>
                            <a:rPr lang="zh-CN" sz="1800" b="0" kern="100" dirty="0">
                              <a:effectLst/>
                            </a:rPr>
                            <a:t>，更换不同规格的灯泡再测量两次。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结论：串联电路两端的总电压等于各部分两端电压之和；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表达式：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1800" b="0" i="1" kern="100" baseline="-25000" dirty="0">
                                  <a:effectLst/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1800" b="0" i="1" kern="100" baseline="-25000" dirty="0">
                                  <a:effectLst/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zh-CN" sz="1800" b="0" i="1" kern="100" dirty="0">
                                  <a:effectLst/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𝑈𝑛</m:t>
                              </m:r>
                            </m:oMath>
                          </a14:m>
                          <a:endParaRPr lang="zh-CN" sz="18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484879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实验探究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探究并联电路电压特点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电路图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操作：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分别测出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1800" b="0" kern="100" baseline="-25000" dirty="0">
                              <a:effectLst/>
                            </a:rPr>
                            <a:t>1</a:t>
                          </a:r>
                          <a:r>
                            <a:rPr lang="zh-CN" sz="1800" b="0" kern="100" dirty="0">
                              <a:effectLst/>
                            </a:rPr>
                            <a:t>、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</m:oMath>
                          </a14:m>
                          <a:r>
                            <a:rPr lang="en-US" sz="1800" b="0" kern="100" baseline="-25000" dirty="0">
                              <a:effectLst/>
                            </a:rPr>
                            <a:t>2</a:t>
                          </a:r>
                          <a:r>
                            <a:rPr lang="zh-CN" sz="1800" b="0" kern="100" dirty="0">
                              <a:effectLst/>
                            </a:rPr>
                            <a:t>和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</m:oMath>
                          </a14:m>
                          <a:r>
                            <a:rPr lang="zh-CN" sz="1800" b="0" kern="100" dirty="0">
                              <a:effectLst/>
                            </a:rPr>
                            <a:t>，更换不同规格的灯泡再测量两次。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结论：并联电路中各支路电压相等；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表达式：</a:t>
                          </a:r>
                          <a14:m>
                            <m:oMath xmlns:m="http://schemas.openxmlformats.org/officeDocument/2006/math"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kern="100" dirty="0" smtClean="0">
                                  <a:effectLst/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1800" b="0" i="1" kern="100" baseline="-25000" dirty="0">
                                  <a:effectLst/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𝑈</m:t>
                              </m:r>
                              <m:r>
                                <a:rPr lang="en-US" sz="1800" b="0" i="1" kern="100" baseline="-25000" dirty="0">
                                  <a:effectLst/>
                                  <a:latin typeface="Cambria Math"/>
                                </a:rPr>
                                <m:t>2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zh-CN" sz="1800" b="0" i="1" kern="100" dirty="0">
                                  <a:effectLst/>
                                  <a:latin typeface="Cambria Math"/>
                                </a:rPr>
                                <m:t>…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1800" b="0" i="1" kern="100" dirty="0">
                                  <a:effectLst/>
                                  <a:latin typeface="Cambria Math"/>
                                </a:rPr>
                                <m:t>𝑈𝑛</m:t>
                              </m:r>
                            </m:oMath>
                          </a14:m>
                          <a:endParaRPr lang="zh-CN" sz="18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表格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75963234"/>
                  </p:ext>
                </p:extLst>
              </p:nvPr>
            </p:nvGraphicFramePr>
            <p:xfrm>
              <a:off x="55085" y="485949"/>
              <a:ext cx="11766015" cy="5688390"/>
            </p:xfrm>
            <a:graphic>
              <a:graphicData uri="http://schemas.openxmlformats.org/drawingml/2006/table">
                <a:tbl>
                  <a:tblPr firstRow="1" firstCol="1" bandRow="1">
                    <a:tableStyleId>{69CF1AB2-1976-4502-BF36-3FF5EA218861}</a:tableStyleId>
                  </a:tblPr>
                  <a:tblGrid>
                    <a:gridCol w="1007082"/>
                    <a:gridCol w="1449363"/>
                    <a:gridCol w="9309570"/>
                  </a:tblGrid>
                  <a:tr h="274320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电压</a:t>
                          </a:r>
                          <a:endParaRPr lang="zh-CN" sz="18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 dirty="0">
                              <a:effectLst/>
                            </a:rPr>
                            <a:t>作用</a:t>
                          </a:r>
                          <a:endParaRPr lang="zh-CN" sz="1800" b="0" kern="100" dirty="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是电路中形成电流的原因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3712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单位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伏特（</a:t>
                          </a:r>
                          <a:r>
                            <a:rPr lang="en-US" sz="1800" b="0" kern="100">
                              <a:effectLst/>
                            </a:rPr>
                            <a:t>V</a:t>
                          </a:r>
                          <a:r>
                            <a:rPr lang="zh-CN" sz="1800" b="0" kern="100">
                              <a:effectLst/>
                            </a:rPr>
                            <a:t>），</a:t>
                          </a:r>
                          <a:r>
                            <a:rPr lang="en-US" sz="1800" b="0" kern="100">
                              <a:effectLst/>
                            </a:rPr>
                            <a:t>1kV=10</a:t>
                          </a:r>
                          <a:r>
                            <a:rPr lang="en-US" sz="1800" b="0" kern="100" baseline="30000">
                              <a:effectLst/>
                            </a:rPr>
                            <a:t>3</a:t>
                          </a:r>
                          <a:r>
                            <a:rPr lang="en-US" sz="1800" b="0" kern="100">
                              <a:effectLst/>
                            </a:rPr>
                            <a:t>V</a:t>
                          </a:r>
                          <a:r>
                            <a:rPr lang="zh-CN" sz="1800" b="0" kern="100">
                              <a:effectLst/>
                            </a:rPr>
                            <a:t>，</a:t>
                          </a:r>
                          <a:r>
                            <a:rPr lang="en-US" sz="1800" b="0" kern="100">
                              <a:effectLst/>
                            </a:rPr>
                            <a:t>1 mV=10</a:t>
                          </a:r>
                          <a:r>
                            <a:rPr lang="en-US" sz="1800" b="0" kern="100" baseline="30000">
                              <a:effectLst/>
                            </a:rPr>
                            <a:t>-3</a:t>
                          </a:r>
                          <a:r>
                            <a:rPr lang="en-US" sz="1800" b="0" kern="100">
                              <a:effectLst/>
                            </a:rPr>
                            <a:t>V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928050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电压表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使用规则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1</a:t>
                          </a:r>
                          <a:r>
                            <a:rPr lang="zh-CN" sz="1800" b="0" kern="100">
                              <a:effectLst/>
                            </a:rPr>
                            <a:t>）与被测电路并联；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2</a:t>
                          </a:r>
                          <a:r>
                            <a:rPr lang="zh-CN" sz="1800" b="0" kern="100">
                              <a:effectLst/>
                            </a:rPr>
                            <a:t>）电流必须从正接线柱流入，从负接线柱流出；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3</a:t>
                          </a:r>
                          <a:r>
                            <a:rPr lang="zh-CN" sz="1800" b="0" kern="100">
                              <a:effectLst/>
                            </a:rPr>
                            <a:t>）被测电压不能超过电压表的量程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82296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读数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1</a:t>
                          </a:r>
                          <a:r>
                            <a:rPr lang="zh-CN" sz="1800" b="0" kern="100">
                              <a:effectLst/>
                            </a:rPr>
                            <a:t>）明确电压表的量程；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2</a:t>
                          </a:r>
                          <a:r>
                            <a:rPr lang="zh-CN" sz="1800" b="0" kern="100">
                              <a:effectLst/>
                            </a:rPr>
                            <a:t>）确定电压表的分度值；</a:t>
                          </a:r>
                        </a:p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（</a:t>
                          </a:r>
                          <a:r>
                            <a:rPr lang="en-US" sz="1800" b="0" kern="100">
                              <a:effectLst/>
                            </a:rPr>
                            <a:t>3</a:t>
                          </a:r>
                          <a:r>
                            <a:rPr lang="zh-CN" sz="1800" b="0" kern="100">
                              <a:effectLst/>
                            </a:rPr>
                            <a:t>）读数时，视线与表盘垂直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/>
                    </a:tc>
                  </a:tr>
                  <a:tr h="1645920">
                    <a:tc rowSpan="2"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串、并联电路电压特点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实验探究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6392" t="-150741" r="-65" b="-108148"/>
                          </a:stretch>
                        </a:blipFill>
                      </a:tcPr>
                    </a:tc>
                  </a:tr>
                  <a:tr h="1645920">
                    <a:tc vMerge="1">
                      <a:txBody>
                        <a:bodyPr/>
                        <a:lstStyle/>
                        <a:p>
                          <a:endParaRPr lang="zh-CN" alt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spcAft>
                              <a:spcPts val="0"/>
                            </a:spcAft>
                          </a:pPr>
                          <a:r>
                            <a:rPr lang="zh-CN" sz="1800" b="0" kern="100">
                              <a:effectLst/>
                            </a:rPr>
                            <a:t>实验探究</a:t>
                          </a:r>
                          <a:endParaRPr lang="zh-CN" sz="1800" b="0" kern="100">
                            <a:effectLst/>
                            <a:latin typeface="Calibri"/>
                            <a:ea typeface="宋体"/>
                            <a:cs typeface="Times New Roman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6392" t="-250741" r="-65" b="-8148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pic>
        <p:nvPicPr>
          <p:cNvPr id="18434" name="图片 170" descr="说明: C:\Documents and Settings\Administrator\桌面\九上沪科图png\jb220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8385" y="2987254"/>
            <a:ext cx="1983460" cy="1496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3" name="图片 171" descr="说明: C:\Documents and Settings\Administrator\桌面\九上沪科图png\jb22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419" y="4584699"/>
            <a:ext cx="1397133" cy="154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72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46152" y="1356206"/>
            <a:ext cx="9467850" cy="461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例1 </a:t>
            </a:r>
            <a:r>
              <a:rPr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小亮将两只相同的气球在自己的头发上摩擦后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，就可以让一只气球在另一只气球上方“跳舞”（如图）。对该现象解释正确的是（　　）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A．摩擦的方法创造了电荷使两气球带了电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B．摩擦的方法使气球分子发生转移而带电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C．这种现象与验电器的工作原理相同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D．两气球因带了异种电荷而互相排斥</a:t>
            </a:r>
          </a:p>
        </p:txBody>
      </p:sp>
      <p:grpSp>
        <p:nvGrpSpPr>
          <p:cNvPr id="3" name="组合 26"/>
          <p:cNvGrpSpPr/>
          <p:nvPr/>
        </p:nvGrpSpPr>
        <p:grpSpPr bwMode="auto">
          <a:xfrm>
            <a:off x="98425" y="-100965"/>
            <a:ext cx="5070333" cy="1003300"/>
            <a:chOff x="700" y="622"/>
            <a:chExt cx="6454" cy="1580"/>
          </a:xfrm>
        </p:grpSpPr>
        <p:sp>
          <p:nvSpPr>
            <p:cNvPr id="4" name="TextBox 2"/>
            <p:cNvSpPr txBox="1"/>
            <p:nvPr/>
          </p:nvSpPr>
          <p:spPr>
            <a:xfrm>
              <a:off x="1937" y="962"/>
              <a:ext cx="5217" cy="10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>
                  <a:solidFill>
                    <a:srgbClr val="009FB9"/>
                  </a:solidFill>
                  <a:latin typeface="+mj-ea"/>
                  <a:ea typeface="+mj-ea"/>
                </a:rPr>
                <a:t>高频考点归纳</a:t>
              </a:r>
            </a:p>
          </p:txBody>
        </p:sp>
        <p:pic>
          <p:nvPicPr>
            <p:cNvPr id="5" name="图片 14" descr="标题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" y="622"/>
              <a:ext cx="1580" cy="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接连接符 5"/>
            <p:cNvCxnSpPr/>
            <p:nvPr/>
          </p:nvCxnSpPr>
          <p:spPr>
            <a:xfrm>
              <a:off x="1160" y="1879"/>
              <a:ext cx="4744" cy="0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4455" name="文本框 104454"/>
          <p:cNvSpPr txBox="1"/>
          <p:nvPr/>
        </p:nvSpPr>
        <p:spPr>
          <a:xfrm>
            <a:off x="1095580" y="797166"/>
            <a:ext cx="4984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考点一 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    简单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电现象</a:t>
            </a:r>
          </a:p>
        </p:txBody>
      </p:sp>
      <p:pic>
        <p:nvPicPr>
          <p:cNvPr id="2" name="图片 19" descr="IMG_256"/>
          <p:cNvPicPr>
            <a:picLocks noChangeAspect="1"/>
          </p:cNvPicPr>
          <p:nvPr/>
        </p:nvPicPr>
        <p:blipFill>
          <a:blip r:embed="rId4"/>
          <a:srcRect r="3986" b="3262"/>
          <a:stretch>
            <a:fillRect/>
          </a:stretch>
        </p:blipFill>
        <p:spPr>
          <a:xfrm>
            <a:off x="8586470" y="2965450"/>
            <a:ext cx="2643505" cy="258127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1056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910280" y="868743"/>
            <a:ext cx="9407612" cy="4532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/>
              <a:t>解析：</a:t>
            </a:r>
            <a:r>
              <a:rPr lang="zh-CN" altLang="zh-CN" sz="2800" dirty="0"/>
              <a:t>摩擦的方法使头发与气球里的电子发生转移，而使头发与气球带异种电荷；不是创造了电荷，也不是分子发生转移，</a:t>
            </a:r>
            <a:r>
              <a:rPr lang="en-US" altLang="zh-CN" sz="2800" dirty="0"/>
              <a:t>A</a:t>
            </a:r>
            <a:r>
              <a:rPr lang="zh-CN" altLang="zh-CN" sz="2800" dirty="0"/>
              <a:t>、</a:t>
            </a:r>
            <a:r>
              <a:rPr lang="en-US" altLang="zh-CN" sz="2800" dirty="0"/>
              <a:t>B</a:t>
            </a:r>
            <a:r>
              <a:rPr lang="zh-CN" altLang="zh-CN" sz="2800" dirty="0"/>
              <a:t>错误；两只相同的气球在头发上摩擦后，头发与气球因为相互摩擦而带异种电荷；两只相同的气球带的是同种电荷，由于同种电荷相互排斥，所以这种现象与验电器的工作原理相同，</a:t>
            </a:r>
            <a:r>
              <a:rPr lang="en-US" altLang="zh-CN" sz="2800" dirty="0"/>
              <a:t>C</a:t>
            </a:r>
            <a:r>
              <a:rPr lang="zh-CN" altLang="zh-CN" sz="2800" dirty="0"/>
              <a:t>正确、</a:t>
            </a:r>
            <a:r>
              <a:rPr lang="en-US" altLang="zh-CN" sz="2800" dirty="0"/>
              <a:t>D</a:t>
            </a:r>
            <a:r>
              <a:rPr lang="zh-CN" altLang="zh-CN" sz="2800" dirty="0"/>
              <a:t>错误。</a:t>
            </a:r>
          </a:p>
          <a:p>
            <a:pPr>
              <a:lnSpc>
                <a:spcPct val="150000"/>
              </a:lnSpc>
            </a:pPr>
            <a:r>
              <a:rPr lang="zh-CN" altLang="zh-CN" sz="2800" b="1" dirty="0"/>
              <a:t>答案：</a:t>
            </a:r>
            <a:r>
              <a:rPr lang="en-US" altLang="zh-CN" sz="2800" dirty="0"/>
              <a:t>C</a:t>
            </a:r>
            <a:endParaRPr lang="zh-CN" altLang="zh-CN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4038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688870" y="1189468"/>
            <a:ext cx="9161780" cy="3969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lang="en-US" altLang="zh-CN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例2 </a:t>
            </a:r>
            <a:r>
              <a:rPr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如图所示的电路中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，将开关S闭合，灯L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均发光，下列说法中正确的是（　　）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A．灯L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串联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B．灯L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两端的电压一定相等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C．通过灯L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的电流与通过灯L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的电流一定相等</a:t>
            </a:r>
          </a:p>
          <a:p>
            <a:pPr latinLnBrk="0">
              <a:lnSpc>
                <a:spcPct val="150000"/>
              </a:lnSpc>
              <a:spcBef>
                <a:spcPts val="0"/>
              </a:spcBef>
            </a:pP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D．通过灯L</a:t>
            </a:r>
            <a:r>
              <a:rPr sz="2800" b="1" baseline="-25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1</a:t>
            </a:r>
            <a:r>
              <a:rPr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的电流与通过电源的电流一定相等</a:t>
            </a:r>
          </a:p>
        </p:txBody>
      </p:sp>
      <p:sp>
        <p:nvSpPr>
          <p:cNvPr id="104455" name="文本框 104454"/>
          <p:cNvSpPr txBox="1"/>
          <p:nvPr/>
        </p:nvSpPr>
        <p:spPr>
          <a:xfrm>
            <a:off x="1423807" y="416215"/>
            <a:ext cx="498475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考点</a:t>
            </a:r>
            <a:r>
              <a:rPr lang="zh-CN" altLang="en-US" sz="28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二    电路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的分析</a:t>
            </a:r>
          </a:p>
        </p:txBody>
      </p:sp>
      <p:pic>
        <p:nvPicPr>
          <p:cNvPr id="13" name="图片 19" descr="IMG_2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9365" y="2539365"/>
            <a:ext cx="2428875" cy="17786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53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PECIAL_SOURCE" val="bdnull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PECIAL_SOURCE" val="bdnull"/>
</p:tagLst>
</file>

<file path=ppt/theme/theme1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2110</Words>
  <Application>Microsoft Office PowerPoint</Application>
  <PresentationFormat>自定义</PresentationFormat>
  <Paragraphs>169</Paragraphs>
  <Slides>17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19" baseType="lpstr">
      <vt:lpstr>1_Office 主题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26</cp:revision>
  <dcterms:created xsi:type="dcterms:W3CDTF">2018-03-01T02:03:00Z</dcterms:created>
  <dcterms:modified xsi:type="dcterms:W3CDTF">2020-08-15T02:50:05Z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2052-10.1.0.7520</vt:lpwstr>
  </property>
</Properties>
</file>