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9" r:id="rId3"/>
    <p:sldId id="380" r:id="rId4"/>
    <p:sldId id="384" r:id="rId5"/>
    <p:sldId id="385" r:id="rId6"/>
    <p:sldId id="386" r:id="rId7"/>
    <p:sldId id="388" r:id="rId8"/>
    <p:sldId id="369" r:id="rId9"/>
    <p:sldId id="370" r:id="rId10"/>
    <p:sldId id="371" r:id="rId11"/>
    <p:sldId id="372" r:id="rId12"/>
    <p:sldId id="389" r:id="rId13"/>
    <p:sldId id="394" r:id="rId14"/>
    <p:sldId id="395" r:id="rId15"/>
    <p:sldId id="396" r:id="rId16"/>
    <p:sldId id="398" r:id="rId17"/>
    <p:sldId id="397" r:id="rId18"/>
    <p:sldId id="390" r:id="rId19"/>
    <p:sldId id="391" r:id="rId20"/>
    <p:sldId id="392" r:id="rId21"/>
    <p:sldId id="375" r:id="rId22"/>
    <p:sldId id="376" r:id="rId23"/>
    <p:sldId id="378" r:id="rId24"/>
    <p:sldId id="258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418C5"/>
    <a:srgbClr val="4F855D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630" y="-10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4038" y="-96"/>
      </p:cViewPr>
      <p:guideLst>
        <p:guide orient="horz" pos="3223"/>
        <p:guide pos="2237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499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3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80975" y="844550"/>
            <a:ext cx="6551613" cy="3686175"/>
          </a:xfrm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E1F10C9-2D62-41E1-A91B-3B7032A7C7CC}" type="slidenum">
              <a:rPr lang="zh-CN" altLang="en-US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新课导入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知识讲解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随</a:t>
            </a:r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堂训练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21590" y="-635"/>
            <a:ext cx="12210415" cy="688848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275" y="123190"/>
            <a:ext cx="1513205" cy="45847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24765" y="6691630"/>
            <a:ext cx="12212955" cy="195580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E75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07866" y="432776"/>
            <a:ext cx="31478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n>
                  <a:noFill/>
                </a:ln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第 </a:t>
            </a:r>
            <a:r>
              <a:rPr lang="zh-CN" altLang="en-US" sz="1400" b="1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十七</a:t>
            </a:r>
            <a:r>
              <a:rPr lang="zh-CN" altLang="en-US" sz="1400" b="1" dirty="0" smtClean="0">
                <a:ln>
                  <a:noFill/>
                </a:ln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章   勾股定理</a:t>
            </a:r>
          </a:p>
        </p:txBody>
      </p:sp>
      <p:grpSp>
        <p:nvGrpSpPr>
          <p:cNvPr id="29" name="组合 28"/>
          <p:cNvGrpSpPr/>
          <p:nvPr/>
        </p:nvGrpSpPr>
        <p:grpSpPr>
          <a:xfrm flipV="1">
            <a:off x="7570875" y="585684"/>
            <a:ext cx="1957070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2517775" y="563269"/>
            <a:ext cx="1957070" cy="76200"/>
            <a:chOff x="11867" y="1528"/>
            <a:chExt cx="3966" cy="120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 descr="书本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 descr="81(算盘）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文本框 1"/>
          <p:cNvSpPr txBox="1">
            <a:spLocks noChangeArrowheads="1"/>
          </p:cNvSpPr>
          <p:nvPr/>
        </p:nvSpPr>
        <p:spPr bwMode="auto">
          <a:xfrm>
            <a:off x="3045239" y="1838811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4800" dirty="0" smtClean="0">
                <a:latin typeface="隶书" pitchFamily="49" charset="-122"/>
                <a:ea typeface="隶书" pitchFamily="49" charset="-122"/>
                <a:sym typeface="宋体" pitchFamily="2" charset="-122"/>
              </a:rPr>
              <a:t>第十七章  勾股定理</a:t>
            </a:r>
            <a:endParaRPr lang="zh-CN" altLang="en-US" sz="4800" b="1" dirty="0">
              <a:solidFill>
                <a:srgbClr val="070707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3932054" y="3090244"/>
            <a:ext cx="3789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17.1</a:t>
            </a:r>
            <a:r>
              <a:rPr lang="zh-CN" altLang="en-US" sz="4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　</a:t>
            </a:r>
            <a:r>
              <a:rPr lang="zh-CN" altLang="en-US" sz="4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勾股定理</a:t>
            </a:r>
            <a:endParaRPr lang="zh-CN" altLang="en-US" sz="4000" b="1" dirty="0">
              <a:solidFill>
                <a:srgbClr val="00B0F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818978" y="3925222"/>
            <a:ext cx="4354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第一课时</a:t>
            </a:r>
            <a:r>
              <a:rPr lang="zh-CN" altLang="en-US" sz="36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　</a:t>
            </a:r>
            <a:r>
              <a:rPr lang="zh-CN" altLang="en-US" sz="36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勾股定理</a:t>
            </a:r>
            <a:endParaRPr lang="zh-CN" altLang="en-US" sz="3600" b="1" dirty="0">
              <a:solidFill>
                <a:srgbClr val="00B0F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3314"/>
          <p:cNvSpPr txBox="1">
            <a:spLocks noChangeArrowheads="1"/>
          </p:cNvSpPr>
          <p:nvPr/>
        </p:nvSpPr>
        <p:spPr bwMode="auto">
          <a:xfrm>
            <a:off x="1005572" y="1262238"/>
            <a:ext cx="101014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由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前面的探索可以发现：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对于任意的直角三角形，如果它的两条直角边分别为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、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，斜边为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，那么一定有</a:t>
            </a:r>
            <a:r>
              <a:rPr lang="zh-CN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zh-CN" sz="2400" i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zh-CN" sz="2400" i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zh-CN" sz="2400" i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文本框 13315"/>
          <p:cNvSpPr txBox="1">
            <a:spLocks noChangeArrowheads="1"/>
          </p:cNvSpPr>
          <p:nvPr/>
        </p:nvSpPr>
        <p:spPr bwMode="auto">
          <a:xfrm>
            <a:off x="1529651" y="2674889"/>
            <a:ext cx="778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勾股定理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直角三角形两直角边的平方和等于斜边的平方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文本框 13325"/>
          <p:cNvSpPr txBox="1">
            <a:spLocks noChangeArrowheads="1"/>
          </p:cNvSpPr>
          <p:nvPr/>
        </p:nvSpPr>
        <p:spPr bwMode="auto">
          <a:xfrm>
            <a:off x="1529651" y="3395614"/>
            <a:ext cx="45704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几何语言：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∵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在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itchFamily="18" charset="0"/>
              </a:rPr>
              <a:t>Rt△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itchFamily="18" charset="0"/>
              </a:rPr>
              <a:t>ABC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中 ，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∠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=90°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∴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zh-CN" sz="2400" i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</a:rPr>
              <a:t>+b</a:t>
            </a:r>
            <a:r>
              <a:rPr lang="en-US" altLang="zh-CN" sz="2400" i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</a:rPr>
              <a:t>=c</a:t>
            </a:r>
            <a:r>
              <a:rPr lang="en-US" altLang="zh-CN" sz="2400" i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（勾股定理）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grpSp>
        <p:nvGrpSpPr>
          <p:cNvPr id="10" name="组合 2"/>
          <p:cNvGrpSpPr>
            <a:grpSpLocks/>
          </p:cNvGrpSpPr>
          <p:nvPr/>
        </p:nvGrpSpPr>
        <p:grpSpPr bwMode="auto">
          <a:xfrm>
            <a:off x="7633565" y="3208290"/>
            <a:ext cx="1744050" cy="2809554"/>
            <a:chOff x="1957" y="5672"/>
            <a:chExt cx="2747" cy="4425"/>
          </a:xfrm>
        </p:grpSpPr>
        <p:sp>
          <p:nvSpPr>
            <p:cNvPr id="11" name="文本框 13317"/>
            <p:cNvSpPr txBox="1">
              <a:spLocks noChangeArrowheads="1"/>
            </p:cNvSpPr>
            <p:nvPr/>
          </p:nvSpPr>
          <p:spPr bwMode="auto">
            <a:xfrm>
              <a:off x="1957" y="7328"/>
              <a:ext cx="68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rgbClr val="FF3300"/>
                  </a:solidFill>
                  <a:latin typeface="Times New Roman" pitchFamily="18" charset="0"/>
                </a:rPr>
                <a:t>a</a:t>
              </a:r>
            </a:p>
          </p:txBody>
        </p:sp>
        <p:grpSp>
          <p:nvGrpSpPr>
            <p:cNvPr id="12" name="组合 13318"/>
            <p:cNvGrpSpPr>
              <a:grpSpLocks/>
            </p:cNvGrpSpPr>
            <p:nvPr/>
          </p:nvGrpSpPr>
          <p:grpSpPr bwMode="auto">
            <a:xfrm>
              <a:off x="1957" y="5672"/>
              <a:ext cx="2747" cy="4152"/>
              <a:chOff x="783" y="2269"/>
              <a:chExt cx="1099" cy="1661"/>
            </a:xfrm>
          </p:grpSpPr>
          <p:sp>
            <p:nvSpPr>
              <p:cNvPr id="16" name="直角三角形 13319"/>
              <p:cNvSpPr>
                <a:spLocks noChangeArrowheads="1"/>
              </p:cNvSpPr>
              <p:nvPr/>
            </p:nvSpPr>
            <p:spPr bwMode="auto">
              <a:xfrm>
                <a:off x="1020" y="2478"/>
                <a:ext cx="635" cy="1315"/>
              </a:xfrm>
              <a:prstGeom prst="rt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文本框 13320"/>
              <p:cNvSpPr txBox="1">
                <a:spLocks noChangeArrowheads="1"/>
              </p:cNvSpPr>
              <p:nvPr/>
            </p:nvSpPr>
            <p:spPr bwMode="auto">
              <a:xfrm>
                <a:off x="1610" y="3632"/>
                <a:ext cx="27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i="1" dirty="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8" name="文本框 13321"/>
              <p:cNvSpPr txBox="1">
                <a:spLocks noChangeArrowheads="1"/>
              </p:cNvSpPr>
              <p:nvPr/>
            </p:nvSpPr>
            <p:spPr bwMode="auto">
              <a:xfrm>
                <a:off x="839" y="2269"/>
                <a:ext cx="27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i="1" dirty="0">
                    <a:latin typeface="Times New Roman" pitchFamily="18" charset="0"/>
                    <a:ea typeface="黑体" pitchFamily="49" charset="-122"/>
                  </a:rPr>
                  <a:t>B</a:t>
                </a:r>
              </a:p>
            </p:txBody>
          </p:sp>
          <p:sp>
            <p:nvSpPr>
              <p:cNvPr id="19" name="文本框 13322"/>
              <p:cNvSpPr txBox="1">
                <a:spLocks noChangeArrowheads="1"/>
              </p:cNvSpPr>
              <p:nvPr/>
            </p:nvSpPr>
            <p:spPr bwMode="auto">
              <a:xfrm>
                <a:off x="783" y="3639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i="1" dirty="0">
                    <a:latin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13" name="文本框 13323"/>
            <p:cNvSpPr txBox="1">
              <a:spLocks noChangeArrowheads="1"/>
            </p:cNvSpPr>
            <p:nvPr/>
          </p:nvSpPr>
          <p:spPr bwMode="auto">
            <a:xfrm>
              <a:off x="2955" y="9370"/>
              <a:ext cx="68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 dirty="0">
                  <a:solidFill>
                    <a:srgbClr val="FF33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4" name="文本框 13324"/>
            <p:cNvSpPr txBox="1">
              <a:spLocks noChangeArrowheads="1"/>
            </p:cNvSpPr>
            <p:nvPr/>
          </p:nvSpPr>
          <p:spPr bwMode="auto">
            <a:xfrm>
              <a:off x="3458" y="7440"/>
              <a:ext cx="68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>
                  <a:solidFill>
                    <a:srgbClr val="FF33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5" name="矩形 13327"/>
            <p:cNvSpPr>
              <a:spLocks noChangeArrowheads="1"/>
            </p:cNvSpPr>
            <p:nvPr/>
          </p:nvSpPr>
          <p:spPr bwMode="auto">
            <a:xfrm rot="10800000">
              <a:off x="2447" y="9007"/>
              <a:ext cx="66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/>
                <a:t>∟</a:t>
              </a:r>
            </a:p>
          </p:txBody>
        </p:sp>
      </p:grp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1275651" y="5386339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>
                <a:latin typeface="黑体" pitchFamily="49" charset="-122"/>
                <a:ea typeface="黑体" pitchFamily="49" charset="-122"/>
              </a:rPr>
              <a:t>勾股定理揭示了直角三角形三边之间的关系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4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1936751" y="4194175"/>
            <a:ext cx="8243887" cy="504825"/>
            <a:chOff x="0" y="0"/>
            <a:chExt cx="5352" cy="318"/>
          </a:xfrm>
        </p:grpSpPr>
        <p:sp>
          <p:nvSpPr>
            <p:cNvPr id="14" name="圆角矩形 8"/>
            <p:cNvSpPr>
              <a:spLocks noChangeArrowheads="1"/>
            </p:cNvSpPr>
            <p:nvPr/>
          </p:nvSpPr>
          <p:spPr bwMode="auto">
            <a:xfrm>
              <a:off x="0" y="0"/>
              <a:ext cx="5352" cy="318"/>
            </a:xfrm>
            <a:prstGeom prst="roundRect">
              <a:avLst>
                <a:gd name="adj" fmla="val 8833"/>
              </a:avLst>
            </a:prstGeom>
            <a:noFill/>
            <a:ln w="25400">
              <a:solidFill>
                <a:srgbClr val="E75C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81" y="0"/>
              <a:ext cx="47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0070C0"/>
                  </a:solidFill>
                </a:rPr>
                <a:t>温馨提示：</a:t>
              </a:r>
              <a:r>
                <a:rPr lang="zh-CN" altLang="en-US" sz="2400" b="1" dirty="0"/>
                <a:t>上述这种验证勾股定理的方法是用</a:t>
              </a:r>
              <a:r>
                <a:rPr lang="zh-CN" altLang="en-US" sz="2400" b="1" dirty="0">
                  <a:solidFill>
                    <a:srgbClr val="FF3300"/>
                  </a:solidFill>
                </a:rPr>
                <a:t>面积</a:t>
              </a:r>
              <a:r>
                <a:rPr lang="zh-CN" altLang="en-US" sz="2400" b="1" dirty="0" smtClean="0">
                  <a:solidFill>
                    <a:srgbClr val="FF3300"/>
                  </a:solidFill>
                </a:rPr>
                <a:t>法</a:t>
              </a:r>
              <a:r>
                <a:rPr lang="en-US" altLang="zh-CN" sz="2400" b="1" dirty="0" smtClean="0"/>
                <a:t>.</a:t>
              </a:r>
              <a:endParaRPr lang="zh-CN" altLang="en-US" sz="2400" b="1" dirty="0"/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11326" y="4727575"/>
            <a:ext cx="8229600" cy="17399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/>
              <a:t>       “赵爽弦图”表现了我国古人对数学的钻研精神和聪明才智，它是我国古代数学的骄傲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因为，这个图案被选为</a:t>
            </a:r>
            <a:r>
              <a:rPr lang="zh-CN" altLang="en-US" sz="2400" b="1" dirty="0">
                <a:latin typeface="Times New Roman" pitchFamily="18" charset="0"/>
              </a:rPr>
              <a:t>2002</a:t>
            </a:r>
            <a:r>
              <a:rPr lang="zh-CN" altLang="en-US" sz="2400" b="1" dirty="0"/>
              <a:t>年在北京召开的国际数学大会的会徽.</a:t>
            </a: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1985963" y="1096963"/>
            <a:ext cx="2905125" cy="2971800"/>
            <a:chOff x="0" y="0"/>
            <a:chExt cx="3312" cy="3312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rot="10800000">
              <a:off x="2064" y="1248"/>
              <a:ext cx="1248" cy="2064"/>
            </a:xfrm>
            <a:prstGeom prst="triangle">
              <a:avLst>
                <a:gd name="adj" fmla="val 10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 rot="-5400000">
              <a:off x="408" y="1656"/>
              <a:ext cx="1248" cy="2064"/>
            </a:xfrm>
            <a:prstGeom prst="triangle">
              <a:avLst>
                <a:gd name="adj" fmla="val 10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 rot="5400000">
              <a:off x="1656" y="-408"/>
              <a:ext cx="1248" cy="2064"/>
            </a:xfrm>
            <a:prstGeom prst="triangle">
              <a:avLst>
                <a:gd name="adj" fmla="val 10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1248" cy="2064"/>
            </a:xfrm>
            <a:prstGeom prst="triangle">
              <a:avLst>
                <a:gd name="adj" fmla="val 10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</p:grp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544763" y="24003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400" b="1" i="1">
                <a:latin typeface="Times New Roman" pitchFamily="18" charset="0"/>
              </a:rPr>
              <a:t>a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036888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400" b="1" i="1">
                <a:latin typeface="Times New Roman" pitchFamily="18" charset="0"/>
              </a:rPr>
              <a:t>b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401888" y="15367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400" b="1" i="1">
                <a:latin typeface="Times New Roman" pitchFamily="18" charset="0"/>
              </a:rPr>
              <a:t>c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88038" y="592138"/>
            <a:ext cx="2736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pl-PL" altLang="en-US" sz="2400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zh-CN" altLang="en-US" sz="2400" baseline="-25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大正方形</a:t>
            </a:r>
            <a:r>
              <a:rPr lang="zh-CN" altLang="en-US" sz="2400">
                <a:solidFill>
                  <a:srgbClr val="FF0000"/>
                </a:solidFill>
              </a:rPr>
              <a:t>＝</a:t>
            </a:r>
            <a:r>
              <a:rPr lang="pl-PL" altLang="en-US" sz="2400" i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pl-PL" altLang="en-US" sz="2400" i="1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pl-PL" sz="2400" i="1">
                <a:solidFill>
                  <a:srgbClr val="FF0000"/>
                </a:solidFill>
                <a:latin typeface="Times New Roman" pitchFamily="18" charset="0"/>
              </a:rPr>
              <a:t>，</a:t>
            </a:r>
            <a:endParaRPr lang="zh-CN" altLang="pl-PL" sz="2400" i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816601" y="1168400"/>
            <a:ext cx="403225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zh-CN" sz="2400" baseline="-2500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小正方形</a:t>
            </a:r>
            <a:r>
              <a:rPr lang="zh-CN" sz="2400">
                <a:solidFill>
                  <a:srgbClr val="FF0000"/>
                </a:solidFill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b-a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，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816601" y="1744663"/>
            <a:ext cx="4648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400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zh-CN" altLang="en-US" sz="2400" baseline="-25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大正方形</a:t>
            </a:r>
            <a:r>
              <a:rPr lang="zh-CN" altLang="en-US" sz="2400">
                <a:solidFill>
                  <a:srgbClr val="FF0000"/>
                </a:solidFill>
              </a:rPr>
              <a:t>＝</a:t>
            </a:r>
            <a:r>
              <a:rPr lang="zh-CN" altLang="zh-CN" sz="240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zh-CN" altLang="zh-CN" sz="2400" i="1">
                <a:solidFill>
                  <a:srgbClr val="FF0000"/>
                </a:solidFill>
              </a:rPr>
              <a:t>·</a:t>
            </a:r>
            <a:r>
              <a:rPr lang="zh-CN" altLang="zh-CN" sz="2400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zh-CN" altLang="en-US" sz="2400" baseline="-25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三角形</a:t>
            </a:r>
            <a:r>
              <a:rPr lang="zh-CN" altLang="en-US" sz="2400">
                <a:solidFill>
                  <a:srgbClr val="FF0000"/>
                </a:solidFill>
              </a:rPr>
              <a:t>＋</a:t>
            </a:r>
            <a:r>
              <a:rPr lang="zh-CN" altLang="zh-CN" sz="2400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zh-CN" altLang="en-US" sz="2400" baseline="-25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小正方形，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184470" y="590848"/>
            <a:ext cx="206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赵爽弦图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519613" y="593725"/>
            <a:ext cx="143351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0070C0"/>
                </a:solidFill>
                <a:latin typeface="Times New Roman" pitchFamily="18" charset="0"/>
              </a:rPr>
              <a:t>证明：</a:t>
            </a:r>
          </a:p>
        </p:txBody>
      </p:sp>
      <p:graphicFrame>
        <p:nvGraphicFramePr>
          <p:cNvPr id="3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33341"/>
              </p:ext>
            </p:extLst>
          </p:nvPr>
        </p:nvGraphicFramePr>
        <p:xfrm>
          <a:off x="5824538" y="2322513"/>
          <a:ext cx="31813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Document" r:id="rId3" imgW="4001723" imgH="2179952" progId="Word.Document.8">
                  <p:embed/>
                </p:oleObj>
              </mc:Choice>
              <mc:Fallback>
                <p:oleObj name="Document" r:id="rId3" imgW="4001723" imgH="21799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322513"/>
                        <a:ext cx="3181350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344863" y="2462213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400" b="1" i="1">
                <a:latin typeface="Times New Roman" pitchFamily="18" charset="0"/>
              </a:rPr>
              <a:t>b-a</a:t>
            </a:r>
          </a:p>
        </p:txBody>
      </p:sp>
    </p:spTree>
    <p:extLst>
      <p:ext uri="{BB962C8B-B14F-4D97-AF65-F5344CB8AC3E}">
        <p14:creationId xmlns:p14="http://schemas.microsoft.com/office/powerpoint/2010/main" val="18034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2" grpId="0"/>
      <p:bldP spid="23" grpId="0"/>
      <p:bldP spid="24" grpId="0"/>
      <p:bldP spid="25" grpId="0"/>
      <p:bldP spid="26" grpId="0" bldLvl="0" animBg="1"/>
      <p:bldP spid="27" grpId="0"/>
      <p:bldP spid="28" grpId="0"/>
      <p:bldP spid="29" grpId="0" bldLvl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/>
          <p:cNvSpPr>
            <a:spLocks noChangeArrowheads="1"/>
          </p:cNvSpPr>
          <p:nvPr/>
        </p:nvSpPr>
        <p:spPr bwMode="auto">
          <a:xfrm>
            <a:off x="4811844" y="3952875"/>
            <a:ext cx="2506663" cy="2503487"/>
          </a:xfrm>
          <a:custGeom>
            <a:avLst/>
            <a:gdLst>
              <a:gd name="T0" fmla="*/ 905449 w 1578"/>
              <a:gd name="T1" fmla="*/ 0 h 1578"/>
              <a:gd name="T2" fmla="*/ 0 w 1578"/>
              <a:gd name="T3" fmla="*/ 1599186 h 1578"/>
              <a:gd name="T4" fmla="*/ 1601214 w 1578"/>
              <a:gd name="T5" fmla="*/ 2503487 h 1578"/>
              <a:gd name="T6" fmla="*/ 2506663 w 1578"/>
              <a:gd name="T7" fmla="*/ 904301 h 1578"/>
              <a:gd name="T8" fmla="*/ 905449 w 1578"/>
              <a:gd name="T9" fmla="*/ 0 h 15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8" h="1578">
                <a:moveTo>
                  <a:pt x="570" y="0"/>
                </a:moveTo>
                <a:lnTo>
                  <a:pt x="0" y="1008"/>
                </a:lnTo>
                <a:lnTo>
                  <a:pt x="1008" y="1578"/>
                </a:lnTo>
                <a:lnTo>
                  <a:pt x="1578" y="570"/>
                </a:lnTo>
                <a:lnTo>
                  <a:pt x="570" y="0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" name="Freeform 4"/>
          <p:cNvSpPr>
            <a:spLocks noChangeArrowheads="1"/>
          </p:cNvSpPr>
          <p:nvPr/>
        </p:nvSpPr>
        <p:spPr bwMode="auto">
          <a:xfrm>
            <a:off x="3689482" y="2352675"/>
            <a:ext cx="906462" cy="1600200"/>
          </a:xfrm>
          <a:custGeom>
            <a:avLst/>
            <a:gdLst>
              <a:gd name="T0" fmla="*/ 0 w 570"/>
              <a:gd name="T1" fmla="*/ 0 h 1008"/>
              <a:gd name="T2" fmla="*/ 0 w 570"/>
              <a:gd name="T3" fmla="*/ 1600200 h 1008"/>
              <a:gd name="T4" fmla="*/ 906462 w 570"/>
              <a:gd name="T5" fmla="*/ 0 h 1008"/>
              <a:gd name="T6" fmla="*/ 0 w 57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0" h="1008">
                <a:moveTo>
                  <a:pt x="0" y="0"/>
                </a:moveTo>
                <a:lnTo>
                  <a:pt x="0" y="1008"/>
                </a:lnTo>
                <a:lnTo>
                  <a:pt x="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0" name="Freeform 5"/>
          <p:cNvSpPr>
            <a:spLocks noChangeArrowheads="1"/>
          </p:cNvSpPr>
          <p:nvPr/>
        </p:nvSpPr>
        <p:spPr bwMode="auto">
          <a:xfrm>
            <a:off x="7045457" y="2989263"/>
            <a:ext cx="1600200" cy="906462"/>
          </a:xfrm>
          <a:custGeom>
            <a:avLst/>
            <a:gdLst>
              <a:gd name="T0" fmla="*/ 0 w 1008"/>
              <a:gd name="T1" fmla="*/ 0 h 570"/>
              <a:gd name="T2" fmla="*/ 0 w 1008"/>
              <a:gd name="T3" fmla="*/ 906462 h 570"/>
              <a:gd name="T4" fmla="*/ 1600200 w 1008"/>
              <a:gd name="T5" fmla="*/ 906462 h 570"/>
              <a:gd name="T6" fmla="*/ 0 w 1008"/>
              <a:gd name="T7" fmla="*/ 0 h 5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570">
                <a:moveTo>
                  <a:pt x="0" y="0"/>
                </a:moveTo>
                <a:lnTo>
                  <a:pt x="0" y="570"/>
                </a:lnTo>
                <a:lnTo>
                  <a:pt x="1008" y="5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1" name="Freeform 6"/>
          <p:cNvSpPr>
            <a:spLocks noChangeArrowheads="1"/>
          </p:cNvSpPr>
          <p:nvPr/>
        </p:nvSpPr>
        <p:spPr bwMode="auto">
          <a:xfrm>
            <a:off x="4143507" y="2257425"/>
            <a:ext cx="904875" cy="1600200"/>
          </a:xfrm>
          <a:custGeom>
            <a:avLst/>
            <a:gdLst>
              <a:gd name="T0" fmla="*/ 904875 w 570"/>
              <a:gd name="T1" fmla="*/ 0 h 1008"/>
              <a:gd name="T2" fmla="*/ 904875 w 570"/>
              <a:gd name="T3" fmla="*/ 1600200 h 1008"/>
              <a:gd name="T4" fmla="*/ 0 w 570"/>
              <a:gd name="T5" fmla="*/ 1600200 h 1008"/>
              <a:gd name="T6" fmla="*/ 904875 w 57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0" h="1008">
                <a:moveTo>
                  <a:pt x="570" y="0"/>
                </a:moveTo>
                <a:lnTo>
                  <a:pt x="570" y="1008"/>
                </a:lnTo>
                <a:lnTo>
                  <a:pt x="0" y="1008"/>
                </a:lnTo>
                <a:lnTo>
                  <a:pt x="570" y="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" name="Freeform 7"/>
          <p:cNvSpPr>
            <a:spLocks noChangeArrowheads="1"/>
          </p:cNvSpPr>
          <p:nvPr/>
        </p:nvSpPr>
        <p:spPr bwMode="auto">
          <a:xfrm>
            <a:off x="7091494" y="2466975"/>
            <a:ext cx="1600200" cy="903288"/>
          </a:xfrm>
          <a:custGeom>
            <a:avLst/>
            <a:gdLst>
              <a:gd name="T0" fmla="*/ 0 w 1008"/>
              <a:gd name="T1" fmla="*/ 0 h 570"/>
              <a:gd name="T2" fmla="*/ 1600200 w 1008"/>
              <a:gd name="T3" fmla="*/ 0 h 570"/>
              <a:gd name="T4" fmla="*/ 1600200 w 1008"/>
              <a:gd name="T5" fmla="*/ 903288 h 570"/>
              <a:gd name="T6" fmla="*/ 0 w 1008"/>
              <a:gd name="T7" fmla="*/ 0 h 5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570">
                <a:moveTo>
                  <a:pt x="0" y="0"/>
                </a:moveTo>
                <a:lnTo>
                  <a:pt x="1008" y="0"/>
                </a:lnTo>
                <a:lnTo>
                  <a:pt x="1008" y="5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751144" y="869950"/>
            <a:ext cx="82423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证法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：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毕达哥拉斯证法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，将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四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个全等的直角三角形按图示进行拼图，然后分析其面积关系后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证明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.</a:t>
            </a:r>
            <a:endParaRPr lang="en-US" altLang="zh-CN" sz="2400" dirty="0"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30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5 -0.00601 C -0.07554 0.06339 -0.10849 0.1344 -0.08778 0.17465 C -0.06616 0.21513 0.05861 0.22415 0.08896 0.23549 " pathEditMode="relative" rAng="0" ptsTypes="aaA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178" y="12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 0.03331 C 0.09156 0.11612 0.15916 0.19916 0.13624 0.22993 C 0.11371 0.26093 -0.07085 0.21998 -0.11174 0.21744 " pathEditMode="relative" rAng="0" ptsTypes="aaA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9" y="11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2 0.06755 C 0.05835 0.26741 0.1292 0.46727 0.09963 0.51839 C 0.07046 0.56975 -0.13949 0.39649 -0.18651 0.37266 " pathEditMode="relative" rAng="0" ptsTypes="aaA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654" y="25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545E-6 0.0007 C 0.1615 -0.00601 0.32287 -0.01249 0.35413 0.05066 C 0.38539 0.11428 0.21529 0.32709 0.18742 0.38261 " pathEditMode="relative" rAng="0" ptsTypes="aaA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263" y="18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2324" y="1840226"/>
            <a:ext cx="3532981" cy="3343247"/>
            <a:chOff x="822324" y="1840226"/>
            <a:chExt cx="3532981" cy="3343247"/>
          </a:xfrm>
        </p:grpSpPr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688555" y="2357198"/>
              <a:ext cx="666750" cy="46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3659980" y="3724674"/>
              <a:ext cx="666750" cy="46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22324" y="1840226"/>
              <a:ext cx="3046412" cy="3343247"/>
              <a:chOff x="810418" y="1715549"/>
              <a:chExt cx="3046412" cy="3343247"/>
            </a:xfrm>
          </p:grpSpPr>
          <p:sp>
            <p:nvSpPr>
              <p:cNvPr id="15" name="Freeform 3"/>
              <p:cNvSpPr>
                <a:spLocks noChangeArrowheads="1"/>
              </p:cNvSpPr>
              <p:nvPr/>
            </p:nvSpPr>
            <p:spPr bwMode="auto">
              <a:xfrm>
                <a:off x="1215230" y="2147551"/>
                <a:ext cx="904875" cy="1600947"/>
              </a:xfrm>
              <a:custGeom>
                <a:avLst/>
                <a:gdLst>
                  <a:gd name="T0" fmla="*/ 0 w 570"/>
                  <a:gd name="T1" fmla="*/ 0 h 1008"/>
                  <a:gd name="T2" fmla="*/ 0 w 570"/>
                  <a:gd name="T3" fmla="*/ 1008 h 1008"/>
                  <a:gd name="T4" fmla="*/ 570 w 570"/>
                  <a:gd name="T5" fmla="*/ 0 h 1008"/>
                  <a:gd name="T6" fmla="*/ 0 w 570"/>
                  <a:gd name="T7" fmla="*/ 0 h 10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4"/>
              <p:cNvSpPr>
                <a:spLocks noChangeArrowheads="1"/>
              </p:cNvSpPr>
              <p:nvPr/>
            </p:nvSpPr>
            <p:spPr bwMode="auto">
              <a:xfrm>
                <a:off x="1215230" y="3748497"/>
                <a:ext cx="1600200" cy="905297"/>
              </a:xfrm>
              <a:custGeom>
                <a:avLst/>
                <a:gdLst>
                  <a:gd name="T0" fmla="*/ 0 w 1008"/>
                  <a:gd name="T1" fmla="*/ 0 h 570"/>
                  <a:gd name="T2" fmla="*/ 0 w 1008"/>
                  <a:gd name="T3" fmla="*/ 570 h 570"/>
                  <a:gd name="T4" fmla="*/ 1008 w 1008"/>
                  <a:gd name="T5" fmla="*/ 570 h 570"/>
                  <a:gd name="T6" fmla="*/ 0 w 1008"/>
                  <a:gd name="T7" fmla="*/ 0 h 5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8" h="570">
                    <a:moveTo>
                      <a:pt x="0" y="0"/>
                    </a:moveTo>
                    <a:lnTo>
                      <a:pt x="0" y="570"/>
                    </a:lnTo>
                    <a:lnTo>
                      <a:pt x="1008" y="5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5"/>
              <p:cNvSpPr>
                <a:spLocks noChangeArrowheads="1"/>
              </p:cNvSpPr>
              <p:nvPr/>
            </p:nvSpPr>
            <p:spPr bwMode="auto">
              <a:xfrm>
                <a:off x="2815430" y="3052848"/>
                <a:ext cx="904875" cy="1600947"/>
              </a:xfrm>
              <a:custGeom>
                <a:avLst/>
                <a:gdLst>
                  <a:gd name="T0" fmla="*/ 570 w 570"/>
                  <a:gd name="T1" fmla="*/ 0 h 1008"/>
                  <a:gd name="T2" fmla="*/ 570 w 570"/>
                  <a:gd name="T3" fmla="*/ 1008 h 1008"/>
                  <a:gd name="T4" fmla="*/ 0 w 570"/>
                  <a:gd name="T5" fmla="*/ 1008 h 1008"/>
                  <a:gd name="T6" fmla="*/ 570 w 570"/>
                  <a:gd name="T7" fmla="*/ 0 h 10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0" h="1008">
                    <a:moveTo>
                      <a:pt x="570" y="0"/>
                    </a:moveTo>
                    <a:lnTo>
                      <a:pt x="570" y="1008"/>
                    </a:lnTo>
                    <a:lnTo>
                      <a:pt x="0" y="1008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6"/>
              <p:cNvSpPr>
                <a:spLocks noChangeArrowheads="1"/>
              </p:cNvSpPr>
              <p:nvPr/>
            </p:nvSpPr>
            <p:spPr bwMode="auto">
              <a:xfrm>
                <a:off x="2120105" y="2147551"/>
                <a:ext cx="1600200" cy="905297"/>
              </a:xfrm>
              <a:custGeom>
                <a:avLst/>
                <a:gdLst>
                  <a:gd name="T0" fmla="*/ 0 w 1008"/>
                  <a:gd name="T1" fmla="*/ 0 h 570"/>
                  <a:gd name="T2" fmla="*/ 1008 w 1008"/>
                  <a:gd name="T3" fmla="*/ 0 h 570"/>
                  <a:gd name="T4" fmla="*/ 1008 w 1008"/>
                  <a:gd name="T5" fmla="*/ 570 h 570"/>
                  <a:gd name="T6" fmla="*/ 0 w 1008"/>
                  <a:gd name="T7" fmla="*/ 0 h 5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8" h="570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5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9" name="Freeform 7"/>
              <p:cNvSpPr>
                <a:spLocks noChangeArrowheads="1"/>
              </p:cNvSpPr>
              <p:nvPr/>
            </p:nvSpPr>
            <p:spPr bwMode="auto">
              <a:xfrm>
                <a:off x="1215230" y="2147551"/>
                <a:ext cx="2505075" cy="2506244"/>
              </a:xfrm>
              <a:custGeom>
                <a:avLst/>
                <a:gdLst>
                  <a:gd name="T0" fmla="*/ 570 w 1578"/>
                  <a:gd name="T1" fmla="*/ 0 h 1578"/>
                  <a:gd name="T2" fmla="*/ 0 w 1578"/>
                  <a:gd name="T3" fmla="*/ 1008 h 1578"/>
                  <a:gd name="T4" fmla="*/ 1008 w 1578"/>
                  <a:gd name="T5" fmla="*/ 1578 h 1578"/>
                  <a:gd name="T6" fmla="*/ 1578 w 1578"/>
                  <a:gd name="T7" fmla="*/ 570 h 1578"/>
                  <a:gd name="T8" fmla="*/ 570 w 1578"/>
                  <a:gd name="T9" fmla="*/ 0 h 1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8" h="1578">
                    <a:moveTo>
                      <a:pt x="570" y="0"/>
                    </a:moveTo>
                    <a:lnTo>
                      <a:pt x="0" y="1008"/>
                    </a:lnTo>
                    <a:lnTo>
                      <a:pt x="1008" y="1578"/>
                    </a:lnTo>
                    <a:lnTo>
                      <a:pt x="1578" y="570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1448593" y="1715549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a</a:t>
                </a:r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823118" y="4032792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a</a:t>
                </a:r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3053555" y="4490206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a</a:t>
                </a:r>
              </a:p>
            </p:txBody>
          </p:sp>
          <p:sp>
            <p:nvSpPr>
              <p:cNvPr id="25" name="Text Box 13"/>
              <p:cNvSpPr txBox="1">
                <a:spLocks noChangeArrowheads="1"/>
              </p:cNvSpPr>
              <p:nvPr/>
            </p:nvSpPr>
            <p:spPr bwMode="auto">
              <a:xfrm>
                <a:off x="810418" y="2603376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b</a:t>
                </a:r>
              </a:p>
            </p:txBody>
          </p:sp>
          <p:sp>
            <p:nvSpPr>
              <p:cNvPr id="26" name="Text Box 14"/>
              <p:cNvSpPr txBox="1">
                <a:spLocks noChangeArrowheads="1"/>
              </p:cNvSpPr>
              <p:nvPr/>
            </p:nvSpPr>
            <p:spPr bwMode="auto">
              <a:xfrm>
                <a:off x="2850355" y="1734608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b</a:t>
                </a:r>
              </a:p>
            </p:txBody>
          </p:sp>
          <p:sp>
            <p:nvSpPr>
              <p:cNvPr id="27" name="Text Box 15"/>
              <p:cNvSpPr txBox="1">
                <a:spLocks noChangeArrowheads="1"/>
              </p:cNvSpPr>
              <p:nvPr/>
            </p:nvSpPr>
            <p:spPr bwMode="auto">
              <a:xfrm>
                <a:off x="1650205" y="4596618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b</a:t>
                </a:r>
              </a:p>
            </p:txBody>
          </p:sp>
          <p:sp>
            <p:nvSpPr>
              <p:cNvPr id="29" name="Text Box 17"/>
              <p:cNvSpPr txBox="1">
                <a:spLocks noChangeArrowheads="1"/>
              </p:cNvSpPr>
              <p:nvPr/>
            </p:nvSpPr>
            <p:spPr bwMode="auto">
              <a:xfrm>
                <a:off x="2897980" y="2219021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c</a:t>
                </a:r>
              </a:p>
            </p:txBody>
          </p:sp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 rot="411068">
                <a:off x="1447005" y="2608140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c</a:t>
                </a:r>
              </a:p>
            </p:txBody>
          </p:sp>
          <p:sp>
            <p:nvSpPr>
              <p:cNvPr id="31" name="Text Box 19"/>
              <p:cNvSpPr txBox="1">
                <a:spLocks noChangeArrowheads="1"/>
              </p:cNvSpPr>
              <p:nvPr/>
            </p:nvSpPr>
            <p:spPr bwMode="auto">
              <a:xfrm>
                <a:off x="1694655" y="3950204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c</a:t>
                </a:r>
              </a:p>
            </p:txBody>
          </p:sp>
          <p:sp>
            <p:nvSpPr>
              <p:cNvPr id="32" name="Text Box 20"/>
              <p:cNvSpPr txBox="1">
                <a:spLocks noChangeArrowheads="1"/>
              </p:cNvSpPr>
              <p:nvPr/>
            </p:nvSpPr>
            <p:spPr bwMode="auto">
              <a:xfrm>
                <a:off x="3190080" y="3588085"/>
                <a:ext cx="666750" cy="46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itchFamily="18" charset="0"/>
                    <a:ea typeface="黑体" pitchFamily="49" charset="-122"/>
                  </a:rPr>
                  <a:t>c</a:t>
                </a:r>
              </a:p>
            </p:txBody>
          </p:sp>
        </p:grpSp>
      </p:grp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4621212" y="4597131"/>
            <a:ext cx="4411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∴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+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+2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ab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+2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ab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，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678362" y="5427392"/>
            <a:ext cx="3602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∴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+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.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4574380" y="1626065"/>
            <a:ext cx="5145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pt-BR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∵</a:t>
            </a:r>
            <a:r>
              <a:rPr lang="pt-BR" altLang="zh-CN" sz="2400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S</a:t>
            </a:r>
            <a:r>
              <a:rPr lang="zh-CN" altLang="pt-BR" sz="2400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大正方形</a:t>
            </a:r>
            <a:r>
              <a:rPr lang="pt-BR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=(</a:t>
            </a:r>
            <a:r>
              <a:rPr lang="pt-BR" altLang="zh-CN" sz="2400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pt-BR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+</a:t>
            </a:r>
            <a:r>
              <a:rPr lang="pt-BR" altLang="zh-CN" sz="2400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pt-BR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)</a:t>
            </a:r>
            <a:r>
              <a:rPr lang="pt-BR" altLang="zh-CN" sz="2400" baseline="30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pt-BR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=</a:t>
            </a:r>
            <a:r>
              <a:rPr lang="pt-BR" altLang="zh-CN" sz="2400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pt-BR" altLang="zh-CN" sz="2400" baseline="30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pt-BR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+</a:t>
            </a:r>
            <a:r>
              <a:rPr lang="pt-BR" altLang="zh-CN" sz="2400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pt-BR" altLang="zh-CN" sz="2400" baseline="300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pt-BR" altLang="zh-CN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+2</a:t>
            </a:r>
            <a:r>
              <a:rPr lang="pt-BR" altLang="zh-CN" sz="2400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ab</a:t>
            </a:r>
            <a:r>
              <a:rPr lang="en-US" altLang="pt-BR" sz="2400" i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,</a:t>
            </a: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4678362" y="2592424"/>
            <a:ext cx="4937125" cy="1569531"/>
            <a:chOff x="3379" y="3029"/>
            <a:chExt cx="7773" cy="2473"/>
          </a:xfrm>
        </p:grpSpPr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3379" y="3029"/>
              <a:ext cx="7773" cy="2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S</a:t>
              </a:r>
              <a:r>
                <a:rPr lang="zh-CN" altLang="en-US" sz="2400" baseline="-250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大正方形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= 4</a:t>
              </a:r>
              <a:r>
                <a:rPr lang="en-US" altLang="zh-CN" sz="2400" i="1" dirty="0" smtClean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S</a:t>
              </a:r>
              <a:r>
                <a:rPr lang="zh-CN" altLang="en-US" sz="2400" baseline="-250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直角三角形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+ 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S</a:t>
              </a:r>
              <a:r>
                <a:rPr lang="zh-CN" altLang="en-US" sz="2400" baseline="-250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小正方形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400" baseline="-250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          </a:t>
              </a:r>
              <a:r>
                <a:rPr lang="zh-CN" altLang="en-US" sz="2400" baseline="-25000" dirty="0" smtClean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        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=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×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    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ab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+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  <a:r>
                <a:rPr lang="en-US" altLang="zh-CN" sz="2400" baseline="300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       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     =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  <a:r>
                <a:rPr lang="en-US" altLang="zh-CN" sz="2400" baseline="300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+2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ab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，</a:t>
              </a:r>
              <a:endPara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graphicFrame>
          <p:nvGraphicFramePr>
            <p:cNvPr id="38" name="Object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4648456"/>
                </p:ext>
              </p:extLst>
            </p:nvPr>
          </p:nvGraphicFramePr>
          <p:xfrm>
            <a:off x="6032" y="3665"/>
            <a:ext cx="603" cy="1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55" r:id="rId3" imgW="152280" imgH="393480" progId="Equation.DSMT4">
                    <p:embed/>
                  </p:oleObj>
                </mc:Choice>
                <mc:Fallback>
                  <p:oleObj r:id="rId3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2" y="3665"/>
                          <a:ext cx="603" cy="1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/>
          <p:cNvSpPr/>
          <p:nvPr/>
        </p:nvSpPr>
        <p:spPr>
          <a:xfrm>
            <a:off x="4678362" y="105480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pt-BR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证明：</a:t>
            </a:r>
            <a:endParaRPr lang="zh-CN" altLang="pt-BR" sz="2400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45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 noChangeArrowheads="1"/>
          </p:cNvSpPr>
          <p:nvPr/>
        </p:nvSpPr>
        <p:spPr bwMode="auto">
          <a:xfrm>
            <a:off x="2367022" y="2616201"/>
            <a:ext cx="2286000" cy="3430587"/>
          </a:xfrm>
          <a:custGeom>
            <a:avLst/>
            <a:gdLst>
              <a:gd name="T0" fmla="*/ 0 w 3600"/>
              <a:gd name="T1" fmla="*/ 0 h 5400"/>
              <a:gd name="T2" fmla="*/ 1143000 w 3600"/>
              <a:gd name="T3" fmla="*/ 0 h 5400"/>
              <a:gd name="T4" fmla="*/ 2286000 w 3600"/>
              <a:gd name="T5" fmla="*/ 3430587 h 5400"/>
              <a:gd name="T6" fmla="*/ 0 w 3600"/>
              <a:gd name="T7" fmla="*/ 3430587 h 5400"/>
              <a:gd name="T8" fmla="*/ 0 w 3600"/>
              <a:gd name="T9" fmla="*/ 0 h 5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00" h="5400">
                <a:moveTo>
                  <a:pt x="0" y="0"/>
                </a:moveTo>
                <a:lnTo>
                  <a:pt x="1800" y="0"/>
                </a:lnTo>
                <a:lnTo>
                  <a:pt x="3600" y="5400"/>
                </a:lnTo>
                <a:lnTo>
                  <a:pt x="0" y="5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" name="Freeform 4"/>
          <p:cNvSpPr>
            <a:spLocks noChangeArrowheads="1"/>
          </p:cNvSpPr>
          <p:nvPr/>
        </p:nvSpPr>
        <p:spPr bwMode="auto">
          <a:xfrm>
            <a:off x="2367022" y="2616201"/>
            <a:ext cx="1143000" cy="2325687"/>
          </a:xfrm>
          <a:custGeom>
            <a:avLst/>
            <a:gdLst>
              <a:gd name="T0" fmla="*/ 0 w 2190"/>
              <a:gd name="T1" fmla="*/ 0 h 3661"/>
              <a:gd name="T2" fmla="*/ 0 w 2190"/>
              <a:gd name="T3" fmla="*/ 2325687 h 3661"/>
              <a:gd name="T4" fmla="*/ 1143000 w 2190"/>
              <a:gd name="T5" fmla="*/ 635 h 3661"/>
              <a:gd name="T6" fmla="*/ 0 w 2190"/>
              <a:gd name="T7" fmla="*/ 0 h 36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90" h="3661">
                <a:moveTo>
                  <a:pt x="0" y="0"/>
                </a:moveTo>
                <a:lnTo>
                  <a:pt x="0" y="3661"/>
                </a:lnTo>
                <a:lnTo>
                  <a:pt x="219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" name="Freeform 5"/>
          <p:cNvSpPr>
            <a:spLocks noChangeArrowheads="1"/>
          </p:cNvSpPr>
          <p:nvPr/>
        </p:nvSpPr>
        <p:spPr bwMode="auto">
          <a:xfrm rot="16200000">
            <a:off x="2938522" y="4332288"/>
            <a:ext cx="1143000" cy="2286000"/>
          </a:xfrm>
          <a:custGeom>
            <a:avLst/>
            <a:gdLst>
              <a:gd name="T0" fmla="*/ 0 w 2190"/>
              <a:gd name="T1" fmla="*/ 0 h 3661"/>
              <a:gd name="T2" fmla="*/ 0 w 2190"/>
              <a:gd name="T3" fmla="*/ 2286000 h 3661"/>
              <a:gd name="T4" fmla="*/ 1143000 w 2190"/>
              <a:gd name="T5" fmla="*/ 624 h 3661"/>
              <a:gd name="T6" fmla="*/ 0 w 2190"/>
              <a:gd name="T7" fmla="*/ 0 h 36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90" h="3661">
                <a:moveTo>
                  <a:pt x="0" y="0"/>
                </a:moveTo>
                <a:lnTo>
                  <a:pt x="0" y="3661"/>
                </a:lnTo>
                <a:lnTo>
                  <a:pt x="219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95622" y="2149476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i="1">
                <a:latin typeface="Times New Roman" pitchFamily="18" charset="0"/>
                <a:ea typeface="黑体" pitchFamily="49" charset="-122"/>
              </a:rPr>
              <a:t>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57422" y="5132388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i="1">
                <a:latin typeface="Times New Roman" pitchFamily="18" charset="0"/>
                <a:ea typeface="黑体" pitchFamily="49" charset="-122"/>
              </a:rPr>
              <a:t>a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81222" y="3225801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i="1">
                <a:latin typeface="Times New Roman" pitchFamily="18" charset="0"/>
                <a:ea typeface="黑体" pitchFamily="49" charset="-122"/>
              </a:rPr>
              <a:t>b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52822" y="6046788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i="1">
                <a:latin typeface="Times New Roman" pitchFamily="18" charset="0"/>
                <a:ea typeface="黑体" pitchFamily="49" charset="-122"/>
              </a:rPr>
              <a:t>b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24222" y="3409951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i="1">
                <a:latin typeface="Times New Roman" pitchFamily="18" charset="0"/>
                <a:ea typeface="黑体" pitchFamily="49" charset="-122"/>
              </a:rPr>
              <a:t>c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29022" y="4827588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i="1">
                <a:latin typeface="Times New Roman" pitchFamily="18" charset="0"/>
                <a:ea typeface="黑体" pitchFamily="49" charset="-122"/>
              </a:rPr>
              <a:t>c</a:t>
            </a:r>
          </a:p>
        </p:txBody>
      </p:sp>
      <p:graphicFrame>
        <p:nvGraphicFramePr>
          <p:cNvPr id="11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664390"/>
              </p:ext>
            </p:extLst>
          </p:nvPr>
        </p:nvGraphicFramePr>
        <p:xfrm>
          <a:off x="4499034" y="2760663"/>
          <a:ext cx="5114749" cy="78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r:id="rId3" imgW="1955520" imgH="393480" progId="Equation.3">
                  <p:embed/>
                </p:oleObj>
              </mc:Choice>
              <mc:Fallback>
                <p:oleObj r:id="rId3" imgW="195552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034" y="2760663"/>
                        <a:ext cx="5114749" cy="787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912558"/>
              </p:ext>
            </p:extLst>
          </p:nvPr>
        </p:nvGraphicFramePr>
        <p:xfrm>
          <a:off x="5219760" y="3863976"/>
          <a:ext cx="4494692" cy="79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r:id="rId5" imgW="1587240" imgH="393480" progId="Equation.3">
                  <p:embed/>
                </p:oleObj>
              </mc:Choice>
              <mc:Fallback>
                <p:oleObj r:id="rId5" imgW="158724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60" y="3863976"/>
                        <a:ext cx="4494692" cy="791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368577" y="4948865"/>
            <a:ext cx="247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∴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+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=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38422" y="1049338"/>
            <a:ext cx="82407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证法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： 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美国第二十任总统伽菲尔德的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“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总统证法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”.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138422" y="1354783"/>
            <a:ext cx="857635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如图，图中的三个三角形都是直角三角形，求证：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+ 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= 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baseline="-25000" dirty="0">
                <a:latin typeface="Times New Roman" pitchFamily="18" charset="0"/>
                <a:ea typeface="黑体" pitchFamily="49" charset="-122"/>
              </a:rPr>
              <a:t>.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5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70610" y="891881"/>
            <a:ext cx="4317207" cy="52322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★</a:t>
            </a:r>
            <a:r>
              <a:rPr lang="zh-CN" altLang="en-US" sz="28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利用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勾股定理进行计算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86267" y="1621903"/>
            <a:ext cx="784542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例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en-US" altLang="zh-CN" sz="2400" dirty="0">
                <a:solidFill>
                  <a:srgbClr val="149494"/>
                </a:solidFill>
                <a:latin typeface="Times New Roman" pitchFamily="18" charset="0"/>
                <a:ea typeface="黑体" pitchFamily="49" charset="-122"/>
              </a:rPr>
              <a:t>  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 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如图，在</a:t>
            </a:r>
            <a:r>
              <a:rPr lang="en-US" altLang="zh-CN" sz="2400" dirty="0" err="1">
                <a:latin typeface="Times New Roman" pitchFamily="18" charset="0"/>
                <a:ea typeface="黑体" pitchFamily="49" charset="-122"/>
              </a:rPr>
              <a:t>Rt△</a:t>
            </a:r>
            <a:r>
              <a:rPr lang="en-US" altLang="zh-CN" sz="2400" i="1" dirty="0" err="1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中，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∠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=90°.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4529" y="2290241"/>
            <a:ext cx="337343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 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（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）若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=5,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求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;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60879" y="2839516"/>
            <a:ext cx="37782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ea typeface="黑体" pitchFamily="49" charset="-122"/>
              </a:rPr>
              <a:t>  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（</a:t>
            </a:r>
            <a:r>
              <a:rPr lang="en-US" altLang="zh-CN" sz="24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）若</a:t>
            </a:r>
            <a:r>
              <a:rPr lang="en-US" altLang="zh-CN" sz="2400" i="1"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400">
                <a:latin typeface="Times New Roman" pitchFamily="18" charset="0"/>
                <a:ea typeface="黑体" pitchFamily="49" charset="-122"/>
              </a:rPr>
              <a:t>=1,</a:t>
            </a:r>
            <a:r>
              <a:rPr lang="en-US" altLang="zh-CN" sz="2400" i="1"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>
                <a:latin typeface="Times New Roman" pitchFamily="18" charset="0"/>
                <a:ea typeface="黑体" pitchFamily="49" charset="-122"/>
              </a:rPr>
              <a:t>=2,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求</a:t>
            </a:r>
            <a:r>
              <a:rPr lang="en-US" altLang="zh-CN" sz="2400" i="1"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400">
                <a:latin typeface="Times New Roman" pitchFamily="18" charset="0"/>
                <a:ea typeface="黑体" pitchFamily="49" charset="-122"/>
              </a:rPr>
              <a:t>.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802192" y="3703112"/>
            <a:ext cx="3042861" cy="468018"/>
            <a:chOff x="539750" y="2990850"/>
            <a:chExt cx="3042862" cy="467738"/>
          </a:xfrm>
        </p:grpSpPr>
        <p:sp>
          <p:nvSpPr>
            <p:cNvPr id="8" name="文本框 2"/>
            <p:cNvSpPr txBox="1">
              <a:spLocks noChangeArrowheads="1"/>
            </p:cNvSpPr>
            <p:nvPr/>
          </p:nvSpPr>
          <p:spPr bwMode="auto">
            <a:xfrm>
              <a:off x="539750" y="2997200"/>
              <a:ext cx="800219" cy="46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240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解：</a:t>
              </a:r>
            </a:p>
          </p:txBody>
        </p:sp>
        <p:sp>
          <p:nvSpPr>
            <p:cNvPr id="9" name="文本框 3"/>
            <p:cNvSpPr txBox="1">
              <a:spLocks noChangeArrowheads="1"/>
            </p:cNvSpPr>
            <p:nvPr/>
          </p:nvSpPr>
          <p:spPr bwMode="auto">
            <a:xfrm>
              <a:off x="1192213" y="2990850"/>
              <a:ext cx="2390399" cy="46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(1)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据勾股定理得</a:t>
              </a:r>
            </a:p>
          </p:txBody>
        </p:sp>
      </p:grpSp>
      <p:graphicFrame>
        <p:nvGraphicFramePr>
          <p:cNvPr id="10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05905"/>
              </p:ext>
            </p:extLst>
          </p:nvPr>
        </p:nvGraphicFramePr>
        <p:xfrm>
          <a:off x="2338767" y="4373041"/>
          <a:ext cx="51673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r:id="rId3" imgW="2336800" imgH="266700" progId="Equation.DSMT4">
                  <p:embed/>
                </p:oleObj>
              </mc:Choice>
              <mc:Fallback>
                <p:oleObj r:id="rId3" imgW="2336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767" y="4373041"/>
                        <a:ext cx="51673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48"/>
          <p:cNvSpPr txBox="1">
            <a:spLocks noChangeArrowheads="1"/>
          </p:cNvSpPr>
          <p:nvPr/>
        </p:nvSpPr>
        <p:spPr bwMode="auto">
          <a:xfrm>
            <a:off x="2495929" y="5093766"/>
            <a:ext cx="2390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(2)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据勾股定理得</a:t>
            </a:r>
          </a:p>
        </p:txBody>
      </p:sp>
      <p:graphicFrame>
        <p:nvGraphicFramePr>
          <p:cNvPr id="12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672606"/>
              </p:ext>
            </p:extLst>
          </p:nvPr>
        </p:nvGraphicFramePr>
        <p:xfrm>
          <a:off x="2541967" y="5793853"/>
          <a:ext cx="40703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r:id="rId5" imgW="1841400" imgH="253800" progId="Equation.DSMT4">
                  <p:embed/>
                </p:oleObj>
              </mc:Choice>
              <mc:Fallback>
                <p:oleObj r:id="rId5" imgW="1841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967" y="5793853"/>
                        <a:ext cx="40703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7047292" y="2226741"/>
            <a:ext cx="2166937" cy="1979612"/>
            <a:chOff x="3717" y="2433"/>
            <a:chExt cx="1365" cy="1247"/>
          </a:xfrm>
        </p:grpSpPr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3915" y="3483"/>
              <a:ext cx="1026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915" y="2589"/>
              <a:ext cx="1026" cy="89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3915" y="2589"/>
              <a:ext cx="1" cy="89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3915" y="3393"/>
              <a:ext cx="90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4005" y="3393"/>
              <a:ext cx="1" cy="9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3717" y="3447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4953" y="3417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3829" y="2433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3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1629" y="833057"/>
            <a:ext cx="89535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例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2   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在</a:t>
            </a:r>
            <a:r>
              <a:rPr lang="en-US" altLang="zh-CN" sz="2400" dirty="0" err="1">
                <a:latin typeface="Times New Roman" pitchFamily="18" charset="0"/>
                <a:ea typeface="黑体" pitchFamily="49" charset="-122"/>
              </a:rPr>
              <a:t>Rt△</a:t>
            </a:r>
            <a:r>
              <a:rPr lang="en-US" altLang="zh-CN" sz="2400" i="1" dirty="0" err="1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中，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AB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＝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4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，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AC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＝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，求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BC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的长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.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1509269" y="1423988"/>
            <a:ext cx="7453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解：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本题斜边不确定，需分类讨论：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当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AB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为斜边时，如图，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当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BC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为斜边时，如图，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27256" y="2979738"/>
            <a:ext cx="1530350" cy="1917700"/>
            <a:chOff x="939" y="1974"/>
            <a:chExt cx="1545" cy="2010"/>
          </a:xfrm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948" y="2088"/>
              <a:ext cx="1536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1230" y="3684"/>
              <a:ext cx="1026" cy="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224" y="2334"/>
              <a:ext cx="1032" cy="135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230" y="3546"/>
              <a:ext cx="138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1368" y="3546"/>
              <a:ext cx="1" cy="14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989" y="2822"/>
              <a:ext cx="9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656" y="3321"/>
              <a:ext cx="9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3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939" y="3463"/>
              <a:ext cx="12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2300" y="3486"/>
              <a:ext cx="12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173" y="1974"/>
              <a:ext cx="12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224" y="2334"/>
              <a:ext cx="6" cy="135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2828481" y="3194050"/>
            <a:ext cx="1776413" cy="1584325"/>
            <a:chOff x="3717" y="2317"/>
            <a:chExt cx="1365" cy="1473"/>
          </a:xfrm>
        </p:grpSpPr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3915" y="3483"/>
              <a:ext cx="1026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915" y="2589"/>
              <a:ext cx="1026" cy="89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915" y="2589"/>
              <a:ext cx="1" cy="89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915" y="3393"/>
              <a:ext cx="90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4005" y="3393"/>
              <a:ext cx="1" cy="9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4444" y="2681"/>
              <a:ext cx="9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4341" y="3154"/>
              <a:ext cx="9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</a:rPr>
                <a:t>3</a:t>
              </a: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3717" y="3447"/>
              <a:ext cx="12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C</a:t>
              </a: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4953" y="3417"/>
              <a:ext cx="12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765" y="2317"/>
              <a:ext cx="12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</p:grpSp>
      <p:graphicFrame>
        <p:nvGraphicFramePr>
          <p:cNvPr id="27" name="对象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323669"/>
              </p:ext>
            </p:extLst>
          </p:nvPr>
        </p:nvGraphicFramePr>
        <p:xfrm>
          <a:off x="5175394" y="2021635"/>
          <a:ext cx="2524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r:id="rId3" imgW="1307880" imgH="253800" progId="Equation.KSEE3">
                  <p:embed/>
                </p:oleObj>
              </mc:Choice>
              <mc:Fallback>
                <p:oleObj r:id="rId3" imgW="1307880" imgH="25380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394" y="2021635"/>
                        <a:ext cx="25241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61153"/>
              </p:ext>
            </p:extLst>
          </p:nvPr>
        </p:nvGraphicFramePr>
        <p:xfrm>
          <a:off x="5160992" y="2597965"/>
          <a:ext cx="23034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r:id="rId5" imgW="1193760" imgH="253800" progId="Equation.KSEE3">
                  <p:embed/>
                </p:oleObj>
              </mc:Choice>
              <mc:Fallback>
                <p:oleObj r:id="rId5" imgW="1193760" imgH="25380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92" y="2597965"/>
                        <a:ext cx="23034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6"/>
          <p:cNvSpPr txBox="1">
            <a:spLocks noChangeArrowheads="1"/>
          </p:cNvSpPr>
          <p:nvPr/>
        </p:nvSpPr>
        <p:spPr bwMode="auto">
          <a:xfrm>
            <a:off x="3276156" y="4537075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Wingdings" pitchFamily="2" charset="2"/>
              </a:rPr>
              <a:t>图</a:t>
            </a: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6068569" y="4560888"/>
            <a:ext cx="766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Wingdings" pitchFamily="2" charset="2"/>
              </a:rPr>
              <a:t>图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297040" y="5022553"/>
            <a:ext cx="8702675" cy="16550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归纳：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当</a:t>
            </a:r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直角三角形中所给的两条边没有指明是斜边或直角边时，其中一较长边可能是直角边，也可能是斜边，这种情况下一定要进行分类讨论，否则容易丢解</a:t>
            </a:r>
            <a:r>
              <a:rPr lang="en-US" altLang="zh-CN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.</a:t>
            </a:r>
            <a:endParaRPr lang="en-US" altLang="zh-CN" sz="2400" dirty="0"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1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365" y="814860"/>
            <a:ext cx="864711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</a:rPr>
              <a:t>例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已知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∠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ACB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=90°,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CD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⊥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AB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,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AC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=3,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BC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=4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. 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求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CD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的长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.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764805" y="1485291"/>
            <a:ext cx="474662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</a:rPr>
              <a:t>解：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由勾股定理可得，</a:t>
            </a:r>
            <a:endParaRPr lang="en-US" altLang="en-US" sz="2400" dirty="0">
              <a:latin typeface="Times New Roman" pitchFamily="18" charset="0"/>
              <a:ea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      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AB</a:t>
            </a:r>
            <a:r>
              <a:rPr lang="en-US" altLang="zh-CN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AC</a:t>
            </a:r>
            <a:r>
              <a:rPr lang="en-US" altLang="zh-CN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+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BC</a:t>
            </a:r>
            <a:r>
              <a:rPr lang="en-US" altLang="zh-CN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=25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       即 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AB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=5.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      根据三角形面积公式，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     ∴ 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   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AC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×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BC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    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AB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×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CD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    ∴ 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CD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      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511430" y="1613430"/>
            <a:ext cx="3429000" cy="2963849"/>
            <a:chOff x="1474" y="1344"/>
            <a:chExt cx="2404" cy="1988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746" y="1661"/>
              <a:ext cx="1905" cy="1361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519" y="1344"/>
              <a:ext cx="4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tx1"/>
                  </a:solidFill>
                  <a:latin typeface="Times New Roman" pitchFamily="18" charset="0"/>
                  <a:ea typeface="EU-BX" pitchFamily="65" charset="-122"/>
                </a:rPr>
                <a:t>A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381" y="1797"/>
              <a:ext cx="4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tx1"/>
                  </a:solidFill>
                  <a:latin typeface="Times New Roman" pitchFamily="18" charset="0"/>
                  <a:ea typeface="EU-BX" pitchFamily="65" charset="-122"/>
                </a:rPr>
                <a:t>D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3022"/>
              <a:ext cx="4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tx1"/>
                  </a:solidFill>
                  <a:latin typeface="Times New Roman" pitchFamily="18" charset="0"/>
                  <a:ea typeface="EU-BX" pitchFamily="65" charset="-122"/>
                </a:rPr>
                <a:t>B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474" y="2929"/>
              <a:ext cx="4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solidFill>
                    <a:schemeClr val="tx1"/>
                  </a:solidFill>
                  <a:latin typeface="Times New Roman" pitchFamily="18" charset="0"/>
                  <a:ea typeface="EU-BX" pitchFamily="65" charset="-122"/>
                </a:rPr>
                <a:t>C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746" y="2115"/>
              <a:ext cx="635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474" y="2115"/>
              <a:ext cx="22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427" y="3022"/>
              <a:ext cx="22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336" y="220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2426" y="2160"/>
              <a:ext cx="4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aphicFrame>
        <p:nvGraphicFramePr>
          <p:cNvPr id="15" name="对象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14088"/>
              </p:ext>
            </p:extLst>
          </p:nvPr>
        </p:nvGraphicFramePr>
        <p:xfrm>
          <a:off x="2656543" y="3483644"/>
          <a:ext cx="27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r:id="rId3" imgW="152268" imgH="393359" progId="Equation.DSMT4">
                  <p:embed/>
                </p:oleObj>
              </mc:Choice>
              <mc:Fallback>
                <p:oleObj r:id="rId3" imgW="15226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543" y="3483644"/>
                        <a:ext cx="27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5121"/>
              </p:ext>
            </p:extLst>
          </p:nvPr>
        </p:nvGraphicFramePr>
        <p:xfrm>
          <a:off x="4138117" y="3533126"/>
          <a:ext cx="2889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r:id="rId5" imgW="152268" imgH="393359" progId="Equation.DSMT4">
                  <p:embed/>
                </p:oleObj>
              </mc:Choice>
              <mc:Fallback>
                <p:oleObj r:id="rId5" imgW="15226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117" y="3533126"/>
                        <a:ext cx="2889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81273"/>
              </p:ext>
            </p:extLst>
          </p:nvPr>
        </p:nvGraphicFramePr>
        <p:xfrm>
          <a:off x="3218052" y="4040960"/>
          <a:ext cx="51276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r:id="rId7" imgW="203024" imgH="393359" progId="Equation.DSMT4">
                  <p:embed/>
                </p:oleObj>
              </mc:Choice>
              <mc:Fallback>
                <p:oleObj r:id="rId7" imgW="203024" imgH="393359" progId="Equation.DSMT4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052" y="4040960"/>
                        <a:ext cx="512763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99"/>
          <p:cNvSpPr txBox="1">
            <a:spLocks noChangeArrowheads="1"/>
          </p:cNvSpPr>
          <p:nvPr/>
        </p:nvSpPr>
        <p:spPr bwMode="auto">
          <a:xfrm>
            <a:off x="1446430" y="5008925"/>
            <a:ext cx="849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方法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总结：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由直角三角形的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面积公式可知</a:t>
            </a: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直角三角形两直角边的积等于斜边与斜边上高的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积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.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58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787400" y="341296"/>
            <a:ext cx="3088610" cy="862965"/>
            <a:chOff x="3327445" y="196489"/>
            <a:chExt cx="3088610" cy="1003300"/>
          </a:xfrm>
        </p:grpSpPr>
        <p:pic>
          <p:nvPicPr>
            <p:cNvPr id="27" name="图片 26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29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随堂训练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325669" y="1748510"/>
                <a:ext cx="9307481" cy="1251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atin typeface="黑体" pitchFamily="49" charset="-122"/>
                    <a:ea typeface="黑体" pitchFamily="49" charset="-122"/>
                  </a:rPr>
                  <a:t>1.</a:t>
                </a:r>
                <a:r>
                  <a:rPr lang="zh-CN" altLang="en-US" sz="2400" dirty="0">
                    <a:latin typeface="黑体" pitchFamily="49" charset="-122"/>
                    <a:ea typeface="黑体" pitchFamily="49" charset="-122"/>
                  </a:rPr>
                  <a:t>已知直角三角形两边的长为</a:t>
                </a:r>
                <a:r>
                  <a:rPr lang="en-US" altLang="zh-CN" sz="2400" dirty="0">
                    <a:latin typeface="黑体" pitchFamily="49" charset="-122"/>
                    <a:ea typeface="黑体" pitchFamily="49" charset="-122"/>
                  </a:rPr>
                  <a:t>3</a:t>
                </a:r>
                <a:r>
                  <a:rPr lang="zh-CN" altLang="en-US" sz="2400" dirty="0">
                    <a:latin typeface="黑体" pitchFamily="49" charset="-122"/>
                    <a:ea typeface="黑体" pitchFamily="49" charset="-122"/>
                  </a:rPr>
                  <a:t>和</a:t>
                </a:r>
                <a:r>
                  <a:rPr lang="en-US" altLang="zh-CN" sz="2400" dirty="0">
                    <a:latin typeface="黑体" pitchFamily="49" charset="-122"/>
                    <a:ea typeface="黑体" pitchFamily="49" charset="-122"/>
                  </a:rPr>
                  <a:t>4</a:t>
                </a:r>
                <a:r>
                  <a:rPr lang="zh-CN" altLang="en-US" sz="2400" dirty="0">
                    <a:latin typeface="黑体" pitchFamily="49" charset="-122"/>
                    <a:ea typeface="黑体" pitchFamily="49" charset="-122"/>
                  </a:rPr>
                  <a:t>，则此三角形的周长为（      </a:t>
                </a:r>
                <a:r>
                  <a:rPr lang="zh-CN" altLang="en-US" sz="2400" dirty="0" smtClean="0">
                    <a:latin typeface="黑体" pitchFamily="49" charset="-122"/>
                    <a:ea typeface="黑体" pitchFamily="49" charset="-122"/>
                  </a:rPr>
                  <a:t>）</a:t>
                </a:r>
                <a:endParaRPr lang="zh-CN" altLang="en-US" sz="2400" dirty="0">
                  <a:latin typeface="黑体" pitchFamily="49" charset="-122"/>
                  <a:ea typeface="黑体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黑体" pitchFamily="49" charset="-122"/>
                    <a:ea typeface="黑体" pitchFamily="49" charset="-122"/>
                  </a:rPr>
                  <a:t>  </a:t>
                </a:r>
                <a:r>
                  <a:rPr lang="en-US" altLang="zh-CN" sz="2400" dirty="0">
                    <a:latin typeface="黑体" pitchFamily="49" charset="-122"/>
                    <a:ea typeface="黑体" pitchFamily="49" charset="-122"/>
                  </a:rPr>
                  <a:t>A.12   </a:t>
                </a:r>
                <a:r>
                  <a:rPr lang="en-US" altLang="zh-CN" sz="2400" dirty="0" smtClean="0">
                    <a:latin typeface="黑体" pitchFamily="49" charset="-122"/>
                    <a:ea typeface="黑体" pitchFamily="49" charset="-122"/>
                  </a:rPr>
                  <a:t>    </a:t>
                </a:r>
                <a:r>
                  <a:rPr lang="en-US" altLang="zh-CN" sz="2400" dirty="0">
                    <a:latin typeface="黑体" pitchFamily="49" charset="-122"/>
                    <a:ea typeface="黑体" pitchFamily="49" charset="-122"/>
                  </a:rPr>
                  <a:t>B.7</a:t>
                </a:r>
                <a:r>
                  <a:rPr lang="zh-CN" altLang="en-US" sz="2400" dirty="0" smtClean="0">
                    <a:latin typeface="黑体" pitchFamily="49" charset="-122"/>
                    <a:ea typeface="黑体" pitchFamily="49" charset="-122"/>
                  </a:rPr>
                  <a:t>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zh-CN" altLang="en-US" sz="2400" dirty="0" smtClean="0">
                    <a:latin typeface="黑体" pitchFamily="49" charset="-122"/>
                    <a:ea typeface="黑体" pitchFamily="49" charset="-122"/>
                  </a:rPr>
                  <a:t>         </a:t>
                </a:r>
                <a:r>
                  <a:rPr lang="en-US" altLang="zh-CN" sz="2400" dirty="0">
                    <a:latin typeface="黑体" pitchFamily="49" charset="-122"/>
                    <a:ea typeface="黑体" pitchFamily="49" charset="-122"/>
                  </a:rPr>
                  <a:t>C.12</a:t>
                </a:r>
                <a:r>
                  <a:rPr lang="zh-CN" altLang="en-US" sz="2400" dirty="0">
                    <a:latin typeface="黑体" pitchFamily="49" charset="-122"/>
                    <a:ea typeface="黑体" pitchFamily="49" charset="-122"/>
                  </a:rPr>
                  <a:t>或</a:t>
                </a:r>
                <a:r>
                  <a:rPr lang="en-US" altLang="zh-CN" sz="2400" dirty="0">
                    <a:latin typeface="黑体" pitchFamily="49" charset="-122"/>
                    <a:ea typeface="黑体" pitchFamily="49" charset="-122"/>
                  </a:rPr>
                  <a:t>7+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黑体" pitchFamily="49" charset="-122"/>
                    <a:ea typeface="黑体" pitchFamily="49" charset="-122"/>
                  </a:rPr>
                  <a:t>  </a:t>
                </a:r>
                <a:r>
                  <a:rPr lang="en-US" altLang="zh-CN" sz="2400" dirty="0" smtClean="0">
                    <a:latin typeface="黑体" pitchFamily="49" charset="-122"/>
                    <a:ea typeface="黑体" pitchFamily="49" charset="-122"/>
                  </a:rPr>
                  <a:t>    </a:t>
                </a:r>
                <a:r>
                  <a:rPr lang="en-US" altLang="zh-CN" sz="2400" dirty="0">
                    <a:latin typeface="黑体" pitchFamily="49" charset="-122"/>
                    <a:ea typeface="黑体" pitchFamily="49" charset="-122"/>
                  </a:rPr>
                  <a:t>D.</a:t>
                </a:r>
                <a:r>
                  <a:rPr lang="zh-CN" altLang="en-US" sz="2400" dirty="0">
                    <a:latin typeface="黑体" pitchFamily="49" charset="-122"/>
                    <a:ea typeface="黑体" pitchFamily="49" charset="-122"/>
                  </a:rPr>
                  <a:t>以上都不对</a:t>
                </a: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669" y="1748510"/>
                <a:ext cx="9307481" cy="1251689"/>
              </a:xfrm>
              <a:prstGeom prst="rect">
                <a:avLst/>
              </a:prstGeom>
              <a:blipFill rotWithShape="1">
                <a:blip r:embed="rId3"/>
                <a:stretch>
                  <a:fillRect l="-982" r="-1244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479560" y="1837188"/>
            <a:ext cx="6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3315" y="3443410"/>
            <a:ext cx="8948258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三角形的两边长为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，要使这个三角形为直角三角形，则第三边长为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(      )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A.9   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B.10 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C.2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或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9   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D.2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或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0731" y="4112002"/>
            <a:ext cx="6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0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14818" y="357545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在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△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中，∠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=90°.</a:t>
            </a:r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）若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=15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=8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，则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= </a:t>
            </a:r>
            <a:r>
              <a:rPr lang="en-US" altLang="zh-CN" sz="2400" u="sng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                 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 </a:t>
            </a:r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）若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=13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=12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，则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= </a:t>
            </a:r>
            <a:r>
              <a:rPr lang="en-US" altLang="zh-CN" sz="2400" u="sng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             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）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若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BC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=11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AB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=61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则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AC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=_______</a:t>
            </a:r>
            <a:r>
              <a:rPr lang="zh-CN" altLang="zh-CN" sz="2400" dirty="0"/>
              <a:t>．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673842" y="4099936"/>
            <a:ext cx="10858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17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791288" y="4618938"/>
            <a:ext cx="10858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5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216767" y="5140048"/>
            <a:ext cx="10858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60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52320" y="1125132"/>
            <a:ext cx="871306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3.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图中阴影部分是一个正方形，则此正方形的面积为</a:t>
            </a:r>
            <a:r>
              <a:rPr lang="zh-CN" altLang="en-US" sz="2400" u="sng" dirty="0">
                <a:latin typeface="Times New Roman" pitchFamily="18" charset="0"/>
                <a:ea typeface="黑体" pitchFamily="49" charset="-122"/>
              </a:rPr>
              <a:t>             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.</a:t>
            </a: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24114" y="1919576"/>
            <a:ext cx="3743325" cy="1552575"/>
            <a:chOff x="1158" y="1956"/>
            <a:chExt cx="4170" cy="2248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501" y="2507"/>
              <a:ext cx="282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501" y="2507"/>
              <a:ext cx="2827" cy="169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xmlns="" id="{B9F11239-B0FB-4F80-A0DA-EFF2DFCC3A40}"/>
                </a:ext>
              </a:extLst>
            </p:cNvPr>
            <p:cNvSpPr/>
            <p:nvPr/>
          </p:nvSpPr>
          <p:spPr>
            <a:xfrm>
              <a:off x="1158" y="2503"/>
              <a:ext cx="1355" cy="1699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2400" noProof="1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048" y="1956"/>
              <a:ext cx="1092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itchFamily="18" charset="0"/>
                </a:rPr>
                <a:t>8 cm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22" y="3415"/>
              <a:ext cx="133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Times New Roman" pitchFamily="18" charset="0"/>
                </a:rPr>
                <a:t>10 cm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739772" y="1176894"/>
            <a:ext cx="1725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36 cm²</a:t>
            </a:r>
          </a:p>
        </p:txBody>
      </p:sp>
    </p:spTree>
    <p:extLst>
      <p:ext uri="{BB962C8B-B14F-4D97-AF65-F5344CB8AC3E}">
        <p14:creationId xmlns:p14="http://schemas.microsoft.com/office/powerpoint/2010/main" val="11683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8101" y="1003857"/>
            <a:ext cx="3088610" cy="862965"/>
            <a:chOff x="3327445" y="196489"/>
            <a:chExt cx="3088610" cy="1003300"/>
          </a:xfrm>
        </p:grpSpPr>
        <p:pic>
          <p:nvPicPr>
            <p:cNvPr id="9" name="图片 8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1" name="TextBox 2"/>
              <p:cNvSpPr txBox="1"/>
              <p:nvPr/>
            </p:nvSpPr>
            <p:spPr>
              <a:xfrm>
                <a:off x="1809" y="782"/>
                <a:ext cx="3850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学 习 目 标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12"/>
          <p:cNvSpPr/>
          <p:nvPr/>
        </p:nvSpPr>
        <p:spPr>
          <a:xfrm>
            <a:off x="1179316" y="2639727"/>
            <a:ext cx="252028" cy="317898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8462" y="3217453"/>
            <a:ext cx="252028" cy="317898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7595" y="2475510"/>
            <a:ext cx="8653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itchFamily="18" charset="0"/>
                <a:ea typeface="黑体" pitchFamily="49" charset="-122"/>
              </a:rPr>
              <a:t>能说出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勾股定理的内容，会用面积法来证明勾股定理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. 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1697595" y="3053236"/>
            <a:ext cx="5570756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会用勾股定理进行简单的计算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. </a:t>
            </a:r>
            <a:r>
              <a:rPr lang="en-US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难点）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2715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680594" y="2707114"/>
            <a:ext cx="882242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解</a:t>
            </a:r>
            <a:r>
              <a:rPr lang="zh-CN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：在△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</a:t>
            </a:r>
            <a:r>
              <a:rPr lang="zh-CN" altLang="zh-CN" sz="2400" dirty="0">
                <a:solidFill>
                  <a:srgbClr val="FF0000"/>
                </a:solidFill>
              </a:rPr>
              <a:t>，∠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</a:rPr>
              <a:t>=90°</a:t>
            </a:r>
            <a:r>
              <a:rPr lang="zh-CN" altLang="zh-CN" sz="2400" dirty="0">
                <a:solidFill>
                  <a:srgbClr val="FF0000"/>
                </a:solidFill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</a:rPr>
              <a:t>  </a:t>
            </a:r>
            <a:r>
              <a:rPr lang="zh-CN" altLang="zh-CN" sz="2400" dirty="0">
                <a:solidFill>
                  <a:srgbClr val="FF0000"/>
                </a:solidFill>
              </a:rPr>
              <a:t>∴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aseline="30000" dirty="0">
                <a:solidFill>
                  <a:srgbClr val="FF0000"/>
                </a:solidFill>
              </a:rPr>
              <a:t>2</a:t>
            </a:r>
            <a:r>
              <a:rPr lang="en-US" altLang="zh-CN" sz="2400" dirty="0">
                <a:solidFill>
                  <a:srgbClr val="FF0000"/>
                </a:solidFill>
              </a:rPr>
              <a:t>+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baseline="30000" dirty="0">
                <a:solidFill>
                  <a:srgbClr val="FF0000"/>
                </a:solidFill>
              </a:rPr>
              <a:t>2</a:t>
            </a:r>
            <a:r>
              <a:rPr lang="en-US" altLang="zh-CN" sz="2400" dirty="0">
                <a:solidFill>
                  <a:srgbClr val="FF0000"/>
                </a:solidFill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baseline="30000" dirty="0">
                <a:solidFill>
                  <a:srgbClr val="FF0000"/>
                </a:solidFill>
              </a:rPr>
              <a:t>2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.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/>
            </a:r>
            <a:br>
              <a:rPr lang="en-US" altLang="zh-CN" sz="2400" dirty="0">
                <a:solidFill>
                  <a:srgbClr val="FF0000"/>
                </a:solidFill>
              </a:rPr>
            </a:br>
            <a:r>
              <a:rPr lang="zh-CN" altLang="zh-CN" sz="2400" dirty="0">
                <a:solidFill>
                  <a:srgbClr val="FF0000"/>
                </a:solidFill>
              </a:rPr>
              <a:t>∵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﹣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</a:rPr>
              <a:t>=4</a:t>
            </a:r>
            <a:r>
              <a:rPr lang="zh-CN" altLang="zh-CN" sz="2400" dirty="0">
                <a:solidFill>
                  <a:srgbClr val="FF0000"/>
                </a:solidFill>
              </a:rPr>
              <a:t>，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dirty="0" smtClean="0">
                <a:solidFill>
                  <a:srgbClr val="FF0000"/>
                </a:solidFill>
              </a:rPr>
              <a:t>=12</a:t>
            </a:r>
            <a:r>
              <a:rPr lang="zh-CN" altLang="en-US" sz="2400" dirty="0" smtClean="0">
                <a:solidFill>
                  <a:srgbClr val="FF0000"/>
                </a:solidFill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</a:rPr>
              <a:t>∴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c=a+</a:t>
            </a:r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zh-CN" altLang="zh-CN" sz="2400" dirty="0">
                <a:solidFill>
                  <a:srgbClr val="FF0000"/>
                </a:solidFill>
              </a:rPr>
              <a:t>，∴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aseline="30000" dirty="0">
                <a:solidFill>
                  <a:srgbClr val="FF0000"/>
                </a:solidFill>
              </a:rPr>
              <a:t>2</a:t>
            </a:r>
            <a:r>
              <a:rPr lang="en-US" altLang="zh-CN" sz="2400" dirty="0">
                <a:solidFill>
                  <a:srgbClr val="FF0000"/>
                </a:solidFill>
              </a:rPr>
              <a:t>+12</a:t>
            </a:r>
            <a:r>
              <a:rPr lang="en-US" altLang="zh-CN" sz="2400" baseline="30000" dirty="0">
                <a:solidFill>
                  <a:srgbClr val="FF0000"/>
                </a:solidFill>
              </a:rPr>
              <a:t>2</a:t>
            </a:r>
            <a:r>
              <a:rPr lang="en-US" altLang="zh-CN" sz="2400" dirty="0">
                <a:solidFill>
                  <a:srgbClr val="FF0000"/>
                </a:solidFill>
              </a:rPr>
              <a:t>=</a:t>
            </a:r>
            <a:r>
              <a:rPr lang="zh-CN" altLang="zh-CN" sz="2400" dirty="0">
                <a:solidFill>
                  <a:srgbClr val="FF0000"/>
                </a:solidFill>
              </a:rPr>
              <a:t>（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</a:rPr>
              <a:t>+4</a:t>
            </a:r>
            <a:r>
              <a:rPr lang="zh-CN" altLang="zh-CN" sz="2400" dirty="0">
                <a:solidFill>
                  <a:srgbClr val="FF0000"/>
                </a:solidFill>
              </a:rPr>
              <a:t>）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400" dirty="0">
                <a:solidFill>
                  <a:srgbClr val="FF0000"/>
                </a:solidFill>
              </a:rPr>
              <a:t> .</a:t>
            </a:r>
            <a:r>
              <a:rPr lang="en-US" altLang="zh-CN" sz="2400" dirty="0">
                <a:solidFill>
                  <a:srgbClr val="FF0000"/>
                </a:solidFill>
              </a:rPr>
              <a:t/>
            </a:r>
            <a:br>
              <a:rPr lang="en-US" altLang="zh-CN" sz="2400" dirty="0">
                <a:solidFill>
                  <a:srgbClr val="FF0000"/>
                </a:solidFill>
              </a:rPr>
            </a:br>
            <a:r>
              <a:rPr lang="zh-CN" altLang="zh-CN" sz="2400" dirty="0">
                <a:solidFill>
                  <a:srgbClr val="FF0000"/>
                </a:solidFill>
              </a:rPr>
              <a:t>∴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rgbClr val="FF0000"/>
                </a:solidFill>
              </a:rPr>
              <a:t>=16</a:t>
            </a:r>
            <a:r>
              <a:rPr lang="zh-CN" altLang="en-US" sz="2400" dirty="0" smtClean="0">
                <a:solidFill>
                  <a:srgbClr val="FF0000"/>
                </a:solidFill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</a:rPr>
              <a:t>∴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</a:rPr>
              <a:t>=20</a:t>
            </a:r>
            <a:r>
              <a:rPr lang="zh-CN" altLang="zh-CN" sz="2400" dirty="0">
                <a:solidFill>
                  <a:srgbClr val="FF0000"/>
                </a:solidFill>
              </a:rPr>
              <a:t>，</a:t>
            </a:r>
            <a:r>
              <a:rPr lang="zh-CN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即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</a:rPr>
              <a:t>=16</a:t>
            </a:r>
            <a:r>
              <a:rPr lang="zh-CN" altLang="zh-CN" sz="2400" dirty="0">
                <a:solidFill>
                  <a:srgbClr val="FF0000"/>
                </a:solidFill>
              </a:rPr>
              <a:t>，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dirty="0" smtClean="0">
                <a:solidFill>
                  <a:srgbClr val="FF0000"/>
                </a:solidFill>
              </a:rPr>
              <a:t>=20.                     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39317" y="1314704"/>
            <a:ext cx="7538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在△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中，∠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dirty="0"/>
              <a:t>=90°</a:t>
            </a:r>
            <a:r>
              <a:rPr lang="zh-CN" altLang="zh-CN" sz="2400" dirty="0"/>
              <a:t>，∠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zh-CN" sz="2400" dirty="0"/>
              <a:t>，∠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zh-CN" sz="2400" dirty="0"/>
              <a:t>，∠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的对边分别为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zh-CN" sz="2400" dirty="0"/>
              <a:t>，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zh-CN" sz="2400" dirty="0"/>
              <a:t>，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zh-CN" sz="2400" dirty="0"/>
              <a:t>，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若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zh-CN" sz="2400" i="1" dirty="0">
                <a:latin typeface="Times New Roman" pitchFamily="18" charset="0"/>
                <a:cs typeface="Times New Roman" pitchFamily="18" charset="0"/>
              </a:rPr>
              <a:t>﹣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/>
              <a:t>=4</a:t>
            </a:r>
            <a:r>
              <a:rPr lang="zh-CN" altLang="zh-CN" sz="2400" dirty="0"/>
              <a:t>，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dirty="0"/>
              <a:t>=12</a:t>
            </a:r>
            <a:r>
              <a:rPr lang="zh-CN" altLang="zh-CN" sz="2400" dirty="0"/>
              <a:t>，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求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zh-CN" sz="2400" i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zh-CN" sz="2400" dirty="0"/>
              <a:t>．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6520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1476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71" name="图片 -21474826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0"/>
          <a:stretch>
            <a:fillRect/>
          </a:stretch>
        </p:blipFill>
        <p:spPr bwMode="auto">
          <a:xfrm>
            <a:off x="8055635" y="2650920"/>
            <a:ext cx="2509497" cy="175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17"/>
          <p:cNvSpPr txBox="1">
            <a:spLocks noChangeArrowheads="1"/>
          </p:cNvSpPr>
          <p:nvPr/>
        </p:nvSpPr>
        <p:spPr bwMode="auto">
          <a:xfrm>
            <a:off x="1709446" y="2081227"/>
            <a:ext cx="857885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解：当高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AD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在△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内部时，如图①.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在Rt△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ABD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中，由勾股定理，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得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BD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AB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－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AD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＝20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－12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＝16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∴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BD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＝16 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.</a:t>
            </a:r>
            <a:endParaRPr lang="zh-CN" altLang="en-US" sz="2400" dirty="0">
              <a:latin typeface="Times New Roman" pitchFamily="18" charset="0"/>
              <a:ea typeface="黑体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在Rt△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ACD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中，由勾股定理，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得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CD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AC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－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AD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＝15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－12</a:t>
            </a:r>
            <a:r>
              <a:rPr lang="zh-CN" altLang="en-US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＝81，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∴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CD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＝9.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∴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BC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BD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＋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CD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＝25，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∴△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的周长为25＋20＋15＝60.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1516018" y="839788"/>
            <a:ext cx="838638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6.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在△</a:t>
            </a:r>
            <a:r>
              <a:rPr lang="zh-CN" altLang="en-US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ABC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中，</a:t>
            </a:r>
            <a:r>
              <a:rPr lang="zh-CN" altLang="en-US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AB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＝20，</a:t>
            </a:r>
            <a:r>
              <a:rPr lang="zh-CN" altLang="en-US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AC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＝15，</a:t>
            </a:r>
            <a:r>
              <a:rPr lang="zh-CN" altLang="en-US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AD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为</a:t>
            </a:r>
            <a:r>
              <a:rPr lang="zh-CN" altLang="en-US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BC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边上的高，且</a:t>
            </a:r>
            <a:r>
              <a:rPr lang="zh-CN" altLang="en-US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AD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＝12，求△</a:t>
            </a:r>
            <a:r>
              <a:rPr lang="zh-CN" altLang="en-US" sz="2400" i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ABC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的周长．</a:t>
            </a:r>
          </a:p>
        </p:txBody>
      </p:sp>
    </p:spTree>
    <p:extLst>
      <p:ext uri="{BB962C8B-B14F-4D97-AF65-F5344CB8AC3E}">
        <p14:creationId xmlns:p14="http://schemas.microsoft.com/office/powerpoint/2010/main" val="15126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5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5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5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5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5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5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5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5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99"/>
          <p:cNvSpPr txBox="1">
            <a:spLocks noChangeArrowheads="1"/>
          </p:cNvSpPr>
          <p:nvPr/>
        </p:nvSpPr>
        <p:spPr bwMode="auto">
          <a:xfrm>
            <a:off x="1333937" y="4063207"/>
            <a:ext cx="843915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方法总结：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题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中未给出图形，作高构造直角三角形时，易漏掉钝角三角形的情况．如在本例题中，易只考虑高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AD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在△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 ABC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内的情形，忽视高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AD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在△</a:t>
            </a:r>
            <a:r>
              <a:rPr lang="zh-CN" altLang="en-US" sz="2400" i="1" dirty="0">
                <a:latin typeface="Times New Roman" pitchFamily="18" charset="0"/>
                <a:ea typeface="黑体" pitchFamily="49" charset="-122"/>
              </a:rPr>
              <a:t> ABC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外的情形．</a:t>
            </a:r>
          </a:p>
        </p:txBody>
      </p:sp>
      <p:pic>
        <p:nvPicPr>
          <p:cNvPr id="17" name="图片 -21474826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9" t="320" r="-1154" b="-320"/>
          <a:stretch>
            <a:fillRect/>
          </a:stretch>
        </p:blipFill>
        <p:spPr bwMode="auto">
          <a:xfrm>
            <a:off x="7603087" y="1175744"/>
            <a:ext cx="2170000" cy="20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654612" y="943769"/>
            <a:ext cx="6070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当高</a:t>
            </a:r>
            <a:r>
              <a:rPr lang="zh-CN" altLang="en-US" sz="2400" i="1">
                <a:latin typeface="Times New Roman" pitchFamily="18" charset="0"/>
                <a:ea typeface="黑体" pitchFamily="49" charset="-122"/>
              </a:rPr>
              <a:t>AD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在△</a:t>
            </a:r>
            <a:r>
              <a:rPr lang="zh-CN" altLang="en-US" sz="2400" i="1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外部时，如图②.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同理可得 </a:t>
            </a:r>
            <a:r>
              <a:rPr lang="zh-CN" altLang="en-US" sz="2400" i="1">
                <a:latin typeface="Times New Roman" pitchFamily="18" charset="0"/>
                <a:ea typeface="黑体" pitchFamily="49" charset="-122"/>
              </a:rPr>
              <a:t>BD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＝16，</a:t>
            </a:r>
            <a:r>
              <a:rPr lang="zh-CN" altLang="en-US" sz="2400" i="1">
                <a:latin typeface="Times New Roman" pitchFamily="18" charset="0"/>
                <a:ea typeface="黑体" pitchFamily="49" charset="-122"/>
              </a:rPr>
              <a:t>CD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＝9.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∴</a:t>
            </a:r>
            <a:r>
              <a:rPr lang="zh-CN" altLang="en-US" sz="2400" i="1">
                <a:latin typeface="Times New Roman" pitchFamily="18" charset="0"/>
                <a:ea typeface="黑体" pitchFamily="49" charset="-122"/>
              </a:rPr>
              <a:t>BC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＝</a:t>
            </a:r>
            <a:r>
              <a:rPr lang="zh-CN" altLang="en-US" sz="2400" i="1">
                <a:latin typeface="Times New Roman" pitchFamily="18" charset="0"/>
                <a:ea typeface="黑体" pitchFamily="49" charset="-122"/>
              </a:rPr>
              <a:t>BD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－</a:t>
            </a:r>
            <a:r>
              <a:rPr lang="zh-CN" altLang="en-US" sz="2400" i="1">
                <a:latin typeface="Times New Roman" pitchFamily="18" charset="0"/>
                <a:ea typeface="黑体" pitchFamily="49" charset="-122"/>
              </a:rPr>
              <a:t>CD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＝7，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∴△</a:t>
            </a:r>
            <a:r>
              <a:rPr lang="zh-CN" altLang="en-US" sz="2400" i="1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的周长为7＋20＋15＝42.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综上所述，△</a:t>
            </a:r>
            <a:r>
              <a:rPr lang="zh-CN" altLang="en-US" sz="2400" i="1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的周长为42或60.</a:t>
            </a:r>
          </a:p>
        </p:txBody>
      </p:sp>
    </p:spTree>
    <p:extLst>
      <p:ext uri="{BB962C8B-B14F-4D97-AF65-F5344CB8AC3E}">
        <p14:creationId xmlns:p14="http://schemas.microsoft.com/office/powerpoint/2010/main" val="7333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5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32622" y="584473"/>
            <a:ext cx="3088610" cy="862965"/>
            <a:chOff x="3327445" y="196489"/>
            <a:chExt cx="3088610" cy="1003300"/>
          </a:xfrm>
        </p:grpSpPr>
        <p:pic>
          <p:nvPicPr>
            <p:cNvPr id="14" name="图片 13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课堂小结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43801" y="3172539"/>
            <a:ext cx="14157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itchFamily="49" charset="-122"/>
                <a:ea typeface="黑体" pitchFamily="49" charset="-122"/>
              </a:rPr>
              <a:t>勾股定理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83726" y="1724739"/>
            <a:ext cx="13477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内容</a:t>
            </a:r>
          </a:p>
        </p:txBody>
      </p:sp>
      <p:sp>
        <p:nvSpPr>
          <p:cNvPr id="21" name="左大括号 20"/>
          <p:cNvSpPr>
            <a:spLocks/>
          </p:cNvSpPr>
          <p:nvPr/>
        </p:nvSpPr>
        <p:spPr bwMode="auto">
          <a:xfrm>
            <a:off x="3024963" y="1926352"/>
            <a:ext cx="236538" cy="2954337"/>
          </a:xfrm>
          <a:prstGeom prst="leftBrace">
            <a:avLst>
              <a:gd name="adj1" fmla="val 7286"/>
              <a:gd name="adj2" fmla="val 50000"/>
            </a:avLst>
          </a:prstGeom>
          <a:ln w="38100"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062519" y="1419172"/>
            <a:ext cx="5089525" cy="1130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sz="2400" dirty="0" err="1">
                <a:latin typeface="Times New Roman" pitchFamily="18" charset="0"/>
                <a:ea typeface="黑体" pitchFamily="49" charset="-122"/>
              </a:rPr>
              <a:t>Rt</a:t>
            </a:r>
            <a:r>
              <a:rPr lang="en-US" altLang="zh-CN" sz="2400" dirty="0" err="1">
                <a:latin typeface="黑体" pitchFamily="49" charset="-122"/>
                <a:ea typeface="黑体" pitchFamily="49" charset="-122"/>
              </a:rPr>
              <a:t>△</a:t>
            </a:r>
            <a:r>
              <a:rPr lang="en-US" altLang="zh-CN" sz="2400" i="1" dirty="0" err="1">
                <a:latin typeface="Times New Roman" pitchFamily="18" charset="0"/>
                <a:ea typeface="黑体" pitchFamily="49" charset="-122"/>
              </a:rPr>
              <a:t>ABC</a:t>
            </a:r>
            <a:r>
              <a:rPr lang="zh-CN" altLang="en-US" sz="2400" i="1" dirty="0">
                <a:latin typeface="黑体" pitchFamily="49" charset="-122"/>
                <a:ea typeface="黑体" pitchFamily="49" charset="-122"/>
              </a:rPr>
              <a:t>中，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∠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=90°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,a,b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为直角边，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c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为斜边，则有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a</a:t>
            </a:r>
            <a:r>
              <a:rPr lang="en-US" altLang="zh-CN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+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b</a:t>
            </a:r>
            <a:r>
              <a:rPr lang="en-US" altLang="zh-CN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baseline="300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.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右箭头 22">
            <a:extLst>
              <a:ext uri="{FF2B5EF4-FFF2-40B4-BE49-F238E27FC236}">
                <a16:creationId xmlns:a16="http://schemas.microsoft.com/office/drawing/2014/main" xmlns="" id="{B7CC5115-2F91-401C-BDDB-4B64DEE727F7}"/>
              </a:ext>
            </a:extLst>
          </p:cNvPr>
          <p:cNvSpPr/>
          <p:nvPr/>
        </p:nvSpPr>
        <p:spPr bwMode="auto">
          <a:xfrm>
            <a:off x="4702951" y="1840627"/>
            <a:ext cx="255587" cy="2873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309126" y="4744164"/>
            <a:ext cx="13477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注意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5323663" y="3634502"/>
            <a:ext cx="3111500" cy="559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在直角三角形中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5323663" y="4471114"/>
            <a:ext cx="3371850" cy="559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看清哪个角是直角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5323663" y="5344239"/>
            <a:ext cx="4567238" cy="919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已知两边没有指明是直角边还是斜边时一定要分类讨论</a:t>
            </a:r>
          </a:p>
        </p:txBody>
      </p:sp>
      <p:sp>
        <p:nvSpPr>
          <p:cNvPr id="28" name="左大括号 27"/>
          <p:cNvSpPr>
            <a:spLocks/>
          </p:cNvSpPr>
          <p:nvPr/>
        </p:nvSpPr>
        <p:spPr bwMode="auto">
          <a:xfrm>
            <a:off x="4918851" y="4036139"/>
            <a:ext cx="244475" cy="1874838"/>
          </a:xfrm>
          <a:prstGeom prst="leftBrace">
            <a:avLst>
              <a:gd name="adj1" fmla="val 7633"/>
              <a:gd name="adj2" fmla="val 50000"/>
            </a:avLst>
          </a:prstGeom>
          <a:ln w="28575"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1487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2849">
            <a:off x="2734945" y="2129790"/>
            <a:ext cx="1586230" cy="1635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6415">
            <a:off x="4594860" y="2003425"/>
            <a:ext cx="1552575" cy="1602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560" y="2108200"/>
            <a:ext cx="1621155" cy="1609090"/>
          </a:xfrm>
          <a:prstGeom prst="rect">
            <a:avLst/>
          </a:prstGeom>
        </p:spPr>
      </p:pic>
      <p:pic>
        <p:nvPicPr>
          <p:cNvPr id="2" name="图片 1" descr="e39d3c2f2f182ad0b1d230a64cb0948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822190"/>
            <a:ext cx="1882775" cy="18827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260" y="2067560"/>
            <a:ext cx="1526540" cy="1689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03134" y="616601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新课导入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279049" y="2225584"/>
            <a:ext cx="913168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问题： 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国际数学大会是最高水平的全球性数学学科学术会议，被誉为数学界的“奥运会”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.2002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年在北京召开了第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24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界国际数学家大会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.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下图就是大会会徽的图案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.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你见过这个图案吗？它由哪些我们学过的基本图形组成？这个图案有什么特别的含义？</a:t>
            </a:r>
            <a:endParaRPr lang="en-US" altLang="zh-CN" sz="2400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4" name="Rectangle 10242"/>
          <p:cNvSpPr>
            <a:spLocks noChangeArrowheads="1"/>
          </p:cNvSpPr>
          <p:nvPr/>
        </p:nvSpPr>
        <p:spPr bwMode="auto">
          <a:xfrm>
            <a:off x="703134" y="1471919"/>
            <a:ext cx="1989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/>
            <a:r>
              <a:rPr lang="en-US" altLang="ko-KR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问题引入</a:t>
            </a:r>
            <a:r>
              <a:rPr lang="en-US" altLang="ko-KR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ko-KR" altLang="en-US" sz="2800" b="1" dirty="0">
              <a:solidFill>
                <a:srgbClr val="FF0000"/>
              </a:solidFill>
              <a:latin typeface="黑体" pitchFamily="49" charset="-122"/>
              <a:cs typeface="Arial" pitchFamily="34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95" y="4090710"/>
            <a:ext cx="2417996" cy="239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1161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3420" y="305994"/>
            <a:ext cx="3088610" cy="862965"/>
            <a:chOff x="3327445" y="196489"/>
            <a:chExt cx="3088610" cy="1003300"/>
          </a:xfrm>
        </p:grpSpPr>
        <p:pic>
          <p:nvPicPr>
            <p:cNvPr id="3" name="图片 2" descr="标题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知识讲解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13891" y="1495888"/>
            <a:ext cx="4496744" cy="52322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★</a:t>
            </a:r>
            <a:r>
              <a:rPr lang="zh-CN" altLang="en-US" sz="28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勾股定理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的认识及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验证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887855" y="2360335"/>
            <a:ext cx="86518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黑体" pitchFamily="49" charset="-122"/>
              </a:rPr>
              <a:t>    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相传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2500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多年前，毕达哥拉斯有一次在朋友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家做客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，发现他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朋友家用等腰三角形砖铺成的地面（如图）：</a:t>
            </a:r>
          </a:p>
        </p:txBody>
      </p:sp>
      <p:pic>
        <p:nvPicPr>
          <p:cNvPr id="18" name="Picture 21" descr="勾股定理图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1126" r="865"/>
          <a:stretch>
            <a:fillRect/>
          </a:stretch>
        </p:blipFill>
        <p:spPr bwMode="auto">
          <a:xfrm>
            <a:off x="7866238" y="3339064"/>
            <a:ext cx="2948355" cy="289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8537158" y="4225322"/>
            <a:ext cx="1004625" cy="1124603"/>
            <a:chOff x="3380" y="2316"/>
            <a:chExt cx="908" cy="1095"/>
          </a:xfrm>
        </p:grpSpPr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3571" y="2316"/>
              <a:ext cx="531" cy="532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buFont typeface="Arial" pitchFamily="34" charset="0"/>
                <a:buNone/>
              </a:pPr>
              <a:endParaRPr lang="zh-CN" altLang="en-US" sz="2800">
                <a:latin typeface="Times New Roman" pitchFamily="18" charset="0"/>
                <a:ea typeface="黑体" pitchFamily="49" charset="-122"/>
              </a:endParaRPr>
            </a:p>
          </p:txBody>
        </p:sp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3380" y="2382"/>
              <a:ext cx="908" cy="1029"/>
              <a:chOff x="3380" y="2382"/>
              <a:chExt cx="908" cy="1029"/>
            </a:xfrm>
          </p:grpSpPr>
          <p:grpSp>
            <p:nvGrpSpPr>
              <p:cNvPr id="22" name="Group 29"/>
              <p:cNvGrpSpPr>
                <a:grpSpLocks/>
              </p:cNvGrpSpPr>
              <p:nvPr/>
            </p:nvGrpSpPr>
            <p:grpSpPr bwMode="auto">
              <a:xfrm>
                <a:off x="3380" y="2388"/>
                <a:ext cx="908" cy="983"/>
                <a:chOff x="3424" y="1975"/>
                <a:chExt cx="908" cy="1001"/>
              </a:xfrm>
            </p:grpSpPr>
            <p:sp>
              <p:nvSpPr>
                <p:cNvPr id="26" name="Rectangle 30"/>
                <p:cNvSpPr>
                  <a:spLocks noChangeArrowheads="1"/>
                </p:cNvSpPr>
                <p:nvPr/>
              </p:nvSpPr>
              <p:spPr bwMode="auto">
                <a:xfrm>
                  <a:off x="3606" y="2432"/>
                  <a:ext cx="544" cy="5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zh-CN" altLang="zh-CN" sz="2800"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  <p:sp>
              <p:nvSpPr>
                <p:cNvPr id="27" name="Line 31"/>
                <p:cNvSpPr>
                  <a:spLocks noChangeShapeType="1"/>
                </p:cNvSpPr>
                <p:nvPr/>
              </p:nvSpPr>
              <p:spPr bwMode="auto">
                <a:xfrm>
                  <a:off x="3606" y="2432"/>
                  <a:ext cx="544" cy="5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606" y="2432"/>
                  <a:ext cx="544" cy="5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AutoShape 33"/>
                <p:cNvSpPr>
                  <a:spLocks noChangeArrowheads="1"/>
                </p:cNvSpPr>
                <p:nvPr/>
              </p:nvSpPr>
              <p:spPr bwMode="auto">
                <a:xfrm rot="-8033240">
                  <a:off x="3420" y="1979"/>
                  <a:ext cx="388" cy="380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itchFamily="34" charset="0"/>
                    <a:buNone/>
                  </a:pPr>
                  <a:endParaRPr lang="zh-CN" altLang="en-US" sz="2800"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  <p:sp>
              <p:nvSpPr>
                <p:cNvPr id="30" name="AutoShape 34"/>
                <p:cNvSpPr>
                  <a:spLocks noChangeArrowheads="1"/>
                </p:cNvSpPr>
                <p:nvPr/>
              </p:nvSpPr>
              <p:spPr bwMode="auto">
                <a:xfrm rot="2711834">
                  <a:off x="3424" y="1979"/>
                  <a:ext cx="388" cy="380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itchFamily="34" charset="0"/>
                    <a:buNone/>
                  </a:pPr>
                  <a:endParaRPr lang="zh-CN" altLang="en-US" sz="2800"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  <p:sp>
              <p:nvSpPr>
                <p:cNvPr id="31" name="AutoShape 35"/>
                <p:cNvSpPr>
                  <a:spLocks noChangeArrowheads="1"/>
                </p:cNvSpPr>
                <p:nvPr/>
              </p:nvSpPr>
              <p:spPr bwMode="auto">
                <a:xfrm rot="-8033240">
                  <a:off x="3948" y="1983"/>
                  <a:ext cx="388" cy="380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itchFamily="34" charset="0"/>
                    <a:buNone/>
                  </a:pPr>
                  <a:endParaRPr lang="zh-CN" altLang="en-US" sz="2800"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  <p:sp>
              <p:nvSpPr>
                <p:cNvPr id="32" name="AutoShape 36"/>
                <p:cNvSpPr>
                  <a:spLocks noChangeArrowheads="1"/>
                </p:cNvSpPr>
                <p:nvPr/>
              </p:nvSpPr>
              <p:spPr bwMode="auto">
                <a:xfrm rot="2748188">
                  <a:off x="3948" y="1983"/>
                  <a:ext cx="388" cy="380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itchFamily="34" charset="0"/>
                    <a:buNone/>
                  </a:pPr>
                  <a:endParaRPr lang="zh-CN" altLang="en-US" sz="2800">
                    <a:latin typeface="Times New Roman" pitchFamily="18" charset="0"/>
                    <a:ea typeface="黑体" pitchFamily="49" charset="-122"/>
                  </a:endParaRPr>
                </a:p>
              </p:txBody>
            </p:sp>
          </p:grpSp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3415" y="2382"/>
                <a:ext cx="272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chemeClr val="bg1"/>
                    </a:solidFill>
                    <a:latin typeface="Times New Roman" pitchFamily="18" charset="0"/>
                    <a:ea typeface="黑体" pitchFamily="49" charset="-122"/>
                  </a:rPr>
                  <a:t>A</a:t>
                </a:r>
              </a:p>
            </p:txBody>
          </p:sp>
          <p:sp>
            <p:nvSpPr>
              <p:cNvPr id="24" name="Text Box 38"/>
              <p:cNvSpPr txBox="1">
                <a:spLocks noChangeArrowheads="1"/>
              </p:cNvSpPr>
              <p:nvPr/>
            </p:nvSpPr>
            <p:spPr bwMode="auto">
              <a:xfrm>
                <a:off x="3973" y="2382"/>
                <a:ext cx="227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chemeClr val="bg1"/>
                    </a:solidFill>
                    <a:latin typeface="Times New Roman" pitchFamily="18" charset="0"/>
                    <a:ea typeface="黑体" pitchFamily="49" charset="-122"/>
                  </a:rPr>
                  <a:t>B</a:t>
                </a:r>
              </a:p>
            </p:txBody>
          </p:sp>
          <p:sp>
            <p:nvSpPr>
              <p:cNvPr id="25" name="Text Box 39"/>
              <p:cNvSpPr txBox="1">
                <a:spLocks noChangeArrowheads="1"/>
              </p:cNvSpPr>
              <p:nvPr/>
            </p:nvSpPr>
            <p:spPr bwMode="auto">
              <a:xfrm>
                <a:off x="3661" y="2961"/>
                <a:ext cx="272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Times New Roman" pitchFamily="18" charset="0"/>
                    <a:ea typeface="黑体" pitchFamily="49" charset="-122"/>
                  </a:rPr>
                  <a:t>C</a:t>
                </a:r>
              </a:p>
            </p:txBody>
          </p:sp>
        </p:grpSp>
      </p:grp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157685" y="3656300"/>
            <a:ext cx="62852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问题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：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  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正方形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A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、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B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、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C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的面积有什么关系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？</a:t>
            </a:r>
          </a:p>
        </p:txBody>
      </p:sp>
      <p:graphicFrame>
        <p:nvGraphicFramePr>
          <p:cNvPr id="34" name="对象 3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437180"/>
              </p:ext>
            </p:extLst>
          </p:nvPr>
        </p:nvGraphicFramePr>
        <p:xfrm>
          <a:off x="1764949" y="5417245"/>
          <a:ext cx="40941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r:id="rId5" imgW="1587240" imgH="241200" progId="Equation.KSEE3">
                  <p:embed/>
                </p:oleObj>
              </mc:Choice>
              <mc:Fallback>
                <p:oleObj r:id="rId5" imgW="1587240" imgH="24120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949" y="5417245"/>
                        <a:ext cx="409416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224797" y="4346288"/>
            <a:ext cx="62852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小正方形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A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、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B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的面积之和等于大正方形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C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的面积，即</a:t>
            </a:r>
            <a:endParaRPr lang="zh-CN" altLang="en-US" sz="2400" dirty="0">
              <a:latin typeface="Times New Roman" pitchFamily="18" charset="0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67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475831" y="842026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zh-CN" sz="2800">
              <a:latin typeface="宋体" pitchFamily="2" charset="-122"/>
            </a:endParaRPr>
          </a:p>
        </p:txBody>
      </p: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2175791" y="1688924"/>
            <a:ext cx="2968379" cy="2779358"/>
            <a:chOff x="205" y="174"/>
            <a:chExt cx="2722" cy="2684"/>
          </a:xfrm>
        </p:grpSpPr>
        <p:pic>
          <p:nvPicPr>
            <p:cNvPr id="23" name="Picture 23" descr="勾股定理图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174"/>
              <a:ext cx="2722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585" y="1302"/>
              <a:ext cx="908" cy="983"/>
              <a:chOff x="585" y="1302"/>
              <a:chExt cx="908" cy="983"/>
            </a:xfrm>
          </p:grpSpPr>
          <p:grpSp>
            <p:nvGrpSpPr>
              <p:cNvPr id="25" name="Group 25"/>
              <p:cNvGrpSpPr>
                <a:grpSpLocks/>
              </p:cNvGrpSpPr>
              <p:nvPr/>
            </p:nvGrpSpPr>
            <p:grpSpPr bwMode="auto">
              <a:xfrm>
                <a:off x="585" y="1302"/>
                <a:ext cx="908" cy="983"/>
                <a:chOff x="3424" y="1975"/>
                <a:chExt cx="908" cy="1001"/>
              </a:xfrm>
            </p:grpSpPr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3606" y="2432"/>
                  <a:ext cx="544" cy="5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Arial" pitchFamily="34" charset="0"/>
                    <a:buNone/>
                  </a:pPr>
                  <a:endParaRPr lang="zh-CN" altLang="zh-CN" sz="2400">
                    <a:ea typeface="华文行楷" pitchFamily="2" charset="-122"/>
                  </a:endParaRPr>
                </a:p>
              </p:txBody>
            </p:sp>
            <p:sp>
              <p:nvSpPr>
                <p:cNvPr id="30" name="Line 27"/>
                <p:cNvSpPr>
                  <a:spLocks noChangeShapeType="1"/>
                </p:cNvSpPr>
                <p:nvPr/>
              </p:nvSpPr>
              <p:spPr bwMode="auto">
                <a:xfrm>
                  <a:off x="3606" y="2432"/>
                  <a:ext cx="544" cy="5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31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606" y="2432"/>
                  <a:ext cx="544" cy="5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32" name="AutoShape 29"/>
                <p:cNvSpPr>
                  <a:spLocks noChangeArrowheads="1"/>
                </p:cNvSpPr>
                <p:nvPr/>
              </p:nvSpPr>
              <p:spPr bwMode="auto">
                <a:xfrm rot="-8033240">
                  <a:off x="3420" y="1979"/>
                  <a:ext cx="388" cy="380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itchFamily="34" charset="0"/>
                    <a:buNone/>
                  </a:pPr>
                  <a:endParaRPr lang="zh-CN" altLang="en-US" sz="2400"/>
                </a:p>
              </p:txBody>
            </p:sp>
            <p:sp>
              <p:nvSpPr>
                <p:cNvPr id="33" name="AutoShape 30"/>
                <p:cNvSpPr>
                  <a:spLocks noChangeArrowheads="1"/>
                </p:cNvSpPr>
                <p:nvPr/>
              </p:nvSpPr>
              <p:spPr bwMode="auto">
                <a:xfrm rot="2711834">
                  <a:off x="3424" y="1979"/>
                  <a:ext cx="388" cy="380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itchFamily="34" charset="0"/>
                    <a:buNone/>
                  </a:pPr>
                  <a:endParaRPr lang="zh-CN" altLang="en-US" sz="2400"/>
                </a:p>
              </p:txBody>
            </p:sp>
            <p:sp>
              <p:nvSpPr>
                <p:cNvPr id="34" name="AutoShape 31"/>
                <p:cNvSpPr>
                  <a:spLocks noChangeArrowheads="1"/>
                </p:cNvSpPr>
                <p:nvPr/>
              </p:nvSpPr>
              <p:spPr bwMode="auto">
                <a:xfrm rot="-8033240">
                  <a:off x="3948" y="1983"/>
                  <a:ext cx="388" cy="380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itchFamily="34" charset="0"/>
                    <a:buNone/>
                  </a:pPr>
                  <a:endParaRPr lang="zh-CN" altLang="en-US" sz="2400"/>
                </a:p>
              </p:txBody>
            </p:sp>
            <p:sp>
              <p:nvSpPr>
                <p:cNvPr id="35" name="AutoShape 32"/>
                <p:cNvSpPr>
                  <a:spLocks noChangeArrowheads="1"/>
                </p:cNvSpPr>
                <p:nvPr/>
              </p:nvSpPr>
              <p:spPr bwMode="auto">
                <a:xfrm rot="2748188">
                  <a:off x="3948" y="1983"/>
                  <a:ext cx="388" cy="380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itchFamily="34" charset="0"/>
                    <a:buNone/>
                  </a:pPr>
                  <a:endParaRPr lang="zh-CN" altLang="en-US" sz="2400"/>
                </a:p>
              </p:txBody>
            </p:sp>
          </p:grpSp>
          <p:sp>
            <p:nvSpPr>
              <p:cNvPr id="26" name="Text Box 33"/>
              <p:cNvSpPr txBox="1">
                <a:spLocks noChangeArrowheads="1"/>
              </p:cNvSpPr>
              <p:nvPr/>
            </p:nvSpPr>
            <p:spPr bwMode="auto">
              <a:xfrm>
                <a:off x="631" y="1335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chemeClr val="bg1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1128" y="134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bg1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882" y="185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</a:p>
            </p:txBody>
          </p:sp>
        </p:grpSp>
      </p:grpSp>
      <p:pic>
        <p:nvPicPr>
          <p:cNvPr id="36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99" y="2200422"/>
            <a:ext cx="1679703" cy="167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右箭头 36">
            <a:extLst>
              <a:ext uri="{FF2B5EF4-FFF2-40B4-BE49-F238E27FC236}">
                <a16:creationId xmlns:a16="http://schemas.microsoft.com/office/drawing/2014/main" xmlns="" id="{3D1763A1-4CE2-4797-9FB5-FC0F191D41F8}"/>
              </a:ext>
            </a:extLst>
          </p:cNvPr>
          <p:cNvSpPr/>
          <p:nvPr/>
        </p:nvSpPr>
        <p:spPr bwMode="auto">
          <a:xfrm>
            <a:off x="5351972" y="2934933"/>
            <a:ext cx="545487" cy="28734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43" name="文本框 59"/>
          <p:cNvSpPr txBox="1">
            <a:spLocks noChangeArrowheads="1"/>
          </p:cNvSpPr>
          <p:nvPr/>
        </p:nvSpPr>
        <p:spPr bwMode="auto">
          <a:xfrm>
            <a:off x="2092610" y="5574596"/>
            <a:ext cx="1755775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一直角边</a:t>
            </a:r>
            <a:r>
              <a:rPr lang="en-US" altLang="zh-CN" sz="2400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400" baseline="30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文本框 60"/>
          <p:cNvSpPr txBox="1">
            <a:spLocks noChangeArrowheads="1"/>
          </p:cNvSpPr>
          <p:nvPr/>
        </p:nvSpPr>
        <p:spPr bwMode="auto">
          <a:xfrm>
            <a:off x="4564348" y="5560308"/>
            <a:ext cx="2297112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另一直角边</a:t>
            </a:r>
            <a:r>
              <a:rPr lang="en-US" altLang="zh-CN" sz="2400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400" baseline="30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" name="文本框 61"/>
          <p:cNvSpPr txBox="1">
            <a:spLocks noChangeArrowheads="1"/>
          </p:cNvSpPr>
          <p:nvPr/>
        </p:nvSpPr>
        <p:spPr bwMode="auto">
          <a:xfrm>
            <a:off x="7158323" y="5541258"/>
            <a:ext cx="1042987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斜边</a:t>
            </a:r>
            <a:r>
              <a:rPr lang="en-US" altLang="zh-CN" sz="2400" baseline="30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400" baseline="30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" name="文本框 62"/>
          <p:cNvSpPr txBox="1">
            <a:spLocks noChangeArrowheads="1"/>
          </p:cNvSpPr>
          <p:nvPr/>
        </p:nvSpPr>
        <p:spPr bwMode="auto">
          <a:xfrm>
            <a:off x="4034123" y="561269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7" name="文本框 63"/>
          <p:cNvSpPr txBox="1">
            <a:spLocks noChangeArrowheads="1"/>
          </p:cNvSpPr>
          <p:nvPr/>
        </p:nvSpPr>
        <p:spPr bwMode="auto">
          <a:xfrm>
            <a:off x="6820185" y="5628571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988525" y="650629"/>
            <a:ext cx="84655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问题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149494"/>
                </a:solidFill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：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  </a:t>
            </a:r>
            <a:r>
              <a:rPr lang="zh-CN" altLang="en-US" sz="2400" dirty="0">
                <a:ea typeface="黑体" pitchFamily="49" charset="-122"/>
                <a:sym typeface="宋体" pitchFamily="2" charset="-122"/>
              </a:rPr>
              <a:t>图</a:t>
            </a:r>
            <a:r>
              <a:rPr lang="zh-CN" altLang="en-US" sz="2400" dirty="0" smtClean="0">
                <a:ea typeface="黑体" pitchFamily="49" charset="-122"/>
                <a:sym typeface="宋体" pitchFamily="2" charset="-122"/>
              </a:rPr>
              <a:t>中由正方形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A</a:t>
            </a:r>
            <a:r>
              <a:rPr lang="zh-CN" altLang="en-US" sz="2400" dirty="0">
                <a:ea typeface="黑体" pitchFamily="49" charset="-122"/>
                <a:sym typeface="宋体" pitchFamily="2" charset="-122"/>
              </a:rPr>
              <a:t>、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B</a:t>
            </a:r>
            <a:r>
              <a:rPr lang="zh-CN" altLang="en-US" sz="2400" dirty="0">
                <a:ea typeface="黑体" pitchFamily="49" charset="-122"/>
                <a:sym typeface="宋体" pitchFamily="2" charset="-122"/>
              </a:rPr>
              <a:t>、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sym typeface="宋体" pitchFamily="2" charset="-122"/>
              </a:rPr>
              <a:t>C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sym typeface="宋体" pitchFamily="2" charset="-122"/>
              </a:rPr>
              <a:t>的边长构成</a:t>
            </a:r>
            <a:r>
              <a:rPr lang="zh-CN" altLang="en-US" sz="2400" dirty="0" smtClean="0">
                <a:ea typeface="黑体" pitchFamily="49" charset="-122"/>
                <a:sym typeface="宋体" pitchFamily="2" charset="-122"/>
              </a:rPr>
              <a:t>的</a:t>
            </a:r>
            <a:r>
              <a:rPr lang="zh-CN" altLang="en-US" sz="2400" dirty="0">
                <a:ea typeface="黑体" pitchFamily="49" charset="-122"/>
                <a:sym typeface="宋体" pitchFamily="2" charset="-122"/>
              </a:rPr>
              <a:t>等腰直角三角形三边之间</a:t>
            </a:r>
            <a:r>
              <a:rPr lang="zh-CN" altLang="en-US" sz="2400" dirty="0" smtClean="0">
                <a:ea typeface="黑体" pitchFamily="49" charset="-122"/>
                <a:sym typeface="宋体" pitchFamily="2" charset="-122"/>
              </a:rPr>
              <a:t>有怎样的特殊</a:t>
            </a:r>
            <a:r>
              <a:rPr lang="zh-CN" altLang="en-US" sz="2400" dirty="0">
                <a:ea typeface="黑体" pitchFamily="49" charset="-122"/>
                <a:sym typeface="宋体" pitchFamily="2" charset="-122"/>
              </a:rPr>
              <a:t>关系？</a:t>
            </a:r>
            <a:endParaRPr lang="zh-CN" altLang="en-US" sz="2400" dirty="0">
              <a:latin typeface="Times New Roman" pitchFamily="18" charset="0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661023" y="4595867"/>
            <a:ext cx="699641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等腰三角形两条直角边的平方和等于斜边的平方，</a:t>
            </a:r>
            <a:endParaRPr lang="en-US" altLang="zh-CN" sz="2400" dirty="0" smtClean="0">
              <a:latin typeface="Times New Roman" pitchFamily="18" charset="0"/>
              <a:ea typeface="黑体" pitchFamily="49" charset="-122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即</a:t>
            </a:r>
          </a:p>
        </p:txBody>
      </p:sp>
    </p:spTree>
    <p:extLst>
      <p:ext uri="{BB962C8B-B14F-4D97-AF65-F5344CB8AC3E}">
        <p14:creationId xmlns:p14="http://schemas.microsoft.com/office/powerpoint/2010/main" val="40737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bldLvl="0" animBg="1"/>
      <p:bldP spid="44" grpId="0" bldLvl="0" animBg="1"/>
      <p:bldP spid="45" grpId="0" bldLvl="0" animBg="1"/>
      <p:bldP spid="46" grpId="0"/>
      <p:bldP spid="47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85673" y="646310"/>
            <a:ext cx="10138795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问题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</a:rPr>
              <a:t>：</a:t>
            </a:r>
            <a:r>
              <a:rPr lang="zh-CN" altLang="en-US" sz="2400" dirty="0">
                <a:solidFill>
                  <a:srgbClr val="149494"/>
                </a:solidFill>
                <a:latin typeface="Times New Roman" pitchFamily="18" charset="0"/>
                <a:ea typeface="黑体" pitchFamily="49" charset="-122"/>
              </a:rPr>
              <a:t>　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在网格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中的一般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的直角三角形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，如下图，以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它的三边为边长的三个正方形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A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、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B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、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C</a:t>
            </a:r>
            <a:r>
              <a:rPr lang="en-US" altLang="zh-CN" sz="2400" i="1" dirty="0"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是否也有类似的面积关系？观察下边两幅图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(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每个小正方形的面积为单位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1)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：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73" y="2167900"/>
            <a:ext cx="50101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云形标注 45"/>
          <p:cNvSpPr>
            <a:spLocks noChangeArrowheads="1"/>
          </p:cNvSpPr>
          <p:nvPr/>
        </p:nvSpPr>
        <p:spPr bwMode="auto">
          <a:xfrm>
            <a:off x="6667107" y="2240675"/>
            <a:ext cx="4112746" cy="2364881"/>
          </a:xfrm>
          <a:prstGeom prst="cloudCallout">
            <a:avLst>
              <a:gd name="adj1" fmla="val -64957"/>
              <a:gd name="adj2" fmla="val 2142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这两幅图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中小正方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A,B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的面积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都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容易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求，那么该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怎样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</a:rPr>
              <a:t>求正方形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</a:rPr>
              <a:t>C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的面积呢？</a:t>
            </a:r>
          </a:p>
        </p:txBody>
      </p:sp>
    </p:spTree>
    <p:extLst>
      <p:ext uri="{BB962C8B-B14F-4D97-AF65-F5344CB8AC3E}">
        <p14:creationId xmlns:p14="http://schemas.microsoft.com/office/powerpoint/2010/main" val="37611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59" y="1667025"/>
            <a:ext cx="47752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12067" y="782337"/>
            <a:ext cx="8693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方法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补形法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(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把以斜边为边长的正方形补成各边都在网格线上的正方形）： </a:t>
            </a:r>
          </a:p>
        </p:txBody>
      </p:sp>
      <p:sp>
        <p:nvSpPr>
          <p:cNvPr id="36" name="直角三角形 35"/>
          <p:cNvSpPr>
            <a:spLocks noChangeArrowheads="1"/>
          </p:cNvSpPr>
          <p:nvPr/>
        </p:nvSpPr>
        <p:spPr bwMode="auto">
          <a:xfrm>
            <a:off x="3165184" y="2722712"/>
            <a:ext cx="630238" cy="423863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  <p:sp>
        <p:nvSpPr>
          <p:cNvPr id="37" name="直角三角形 36"/>
          <p:cNvSpPr>
            <a:spLocks noChangeArrowheads="1"/>
          </p:cNvSpPr>
          <p:nvPr/>
        </p:nvSpPr>
        <p:spPr bwMode="auto">
          <a:xfrm rot="16200000" flipH="1" flipV="1">
            <a:off x="3054059" y="2154387"/>
            <a:ext cx="663575" cy="45402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  <p:sp>
        <p:nvSpPr>
          <p:cNvPr id="38" name="直角三角形 37"/>
          <p:cNvSpPr>
            <a:spLocks noChangeArrowheads="1"/>
          </p:cNvSpPr>
          <p:nvPr/>
        </p:nvSpPr>
        <p:spPr bwMode="auto">
          <a:xfrm rot="16200000" flipH="1" flipV="1">
            <a:off x="5513097" y="1935312"/>
            <a:ext cx="674688" cy="903287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  <p:sp>
        <p:nvSpPr>
          <p:cNvPr id="39" name="直角三角形 38"/>
          <p:cNvSpPr>
            <a:spLocks noChangeArrowheads="1"/>
          </p:cNvSpPr>
          <p:nvPr/>
        </p:nvSpPr>
        <p:spPr bwMode="auto">
          <a:xfrm flipH="1" flipV="1">
            <a:off x="6283034" y="2044850"/>
            <a:ext cx="674688" cy="903287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  <p:sp>
        <p:nvSpPr>
          <p:cNvPr id="40" name="直角三角形 39"/>
          <p:cNvSpPr>
            <a:spLocks noChangeArrowheads="1"/>
          </p:cNvSpPr>
          <p:nvPr/>
        </p:nvSpPr>
        <p:spPr bwMode="auto">
          <a:xfrm rot="5400000" flipH="1" flipV="1">
            <a:off x="6168734" y="2817962"/>
            <a:ext cx="674688" cy="903288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  <p:sp>
        <p:nvSpPr>
          <p:cNvPr id="41" name="直角三角形 40"/>
          <p:cNvSpPr>
            <a:spLocks noChangeArrowheads="1"/>
          </p:cNvSpPr>
          <p:nvPr/>
        </p:nvSpPr>
        <p:spPr bwMode="auto">
          <a:xfrm rot="10800000" flipH="1" flipV="1">
            <a:off x="5400384" y="2713187"/>
            <a:ext cx="673100" cy="903288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  <p:sp>
        <p:nvSpPr>
          <p:cNvPr id="42" name="直角三角形 41"/>
          <p:cNvSpPr>
            <a:spLocks noChangeArrowheads="1"/>
          </p:cNvSpPr>
          <p:nvPr/>
        </p:nvSpPr>
        <p:spPr bwMode="auto">
          <a:xfrm rot="10800000">
            <a:off x="3612859" y="2044850"/>
            <a:ext cx="663575" cy="45402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  <p:sp>
        <p:nvSpPr>
          <p:cNvPr id="43" name="直角三角形 42"/>
          <p:cNvSpPr>
            <a:spLocks noChangeArrowheads="1"/>
          </p:cNvSpPr>
          <p:nvPr/>
        </p:nvSpPr>
        <p:spPr bwMode="auto">
          <a:xfrm rot="16200000">
            <a:off x="3717634" y="2603650"/>
            <a:ext cx="663575" cy="45402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2400"/>
          </a:p>
        </p:txBody>
      </p:sp>
      <p:graphicFrame>
        <p:nvGraphicFramePr>
          <p:cNvPr id="44" name="对象 4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79986"/>
              </p:ext>
            </p:extLst>
          </p:nvPr>
        </p:nvGraphicFramePr>
        <p:xfrm>
          <a:off x="3248462" y="4659462"/>
          <a:ext cx="4022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7" r:id="rId4" imgW="1904760" imgH="431640" progId="Equation.KSEE3">
                  <p:embed/>
                </p:oleObj>
              </mc:Choice>
              <mc:Fallback>
                <p:oleObj r:id="rId4" imgW="1904760" imgH="43164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462" y="4659462"/>
                        <a:ext cx="40227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042045"/>
              </p:ext>
            </p:extLst>
          </p:nvPr>
        </p:nvGraphicFramePr>
        <p:xfrm>
          <a:off x="3260725" y="5502275"/>
          <a:ext cx="40782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8" r:id="rId6" imgW="1930320" imgH="431640" progId="Equation.KSEE3">
                  <p:embed/>
                </p:oleObj>
              </mc:Choice>
              <mc:Fallback>
                <p:oleObj r:id="rId6" imgW="1930320" imgH="43164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502275"/>
                        <a:ext cx="40782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1599501" y="4885477"/>
            <a:ext cx="1116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左图：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1599500" y="5620693"/>
            <a:ext cx="1116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右图：</a:t>
            </a:r>
          </a:p>
        </p:txBody>
      </p:sp>
    </p:spTree>
    <p:extLst>
      <p:ext uri="{BB962C8B-B14F-4D97-AF65-F5344CB8AC3E}">
        <p14:creationId xmlns:p14="http://schemas.microsoft.com/office/powerpoint/2010/main" val="28873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481138"/>
            <a:ext cx="47752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31143" y="576275"/>
            <a:ext cx="8101013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方法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分割法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(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把以斜边为边长的正方形分割成易求出面积的三角形和四边形）： </a:t>
            </a:r>
          </a:p>
        </p:txBody>
      </p:sp>
      <p:graphicFrame>
        <p:nvGraphicFramePr>
          <p:cNvPr id="11" name="对象 1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33500"/>
              </p:ext>
            </p:extLst>
          </p:nvPr>
        </p:nvGraphicFramePr>
        <p:xfrm>
          <a:off x="2846387" y="4506117"/>
          <a:ext cx="394176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r:id="rId4" imgW="1866600" imgH="431640" progId="Equation.KSEE3">
                  <p:embed/>
                </p:oleObj>
              </mc:Choice>
              <mc:Fallback>
                <p:oleObj r:id="rId4" imgW="1866600" imgH="43164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7" y="4506117"/>
                        <a:ext cx="3941763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304330"/>
              </p:ext>
            </p:extLst>
          </p:nvPr>
        </p:nvGraphicFramePr>
        <p:xfrm>
          <a:off x="2846387" y="5420517"/>
          <a:ext cx="39989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r:id="rId6" imgW="1892160" imgH="431640" progId="Equation.KSEE3">
                  <p:embed/>
                </p:oleObj>
              </mc:Choice>
              <mc:Fallback>
                <p:oleObj r:id="rId6" imgW="1892160" imgH="43164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7" y="5420517"/>
                        <a:ext cx="399891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2412" y="4732484"/>
            <a:ext cx="1116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左图：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2412" y="5693716"/>
            <a:ext cx="1116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右图：</a:t>
            </a: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2919413" y="2525713"/>
            <a:ext cx="644525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 flipH="1" flipV="1">
            <a:off x="3554413" y="2308225"/>
            <a:ext cx="9525" cy="641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3338513" y="2300288"/>
            <a:ext cx="690562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 flipV="1">
            <a:off x="3338513" y="1895475"/>
            <a:ext cx="7937" cy="631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" name="Line 60"/>
          <p:cNvSpPr>
            <a:spLocks noChangeShapeType="1"/>
          </p:cNvSpPr>
          <p:nvPr/>
        </p:nvSpPr>
        <p:spPr bwMode="auto">
          <a:xfrm flipV="1">
            <a:off x="5137150" y="2525713"/>
            <a:ext cx="8890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 flipH="1" flipV="1">
            <a:off x="5816600" y="2505075"/>
            <a:ext cx="0" cy="901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 flipV="1">
            <a:off x="5816600" y="2755900"/>
            <a:ext cx="8540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" name="Line 63"/>
          <p:cNvSpPr>
            <a:spLocks noChangeShapeType="1"/>
          </p:cNvSpPr>
          <p:nvPr/>
        </p:nvSpPr>
        <p:spPr bwMode="auto">
          <a:xfrm flipH="1" flipV="1">
            <a:off x="6026150" y="1857375"/>
            <a:ext cx="17463" cy="898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3" name="云形标注 22"/>
          <p:cNvSpPr>
            <a:spLocks noChangeArrowheads="1"/>
          </p:cNvSpPr>
          <p:nvPr/>
        </p:nvSpPr>
        <p:spPr bwMode="auto">
          <a:xfrm>
            <a:off x="7662004" y="3659072"/>
            <a:ext cx="2614613" cy="1657350"/>
          </a:xfrm>
          <a:prstGeom prst="cloudCallout">
            <a:avLst>
              <a:gd name="adj1" fmla="val -60737"/>
              <a:gd name="adj2" fmla="val 4451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你还有其他办法求</a:t>
            </a:r>
            <a:r>
              <a:rPr lang="en-US" altLang="zh-CN" sz="2400">
                <a:latin typeface="Times New Roman" pitchFamily="18" charset="0"/>
                <a:ea typeface="黑体" pitchFamily="49" charset="-122"/>
              </a:rPr>
              <a:t>C</a:t>
            </a:r>
            <a:r>
              <a:rPr lang="zh-CN" altLang="en-US" sz="2400">
                <a:latin typeface="Times New Roman" pitchFamily="18" charset="0"/>
                <a:ea typeface="黑体" pitchFamily="49" charset="-122"/>
              </a:rPr>
              <a:t>的面积吗？</a:t>
            </a:r>
          </a:p>
        </p:txBody>
      </p:sp>
    </p:spTree>
    <p:extLst>
      <p:ext uri="{BB962C8B-B14F-4D97-AF65-F5344CB8AC3E}">
        <p14:creationId xmlns:p14="http://schemas.microsoft.com/office/powerpoint/2010/main" val="41998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91" y="1007547"/>
            <a:ext cx="39544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49831" y="640173"/>
            <a:ext cx="662305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根据前面求出的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C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的面积直接填出下表：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 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xmlns="" id="{A0259002-AD8A-43D4-9975-9DD415E153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793526"/>
              </p:ext>
            </p:extLst>
          </p:nvPr>
        </p:nvGraphicFramePr>
        <p:xfrm>
          <a:off x="1772466" y="3450710"/>
          <a:ext cx="5832476" cy="1987550"/>
        </p:xfrm>
        <a:graphic>
          <a:graphicData uri="http://schemas.openxmlformats.org/drawingml/2006/table">
            <a:tbl>
              <a:tblPr/>
              <a:tblGrid>
                <a:gridCol w="951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6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7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056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800" b="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的面积</a:t>
                      </a: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800" b="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的面积</a:t>
                      </a: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8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2800" b="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的面积</a:t>
                      </a: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28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左图</a:t>
                      </a: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7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右图</a:t>
                      </a: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1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35" marR="9143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301229" y="4161910"/>
            <a:ext cx="40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4   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6596879" y="4226997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13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601641" y="4836597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25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022079" y="4152385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9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283766" y="4863585"/>
            <a:ext cx="679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16   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004616" y="4854060"/>
            <a:ext cx="36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9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415380" y="5647554"/>
            <a:ext cx="8437563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思考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: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  <a:sym typeface="宋体" pitchFamily="2" charset="-122"/>
              </a:rPr>
              <a:t> 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正方形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A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、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B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、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C 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  <a:sym typeface="宋体" pitchFamily="2" charset="-122"/>
              </a:rPr>
              <a:t>所围成的直角三角形三条边之间有怎样的特殊关系？</a:t>
            </a:r>
            <a:endParaRPr lang="zh-CN" altLang="en-US" sz="2400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2" name="文本框 7487"/>
          <p:cNvSpPr txBox="1">
            <a:spLocks noChangeArrowheads="1"/>
          </p:cNvSpPr>
          <p:nvPr/>
        </p:nvSpPr>
        <p:spPr bwMode="auto">
          <a:xfrm>
            <a:off x="9063460" y="4297328"/>
            <a:ext cx="189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altLang="zh-CN" sz="2800" baseline="-25000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itchFamily="18" charset="0"/>
              </a:rPr>
              <a:t>+S</a:t>
            </a:r>
            <a:r>
              <a:rPr lang="en-US" altLang="zh-CN" sz="2800" baseline="-25000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itchFamily="18" charset="0"/>
              </a:rPr>
              <a:t>=S</a:t>
            </a:r>
            <a:r>
              <a:rPr lang="en-US" altLang="zh-CN" sz="2800" baseline="-25000" dirty="0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altLang="zh-CN" sz="2800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961153" y="4400448"/>
            <a:ext cx="1023457" cy="296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0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1459</Words>
  <Application>Microsoft Office PowerPoint</Application>
  <PresentationFormat>自定义</PresentationFormat>
  <Paragraphs>196</Paragraphs>
  <Slides>24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Office 主题​​</vt:lpstr>
      <vt:lpstr>WPS 公式 3.0</vt:lpstr>
      <vt:lpstr>Microsoft Word 97 - 2003 文档</vt:lpstr>
      <vt:lpstr>Equation.DSMT4</vt:lpstr>
      <vt:lpstr>Equation.3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邓芹</cp:lastModifiedBy>
  <cp:revision>613</cp:revision>
  <dcterms:created xsi:type="dcterms:W3CDTF">2017-08-03T09:01:00Z</dcterms:created>
  <dcterms:modified xsi:type="dcterms:W3CDTF">2019-10-22T06:14:12Z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2052-11.1.0.8306</vt:lpwstr>
  </property>
</Properties>
</file>