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9" r:id="rId2"/>
  </p:sldMasterIdLst>
  <p:notesMasterIdLst>
    <p:notesMasterId r:id="rId26"/>
  </p:notesMasterIdLst>
  <p:sldIdLst>
    <p:sldId id="256" r:id="rId3"/>
    <p:sldId id="289" r:id="rId4"/>
    <p:sldId id="505" r:id="rId5"/>
    <p:sldId id="506" r:id="rId6"/>
    <p:sldId id="507" r:id="rId7"/>
    <p:sldId id="524" r:id="rId8"/>
    <p:sldId id="508" r:id="rId9"/>
    <p:sldId id="509" r:id="rId10"/>
    <p:sldId id="510" r:id="rId11"/>
    <p:sldId id="526" r:id="rId12"/>
    <p:sldId id="512" r:id="rId13"/>
    <p:sldId id="525" r:id="rId14"/>
    <p:sldId id="513" r:id="rId15"/>
    <p:sldId id="511" r:id="rId16"/>
    <p:sldId id="514" r:id="rId17"/>
    <p:sldId id="515" r:id="rId18"/>
    <p:sldId id="516" r:id="rId19"/>
    <p:sldId id="517" r:id="rId20"/>
    <p:sldId id="518" r:id="rId21"/>
    <p:sldId id="520" r:id="rId22"/>
    <p:sldId id="521" r:id="rId23"/>
    <p:sldId id="523" r:id="rId24"/>
    <p:sldId id="290" r:id="rId25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00FF"/>
    <a:srgbClr val="FFFF00"/>
    <a:srgbClr val="EAF5FB"/>
    <a:srgbClr val="DF5963"/>
    <a:srgbClr val="3000B8"/>
    <a:srgbClr val="0E98D6"/>
    <a:srgbClr val="0070C0"/>
    <a:srgbClr val="00FF00"/>
    <a:srgbClr val="009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87" d="100"/>
          <a:sy n="87" d="100"/>
        </p:scale>
        <p:origin x="-7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C352EEE-2952-444A-84BA-BDCE25B5D001}" type="datetimeFigureOut">
              <a:rPr lang="zh-CN" altLang="en-US"/>
              <a:pPr>
                <a:defRPr/>
              </a:pPr>
              <a:t>2019-9-25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ADA2A41-FC2C-4B29-B202-D6C7B9D0FA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339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0A945A2D-8830-4149-BBFE-CA109792ED39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1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0690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A1F2E921-3E8D-40D8-9381-B7FD9E283F0F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2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1901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BC184745-54D4-4ECD-912C-CF7FB4E86483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23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592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E5CF-8294-426F-8341-FAE25678CB38}" type="datetimeFigureOut">
              <a:rPr lang="zh-CN" altLang="en-US"/>
              <a:pPr>
                <a:defRPr/>
              </a:pPr>
              <a:t>2019-9-25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24A3D-9835-4747-9F24-8251F957C5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65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29BE3-B416-4AA9-9532-A6020A15995D}" type="datetimeFigureOut">
              <a:rPr lang="zh-CN" altLang="en-US"/>
              <a:pPr>
                <a:defRPr/>
              </a:pPr>
              <a:t>2019-9-25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D1392-DE17-4D7C-AE3D-A0A19D15BD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051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44E9B-228B-47E9-A180-5EE596A89F5E}" type="datetimeFigureOut">
              <a:rPr lang="zh-CN" altLang="en-US"/>
              <a:pPr>
                <a:defRPr/>
              </a:pPr>
              <a:t>2019-9-25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AEE01-B5B1-4682-9C74-BA625FED2A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386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FE650-5AB6-4A5F-817B-E14F098E4DD7}" type="datetimeFigureOut">
              <a:rPr lang="zh-CN" altLang="en-US"/>
              <a:pPr>
                <a:defRPr/>
              </a:pPr>
              <a:t>2019-9-25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1B0CA-6716-49B6-A056-A101F4C156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428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1C22B-E92E-40E3-A43A-5B61E18E475B}" type="datetimeFigureOut">
              <a:rPr lang="zh-CN" altLang="en-US"/>
              <a:pPr>
                <a:defRPr/>
              </a:pPr>
              <a:t>2019-9-25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D295E-0F42-4441-8076-6CC4C13CCB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348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EE652-C300-4272-8BC8-8D9660182D69}" type="datetimeFigureOut">
              <a:rPr lang="zh-CN" altLang="en-US"/>
              <a:pPr>
                <a:defRPr/>
              </a:pPr>
              <a:t>2019-9-25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538A9-D437-43A1-AE3C-6CF419A9A5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781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0FE30-BC97-4A3C-9241-18D92EF6E43E}" type="datetimeFigureOut">
              <a:rPr lang="zh-CN" altLang="en-US"/>
              <a:pPr>
                <a:defRPr/>
              </a:pPr>
              <a:t>2019-9-25</a:t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6B79F-EDCD-4B3B-B9E5-9443FF9155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334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0" y="2159000"/>
            <a:ext cx="5715000" cy="1382450"/>
          </a:xfrm>
        </p:spPr>
        <p:txBody>
          <a:bodyPr anchor="b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5A25B-2189-45AD-A07C-0AA6556DC505}" type="datetimeFigureOut">
              <a:rPr lang="zh-CN" altLang="en-US"/>
              <a:pPr>
                <a:defRPr/>
              </a:pPr>
              <a:t>2019-9-25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B87E3-1F2F-45E4-B98B-7DC08C0375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822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8FC18-D127-47CC-B99F-23896DB3603C}" type="datetimeFigureOut">
              <a:rPr lang="zh-CN" altLang="en-US"/>
              <a:pPr>
                <a:defRPr/>
              </a:pPr>
              <a:t>2019-9-25</a:t>
            </a:fld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8BB55-EC65-404C-BB73-867EAEE5F65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710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13673"/>
            <a:ext cx="4681654" cy="1428161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4F836-8A2D-43B4-AE43-E2CC0286DE44}" type="datetimeFigureOut">
              <a:rPr lang="zh-CN" altLang="en-US"/>
              <a:pPr>
                <a:defRPr/>
              </a:pPr>
              <a:t>2019-9-25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961FB-7740-4D55-AE7D-7195C294DE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493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9BA2C-FFDC-4149-AAE4-91E250F5EEE8}" type="datetimeFigureOut">
              <a:rPr lang="zh-CN" altLang="en-US"/>
              <a:pPr>
                <a:defRPr/>
              </a:pPr>
              <a:t>2019-9-25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BAA2A-847D-4F79-BF8C-64B41967F6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645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24E07-DD49-4DF7-AB7E-FCCEAA8A6C53}" type="datetimeFigureOut">
              <a:rPr lang="zh-CN" altLang="en-US"/>
              <a:pPr>
                <a:defRPr/>
              </a:pPr>
              <a:t>2019-9-25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D2244-B14E-4853-B296-970DCA8A81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34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1377E-0155-4018-A6F4-C4473BE747E5}" type="datetimeFigureOut">
              <a:rPr lang="zh-CN" altLang="en-US"/>
              <a:pPr>
                <a:defRPr/>
              </a:pPr>
              <a:t>2019-9-25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F5BD0-08FC-4FF9-9AF4-FD051DDACE7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79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0890D-D7D1-4E6A-B409-8B9B9AAE9D38}" type="datetimeFigureOut">
              <a:rPr lang="zh-CN" altLang="en-US"/>
              <a:pPr>
                <a:defRPr/>
              </a:pPr>
              <a:t>2019-9-25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7DEAE-FBD3-4D07-89BF-1E1A002651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188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341EA-6FC3-4F17-A18B-0DDA5220344D}" type="datetimeFigureOut">
              <a:rPr lang="zh-CN" altLang="en-US"/>
              <a:pPr>
                <a:defRPr/>
              </a:pPr>
              <a:t>2019-9-25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5CF28-8C65-44EE-B71F-22AC15DB31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569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1F4D4-20EB-4F61-8251-467B52CFBE57}" type="datetimeFigureOut">
              <a:rPr lang="zh-CN" altLang="en-US"/>
              <a:pPr>
                <a:defRPr/>
              </a:pPr>
              <a:t>2019-9-25</a:t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BF904-A80E-49DC-A25A-8FA6CD7F95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542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0" y="2159000"/>
            <a:ext cx="5715000" cy="1382450"/>
          </a:xfrm>
        </p:spPr>
        <p:txBody>
          <a:bodyPr anchor="b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D3A15-E4D2-4BD8-91D4-2C0F60C19670}" type="datetimeFigureOut">
              <a:rPr lang="zh-CN" altLang="en-US"/>
              <a:pPr>
                <a:defRPr/>
              </a:pPr>
              <a:t>2019-9-25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C67E9-B623-455F-A3E4-5A7192F13FC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725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FD792-008A-4768-B393-7BA97837A4E7}" type="datetimeFigureOut">
              <a:rPr lang="zh-CN" altLang="en-US"/>
              <a:pPr>
                <a:defRPr/>
              </a:pPr>
              <a:t>2019-9-25</a:t>
            </a:fld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8F85B-7D9B-4984-A0E5-E3A69AD3AA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262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13673"/>
            <a:ext cx="4681654" cy="1428161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64F66-C6D2-43C2-8E32-E06733B6A546}" type="datetimeFigureOut">
              <a:rPr lang="zh-CN" altLang="en-US"/>
              <a:pPr>
                <a:defRPr/>
              </a:pPr>
              <a:t>2019-9-25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2C482-9A5B-4A6A-9A5D-291FCE850C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1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2E0C1-89DE-4DC8-B958-3D694846A5CD}" type="datetimeFigureOut">
              <a:rPr lang="zh-CN" altLang="en-US"/>
              <a:pPr>
                <a:defRPr/>
              </a:pPr>
              <a:t>2019-9-25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13582-586D-4AC6-8956-2556CEF0C95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07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ags" Target="../tags/tag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CB3AFCE4-C247-4C13-8D11-349AECCE4227}" type="datetimeFigureOut">
              <a:rPr lang="zh-CN" altLang="en-US"/>
              <a:pPr>
                <a:defRPr/>
              </a:pPr>
              <a:t>2019-9-25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200">
                <a:solidFill>
                  <a:srgbClr val="7F7F7F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F09CF6E0-3CA6-485C-979E-092A08BD5B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5400" y="0"/>
            <a:ext cx="12244388" cy="68580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-30163" y="6302375"/>
            <a:ext cx="12245976" cy="552450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34" name="图片 3" descr="LOGO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200" y="161925"/>
            <a:ext cx="14065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图片 4" descr="书本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213" y="4908550"/>
            <a:ext cx="2852737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图片 11" descr="线条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6303963"/>
            <a:ext cx="12244388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11B2CE4E-2932-4524-BAB9-7E117355464F}" type="datetimeFigureOut">
              <a:rPr lang="zh-CN" altLang="en-US"/>
              <a:pPr>
                <a:defRPr/>
              </a:pPr>
              <a:t>2019-9-25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200">
                <a:solidFill>
                  <a:srgbClr val="7F7F7F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051D9BD1-CF5C-48A4-8709-949BC064375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5400" y="0"/>
            <a:ext cx="12244388" cy="68580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-30163" y="6302375"/>
            <a:ext cx="12245976" cy="552450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058" name="图片 3" descr="LOGO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200" y="161925"/>
            <a:ext cx="14065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图片 4" descr="书本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213" y="4908550"/>
            <a:ext cx="2852737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图片 11" descr="线条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6303963"/>
            <a:ext cx="12244388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5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34.jpeg"/><Relationship Id="rId5" Type="http://schemas.openxmlformats.org/officeDocument/2006/relationships/image" Target="../media/image2.pn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4543491" y="2217836"/>
            <a:ext cx="37112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4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4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节 </a:t>
            </a:r>
            <a:r>
              <a:rPr lang="en-US" altLang="zh-CN" sz="4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en-US" sz="4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核  能</a:t>
            </a:r>
            <a:endParaRPr lang="zh-CN" altLang="en-US" sz="4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100" name="文本框 4"/>
          <p:cNvSpPr txBox="1">
            <a:spLocks noChangeArrowheads="1"/>
          </p:cNvSpPr>
          <p:nvPr/>
        </p:nvSpPr>
        <p:spPr bwMode="auto">
          <a:xfrm>
            <a:off x="4657724" y="484188"/>
            <a:ext cx="3198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smtClean="0">
                <a:solidFill>
                  <a:srgbClr val="009F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第二十二章     能源与可持续发展</a:t>
            </a:r>
            <a:endParaRPr lang="zh-CN" altLang="en-US" sz="1600" dirty="0">
              <a:solidFill>
                <a:srgbClr val="009F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01" name="组合 28"/>
          <p:cNvGrpSpPr>
            <a:grpSpLocks/>
          </p:cNvGrpSpPr>
          <p:nvPr/>
        </p:nvGrpSpPr>
        <p:grpSpPr bwMode="auto">
          <a:xfrm>
            <a:off x="7873320" y="614363"/>
            <a:ext cx="2517775" cy="76200"/>
            <a:chOff x="11867" y="1528"/>
            <a:chExt cx="3966" cy="120"/>
          </a:xfrm>
        </p:grpSpPr>
        <p:cxnSp>
          <p:nvCxnSpPr>
            <p:cNvPr id="10" name="直接连接符 9"/>
            <p:cNvCxnSpPr/>
            <p:nvPr/>
          </p:nvCxnSpPr>
          <p:spPr>
            <a:xfrm flipH="1" flipV="1">
              <a:off x="11867" y="1585"/>
              <a:ext cx="3966" cy="3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1217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269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1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354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398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44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495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533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4110" name="组合 50"/>
          <p:cNvGrpSpPr>
            <a:grpSpLocks/>
          </p:cNvGrpSpPr>
          <p:nvPr/>
        </p:nvGrpSpPr>
        <p:grpSpPr bwMode="auto">
          <a:xfrm>
            <a:off x="2138363" y="614363"/>
            <a:ext cx="2517775" cy="76200"/>
            <a:chOff x="11867" y="1528"/>
            <a:chExt cx="3966" cy="120"/>
          </a:xfrm>
        </p:grpSpPr>
        <p:cxnSp>
          <p:nvCxnSpPr>
            <p:cNvPr id="52" name="直接连接符 51"/>
            <p:cNvCxnSpPr/>
            <p:nvPr/>
          </p:nvCxnSpPr>
          <p:spPr>
            <a:xfrm flipH="1" flipV="1">
              <a:off x="11867" y="1585"/>
              <a:ext cx="3966" cy="3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/>
            <p:cNvSpPr/>
            <p:nvPr/>
          </p:nvSpPr>
          <p:spPr>
            <a:xfrm>
              <a:off x="1217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1269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131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1354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1398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144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1495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1533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44" name="图片 43" descr="87（齿轮转动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" y="3063875"/>
            <a:ext cx="4014470" cy="40144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2" name="矩形 178181"/>
          <p:cNvSpPr/>
          <p:nvPr/>
        </p:nvSpPr>
        <p:spPr>
          <a:xfrm>
            <a:off x="3769145" y="5754985"/>
            <a:ext cx="304341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dirty="0">
                <a:solidFill>
                  <a:srgbClr val="FF339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动画：原子弹爆炸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6" name="ShockwaveFlash1" r:id="rId2" imgW="6105600" imgH="4551480"/>
        </mc:Choice>
        <mc:Fallback>
          <p:control name="ShockwaveFlash1" r:id="rId2" imgW="6105600" imgH="4551480">
            <p:pic>
              <p:nvPicPr>
                <p:cNvPr id="0" name="ShockwaveFlash1"/>
                <p:cNvPicPr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01850" y="1203325"/>
                  <a:ext cx="6105525" cy="45513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16710694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18EW8Y5A@X70$ET_2KL1GK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066" y="1610357"/>
            <a:ext cx="4471988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32114" y="1946907"/>
            <a:ext cx="4581952" cy="259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黑体" panose="02010609060101010101" pitchFamily="49" charset="-122"/>
              </a:rPr>
              <a:t>　　核电站的核心设备是核反应堆。核反应堆是原子核发生链式反应的场所。</a:t>
            </a:r>
            <a:r>
              <a:rPr lang="en-US" altLang="zh-CN" sz="2600" dirty="0">
                <a:latin typeface="Times New Roman" panose="02020603050405020304" pitchFamily="18" charset="0"/>
                <a:ea typeface="黑体" panose="02010609060101010101" pitchFamily="49" charset="-122"/>
              </a:rPr>
              <a:t>1942</a:t>
            </a:r>
            <a:r>
              <a:rPr lang="zh-CN" altLang="en-US" sz="2600" dirty="0">
                <a:latin typeface="Times New Roman" panose="02020603050405020304" pitchFamily="18" charset="0"/>
                <a:ea typeface="黑体" panose="02010609060101010101" pitchFamily="49" charset="-122"/>
              </a:rPr>
              <a:t>年，人类利用核反应堆第一次实现了可控制的铀核裂变。</a:t>
            </a:r>
          </a:p>
        </p:txBody>
      </p:sp>
      <p:sp>
        <p:nvSpPr>
          <p:cNvPr id="13" name="矩形 37"/>
          <p:cNvSpPr>
            <a:spLocks noChangeArrowheads="1"/>
          </p:cNvSpPr>
          <p:nvPr/>
        </p:nvSpPr>
        <p:spPr bwMode="auto">
          <a:xfrm>
            <a:off x="1231193" y="5110794"/>
            <a:ext cx="8316912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　　目前，全世界已经建成了几百座核电站，核电发电量接近全球发电量的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1/5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3325" name="矩形 31748"/>
          <p:cNvSpPr>
            <a:spLocks noChangeArrowheads="1"/>
          </p:cNvSpPr>
          <p:nvPr/>
        </p:nvSpPr>
        <p:spPr bwMode="auto">
          <a:xfrm>
            <a:off x="1531230" y="1396045"/>
            <a:ext cx="35189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6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核电站利用核能发电</a:t>
            </a:r>
          </a:p>
        </p:txBody>
      </p:sp>
    </p:spTree>
    <p:extLst>
      <p:ext uri="{BB962C8B-B14F-4D97-AF65-F5344CB8AC3E}">
        <p14:creationId xmlns:p14="http://schemas.microsoft.com/office/powerpoint/2010/main" val="118303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矩形 102405"/>
          <p:cNvSpPr/>
          <p:nvPr/>
        </p:nvSpPr>
        <p:spPr>
          <a:xfrm>
            <a:off x="3664026" y="5765165"/>
            <a:ext cx="3827444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dirty="0">
                <a:solidFill>
                  <a:srgbClr val="FF339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动画：核电站工作流程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80" name="ShockwaveFlash1" r:id="rId2" imgW="7053120" imgH="4356000"/>
        </mc:Choice>
        <mc:Fallback>
          <p:control name="ShockwaveFlash1" r:id="rId2" imgW="7053120" imgH="4356000">
            <p:pic>
              <p:nvPicPr>
                <p:cNvPr id="0" name="ShockwaveFlash1"/>
                <p:cNvPicPr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58975" y="1409700"/>
                  <a:ext cx="7053263" cy="4356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716252461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>
            <a:grpSpLocks/>
          </p:cNvGrpSpPr>
          <p:nvPr/>
        </p:nvGrpSpPr>
        <p:grpSpPr bwMode="auto">
          <a:xfrm>
            <a:off x="5528116" y="1632390"/>
            <a:ext cx="3022600" cy="1865312"/>
            <a:chOff x="7576" y="1150"/>
            <a:chExt cx="6187" cy="3768"/>
          </a:xfrm>
        </p:grpSpPr>
        <p:pic>
          <p:nvPicPr>
            <p:cNvPr id="14347" name="Picture 2" descr="C:\Users\Administrator\Desktop\图片2.png图片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6" y="1209"/>
              <a:ext cx="6187" cy="3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副标题 2"/>
            <p:cNvSpPr txBox="1"/>
            <p:nvPr/>
          </p:nvSpPr>
          <p:spPr>
            <a:xfrm>
              <a:off x="9016" y="1150"/>
              <a:ext cx="4075" cy="673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zh-CN" altLang="en-US" sz="2600" noProof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秦山核电站</a:t>
              </a:r>
            </a:p>
          </p:txBody>
        </p:sp>
      </p:grp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1956242" y="1632390"/>
            <a:ext cx="3025775" cy="1884362"/>
            <a:chOff x="408" y="824"/>
            <a:chExt cx="6194" cy="4125"/>
          </a:xfrm>
        </p:grpSpPr>
        <p:pic>
          <p:nvPicPr>
            <p:cNvPr id="14350" name="Picture 4" descr="C:\Users\Administrator\Desktop\图片1.png图片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" y="824"/>
              <a:ext cx="6194" cy="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副标题 2"/>
            <p:cNvSpPr txBox="1"/>
            <p:nvPr/>
          </p:nvSpPr>
          <p:spPr>
            <a:xfrm>
              <a:off x="1454" y="907"/>
              <a:ext cx="4657" cy="67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zh-CN" altLang="en-US" sz="2600" noProof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大亚湾核电站</a:t>
              </a:r>
            </a:p>
          </p:txBody>
        </p:sp>
      </p:grpSp>
      <p:grpSp>
        <p:nvGrpSpPr>
          <p:cNvPr id="4" name="组合 4"/>
          <p:cNvGrpSpPr>
            <a:grpSpLocks/>
          </p:cNvGrpSpPr>
          <p:nvPr/>
        </p:nvGrpSpPr>
        <p:grpSpPr bwMode="auto">
          <a:xfrm>
            <a:off x="1956241" y="3883465"/>
            <a:ext cx="3022600" cy="1871662"/>
            <a:chOff x="4107" y="5823"/>
            <a:chExt cx="6185" cy="4097"/>
          </a:xfrm>
        </p:grpSpPr>
        <p:pic>
          <p:nvPicPr>
            <p:cNvPr id="14353" name="Picture 6" descr="C:\Users\Administrator\Desktop\图片3.png图片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7" y="5823"/>
              <a:ext cx="6185" cy="4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副标题 2"/>
            <p:cNvSpPr txBox="1"/>
            <p:nvPr/>
          </p:nvSpPr>
          <p:spPr>
            <a:xfrm>
              <a:off x="5605" y="5934"/>
              <a:ext cx="4051" cy="67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zh-CN" altLang="en-US" sz="2600" noProof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田湾核电站</a:t>
              </a:r>
            </a:p>
          </p:txBody>
        </p:sp>
      </p:grpSp>
      <p:grpSp>
        <p:nvGrpSpPr>
          <p:cNvPr id="5" name="组合 19"/>
          <p:cNvGrpSpPr>
            <a:grpSpLocks/>
          </p:cNvGrpSpPr>
          <p:nvPr/>
        </p:nvGrpSpPr>
        <p:grpSpPr bwMode="auto">
          <a:xfrm>
            <a:off x="5518592" y="3873941"/>
            <a:ext cx="3013075" cy="1908175"/>
            <a:chOff x="7590" y="5745"/>
            <a:chExt cx="6166" cy="4179"/>
          </a:xfrm>
        </p:grpSpPr>
        <p:pic>
          <p:nvPicPr>
            <p:cNvPr id="14356" name="图片 53251" descr="C:\Users\Administrator\Desktop\图片4.png图片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0" y="5777"/>
              <a:ext cx="6166" cy="4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文本框 53256"/>
            <p:cNvSpPr txBox="1"/>
            <p:nvPr/>
          </p:nvSpPr>
          <p:spPr>
            <a:xfrm>
              <a:off x="8941" y="5745"/>
              <a:ext cx="4337" cy="107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600" noProof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岭澳核</a:t>
              </a:r>
              <a:r>
                <a:rPr lang="zh-CN" altLang="en-US" sz="2600" noProof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电站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56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矩形 1"/>
          <p:cNvSpPr>
            <a:spLocks noChangeArrowheads="1"/>
          </p:cNvSpPr>
          <p:nvPr/>
        </p:nvSpPr>
        <p:spPr bwMode="auto">
          <a:xfrm>
            <a:off x="1187126" y="4920448"/>
            <a:ext cx="86169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b="1" dirty="0">
                <a:latin typeface="宋体" charset="-122"/>
              </a:rPr>
              <a:t>链式反应如果不加以控制，大量原子核就在一瞬间发生裂变。释放出极大的能量</a:t>
            </a:r>
            <a:r>
              <a:rPr lang="zh-CN" altLang="en-US" sz="2000" b="1" dirty="0" smtClean="0">
                <a:latin typeface="宋体" charset="-122"/>
              </a:rPr>
              <a:t>。原子弹爆炸时发生的链式反应就是不可控制</a:t>
            </a:r>
            <a:r>
              <a:rPr lang="zh-CN" altLang="en-US" sz="2000" b="1" dirty="0" smtClean="0">
                <a:latin typeface="宋体" charset="-122"/>
              </a:rPr>
              <a:t>的。</a:t>
            </a:r>
            <a:endParaRPr lang="zh-CN" altLang="en-US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3333" y="1670610"/>
            <a:ext cx="4824536" cy="3024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1734858" y="798808"/>
            <a:ext cx="45191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6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26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原子弹利用不可控的核裂变</a:t>
            </a:r>
            <a:endParaRPr lang="zh-CN" altLang="en-US" sz="26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678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AutoShape 3"/>
          <p:cNvSpPr>
            <a:spLocks noChangeArrowheads="1"/>
          </p:cNvSpPr>
          <p:nvPr/>
        </p:nvSpPr>
        <p:spPr bwMode="auto">
          <a:xfrm>
            <a:off x="1668616" y="291347"/>
            <a:ext cx="2382837" cy="500063"/>
          </a:xfrm>
          <a:prstGeom prst="flowChartAlternateProcess">
            <a:avLst/>
          </a:prstGeom>
          <a:gradFill rotWithShape="1">
            <a:gsLst>
              <a:gs pos="0">
                <a:srgbClr val="00DFF6"/>
              </a:gs>
              <a:gs pos="89999">
                <a:srgbClr val="002774"/>
              </a:gs>
              <a:gs pos="100000">
                <a:srgbClr val="002774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</a:pPr>
            <a:r>
              <a:rPr lang="zh-CN" altLang="en-US" sz="3200">
                <a:solidFill>
                  <a:srgbClr val="FF0000"/>
                </a:solidFill>
              </a:rPr>
              <a:t>三、聚变</a:t>
            </a:r>
          </a:p>
        </p:txBody>
      </p:sp>
      <p:pic>
        <p:nvPicPr>
          <p:cNvPr id="11" name="图片 10" descr="17204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217" y="2276629"/>
            <a:ext cx="3235325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TextBox 11"/>
          <p:cNvSpPr txBox="1">
            <a:spLocks noChangeArrowheads="1"/>
          </p:cNvSpPr>
          <p:nvPr/>
        </p:nvSpPr>
        <p:spPr bwMode="auto">
          <a:xfrm>
            <a:off x="1306667" y="1533678"/>
            <a:ext cx="783272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    将质量较小的原子核结合起来，也会释放出巨大的核能。</a:t>
            </a:r>
          </a:p>
        </p:txBody>
      </p:sp>
      <p:grpSp>
        <p:nvGrpSpPr>
          <p:cNvPr id="2" name="组合 12"/>
          <p:cNvGrpSpPr>
            <a:grpSpLocks/>
          </p:cNvGrpSpPr>
          <p:nvPr/>
        </p:nvGrpSpPr>
        <p:grpSpPr bwMode="auto">
          <a:xfrm>
            <a:off x="2432203" y="2451254"/>
            <a:ext cx="1855788" cy="492125"/>
            <a:chOff x="839" y="1706"/>
            <a:chExt cx="1169" cy="310"/>
          </a:xfrm>
        </p:grpSpPr>
        <p:sp>
          <p:nvSpPr>
            <p:cNvPr id="15373" name="矩形 15"/>
            <p:cNvSpPr>
              <a:spLocks noChangeArrowheads="1"/>
            </p:cNvSpPr>
            <p:nvPr/>
          </p:nvSpPr>
          <p:spPr bwMode="auto">
            <a:xfrm>
              <a:off x="839" y="1706"/>
              <a:ext cx="39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600">
                  <a:latin typeface="黑体" panose="02010609060101010101" pitchFamily="49" charset="-122"/>
                  <a:ea typeface="黑体" panose="02010609060101010101" pitchFamily="49" charset="-122"/>
                </a:rPr>
                <a:t>氘</a:t>
              </a:r>
            </a:p>
          </p:txBody>
        </p:sp>
        <p:sp>
          <p:nvSpPr>
            <p:cNvPr id="15374" name="矩形 16"/>
            <p:cNvSpPr>
              <a:spLocks noChangeArrowheads="1"/>
            </p:cNvSpPr>
            <p:nvPr/>
          </p:nvSpPr>
          <p:spPr bwMode="auto">
            <a:xfrm>
              <a:off x="1678" y="1706"/>
              <a:ext cx="33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600">
                  <a:latin typeface="黑体" panose="02010609060101010101" pitchFamily="49" charset="-122"/>
                  <a:ea typeface="黑体" panose="02010609060101010101" pitchFamily="49" charset="-122"/>
                </a:rPr>
                <a:t>氚</a:t>
              </a:r>
            </a:p>
          </p:txBody>
        </p:sp>
      </p:grpSp>
      <p:sp>
        <p:nvSpPr>
          <p:cNvPr id="16" name="矩形 22"/>
          <p:cNvSpPr>
            <a:spLocks noChangeArrowheads="1"/>
          </p:cNvSpPr>
          <p:nvPr/>
        </p:nvSpPr>
        <p:spPr bwMode="auto">
          <a:xfrm>
            <a:off x="1892453" y="4229254"/>
            <a:ext cx="10429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氦核</a:t>
            </a:r>
          </a:p>
        </p:txBody>
      </p:sp>
      <p:sp>
        <p:nvSpPr>
          <p:cNvPr id="17" name="矩形 23"/>
          <p:cNvSpPr>
            <a:spLocks noChangeArrowheads="1"/>
          </p:cNvSpPr>
          <p:nvPr/>
        </p:nvSpPr>
        <p:spPr bwMode="auto">
          <a:xfrm>
            <a:off x="3872067" y="4229254"/>
            <a:ext cx="11890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中子</a:t>
            </a: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1343178" y="5023003"/>
            <a:ext cx="8243888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　　氘核与氚核在超高温下结合形成氦核和一个中子，能释放大量核能。这一过程就是聚变。</a:t>
            </a:r>
          </a:p>
        </p:txBody>
      </p:sp>
      <p:grpSp>
        <p:nvGrpSpPr>
          <p:cNvPr id="3" name="组合 18"/>
          <p:cNvGrpSpPr>
            <a:grpSpLocks/>
          </p:cNvGrpSpPr>
          <p:nvPr/>
        </p:nvGrpSpPr>
        <p:grpSpPr bwMode="auto">
          <a:xfrm>
            <a:off x="2792567" y="2975128"/>
            <a:ext cx="1152525" cy="539750"/>
            <a:chOff x="1066" y="2024"/>
            <a:chExt cx="726" cy="340"/>
          </a:xfrm>
        </p:grpSpPr>
        <p:sp>
          <p:nvSpPr>
            <p:cNvPr id="15379" name="直接连接符 28691"/>
            <p:cNvSpPr>
              <a:spLocks noChangeShapeType="1"/>
            </p:cNvSpPr>
            <p:nvPr/>
          </p:nvSpPr>
          <p:spPr bwMode="auto">
            <a:xfrm>
              <a:off x="1066" y="2024"/>
              <a:ext cx="227" cy="3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0" name="直接连接符 28692"/>
            <p:cNvSpPr>
              <a:spLocks noChangeShapeType="1"/>
            </p:cNvSpPr>
            <p:nvPr/>
          </p:nvSpPr>
          <p:spPr bwMode="auto">
            <a:xfrm flipH="1">
              <a:off x="1542" y="2024"/>
              <a:ext cx="250" cy="3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" name="矩形 23"/>
          <p:cNvSpPr>
            <a:spLocks noChangeArrowheads="1"/>
          </p:cNvSpPr>
          <p:nvPr/>
        </p:nvSpPr>
        <p:spPr bwMode="auto">
          <a:xfrm>
            <a:off x="2935442" y="4515004"/>
            <a:ext cx="10810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60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能量</a:t>
            </a:r>
          </a:p>
        </p:txBody>
      </p:sp>
      <p:sp>
        <p:nvSpPr>
          <p:cNvPr id="23" name="矩形 17"/>
          <p:cNvSpPr>
            <a:spLocks noChangeArrowheads="1"/>
          </p:cNvSpPr>
          <p:nvPr/>
        </p:nvSpPr>
        <p:spPr bwMode="auto">
          <a:xfrm>
            <a:off x="2900517" y="3443442"/>
            <a:ext cx="85151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聚变</a:t>
            </a:r>
          </a:p>
        </p:txBody>
      </p:sp>
      <p:sp>
        <p:nvSpPr>
          <p:cNvPr id="24" name="直接连接符 23"/>
          <p:cNvSpPr>
            <a:spLocks noChangeShapeType="1"/>
          </p:cNvSpPr>
          <p:nvPr/>
        </p:nvSpPr>
        <p:spPr bwMode="auto">
          <a:xfrm flipH="1">
            <a:off x="2684616" y="3872066"/>
            <a:ext cx="431800" cy="4683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直接连接符 24"/>
          <p:cNvSpPr>
            <a:spLocks noChangeShapeType="1"/>
          </p:cNvSpPr>
          <p:nvPr/>
        </p:nvSpPr>
        <p:spPr bwMode="auto">
          <a:xfrm>
            <a:off x="3619653" y="3872067"/>
            <a:ext cx="431800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直接连接符 25"/>
          <p:cNvSpPr>
            <a:spLocks noChangeShapeType="1"/>
          </p:cNvSpPr>
          <p:nvPr/>
        </p:nvSpPr>
        <p:spPr bwMode="auto">
          <a:xfrm flipH="1">
            <a:off x="3368828" y="3943504"/>
            <a:ext cx="0" cy="720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95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2" grpId="0"/>
      <p:bldP spid="23" grpId="0"/>
      <p:bldP spid="24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175765" y="1592602"/>
            <a:ext cx="828992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260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现阶段科学家还没有找到控制核聚变的方法。通过可控聚变来利用核能，有望彻底解决人类能源问题！</a:t>
            </a:r>
          </a:p>
        </p:txBody>
      </p:sp>
      <p:pic>
        <p:nvPicPr>
          <p:cNvPr id="12" name="Picture 5" descr="http://img0.imgtn.bdimg.com/it/u=2018272291,2300350899&amp;fm=23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951" y="2923602"/>
            <a:ext cx="3443288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http://img2.imgtn.bdimg.com/it/u=1066820932,1833858712&amp;fm=23&amp;gp=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3"/>
          <a:stretch>
            <a:fillRect/>
          </a:stretch>
        </p:blipFill>
        <p:spPr bwMode="auto">
          <a:xfrm>
            <a:off x="5997001" y="2845814"/>
            <a:ext cx="298608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604639" y="5209601"/>
            <a:ext cx="3465512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中国核聚变实验装置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28057" y="337457"/>
            <a:ext cx="8012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宋体" charset="-122"/>
              </a:rPr>
              <a:t>   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氘核和氚核都属于氢核的一种。大量氢核的聚变，可以在瞬间释放惊人的能量。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氢弹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利用的就是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聚变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瞬间释放的能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量。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965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横卷形 10"/>
          <p:cNvSpPr/>
          <p:nvPr/>
        </p:nvSpPr>
        <p:spPr>
          <a:xfrm>
            <a:off x="1423472" y="1736534"/>
            <a:ext cx="7940675" cy="3786188"/>
          </a:xfrm>
          <a:prstGeom prst="horizontalScroll">
            <a:avLst/>
          </a:prstGeom>
          <a:gradFill>
            <a:gsLst>
              <a:gs pos="0">
                <a:srgbClr val="99CCFF"/>
              </a:gs>
              <a:gs pos="100000">
                <a:srgbClr val="FFFFFF"/>
              </a:gs>
            </a:gsLst>
            <a:lin ang="0" scaled="0"/>
          </a:gra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7419" name="矩形 4"/>
          <p:cNvSpPr>
            <a:spLocks noChangeArrowheads="1"/>
          </p:cNvSpPr>
          <p:nvPr/>
        </p:nvSpPr>
        <p:spPr bwMode="auto">
          <a:xfrm>
            <a:off x="2048946" y="2595373"/>
            <a:ext cx="71374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可能有的同学会产生疑惑：使反应物获得极高的温度，要消耗不少能量，一旦发生聚变，获得的核能能弥补之前的付出吗？不会有“入不敷出”的现象发生吧？</a:t>
            </a:r>
          </a:p>
        </p:txBody>
      </p:sp>
    </p:spTree>
    <p:extLst>
      <p:ext uri="{BB962C8B-B14F-4D97-AF65-F5344CB8AC3E}">
        <p14:creationId xmlns:p14="http://schemas.microsoft.com/office/powerpoint/2010/main" val="119728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矩形 1"/>
          <p:cNvSpPr>
            <a:spLocks noChangeArrowheads="1"/>
          </p:cNvSpPr>
          <p:nvPr/>
        </p:nvSpPr>
        <p:spPr bwMode="auto">
          <a:xfrm>
            <a:off x="1302630" y="1358884"/>
            <a:ext cx="8310563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        事实上，聚变释放的核能远大于我们“点火”所需的能量。太阳的能量，就来自核聚变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——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这把“火”自从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46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亿年前“点燃”后，至今未熄。</a:t>
            </a:r>
          </a:p>
        </p:txBody>
      </p:sp>
      <p:sp>
        <p:nvSpPr>
          <p:cNvPr id="18443" name="矩形 4"/>
          <p:cNvSpPr>
            <a:spLocks noChangeArrowheads="1"/>
          </p:cNvSpPr>
          <p:nvPr/>
        </p:nvSpPr>
        <p:spPr bwMode="auto">
          <a:xfrm>
            <a:off x="6088942" y="3073385"/>
            <a:ext cx="29591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       太阳内部发生的聚变反应，每秒钟把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7 ×10</a:t>
            </a:r>
            <a:r>
              <a:rPr lang="en-US" altLang="zh-CN" sz="2600" baseline="30000">
                <a:latin typeface="Times New Roman" panose="02020603050405020304" pitchFamily="18" charset="0"/>
                <a:ea typeface="黑体" panose="02010609060101010101" pitchFamily="49" charset="-122"/>
              </a:rPr>
              <a:t>8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 t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的氢变为氦。</a:t>
            </a:r>
            <a:endParaRPr lang="en-US" altLang="zh-CN" sz="26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8444" name="Picture 12" descr="https://timgsa.baidu.com/timg?image&amp;quality=80&amp;size=b9999_10000&amp;sec=1519442121740&amp;di=5909c9f1f82cf86b260e5fbe90951eb9&amp;imgtype=0&amp;src=http%3A%2F%2Fp.ananas.chaoxing.com%2Fstar%2F1024_0%2F1389773053983unzd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192" y="3017821"/>
            <a:ext cx="2786062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88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9535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581" y="1570670"/>
            <a:ext cx="6219825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49154"/>
          <p:cNvSpPr txBox="1"/>
          <p:nvPr/>
        </p:nvSpPr>
        <p:spPr>
          <a:xfrm>
            <a:off x="3627019" y="1610358"/>
            <a:ext cx="3571875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600" b="1" noProof="1">
                <a:solidFill>
                  <a:schemeClr val="accent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氢弹爆炸产生的蘑菇云</a:t>
            </a:r>
          </a:p>
        </p:txBody>
      </p:sp>
    </p:spTree>
    <p:extLst>
      <p:ext uri="{BB962C8B-B14F-4D97-AF65-F5344CB8AC3E}">
        <p14:creationId xmlns:p14="http://schemas.microsoft.com/office/powerpoint/2010/main" val="268228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946150" y="2112790"/>
            <a:ext cx="7790226" cy="2601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．了</a:t>
            </a:r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解核能的由来，知道核能</a:t>
            </a:r>
            <a:r>
              <a:rPr lang="zh-CN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的优点</a:t>
            </a:r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和可能带来的问题。</a:t>
            </a:r>
          </a:p>
          <a:p>
            <a:pPr indent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 ．</a:t>
            </a:r>
            <a:r>
              <a:rPr lang="zh-CN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了</a:t>
            </a:r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解原子、原子核的结构。</a:t>
            </a:r>
          </a:p>
          <a:p>
            <a:pPr indent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 ．</a:t>
            </a:r>
            <a:r>
              <a:rPr lang="zh-CN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了</a:t>
            </a:r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解核裂变和核聚</a:t>
            </a:r>
            <a:r>
              <a:rPr lang="zh-CN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变。</a:t>
            </a:r>
            <a:endParaRPr lang="zh-CN" altLang="en-US" sz="2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方正兰亭黑_GB18030" panose="02000000000000000000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4500" y="52556"/>
            <a:ext cx="3405188" cy="1003300"/>
            <a:chOff x="444500" y="6350"/>
            <a:chExt cx="3405188" cy="1003300"/>
          </a:xfrm>
        </p:grpSpPr>
        <p:pic>
          <p:nvPicPr>
            <p:cNvPr id="6147" name="图片 14" descr="标题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00" y="6350"/>
              <a:ext cx="1003300" cy="1003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48" name="组合 16"/>
            <p:cNvGrpSpPr>
              <a:grpSpLocks/>
            </p:cNvGrpSpPr>
            <p:nvPr/>
          </p:nvGrpSpPr>
          <p:grpSpPr bwMode="auto">
            <a:xfrm>
              <a:off x="736600" y="222250"/>
              <a:ext cx="3113088" cy="646113"/>
              <a:chOff x="1161" y="963"/>
              <a:chExt cx="4902" cy="1016"/>
            </a:xfrm>
          </p:grpSpPr>
          <p:sp>
            <p:nvSpPr>
              <p:cNvPr id="6152" name="TextBox 2"/>
              <p:cNvSpPr txBox="1">
                <a:spLocks noChangeArrowheads="1"/>
              </p:cNvSpPr>
              <p:nvPr/>
            </p:nvSpPr>
            <p:spPr bwMode="auto">
              <a:xfrm>
                <a:off x="1900" y="963"/>
                <a:ext cx="3768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3600" b="1">
                    <a:solidFill>
                      <a:srgbClr val="009FB9"/>
                    </a:solidFill>
                  </a:rPr>
                  <a:t>学 习 目 标</a:t>
                </a:r>
              </a:p>
            </p:txBody>
          </p:sp>
          <p:cxnSp>
            <p:nvCxnSpPr>
              <p:cNvPr id="16" name="直接连接符 15"/>
              <p:cNvCxnSpPr/>
              <p:nvPr/>
            </p:nvCxnSpPr>
            <p:spPr>
              <a:xfrm>
                <a:off x="1161" y="1879"/>
                <a:ext cx="4902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10" name="Picture 3" descr="E:\导入资料\负责系列\2016-2017\全练\教师素材2016.2.20\教师素材\5化学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25237" y="2143917"/>
            <a:ext cx="2638425" cy="257016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4" name="文本框 1"/>
          <p:cNvSpPr txBox="1">
            <a:spLocks noChangeArrowheads="1"/>
          </p:cNvSpPr>
          <p:nvPr/>
        </p:nvSpPr>
        <p:spPr bwMode="auto">
          <a:xfrm>
            <a:off x="2206302" y="2939917"/>
            <a:ext cx="6238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核能</a:t>
            </a:r>
          </a:p>
        </p:txBody>
      </p:sp>
      <p:sp>
        <p:nvSpPr>
          <p:cNvPr id="21515" name="文本框 2"/>
          <p:cNvSpPr txBox="1">
            <a:spLocks noChangeArrowheads="1"/>
          </p:cNvSpPr>
          <p:nvPr/>
        </p:nvSpPr>
        <p:spPr bwMode="auto">
          <a:xfrm>
            <a:off x="4308152" y="1579430"/>
            <a:ext cx="1222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原子核</a:t>
            </a:r>
          </a:p>
        </p:txBody>
      </p:sp>
      <p:sp>
        <p:nvSpPr>
          <p:cNvPr id="21516" name="文本框 3"/>
          <p:cNvSpPr txBox="1">
            <a:spLocks noChangeArrowheads="1"/>
          </p:cNvSpPr>
          <p:nvPr/>
        </p:nvSpPr>
        <p:spPr bwMode="auto">
          <a:xfrm>
            <a:off x="5652764" y="1354005"/>
            <a:ext cx="1222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质子</a:t>
            </a:r>
          </a:p>
        </p:txBody>
      </p:sp>
      <p:sp>
        <p:nvSpPr>
          <p:cNvPr id="21517" name="文本框 4"/>
          <p:cNvSpPr txBox="1">
            <a:spLocks noChangeArrowheads="1"/>
          </p:cNvSpPr>
          <p:nvPr/>
        </p:nvSpPr>
        <p:spPr bwMode="auto">
          <a:xfrm>
            <a:off x="5652764" y="1922330"/>
            <a:ext cx="1222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中子</a:t>
            </a:r>
          </a:p>
        </p:txBody>
      </p:sp>
      <p:sp>
        <p:nvSpPr>
          <p:cNvPr id="21518" name="文本框 5"/>
          <p:cNvSpPr txBox="1">
            <a:spLocks noChangeArrowheads="1"/>
          </p:cNvSpPr>
          <p:nvPr/>
        </p:nvSpPr>
        <p:spPr bwMode="auto">
          <a:xfrm>
            <a:off x="4308151" y="2381118"/>
            <a:ext cx="14398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核外电子</a:t>
            </a:r>
          </a:p>
        </p:txBody>
      </p:sp>
      <p:sp>
        <p:nvSpPr>
          <p:cNvPr id="21519" name="文本框 6"/>
          <p:cNvSpPr txBox="1">
            <a:spLocks noChangeArrowheads="1"/>
          </p:cNvSpPr>
          <p:nvPr/>
        </p:nvSpPr>
        <p:spPr bwMode="auto">
          <a:xfrm>
            <a:off x="4392289" y="3484430"/>
            <a:ext cx="1438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裂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变</a:t>
            </a:r>
          </a:p>
        </p:txBody>
      </p:sp>
      <p:sp>
        <p:nvSpPr>
          <p:cNvPr id="21520" name="文本框 7"/>
          <p:cNvSpPr txBox="1">
            <a:spLocks noChangeArrowheads="1"/>
          </p:cNvSpPr>
          <p:nvPr/>
        </p:nvSpPr>
        <p:spPr bwMode="auto">
          <a:xfrm>
            <a:off x="5798813" y="2858955"/>
            <a:ext cx="3943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定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义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521" name="文本框 8"/>
          <p:cNvSpPr txBox="1">
            <a:spLocks noChangeArrowheads="1"/>
          </p:cNvSpPr>
          <p:nvPr/>
        </p:nvSpPr>
        <p:spPr bwMode="auto">
          <a:xfrm>
            <a:off x="5798814" y="3484430"/>
            <a:ext cx="1438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链式反应</a:t>
            </a:r>
          </a:p>
        </p:txBody>
      </p:sp>
      <p:sp>
        <p:nvSpPr>
          <p:cNvPr id="21522" name="文本框 9"/>
          <p:cNvSpPr txBox="1">
            <a:spLocks noChangeArrowheads="1"/>
          </p:cNvSpPr>
          <p:nvPr/>
        </p:nvSpPr>
        <p:spPr bwMode="auto">
          <a:xfrm>
            <a:off x="5798813" y="4127368"/>
            <a:ext cx="33670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应用：原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子弹、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核电站</a:t>
            </a:r>
          </a:p>
        </p:txBody>
      </p:sp>
      <p:sp>
        <p:nvSpPr>
          <p:cNvPr id="21523" name="文本框 11"/>
          <p:cNvSpPr txBox="1">
            <a:spLocks noChangeArrowheads="1"/>
          </p:cNvSpPr>
          <p:nvPr/>
        </p:nvSpPr>
        <p:spPr bwMode="auto">
          <a:xfrm>
            <a:off x="5695626" y="4851268"/>
            <a:ext cx="3943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定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义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524" name="文本框 12"/>
          <p:cNvSpPr txBox="1">
            <a:spLocks noChangeArrowheads="1"/>
          </p:cNvSpPr>
          <p:nvPr/>
        </p:nvSpPr>
        <p:spPr bwMode="auto">
          <a:xfrm>
            <a:off x="5695626" y="5413243"/>
            <a:ext cx="3943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应用：氢弹</a:t>
            </a:r>
          </a:p>
        </p:txBody>
      </p:sp>
      <p:sp>
        <p:nvSpPr>
          <p:cNvPr id="22" name="左大括号 21"/>
          <p:cNvSpPr/>
          <p:nvPr/>
        </p:nvSpPr>
        <p:spPr>
          <a:xfrm>
            <a:off x="5297163" y="3016117"/>
            <a:ext cx="444500" cy="144145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noProof="1"/>
          </a:p>
        </p:txBody>
      </p:sp>
      <p:sp>
        <p:nvSpPr>
          <p:cNvPr id="21526" name="文本框 14"/>
          <p:cNvSpPr txBox="1">
            <a:spLocks noChangeArrowheads="1"/>
          </p:cNvSpPr>
          <p:nvPr/>
        </p:nvSpPr>
        <p:spPr bwMode="auto">
          <a:xfrm>
            <a:off x="4339902" y="5165593"/>
            <a:ext cx="1438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聚变</a:t>
            </a:r>
          </a:p>
        </p:txBody>
      </p:sp>
      <p:sp>
        <p:nvSpPr>
          <p:cNvPr id="24" name="左大括号 23"/>
          <p:cNvSpPr/>
          <p:nvPr/>
        </p:nvSpPr>
        <p:spPr>
          <a:xfrm>
            <a:off x="5359076" y="4990967"/>
            <a:ext cx="309562" cy="77946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noProof="1"/>
          </a:p>
        </p:txBody>
      </p:sp>
      <p:sp>
        <p:nvSpPr>
          <p:cNvPr id="25" name="左大括号 24"/>
          <p:cNvSpPr/>
          <p:nvPr/>
        </p:nvSpPr>
        <p:spPr>
          <a:xfrm>
            <a:off x="5400352" y="1576254"/>
            <a:ext cx="280987" cy="611188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noProof="1"/>
          </a:p>
        </p:txBody>
      </p:sp>
      <p:sp>
        <p:nvSpPr>
          <p:cNvPr id="26" name="左大括号 25"/>
          <p:cNvSpPr/>
          <p:nvPr/>
        </p:nvSpPr>
        <p:spPr>
          <a:xfrm>
            <a:off x="4020813" y="1855655"/>
            <a:ext cx="300038" cy="747713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noProof="1"/>
          </a:p>
        </p:txBody>
      </p:sp>
      <p:sp>
        <p:nvSpPr>
          <p:cNvPr id="21530" name="文本框 18"/>
          <p:cNvSpPr txBox="1">
            <a:spLocks noChangeArrowheads="1"/>
          </p:cNvSpPr>
          <p:nvPr/>
        </p:nvSpPr>
        <p:spPr bwMode="auto">
          <a:xfrm>
            <a:off x="3155627" y="1995355"/>
            <a:ext cx="1222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原子</a:t>
            </a:r>
          </a:p>
        </p:txBody>
      </p:sp>
      <p:sp>
        <p:nvSpPr>
          <p:cNvPr id="21531" name="文本框 19"/>
          <p:cNvSpPr txBox="1">
            <a:spLocks noChangeArrowheads="1"/>
          </p:cNvSpPr>
          <p:nvPr/>
        </p:nvSpPr>
        <p:spPr bwMode="auto">
          <a:xfrm>
            <a:off x="3155627" y="4341680"/>
            <a:ext cx="1222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核能</a:t>
            </a:r>
          </a:p>
        </p:txBody>
      </p:sp>
      <p:sp>
        <p:nvSpPr>
          <p:cNvPr id="29" name="左大括号 28"/>
          <p:cNvSpPr/>
          <p:nvPr/>
        </p:nvSpPr>
        <p:spPr>
          <a:xfrm>
            <a:off x="3982713" y="3681279"/>
            <a:ext cx="401638" cy="1785938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noProof="1"/>
          </a:p>
        </p:txBody>
      </p:sp>
      <p:sp>
        <p:nvSpPr>
          <p:cNvPr id="30" name="左大括号 29"/>
          <p:cNvSpPr/>
          <p:nvPr/>
        </p:nvSpPr>
        <p:spPr>
          <a:xfrm>
            <a:off x="2703188" y="2198555"/>
            <a:ext cx="446088" cy="2428875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noProof="1"/>
          </a:p>
        </p:txBody>
      </p:sp>
      <p:grpSp>
        <p:nvGrpSpPr>
          <p:cNvPr id="31" name="组合 30"/>
          <p:cNvGrpSpPr/>
          <p:nvPr/>
        </p:nvGrpSpPr>
        <p:grpSpPr>
          <a:xfrm>
            <a:off x="625329" y="132131"/>
            <a:ext cx="3405188" cy="1003300"/>
            <a:chOff x="444500" y="6350"/>
            <a:chExt cx="3405188" cy="1003300"/>
          </a:xfrm>
        </p:grpSpPr>
        <p:pic>
          <p:nvPicPr>
            <p:cNvPr id="32" name="图片 14" descr="标题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00" y="6350"/>
              <a:ext cx="1003300" cy="1003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" name="组合 16"/>
            <p:cNvGrpSpPr>
              <a:grpSpLocks/>
            </p:cNvGrpSpPr>
            <p:nvPr/>
          </p:nvGrpSpPr>
          <p:grpSpPr bwMode="auto">
            <a:xfrm>
              <a:off x="736600" y="222250"/>
              <a:ext cx="3113088" cy="646113"/>
              <a:chOff x="1161" y="963"/>
              <a:chExt cx="4902" cy="1016"/>
            </a:xfrm>
          </p:grpSpPr>
          <p:sp>
            <p:nvSpPr>
              <p:cNvPr id="34" name="TextBox 2"/>
              <p:cNvSpPr txBox="1">
                <a:spLocks noChangeArrowheads="1"/>
              </p:cNvSpPr>
              <p:nvPr/>
            </p:nvSpPr>
            <p:spPr bwMode="auto">
              <a:xfrm>
                <a:off x="1900" y="963"/>
                <a:ext cx="3804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3600" b="1" dirty="0" smtClean="0">
                    <a:solidFill>
                      <a:srgbClr val="009FB9"/>
                    </a:solidFill>
                  </a:rPr>
                  <a:t>课 堂 小 结</a:t>
                </a:r>
                <a:endParaRPr lang="zh-CN" altLang="en-US" sz="3600" b="1" dirty="0">
                  <a:solidFill>
                    <a:srgbClr val="009FB9"/>
                  </a:solidFill>
                </a:endParaRPr>
              </a:p>
            </p:txBody>
          </p:sp>
          <p:cxnSp>
            <p:nvCxnSpPr>
              <p:cNvPr id="35" name="直接连接符 34"/>
              <p:cNvCxnSpPr/>
              <p:nvPr/>
            </p:nvCxnSpPr>
            <p:spPr>
              <a:xfrm>
                <a:off x="1161" y="1879"/>
                <a:ext cx="4902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0350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8" name="文本框 56328"/>
          <p:cNvSpPr txBox="1">
            <a:spLocks noChangeArrowheads="1"/>
          </p:cNvSpPr>
          <p:nvPr/>
        </p:nvSpPr>
        <p:spPr bwMode="auto">
          <a:xfrm>
            <a:off x="1093479" y="1225334"/>
            <a:ext cx="8307558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CN" sz="2400" b="1" dirty="0" smtClean="0">
                <a:latin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．</a:t>
            </a:r>
            <a:r>
              <a:rPr lang="zh-CN" altLang="en-US" sz="2400" b="1" dirty="0" smtClean="0">
                <a:latin typeface="Times New Roman" panose="02020603050405020304" pitchFamily="18" charset="0"/>
              </a:rPr>
              <a:t>组</a:t>
            </a:r>
            <a:r>
              <a:rPr lang="zh-CN" altLang="en-US" sz="2400" b="1" dirty="0">
                <a:latin typeface="Times New Roman" panose="02020603050405020304" pitchFamily="18" charset="0"/>
              </a:rPr>
              <a:t>成原子核的粒子</a:t>
            </a:r>
            <a:r>
              <a:rPr lang="zh-CN" altLang="en-US" sz="2400" b="1" dirty="0" smtClean="0">
                <a:latin typeface="Times New Roman" panose="02020603050405020304" pitchFamily="18" charset="0"/>
              </a:rPr>
              <a:t>是（        </a:t>
            </a:r>
            <a:r>
              <a:rPr lang="zh-CN" altLang="en-US" sz="2400" b="1" dirty="0">
                <a:latin typeface="Times New Roman" panose="02020603050405020304" pitchFamily="18" charset="0"/>
              </a:rPr>
              <a:t>）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CN" sz="2400" b="1" dirty="0" smtClean="0">
                <a:latin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．</a:t>
            </a:r>
            <a:r>
              <a:rPr lang="zh-CN" altLang="en-US" sz="2400" b="1" dirty="0" smtClean="0">
                <a:latin typeface="Times New Roman" panose="02020603050405020304" pitchFamily="18" charset="0"/>
              </a:rPr>
              <a:t>带</a:t>
            </a:r>
            <a:r>
              <a:rPr lang="zh-CN" altLang="en-US" sz="2400" b="1" dirty="0">
                <a:latin typeface="Times New Roman" panose="02020603050405020304" pitchFamily="18" charset="0"/>
              </a:rPr>
              <a:t>正电的质子和带负电的电子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CN" sz="2400" b="1" dirty="0" smtClean="0">
                <a:latin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．</a:t>
            </a:r>
            <a:r>
              <a:rPr lang="zh-CN" altLang="en-US" sz="2400" b="1" dirty="0" smtClean="0">
                <a:latin typeface="Times New Roman" panose="02020603050405020304" pitchFamily="18" charset="0"/>
              </a:rPr>
              <a:t>带</a:t>
            </a:r>
            <a:r>
              <a:rPr lang="zh-CN" altLang="en-US" sz="2400" b="1" dirty="0">
                <a:latin typeface="Times New Roman" panose="02020603050405020304" pitchFamily="18" charset="0"/>
              </a:rPr>
              <a:t>正电的质子和不带电的中子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CN" sz="2400" b="1" dirty="0" smtClean="0">
                <a:latin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．</a:t>
            </a:r>
            <a:r>
              <a:rPr lang="zh-CN" altLang="en-US" sz="2400" b="1" dirty="0" smtClean="0">
                <a:latin typeface="Times New Roman" panose="02020603050405020304" pitchFamily="18" charset="0"/>
              </a:rPr>
              <a:t>带</a:t>
            </a:r>
            <a:r>
              <a:rPr lang="zh-CN" altLang="en-US" sz="2400" b="1" dirty="0">
                <a:latin typeface="Times New Roman" panose="02020603050405020304" pitchFamily="18" charset="0"/>
              </a:rPr>
              <a:t>正带的质子、带负电的电子和不带电的中子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CN" sz="2400" b="1" dirty="0" smtClean="0">
                <a:latin typeface="Times New Roman" panose="02020603050405020304" pitchFamily="18" charset="0"/>
              </a:rPr>
              <a:t>D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．</a:t>
            </a:r>
            <a:r>
              <a:rPr lang="zh-CN" altLang="en-US" sz="2400" b="1" dirty="0" smtClean="0">
                <a:latin typeface="Times New Roman" panose="02020603050405020304" pitchFamily="18" charset="0"/>
              </a:rPr>
              <a:t>带</a:t>
            </a:r>
            <a:r>
              <a:rPr lang="zh-CN" altLang="en-US" sz="2400" b="1" dirty="0">
                <a:latin typeface="Times New Roman" panose="02020603050405020304" pitchFamily="18" charset="0"/>
              </a:rPr>
              <a:t>负电的电子和不带电的中</a:t>
            </a:r>
            <a:r>
              <a:rPr lang="zh-CN" altLang="en-US" sz="2400" b="1" dirty="0" smtClean="0">
                <a:latin typeface="Times New Roman" panose="02020603050405020304" pitchFamily="18" charset="0"/>
              </a:rPr>
              <a:t>子</a:t>
            </a:r>
            <a:endParaRPr lang="en-US" altLang="zh-CN" sz="2400" b="1" dirty="0" smtClean="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CN" sz="2400" b="1" dirty="0" smtClean="0"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．</a:t>
            </a:r>
            <a:r>
              <a:rPr lang="zh-CN" altLang="en-US" sz="2400" b="1" dirty="0" smtClean="0">
                <a:latin typeface="Times New Roman" panose="02020603050405020304" pitchFamily="18" charset="0"/>
              </a:rPr>
              <a:t>关</a:t>
            </a:r>
            <a:r>
              <a:rPr lang="zh-CN" altLang="en-US" sz="2400" b="1" dirty="0">
                <a:latin typeface="Times New Roman" panose="02020603050405020304" pitchFamily="18" charset="0"/>
              </a:rPr>
              <a:t>于核能，下列说法中正确的</a:t>
            </a:r>
            <a:r>
              <a:rPr lang="zh-CN" altLang="en-US" sz="2400" b="1" dirty="0" smtClean="0">
                <a:latin typeface="Times New Roman" panose="02020603050405020304" pitchFamily="18" charset="0"/>
              </a:rPr>
              <a:t>是（        ）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CN" sz="2400" b="1" dirty="0" smtClean="0">
                <a:latin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．</a:t>
            </a:r>
            <a:r>
              <a:rPr lang="zh-CN" altLang="en-US" sz="2400" b="1" dirty="0" smtClean="0">
                <a:latin typeface="Times New Roman" panose="02020603050405020304" pitchFamily="18" charset="0"/>
              </a:rPr>
              <a:t>核</a:t>
            </a:r>
            <a:r>
              <a:rPr lang="zh-CN" altLang="en-US" sz="2400" b="1" dirty="0">
                <a:latin typeface="Times New Roman" panose="02020603050405020304" pitchFamily="18" charset="0"/>
              </a:rPr>
              <a:t>能很小，无法利用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CN" sz="2400" b="1" dirty="0" smtClean="0">
                <a:latin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．</a:t>
            </a:r>
            <a:r>
              <a:rPr lang="zh-CN" altLang="en-US" sz="2400" b="1" dirty="0" smtClean="0">
                <a:latin typeface="Times New Roman" panose="02020603050405020304" pitchFamily="18" charset="0"/>
              </a:rPr>
              <a:t>核</a:t>
            </a:r>
            <a:r>
              <a:rPr lang="zh-CN" altLang="en-US" sz="2400" b="1" dirty="0">
                <a:latin typeface="Times New Roman" panose="02020603050405020304" pitchFamily="18" charset="0"/>
              </a:rPr>
              <a:t>能巨大，但现在无法利用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CN" sz="2400" b="1" dirty="0" smtClean="0">
                <a:latin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．</a:t>
            </a:r>
            <a:r>
              <a:rPr lang="zh-CN" altLang="en-US" sz="2400" b="1" dirty="0" smtClean="0">
                <a:latin typeface="Times New Roman" panose="02020603050405020304" pitchFamily="18" charset="0"/>
              </a:rPr>
              <a:t>核</a:t>
            </a:r>
            <a:r>
              <a:rPr lang="zh-CN" altLang="en-US" sz="2400" b="1" dirty="0">
                <a:latin typeface="Times New Roman" panose="02020603050405020304" pitchFamily="18" charset="0"/>
              </a:rPr>
              <a:t>动力航母利用的是核能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CN" sz="2400" b="1" dirty="0" smtClean="0">
                <a:latin typeface="Times New Roman" panose="02020603050405020304" pitchFamily="18" charset="0"/>
              </a:rPr>
              <a:t>D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．</a:t>
            </a:r>
            <a:r>
              <a:rPr lang="zh-CN" altLang="en-US" sz="2400" b="1" dirty="0" smtClean="0">
                <a:latin typeface="Times New Roman" panose="02020603050405020304" pitchFamily="18" charset="0"/>
              </a:rPr>
              <a:t>核</a:t>
            </a:r>
            <a:r>
              <a:rPr lang="zh-CN" altLang="en-US" sz="2400" b="1" dirty="0" smtClean="0">
                <a:latin typeface="Times New Roman" panose="02020603050405020304" pitchFamily="18" charset="0"/>
              </a:rPr>
              <a:t>能是可</a:t>
            </a:r>
            <a:r>
              <a:rPr lang="zh-CN" altLang="en-US" sz="2400" b="1" dirty="0">
                <a:latin typeface="Times New Roman" panose="02020603050405020304" pitchFamily="18" charset="0"/>
              </a:rPr>
              <a:t>再生</a:t>
            </a:r>
            <a:r>
              <a:rPr lang="zh-CN" altLang="en-US" sz="2400" b="1" dirty="0" smtClean="0">
                <a:latin typeface="Times New Roman" panose="02020603050405020304" pitchFamily="18" charset="0"/>
              </a:rPr>
              <a:t>的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2" name="文本框 56330"/>
          <p:cNvSpPr txBox="1">
            <a:spLocks noChangeArrowheads="1"/>
          </p:cNvSpPr>
          <p:nvPr/>
        </p:nvSpPr>
        <p:spPr bwMode="auto">
          <a:xfrm>
            <a:off x="4497925" y="1225334"/>
            <a:ext cx="1241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32066" y="222250"/>
            <a:ext cx="3405188" cy="1003300"/>
            <a:chOff x="444500" y="6350"/>
            <a:chExt cx="3405188" cy="1003300"/>
          </a:xfrm>
        </p:grpSpPr>
        <p:pic>
          <p:nvPicPr>
            <p:cNvPr id="14" name="图片 14" descr="标题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00" y="6350"/>
              <a:ext cx="1003300" cy="1003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组合 16"/>
            <p:cNvGrpSpPr>
              <a:grpSpLocks/>
            </p:cNvGrpSpPr>
            <p:nvPr/>
          </p:nvGrpSpPr>
          <p:grpSpPr bwMode="auto">
            <a:xfrm>
              <a:off x="736600" y="222250"/>
              <a:ext cx="3113088" cy="646113"/>
              <a:chOff x="1161" y="963"/>
              <a:chExt cx="4902" cy="1016"/>
            </a:xfrm>
          </p:grpSpPr>
          <p:sp>
            <p:nvSpPr>
              <p:cNvPr id="16" name="TextBox 2"/>
              <p:cNvSpPr txBox="1">
                <a:spLocks noChangeArrowheads="1"/>
              </p:cNvSpPr>
              <p:nvPr/>
            </p:nvSpPr>
            <p:spPr bwMode="auto">
              <a:xfrm>
                <a:off x="1900" y="963"/>
                <a:ext cx="3804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3600" b="1" dirty="0" smtClean="0">
                    <a:solidFill>
                      <a:srgbClr val="009FB9"/>
                    </a:solidFill>
                  </a:rPr>
                  <a:t>课 堂 练 习</a:t>
                </a:r>
                <a:endParaRPr lang="zh-CN" altLang="en-US" sz="3600" b="1" dirty="0">
                  <a:solidFill>
                    <a:srgbClr val="009FB9"/>
                  </a:solidFill>
                </a:endParaRPr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>
                <a:off x="1161" y="1879"/>
                <a:ext cx="4902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文本框 56330"/>
          <p:cNvSpPr txBox="1">
            <a:spLocks noChangeArrowheads="1"/>
          </p:cNvSpPr>
          <p:nvPr/>
        </p:nvSpPr>
        <p:spPr bwMode="auto">
          <a:xfrm>
            <a:off x="6005400" y="3624315"/>
            <a:ext cx="1241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11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6" name="文本占位符 58370"/>
          <p:cNvSpPr txBox="1">
            <a:spLocks noChangeArrowheads="1"/>
          </p:cNvSpPr>
          <p:nvPr/>
        </p:nvSpPr>
        <p:spPr bwMode="auto">
          <a:xfrm>
            <a:off x="1224117" y="684403"/>
            <a:ext cx="8351837" cy="509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ts val="0"/>
              </a:spcBef>
              <a:buFontTx/>
              <a:buNone/>
            </a:pPr>
            <a:r>
              <a:rPr lang="en-US" altLang="zh-CN" sz="2400" b="1" smtClean="0">
                <a:latin typeface="Times New Roman" panose="02020603050405020304" pitchFamily="18" charset="0"/>
                <a:ea typeface="微软雅黑" panose="020B0503020204020204" pitchFamily="34" charset="-122"/>
                <a:sym typeface="Calibri" panose="020F0502020204030204" pitchFamily="34" charset="0"/>
              </a:rPr>
              <a:t>3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．</a:t>
            </a:r>
            <a:r>
              <a:rPr lang="zh-CN" altLang="en-US" sz="2400" b="1" smtClean="0">
                <a:latin typeface="Times New Roman" panose="02020603050405020304" pitchFamily="18" charset="0"/>
                <a:sym typeface="Calibri" panose="020F0502020204030204" pitchFamily="34" charset="0"/>
              </a:rPr>
              <a:t>关</a:t>
            </a:r>
            <a:r>
              <a:rPr lang="zh-CN" altLang="en-US" sz="2400" b="1">
                <a:latin typeface="Times New Roman" panose="02020603050405020304" pitchFamily="18" charset="0"/>
                <a:sym typeface="Calibri" panose="020F0502020204030204" pitchFamily="34" charset="0"/>
              </a:rPr>
              <a:t>于裂变反应，下列说法中错误的</a:t>
            </a:r>
            <a:r>
              <a:rPr lang="zh-CN" altLang="en-US" sz="2400" b="1" smtClean="0">
                <a:latin typeface="Times New Roman" panose="02020603050405020304" pitchFamily="18" charset="0"/>
                <a:sym typeface="Calibri" panose="020F0502020204030204" pitchFamily="34" charset="0"/>
              </a:rPr>
              <a:t>是（         ）</a:t>
            </a:r>
            <a:endParaRPr lang="zh-CN" altLang="en-US" sz="2400" b="1">
              <a:latin typeface="Times New Roman" panose="02020603050405020304" pitchFamily="18" charset="0"/>
              <a:sym typeface="Calibri" panose="020F0502020204030204" pitchFamily="34" charset="0"/>
            </a:endParaRPr>
          </a:p>
          <a:p>
            <a:pPr algn="just">
              <a:lnSpc>
                <a:spcPct val="140000"/>
              </a:lnSpc>
              <a:spcBef>
                <a:spcPts val="0"/>
              </a:spcBef>
              <a:buFontTx/>
              <a:buNone/>
            </a:pPr>
            <a:r>
              <a:rPr lang="en-US" altLang="zh-CN" sz="2400" b="1" smtClean="0">
                <a:latin typeface="Times New Roman" panose="02020603050405020304" pitchFamily="18" charset="0"/>
                <a:ea typeface="微软雅黑" panose="020B0503020204020204" pitchFamily="34" charset="-122"/>
                <a:sym typeface="Calibri" panose="020F0502020204030204" pitchFamily="34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．</a:t>
            </a:r>
            <a:r>
              <a:rPr lang="zh-CN" altLang="en-US" sz="2400" b="1" smtClean="0">
                <a:latin typeface="Times New Roman" panose="02020603050405020304" pitchFamily="18" charset="0"/>
                <a:sym typeface="Calibri" panose="020F0502020204030204" pitchFamily="34" charset="0"/>
              </a:rPr>
              <a:t>所</a:t>
            </a:r>
            <a:r>
              <a:rPr lang="zh-CN" altLang="en-US" sz="2400" b="1">
                <a:latin typeface="Times New Roman" panose="02020603050405020304" pitchFamily="18" charset="0"/>
                <a:sym typeface="Calibri" panose="020F0502020204030204" pitchFamily="34" charset="0"/>
              </a:rPr>
              <a:t>有原子核都能发生裂变反应释放能量</a:t>
            </a:r>
          </a:p>
          <a:p>
            <a:pPr algn="just">
              <a:lnSpc>
                <a:spcPct val="140000"/>
              </a:lnSpc>
              <a:spcBef>
                <a:spcPts val="0"/>
              </a:spcBef>
              <a:buFontTx/>
              <a:buNone/>
            </a:pPr>
            <a:r>
              <a:rPr lang="en-US" altLang="zh-CN" sz="2400" b="1" smtClean="0">
                <a:latin typeface="Times New Roman" panose="02020603050405020304" pitchFamily="18" charset="0"/>
                <a:ea typeface="微软雅黑" panose="020B0503020204020204" pitchFamily="34" charset="-122"/>
                <a:sym typeface="Calibri" panose="020F0502020204030204" pitchFamily="34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．</a:t>
            </a:r>
            <a:r>
              <a:rPr lang="zh-CN" altLang="en-US" sz="2400" b="1" smtClean="0">
                <a:latin typeface="Times New Roman" panose="02020603050405020304" pitchFamily="18" charset="0"/>
                <a:sym typeface="Calibri" panose="020F0502020204030204" pitchFamily="34" charset="0"/>
              </a:rPr>
              <a:t>裂</a:t>
            </a:r>
            <a:r>
              <a:rPr lang="zh-CN" altLang="en-US" sz="2400" b="1">
                <a:latin typeface="Times New Roman" panose="02020603050405020304" pitchFamily="18" charset="0"/>
                <a:sym typeface="Calibri" panose="020F0502020204030204" pitchFamily="34" charset="0"/>
              </a:rPr>
              <a:t>变反应是重原子核吸收中子后发生</a:t>
            </a:r>
            <a:r>
              <a:rPr lang="zh-CN" altLang="en-US" sz="2400" b="1" smtClean="0">
                <a:latin typeface="Times New Roman" panose="02020603050405020304" pitchFamily="18" charset="0"/>
                <a:sym typeface="Calibri" panose="020F0502020204030204" pitchFamily="34" charset="0"/>
              </a:rPr>
              <a:t>的</a:t>
            </a:r>
            <a:endParaRPr lang="en-US" altLang="zh-CN" sz="2400" b="1" smtClean="0">
              <a:latin typeface="Times New Roman" panose="02020603050405020304" pitchFamily="18" charset="0"/>
              <a:sym typeface="Calibri" panose="020F0502020204030204" pitchFamily="34" charset="0"/>
            </a:endParaRPr>
          </a:p>
          <a:p>
            <a:pPr algn="just">
              <a:lnSpc>
                <a:spcPct val="140000"/>
              </a:lnSpc>
              <a:spcBef>
                <a:spcPts val="0"/>
              </a:spcBef>
              <a:buFontTx/>
              <a:buNone/>
            </a:pPr>
            <a:r>
              <a:rPr lang="en-US" altLang="zh-CN" sz="2400" b="1" smtClean="0">
                <a:latin typeface="Times New Roman" panose="02020603050405020304" pitchFamily="18" charset="0"/>
                <a:ea typeface="微软雅黑" panose="020B0503020204020204" pitchFamily="34" charset="-122"/>
                <a:sym typeface="Calibri" panose="020F0502020204030204" pitchFamily="34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．</a:t>
            </a:r>
            <a:r>
              <a:rPr lang="zh-CN" altLang="en-US" sz="2400" b="1" smtClean="0">
                <a:latin typeface="Times New Roman" panose="02020603050405020304" pitchFamily="18" charset="0"/>
                <a:sym typeface="Calibri" panose="020F0502020204030204" pitchFamily="34" charset="0"/>
              </a:rPr>
              <a:t>原</a:t>
            </a:r>
            <a:r>
              <a:rPr lang="zh-CN" altLang="en-US" sz="2400" b="1">
                <a:latin typeface="Times New Roman" panose="02020603050405020304" pitchFamily="18" charset="0"/>
                <a:sym typeface="Calibri" panose="020F0502020204030204" pitchFamily="34" charset="0"/>
              </a:rPr>
              <a:t>子弹是利用链式反应释放的能量</a:t>
            </a:r>
          </a:p>
          <a:p>
            <a:pPr algn="just">
              <a:lnSpc>
                <a:spcPct val="140000"/>
              </a:lnSpc>
              <a:spcBef>
                <a:spcPts val="0"/>
              </a:spcBef>
              <a:buFontTx/>
              <a:buNone/>
            </a:pPr>
            <a:r>
              <a:rPr lang="en-US" altLang="zh-CN" sz="2400" b="1" smtClean="0">
                <a:latin typeface="Times New Roman" panose="02020603050405020304" pitchFamily="18" charset="0"/>
                <a:ea typeface="微软雅黑" panose="020B0503020204020204" pitchFamily="34" charset="-122"/>
                <a:sym typeface="Calibri" panose="020F0502020204030204" pitchFamily="34" charset="0"/>
              </a:rPr>
              <a:t>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．</a:t>
            </a:r>
            <a:r>
              <a:rPr lang="zh-CN" altLang="en-US" sz="2400" b="1" smtClean="0">
                <a:latin typeface="Times New Roman" panose="02020603050405020304" pitchFamily="18" charset="0"/>
                <a:sym typeface="Calibri" panose="020F0502020204030204" pitchFamily="34" charset="0"/>
              </a:rPr>
              <a:t>核</a:t>
            </a:r>
            <a:r>
              <a:rPr lang="zh-CN" altLang="en-US" sz="2400" b="1">
                <a:latin typeface="Times New Roman" panose="02020603050405020304" pitchFamily="18" charset="0"/>
                <a:sym typeface="Calibri" panose="020F0502020204030204" pitchFamily="34" charset="0"/>
              </a:rPr>
              <a:t>电站是利用可控链式反应释放的能</a:t>
            </a:r>
            <a:r>
              <a:rPr lang="zh-CN" altLang="en-US" sz="2400" b="1" smtClean="0">
                <a:latin typeface="Times New Roman" panose="02020603050405020304" pitchFamily="18" charset="0"/>
                <a:sym typeface="Calibri" panose="020F0502020204030204" pitchFamily="34" charset="0"/>
              </a:rPr>
              <a:t>量</a:t>
            </a:r>
            <a:endParaRPr lang="en-US" altLang="zh-CN" sz="2400" b="1" smtClean="0">
              <a:latin typeface="Times New Roman" panose="02020603050405020304" pitchFamily="18" charset="0"/>
              <a:sym typeface="Calibri" panose="020F0502020204030204" pitchFamily="34" charset="0"/>
            </a:endParaRPr>
          </a:p>
          <a:p>
            <a:pPr algn="just">
              <a:lnSpc>
                <a:spcPct val="140000"/>
              </a:lnSpc>
              <a:spcBef>
                <a:spcPts val="0"/>
              </a:spcBef>
              <a:buFontTx/>
              <a:buNone/>
            </a:pPr>
            <a:r>
              <a:rPr lang="en-US" altLang="zh-CN" sz="2400" b="1" smtClean="0">
                <a:latin typeface="Times New Roman" panose="02020603050405020304" pitchFamily="18" charset="0"/>
                <a:sym typeface="Calibri" panose="020F0502020204030204" pitchFamily="34" charset="0"/>
              </a:rPr>
              <a:t>4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．</a:t>
            </a:r>
            <a:r>
              <a:rPr lang="zh-CN" altLang="en-US" sz="2400" b="1" smtClean="0">
                <a:latin typeface="Times New Roman" panose="02020603050405020304" pitchFamily="18" charset="0"/>
                <a:sym typeface="Calibri" panose="020F0502020204030204" pitchFamily="34" charset="0"/>
              </a:rPr>
              <a:t>以</a:t>
            </a:r>
            <a:r>
              <a:rPr lang="zh-CN" altLang="en-US" sz="2400" b="1">
                <a:latin typeface="Times New Roman" panose="02020603050405020304" pitchFamily="18" charset="0"/>
                <a:sym typeface="Calibri" panose="020F0502020204030204" pitchFamily="34" charset="0"/>
              </a:rPr>
              <a:t>下属于核聚变反应的</a:t>
            </a:r>
            <a:r>
              <a:rPr lang="zh-CN" altLang="en-US" sz="2400" b="1" smtClean="0">
                <a:latin typeface="Times New Roman" panose="02020603050405020304" pitchFamily="18" charset="0"/>
                <a:sym typeface="Calibri" panose="020F0502020204030204" pitchFamily="34" charset="0"/>
              </a:rPr>
              <a:t>是（         ）</a:t>
            </a:r>
            <a:endParaRPr lang="zh-CN" altLang="en-US" sz="2400" b="1">
              <a:latin typeface="Times New Roman" panose="02020603050405020304" pitchFamily="18" charset="0"/>
              <a:sym typeface="Calibri" panose="020F0502020204030204" pitchFamily="34" charset="0"/>
            </a:endParaRPr>
          </a:p>
          <a:p>
            <a:pPr algn="just">
              <a:lnSpc>
                <a:spcPct val="140000"/>
              </a:lnSpc>
              <a:spcBef>
                <a:spcPts val="0"/>
              </a:spcBef>
              <a:buFontTx/>
              <a:buNone/>
            </a:pPr>
            <a:r>
              <a:rPr lang="en-US" altLang="zh-CN" sz="2400" b="1" smtClean="0">
                <a:latin typeface="Times New Roman" panose="02020603050405020304" pitchFamily="18" charset="0"/>
                <a:sym typeface="Calibri" panose="020F0502020204030204" pitchFamily="34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．</a:t>
            </a:r>
            <a:r>
              <a:rPr lang="zh-CN" altLang="en-US" sz="2400" b="1" smtClean="0">
                <a:latin typeface="Times New Roman" panose="02020603050405020304" pitchFamily="18" charset="0"/>
                <a:sym typeface="Calibri" panose="020F0502020204030204" pitchFamily="34" charset="0"/>
              </a:rPr>
              <a:t>氢</a:t>
            </a:r>
            <a:r>
              <a:rPr lang="zh-CN" altLang="en-US" sz="2400" b="1">
                <a:latin typeface="Times New Roman" panose="02020603050405020304" pitchFamily="18" charset="0"/>
                <a:sym typeface="Calibri" panose="020F0502020204030204" pitchFamily="34" charset="0"/>
              </a:rPr>
              <a:t>弹爆炸</a:t>
            </a:r>
          </a:p>
          <a:p>
            <a:pPr algn="just">
              <a:lnSpc>
                <a:spcPct val="140000"/>
              </a:lnSpc>
              <a:spcBef>
                <a:spcPts val="0"/>
              </a:spcBef>
              <a:buFontTx/>
              <a:buNone/>
            </a:pPr>
            <a:r>
              <a:rPr lang="en-US" altLang="zh-CN" sz="2400" b="1" smtClean="0">
                <a:latin typeface="Times New Roman" panose="02020603050405020304" pitchFamily="18" charset="0"/>
                <a:sym typeface="Calibri" panose="020F0502020204030204" pitchFamily="34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．</a:t>
            </a:r>
            <a:r>
              <a:rPr lang="zh-CN" altLang="en-US" sz="2400" b="1" smtClean="0">
                <a:latin typeface="Times New Roman" panose="02020603050405020304" pitchFamily="18" charset="0"/>
                <a:sym typeface="Calibri" panose="020F0502020204030204" pitchFamily="34" charset="0"/>
              </a:rPr>
              <a:t>原</a:t>
            </a:r>
            <a:r>
              <a:rPr lang="zh-CN" altLang="en-US" sz="2400" b="1">
                <a:latin typeface="Times New Roman" panose="02020603050405020304" pitchFamily="18" charset="0"/>
                <a:sym typeface="Calibri" panose="020F0502020204030204" pitchFamily="34" charset="0"/>
              </a:rPr>
              <a:t>子弹爆炸</a:t>
            </a:r>
          </a:p>
          <a:p>
            <a:pPr algn="just">
              <a:lnSpc>
                <a:spcPct val="140000"/>
              </a:lnSpc>
              <a:spcBef>
                <a:spcPts val="0"/>
              </a:spcBef>
              <a:buFontTx/>
              <a:buNone/>
            </a:pPr>
            <a:r>
              <a:rPr lang="en-US" altLang="zh-CN" sz="2400" b="1" smtClean="0">
                <a:latin typeface="Times New Roman" panose="02020603050405020304" pitchFamily="18" charset="0"/>
                <a:sym typeface="Calibri" panose="020F0502020204030204" pitchFamily="34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．</a:t>
            </a:r>
            <a:r>
              <a:rPr lang="zh-CN" altLang="en-US" sz="2400" b="1" smtClean="0">
                <a:latin typeface="Times New Roman" panose="02020603050405020304" pitchFamily="18" charset="0"/>
                <a:sym typeface="Calibri" panose="020F0502020204030204" pitchFamily="34" charset="0"/>
              </a:rPr>
              <a:t>太</a:t>
            </a:r>
            <a:r>
              <a:rPr lang="zh-CN" altLang="en-US" sz="2400" b="1">
                <a:latin typeface="Times New Roman" panose="02020603050405020304" pitchFamily="18" charset="0"/>
                <a:sym typeface="Calibri" panose="020F0502020204030204" pitchFamily="34" charset="0"/>
              </a:rPr>
              <a:t>阳内部发生的核反应</a:t>
            </a:r>
          </a:p>
          <a:p>
            <a:pPr algn="just">
              <a:lnSpc>
                <a:spcPct val="140000"/>
              </a:lnSpc>
              <a:spcBef>
                <a:spcPts val="0"/>
              </a:spcBef>
              <a:buFontTx/>
              <a:buNone/>
            </a:pPr>
            <a:r>
              <a:rPr lang="en-US" altLang="zh-CN" sz="2400" b="1" smtClean="0">
                <a:latin typeface="Times New Roman" panose="02020603050405020304" pitchFamily="18" charset="0"/>
                <a:sym typeface="Calibri" panose="020F0502020204030204" pitchFamily="34" charset="0"/>
              </a:rPr>
              <a:t>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．</a:t>
            </a:r>
            <a:r>
              <a:rPr lang="zh-CN" altLang="en-US" sz="2400" b="1" smtClean="0">
                <a:latin typeface="Times New Roman" panose="02020603050405020304" pitchFamily="18" charset="0"/>
                <a:sym typeface="Calibri" panose="020F0502020204030204" pitchFamily="34" charset="0"/>
              </a:rPr>
              <a:t>连</a:t>
            </a:r>
            <a:r>
              <a:rPr lang="zh-CN" altLang="en-US" sz="2400" b="1">
                <a:latin typeface="Times New Roman" panose="02020603050405020304" pitchFamily="18" charset="0"/>
                <a:sym typeface="Calibri" panose="020F0502020204030204" pitchFamily="34" charset="0"/>
              </a:rPr>
              <a:t>续发生的剧烈化学反</a:t>
            </a:r>
            <a:r>
              <a:rPr lang="zh-CN" altLang="en-US" sz="2400" b="1" smtClean="0">
                <a:latin typeface="Times New Roman" panose="02020603050405020304" pitchFamily="18" charset="0"/>
                <a:sym typeface="Calibri" panose="020F0502020204030204" pitchFamily="34" charset="0"/>
              </a:rPr>
              <a:t>应</a:t>
            </a:r>
            <a:endParaRPr lang="zh-CN" altLang="en-US" sz="2400" b="1">
              <a:latin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12" name="文本框 58371"/>
          <p:cNvSpPr txBox="1">
            <a:spLocks noChangeArrowheads="1"/>
          </p:cNvSpPr>
          <p:nvPr/>
        </p:nvSpPr>
        <p:spPr bwMode="auto">
          <a:xfrm>
            <a:off x="6870928" y="728472"/>
            <a:ext cx="10612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3" name="文本框 59395"/>
          <p:cNvSpPr txBox="1">
            <a:spLocks noChangeArrowheads="1"/>
          </p:cNvSpPr>
          <p:nvPr/>
        </p:nvSpPr>
        <p:spPr bwMode="auto">
          <a:xfrm>
            <a:off x="5215856" y="3311768"/>
            <a:ext cx="1361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AC</a:t>
            </a:r>
          </a:p>
        </p:txBody>
      </p:sp>
    </p:spTree>
    <p:extLst>
      <p:ext uri="{BB962C8B-B14F-4D97-AF65-F5344CB8AC3E}">
        <p14:creationId xmlns:p14="http://schemas.microsoft.com/office/powerpoint/2010/main" val="121527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22" descr="图片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11113"/>
            <a:ext cx="12244388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3" descr="书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8825" y="4932363"/>
            <a:ext cx="2851150" cy="1768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941" name="Picture 2" descr="6-4-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8794750" cy="631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 descr="01-01-003-0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3373">
            <a:off x="3621088" y="3465513"/>
            <a:ext cx="1041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WordArt 5"/>
          <p:cNvSpPr>
            <a:spLocks noChangeArrowheads="1" noChangeShapeType="1" noTextEdit="1"/>
          </p:cNvSpPr>
          <p:nvPr/>
        </p:nvSpPr>
        <p:spPr bwMode="auto">
          <a:xfrm rot="6733373">
            <a:off x="486570" y="2701131"/>
            <a:ext cx="4824412" cy="1800225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t"/>
            </a:scene3d>
            <a:sp3d extrusionH="430200" prstMaterial="legacyPlastic">
              <a:extrusionClr>
                <a:srgbClr val="FF9966"/>
              </a:extrusionClr>
              <a:contourClr>
                <a:srgbClr val="CC0000"/>
              </a:contourClr>
            </a:sp3d>
          </a:bodyPr>
          <a:lstStyle/>
          <a:p>
            <a:pPr algn="ctr" fontAlgn="auto"/>
            <a:r>
              <a:rPr lang="zh-CN" altLang="en-US" sz="6600" kern="10">
                <a:ln w="9525">
                  <a:round/>
                  <a:headEnd/>
                  <a:tailEnd/>
                </a:ln>
                <a:solidFill>
                  <a:srgbClr val="CC0000">
                    <a:alpha val="89803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再见</a:t>
            </a:r>
          </a:p>
        </p:txBody>
      </p:sp>
      <p:pic>
        <p:nvPicPr>
          <p:cNvPr id="11" name="图片 10" descr="image1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328150" y="1028700"/>
            <a:ext cx="2606675" cy="406876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核能爆炸的瞬间发射出的辐射力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5"/>
          <a:stretch>
            <a:fillRect/>
          </a:stretch>
        </p:blipFill>
        <p:spPr bwMode="auto">
          <a:xfrm>
            <a:off x="1813712" y="1454151"/>
            <a:ext cx="3465512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 descr="氢弹爆炸升起的蘑菇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749" y="1455739"/>
            <a:ext cx="3519488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45059"/>
          <p:cNvSpPr txBox="1">
            <a:spLocks noChangeArrowheads="1"/>
          </p:cNvSpPr>
          <p:nvPr/>
        </p:nvSpPr>
        <p:spPr bwMode="auto">
          <a:xfrm>
            <a:off x="1956588" y="4786314"/>
            <a:ext cx="30956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我国第一颗原子弹爆炸时的情景</a:t>
            </a:r>
          </a:p>
        </p:txBody>
      </p:sp>
      <p:sp>
        <p:nvSpPr>
          <p:cNvPr id="14" name="文本框 45060"/>
          <p:cNvSpPr txBox="1">
            <a:spLocks noChangeArrowheads="1"/>
          </p:cNvSpPr>
          <p:nvPr/>
        </p:nvSpPr>
        <p:spPr bwMode="auto">
          <a:xfrm>
            <a:off x="6045988" y="4786314"/>
            <a:ext cx="32035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我国第一颗氢弹</a:t>
            </a:r>
          </a:p>
          <a:p>
            <a:pPr algn="ctr"/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爆炸时的情景</a:t>
            </a:r>
          </a:p>
        </p:txBody>
      </p:sp>
      <p:grpSp>
        <p:nvGrpSpPr>
          <p:cNvPr id="15" name="组合 26"/>
          <p:cNvGrpSpPr>
            <a:grpSpLocks/>
          </p:cNvGrpSpPr>
          <p:nvPr/>
        </p:nvGrpSpPr>
        <p:grpSpPr bwMode="auto">
          <a:xfrm>
            <a:off x="701798" y="0"/>
            <a:ext cx="3305175" cy="1003300"/>
            <a:chOff x="700" y="622"/>
            <a:chExt cx="5204" cy="1580"/>
          </a:xfrm>
        </p:grpSpPr>
        <p:sp>
          <p:nvSpPr>
            <p:cNvPr id="16" name="TextBox 2"/>
            <p:cNvSpPr txBox="1"/>
            <p:nvPr/>
          </p:nvSpPr>
          <p:spPr>
            <a:xfrm>
              <a:off x="1900" y="962"/>
              <a:ext cx="3849" cy="10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新 课 引 入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pic>
          <p:nvPicPr>
            <p:cNvPr id="17" name="图片 16" descr="标题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" y="622"/>
              <a:ext cx="1580" cy="1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直接连接符 17"/>
            <p:cNvCxnSpPr/>
            <p:nvPr/>
          </p:nvCxnSpPr>
          <p:spPr>
            <a:xfrm>
              <a:off x="1160" y="1879"/>
              <a:ext cx="4744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706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078" y="1571612"/>
            <a:ext cx="2976285" cy="4068452"/>
          </a:xfrm>
          <a:prstGeom prst="rect">
            <a:avLst/>
          </a:prstGeom>
          <a:noFill/>
          <a:ln w="9525">
            <a:noFill/>
          </a:ln>
          <a:effectLst>
            <a:softEdge rad="31750"/>
          </a:effectLst>
        </p:spPr>
      </p:pic>
      <p:sp>
        <p:nvSpPr>
          <p:cNvPr id="13" name="文本框 46083"/>
          <p:cNvSpPr txBox="1">
            <a:spLocks noChangeArrowheads="1"/>
          </p:cNvSpPr>
          <p:nvPr/>
        </p:nvSpPr>
        <p:spPr bwMode="auto">
          <a:xfrm>
            <a:off x="4846791" y="1143001"/>
            <a:ext cx="4500562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en-US" altLang="zh-CN" sz="2600" dirty="0">
                <a:latin typeface="Times New Roman" panose="02020603050405020304" pitchFamily="18" charset="0"/>
                <a:ea typeface="黑体" panose="02010609060101010101" pitchFamily="49" charset="-122"/>
              </a:rPr>
              <a:t>1964</a:t>
            </a:r>
            <a:r>
              <a:rPr lang="zh-CN" altLang="en-US" sz="2600" dirty="0">
                <a:latin typeface="Times New Roman" panose="02020603050405020304" pitchFamily="18" charset="0"/>
                <a:ea typeface="黑体" panose="02010609060101010101" pitchFamily="49" charset="-122"/>
              </a:rPr>
              <a:t>年</a:t>
            </a:r>
            <a:r>
              <a:rPr lang="en-US" altLang="zh-CN" sz="2600" dirty="0"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  <a:r>
              <a:rPr lang="zh-CN" altLang="en-US" sz="2600" dirty="0">
                <a:latin typeface="Times New Roman" panose="02020603050405020304" pitchFamily="18" charset="0"/>
                <a:ea typeface="黑体" panose="02010609060101010101" pitchFamily="49" charset="-122"/>
              </a:rPr>
              <a:t>月</a:t>
            </a:r>
            <a:r>
              <a:rPr lang="en-US" altLang="zh-CN" sz="2600" dirty="0">
                <a:latin typeface="Times New Roman" panose="02020603050405020304" pitchFamily="18" charset="0"/>
                <a:ea typeface="黑体" panose="02010609060101010101" pitchFamily="49" charset="-122"/>
              </a:rPr>
              <a:t>16</a:t>
            </a:r>
            <a:r>
              <a:rPr lang="zh-CN" altLang="en-US" sz="2600" dirty="0">
                <a:latin typeface="Times New Roman" panose="02020603050405020304" pitchFamily="18" charset="0"/>
                <a:ea typeface="黑体" panose="02010609060101010101" pitchFamily="49" charset="-122"/>
              </a:rPr>
              <a:t>日</a:t>
            </a:r>
            <a:r>
              <a:rPr lang="en-US" altLang="zh-CN" sz="2600" dirty="0">
                <a:latin typeface="Times New Roman" panose="02020603050405020304" pitchFamily="18" charset="0"/>
                <a:ea typeface="黑体" panose="02010609060101010101" pitchFamily="49" charset="-122"/>
              </a:rPr>
              <a:t>15</a:t>
            </a:r>
            <a:r>
              <a:rPr lang="zh-CN" altLang="en-US" sz="2600" dirty="0">
                <a:latin typeface="Times New Roman" panose="02020603050405020304" pitchFamily="18" charset="0"/>
                <a:ea typeface="黑体" panose="02010609060101010101" pitchFamily="49" charset="-122"/>
              </a:rPr>
              <a:t>时，我国第一颗原子弹爆炸成功。你知道原子弹为什么会突然放出那么大的能量的呢</a:t>
            </a:r>
            <a:r>
              <a:rPr lang="zh-CN" altLang="en-US" sz="26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？</a:t>
            </a:r>
            <a:r>
              <a:rPr lang="en-US" altLang="zh-CN" sz="26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1967</a:t>
            </a:r>
            <a:r>
              <a:rPr lang="zh-CN" altLang="en-US" sz="2600" dirty="0">
                <a:latin typeface="Times New Roman" panose="02020603050405020304" pitchFamily="18" charset="0"/>
                <a:ea typeface="黑体" panose="02010609060101010101" pitchFamily="49" charset="-122"/>
              </a:rPr>
              <a:t>年</a:t>
            </a:r>
            <a:r>
              <a:rPr lang="en-US" altLang="zh-CN" sz="2600" dirty="0">
                <a:latin typeface="Times New Roman" panose="02020603050405020304" pitchFamily="18" charset="0"/>
                <a:ea typeface="黑体" panose="02010609060101010101" pitchFamily="49" charset="-122"/>
              </a:rPr>
              <a:t>6</a:t>
            </a:r>
            <a:r>
              <a:rPr lang="zh-CN" altLang="en-US" sz="2600" dirty="0">
                <a:latin typeface="Times New Roman" panose="02020603050405020304" pitchFamily="18" charset="0"/>
                <a:ea typeface="黑体" panose="02010609060101010101" pitchFamily="49" charset="-122"/>
              </a:rPr>
              <a:t>月</a:t>
            </a:r>
            <a:r>
              <a:rPr lang="en-US" altLang="zh-CN" sz="2600" dirty="0">
                <a:latin typeface="Times New Roman" panose="02020603050405020304" pitchFamily="18" charset="0"/>
                <a:ea typeface="黑体" panose="02010609060101010101" pitchFamily="49" charset="-122"/>
              </a:rPr>
              <a:t>17</a:t>
            </a:r>
            <a:r>
              <a:rPr lang="zh-CN" altLang="en-US" sz="2600" dirty="0">
                <a:latin typeface="Times New Roman" panose="02020603050405020304" pitchFamily="18" charset="0"/>
                <a:ea typeface="黑体" panose="02010609060101010101" pitchFamily="49" charset="-122"/>
              </a:rPr>
              <a:t>日上午</a:t>
            </a:r>
            <a:r>
              <a:rPr lang="en-US" altLang="zh-CN" sz="2600" dirty="0">
                <a:latin typeface="Times New Roman" panose="02020603050405020304" pitchFamily="18" charset="0"/>
                <a:ea typeface="黑体" panose="02010609060101010101" pitchFamily="49" charset="-122"/>
              </a:rPr>
              <a:t>8</a:t>
            </a:r>
            <a:r>
              <a:rPr lang="zh-CN" altLang="en-US" sz="2600" dirty="0">
                <a:latin typeface="Times New Roman" panose="02020603050405020304" pitchFamily="18" charset="0"/>
                <a:ea typeface="黑体" panose="02010609060101010101" pitchFamily="49" charset="-122"/>
              </a:rPr>
              <a:t>时</a:t>
            </a:r>
            <a:r>
              <a:rPr lang="en-US" altLang="zh-CN" sz="2600" dirty="0">
                <a:latin typeface="Times New Roman" panose="02020603050405020304" pitchFamily="18" charset="0"/>
                <a:ea typeface="黑体" panose="02010609060101010101" pitchFamily="49" charset="-122"/>
              </a:rPr>
              <a:t>20</a:t>
            </a:r>
            <a:r>
              <a:rPr lang="zh-CN" altLang="en-US" sz="2600" dirty="0">
                <a:latin typeface="Times New Roman" panose="02020603050405020304" pitchFamily="18" charset="0"/>
                <a:ea typeface="黑体" panose="02010609060101010101" pitchFamily="49" charset="-122"/>
              </a:rPr>
              <a:t>分，我国西部地区新疆罗布泊上空，我国第一颗氢弹爆炸试验获得完全的成功，氢弹和原子弹的原理相同吗？</a:t>
            </a:r>
          </a:p>
        </p:txBody>
      </p:sp>
      <p:grpSp>
        <p:nvGrpSpPr>
          <p:cNvPr id="15" name="组合 26"/>
          <p:cNvGrpSpPr>
            <a:grpSpLocks/>
          </p:cNvGrpSpPr>
          <p:nvPr/>
        </p:nvGrpSpPr>
        <p:grpSpPr bwMode="auto">
          <a:xfrm>
            <a:off x="701798" y="0"/>
            <a:ext cx="3305175" cy="1003300"/>
            <a:chOff x="700" y="622"/>
            <a:chExt cx="5204" cy="1580"/>
          </a:xfrm>
        </p:grpSpPr>
        <p:sp>
          <p:nvSpPr>
            <p:cNvPr id="16" name="TextBox 2"/>
            <p:cNvSpPr txBox="1"/>
            <p:nvPr/>
          </p:nvSpPr>
          <p:spPr>
            <a:xfrm>
              <a:off x="1900" y="962"/>
              <a:ext cx="3198" cy="10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smtClean="0">
                  <a:solidFill>
                    <a:srgbClr val="009FB9"/>
                  </a:solidFill>
                  <a:latin typeface="+mj-ea"/>
                  <a:ea typeface="+mj-ea"/>
                </a:rPr>
                <a:t>自主探究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pic>
          <p:nvPicPr>
            <p:cNvPr id="17" name="图片 14" descr="标题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" y="622"/>
              <a:ext cx="1580" cy="1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直接连接符 17"/>
            <p:cNvCxnSpPr/>
            <p:nvPr/>
          </p:nvCxnSpPr>
          <p:spPr>
            <a:xfrm>
              <a:off x="1160" y="1879"/>
              <a:ext cx="4744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3282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AutoShape 3"/>
          <p:cNvSpPr>
            <a:spLocks noChangeArrowheads="1"/>
          </p:cNvSpPr>
          <p:nvPr/>
        </p:nvSpPr>
        <p:spPr bwMode="auto">
          <a:xfrm>
            <a:off x="1407756" y="248026"/>
            <a:ext cx="2171200" cy="500063"/>
          </a:xfrm>
          <a:prstGeom prst="flowChartAlternateProcess">
            <a:avLst/>
          </a:prstGeom>
          <a:gradFill rotWithShape="1">
            <a:gsLst>
              <a:gs pos="0">
                <a:srgbClr val="00DFF6"/>
              </a:gs>
              <a:gs pos="89999">
                <a:srgbClr val="002774"/>
              </a:gs>
              <a:gs pos="100000">
                <a:srgbClr val="002774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</a:pPr>
            <a:r>
              <a:rPr lang="zh-CN" altLang="en-US" sz="3200" dirty="0">
                <a:solidFill>
                  <a:srgbClr val="FF0000"/>
                </a:solidFill>
              </a:rPr>
              <a:t>一、核能</a:t>
            </a:r>
          </a:p>
        </p:txBody>
      </p:sp>
      <p:sp>
        <p:nvSpPr>
          <p:cNvPr id="11" name="左大括号 10"/>
          <p:cNvSpPr>
            <a:spLocks/>
          </p:cNvSpPr>
          <p:nvPr/>
        </p:nvSpPr>
        <p:spPr bwMode="auto">
          <a:xfrm rot="5400000" flipV="1">
            <a:off x="5252182" y="3573463"/>
            <a:ext cx="215900" cy="2016125"/>
          </a:xfrm>
          <a:prstGeom prst="leftBrace">
            <a:avLst>
              <a:gd name="adj1" fmla="val 6891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6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47107"/>
          <p:cNvSpPr txBox="1">
            <a:spLocks noChangeArrowheads="1"/>
          </p:cNvSpPr>
          <p:nvPr/>
        </p:nvSpPr>
        <p:spPr bwMode="auto">
          <a:xfrm>
            <a:off x="3467832" y="4714875"/>
            <a:ext cx="235267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/>
          <a:p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原子核（正）</a:t>
            </a:r>
          </a:p>
        </p:txBody>
      </p:sp>
      <p:sp>
        <p:nvSpPr>
          <p:cNvPr id="13" name="文本框 47108"/>
          <p:cNvSpPr txBox="1">
            <a:spLocks noChangeArrowheads="1"/>
          </p:cNvSpPr>
          <p:nvPr/>
        </p:nvSpPr>
        <p:spPr bwMode="auto">
          <a:xfrm>
            <a:off x="5577620" y="4714875"/>
            <a:ext cx="28019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/>
          <a:p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核外电子（负）</a:t>
            </a:r>
          </a:p>
        </p:txBody>
      </p:sp>
      <p:sp>
        <p:nvSpPr>
          <p:cNvPr id="14" name="左大括号 13"/>
          <p:cNvSpPr>
            <a:spLocks/>
          </p:cNvSpPr>
          <p:nvPr/>
        </p:nvSpPr>
        <p:spPr bwMode="auto">
          <a:xfrm rot="5400000" flipV="1">
            <a:off x="4150456" y="4643438"/>
            <a:ext cx="304800" cy="1447800"/>
          </a:xfrm>
          <a:prstGeom prst="leftBrace">
            <a:avLst>
              <a:gd name="adj1" fmla="val 3942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6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47110"/>
          <p:cNvSpPr txBox="1">
            <a:spLocks noChangeArrowheads="1"/>
          </p:cNvSpPr>
          <p:nvPr/>
        </p:nvSpPr>
        <p:spPr bwMode="auto">
          <a:xfrm>
            <a:off x="2381982" y="5407025"/>
            <a:ext cx="20923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 质子（正）</a:t>
            </a:r>
          </a:p>
        </p:txBody>
      </p:sp>
      <p:sp>
        <p:nvSpPr>
          <p:cNvPr id="16" name="文本框 47111"/>
          <p:cNvSpPr txBox="1">
            <a:spLocks noChangeArrowheads="1"/>
          </p:cNvSpPr>
          <p:nvPr/>
        </p:nvSpPr>
        <p:spPr bwMode="auto">
          <a:xfrm>
            <a:off x="4509231" y="5407025"/>
            <a:ext cx="2518638" cy="59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中子（不带电）</a:t>
            </a:r>
          </a:p>
        </p:txBody>
      </p:sp>
      <p:sp>
        <p:nvSpPr>
          <p:cNvPr id="17" name="任意多边形 16"/>
          <p:cNvSpPr>
            <a:spLocks noChangeArrowheads="1"/>
          </p:cNvSpPr>
          <p:nvPr/>
        </p:nvSpPr>
        <p:spPr bwMode="auto">
          <a:xfrm rot="5400000">
            <a:off x="5066444" y="3832225"/>
            <a:ext cx="596900" cy="647700"/>
          </a:xfrm>
          <a:custGeom>
            <a:avLst/>
            <a:gdLst>
              <a:gd name="T0" fmla="*/ 16200 w 21600"/>
              <a:gd name="T1" fmla="*/ 0 h 21600"/>
              <a:gd name="T2" fmla="*/ 16200 w 21600"/>
              <a:gd name="T3" fmla="*/ 5400 h 21600"/>
              <a:gd name="T4" fmla="*/ 3375 w 21600"/>
              <a:gd name="T5" fmla="*/ 5400 h 21600"/>
              <a:gd name="T6" fmla="*/ 3375 w 21600"/>
              <a:gd name="T7" fmla="*/ 16200 h 21600"/>
              <a:gd name="T8" fmla="*/ 16200 w 21600"/>
              <a:gd name="T9" fmla="*/ 16200 h 21600"/>
              <a:gd name="T10" fmla="*/ 16200 w 21600"/>
              <a:gd name="T11" fmla="*/ 21600 h 21600"/>
              <a:gd name="T12" fmla="*/ 21600 w 21600"/>
              <a:gd name="T13" fmla="*/ 10800 h 21600"/>
              <a:gd name="T14" fmla="*/ 16200 w 21600"/>
              <a:gd name="T15" fmla="*/ 0 h 21600"/>
              <a:gd name="T16" fmla="*/ 1350 w 21600"/>
              <a:gd name="T17" fmla="*/ 5400 h 21600"/>
              <a:gd name="T18" fmla="*/ 1350 w 21600"/>
              <a:gd name="T19" fmla="*/ 16200 h 21600"/>
              <a:gd name="T20" fmla="*/ 2700 w 21600"/>
              <a:gd name="T21" fmla="*/ 16200 h 21600"/>
              <a:gd name="T22" fmla="*/ 2700 w 21600"/>
              <a:gd name="T23" fmla="*/ 5400 h 21600"/>
              <a:gd name="T24" fmla="*/ 1350 w 21600"/>
              <a:gd name="T25" fmla="*/ 5400 h 21600"/>
              <a:gd name="T26" fmla="*/ 0 w 21600"/>
              <a:gd name="T27" fmla="*/ 5400 h 21600"/>
              <a:gd name="T28" fmla="*/ 0 w 21600"/>
              <a:gd name="T29" fmla="*/ 16200 h 21600"/>
              <a:gd name="T30" fmla="*/ 675 w 21600"/>
              <a:gd name="T31" fmla="*/ 16200 h 21600"/>
              <a:gd name="T32" fmla="*/ 675 w 21600"/>
              <a:gd name="T33" fmla="*/ 5400 h 21600"/>
              <a:gd name="T34" fmla="*/ 0 w 21600"/>
              <a:gd name="T35" fmla="*/ 54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6600FF"/>
              </a:gs>
            </a:gsLst>
            <a:lin ang="0" scaled="1"/>
          </a:gra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09" name="文本框 47116"/>
          <p:cNvSpPr txBox="1">
            <a:spLocks noChangeArrowheads="1"/>
          </p:cNvSpPr>
          <p:nvPr/>
        </p:nvSpPr>
        <p:spPr bwMode="auto">
          <a:xfrm>
            <a:off x="994506" y="1285876"/>
            <a:ext cx="34559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原子的结构</a:t>
            </a:r>
          </a:p>
        </p:txBody>
      </p:sp>
      <p:grpSp>
        <p:nvGrpSpPr>
          <p:cNvPr id="8210" name="组合 28"/>
          <p:cNvGrpSpPr>
            <a:grpSpLocks/>
          </p:cNvGrpSpPr>
          <p:nvPr/>
        </p:nvGrpSpPr>
        <p:grpSpPr bwMode="auto">
          <a:xfrm>
            <a:off x="2351819" y="1428751"/>
            <a:ext cx="6229350" cy="2790825"/>
            <a:chOff x="1736142" y="2437458"/>
            <a:chExt cx="6229381" cy="2791742"/>
          </a:xfrm>
        </p:grpSpPr>
        <p:pic>
          <p:nvPicPr>
            <p:cNvPr id="8211" name="图片 9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4034" y="2437458"/>
              <a:ext cx="3927546" cy="2791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2" name="矩形 10"/>
            <p:cNvSpPr>
              <a:spLocks noChangeArrowheads="1"/>
            </p:cNvSpPr>
            <p:nvPr/>
          </p:nvSpPr>
          <p:spPr bwMode="auto">
            <a:xfrm>
              <a:off x="4262348" y="2770103"/>
              <a:ext cx="1173503" cy="491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600">
                  <a:latin typeface="黑体" panose="02010609060101010101" pitchFamily="49" charset="-122"/>
                  <a:ea typeface="黑体" panose="02010609060101010101" pitchFamily="49" charset="-122"/>
                </a:rPr>
                <a:t>原子核</a:t>
              </a:r>
            </a:p>
          </p:txBody>
        </p:sp>
        <p:sp>
          <p:nvSpPr>
            <p:cNvPr id="8213" name="矩形 11"/>
            <p:cNvSpPr>
              <a:spLocks noChangeArrowheads="1"/>
            </p:cNvSpPr>
            <p:nvPr/>
          </p:nvSpPr>
          <p:spPr bwMode="auto">
            <a:xfrm>
              <a:off x="1772760" y="3623540"/>
              <a:ext cx="843297" cy="491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600">
                  <a:latin typeface="黑体" panose="02010609060101010101" pitchFamily="49" charset="-122"/>
                  <a:ea typeface="黑体" panose="02010609060101010101" pitchFamily="49" charset="-122"/>
                </a:rPr>
                <a:t>质子</a:t>
              </a:r>
            </a:p>
          </p:txBody>
        </p:sp>
        <p:sp>
          <p:nvSpPr>
            <p:cNvPr id="8214" name="矩形 12"/>
            <p:cNvSpPr>
              <a:spLocks noChangeArrowheads="1"/>
            </p:cNvSpPr>
            <p:nvPr/>
          </p:nvSpPr>
          <p:spPr bwMode="auto">
            <a:xfrm>
              <a:off x="7122226" y="3310109"/>
              <a:ext cx="843297" cy="491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600">
                  <a:latin typeface="黑体" panose="02010609060101010101" pitchFamily="49" charset="-122"/>
                  <a:ea typeface="黑体" panose="02010609060101010101" pitchFamily="49" charset="-122"/>
                </a:rPr>
                <a:t>中子</a:t>
              </a:r>
            </a:p>
          </p:txBody>
        </p:sp>
        <p:sp>
          <p:nvSpPr>
            <p:cNvPr id="8215" name="文本框 13"/>
            <p:cNvSpPr txBox="1">
              <a:spLocks noChangeArrowheads="1"/>
            </p:cNvSpPr>
            <p:nvPr/>
          </p:nvSpPr>
          <p:spPr bwMode="auto">
            <a:xfrm>
              <a:off x="1736142" y="2714813"/>
              <a:ext cx="939429" cy="491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600">
                  <a:latin typeface="黑体" panose="02010609060101010101" pitchFamily="49" charset="-122"/>
                  <a:ea typeface="黑体" panose="02010609060101010101" pitchFamily="49" charset="-122"/>
                </a:rPr>
                <a:t>电子</a:t>
              </a:r>
            </a:p>
          </p:txBody>
        </p:sp>
        <p:cxnSp>
          <p:nvCxnSpPr>
            <p:cNvPr id="31" name="直接连接符 30"/>
            <p:cNvCxnSpPr/>
            <p:nvPr/>
          </p:nvCxnSpPr>
          <p:spPr>
            <a:xfrm flipH="1" flipV="1">
              <a:off x="2579108" y="3096487"/>
              <a:ext cx="1392245" cy="2937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 flipV="1">
              <a:off x="4892108" y="3442676"/>
              <a:ext cx="2160598" cy="1000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2675947" y="3442676"/>
              <a:ext cx="2017722" cy="4589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547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文本框 5122"/>
          <p:cNvSpPr txBox="1">
            <a:spLocks noChangeArrowheads="1"/>
          </p:cNvSpPr>
          <p:nvPr/>
        </p:nvSpPr>
        <p:spPr bwMode="auto">
          <a:xfrm>
            <a:off x="4015953" y="408571"/>
            <a:ext cx="1809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/>
              <a:t>原子结构</a:t>
            </a:r>
          </a:p>
        </p:txBody>
      </p:sp>
      <p:pic>
        <p:nvPicPr>
          <p:cNvPr id="5125" name="图片 5124" descr="17004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781" y="1356204"/>
            <a:ext cx="4634429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5125" descr="17004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282" y="2672033"/>
            <a:ext cx="4274545" cy="32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动作按钮: 后退或前一项 512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056813" y="6308726"/>
            <a:ext cx="322262" cy="360363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96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John\AppData\Roaming\Tencent\Users\76476908\QQ\WinTemp\RichOle\SCP_BBN$4WULZFMWK(N%8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" b="5000"/>
          <a:stretch>
            <a:fillRect/>
          </a:stretch>
        </p:blipFill>
        <p:spPr bwMode="auto">
          <a:xfrm>
            <a:off x="1956587" y="2874964"/>
            <a:ext cx="20351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E:\电子课件编制\22章\2\12313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0" b="28622"/>
          <a:stretch>
            <a:fillRect/>
          </a:stretch>
        </p:blipFill>
        <p:spPr bwMode="auto">
          <a:xfrm>
            <a:off x="7428698" y="2557464"/>
            <a:ext cx="18875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2"/>
          <p:cNvGrpSpPr>
            <a:grpSpLocks noChangeAspect="1"/>
          </p:cNvGrpSpPr>
          <p:nvPr/>
        </p:nvGrpSpPr>
        <p:grpSpPr bwMode="auto">
          <a:xfrm>
            <a:off x="4814087" y="2589214"/>
            <a:ext cx="1685925" cy="1697037"/>
            <a:chOff x="0" y="0"/>
            <a:chExt cx="2774082" cy="2644700"/>
          </a:xfrm>
        </p:grpSpPr>
        <p:pic>
          <p:nvPicPr>
            <p:cNvPr id="9229" name="Picture 2" descr="E:\电子课件编制\22章\2\1231312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80" b="28622"/>
            <a:stretch>
              <a:fillRect/>
            </a:stretch>
          </p:blipFill>
          <p:spPr bwMode="auto">
            <a:xfrm>
              <a:off x="0" y="0"/>
              <a:ext cx="2774082" cy="264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2" descr="E:\电子课件编制\22章\2\1231312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65" t="51717" r="63635" b="40509"/>
            <a:stretch>
              <a:fillRect/>
            </a:stretch>
          </p:blipFill>
          <p:spPr bwMode="auto">
            <a:xfrm rot="5958979">
              <a:off x="272410" y="954669"/>
              <a:ext cx="720080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2" descr="E:\电子课件编制\22章\2\1231312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65" t="51717" r="63635" b="40509"/>
            <a:stretch>
              <a:fillRect/>
            </a:stretch>
          </p:blipFill>
          <p:spPr bwMode="auto">
            <a:xfrm rot="9509615">
              <a:off x="1035841" y="1490118"/>
              <a:ext cx="720080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242212" y="4225925"/>
            <a:ext cx="859472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　质量较大的原子核发生分裂或者质量较小的原子核相互结合时，就有可能释放出惊人的能量，这就是核能。</a:t>
            </a:r>
            <a:endParaRPr lang="en-US" altLang="zh-CN" sz="26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233" name="矩形 34824"/>
          <p:cNvSpPr>
            <a:spLocks noChangeArrowheads="1"/>
          </p:cNvSpPr>
          <p:nvPr/>
        </p:nvSpPr>
        <p:spPr bwMode="auto">
          <a:xfrm>
            <a:off x="1380324" y="1223964"/>
            <a:ext cx="14335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6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6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核能</a:t>
            </a: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434298" y="1655763"/>
            <a:ext cx="8116888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　质子和中子依靠强大的核力紧密地结合在一起。要使它们分裂或结合都是极其困难的。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885148" y="5395914"/>
            <a:ext cx="35189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获得核能有两种途径：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5269698" y="5392738"/>
            <a:ext cx="18732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①裂变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6925461" y="5357814"/>
            <a:ext cx="18732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>
              <a:lnSpc>
                <a:spcPct val="120000"/>
              </a:lnSpc>
            </a:pP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②聚变</a:t>
            </a:r>
          </a:p>
        </p:txBody>
      </p:sp>
    </p:spTree>
    <p:extLst>
      <p:ext uri="{BB962C8B-B14F-4D97-AF65-F5344CB8AC3E}">
        <p14:creationId xmlns:p14="http://schemas.microsoft.com/office/powerpoint/2010/main" val="23033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7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9" grpId="0" build="p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AutoShape 3"/>
          <p:cNvSpPr>
            <a:spLocks noChangeArrowheads="1"/>
          </p:cNvSpPr>
          <p:nvPr/>
        </p:nvSpPr>
        <p:spPr bwMode="auto">
          <a:xfrm>
            <a:off x="1767799" y="292228"/>
            <a:ext cx="2412826" cy="500062"/>
          </a:xfrm>
          <a:prstGeom prst="flowChartAlternateProcess">
            <a:avLst/>
          </a:prstGeom>
          <a:gradFill rotWithShape="1">
            <a:gsLst>
              <a:gs pos="0">
                <a:srgbClr val="00DFF6"/>
              </a:gs>
              <a:gs pos="89999">
                <a:srgbClr val="002774"/>
              </a:gs>
              <a:gs pos="100000">
                <a:srgbClr val="002774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</a:pPr>
            <a:r>
              <a:rPr lang="zh-CN" altLang="en-US" sz="3200">
                <a:solidFill>
                  <a:srgbClr val="FF0000"/>
                </a:solidFill>
              </a:rPr>
              <a:t>二、裂变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1217670" y="1561336"/>
            <a:ext cx="8164513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en-US" altLang="zh-CN" sz="2600" dirty="0">
                <a:latin typeface="Times New Roman" panose="02020603050405020304" pitchFamily="18" charset="0"/>
                <a:ea typeface="黑体" panose="02010609060101010101" pitchFamily="49" charset="-122"/>
              </a:rPr>
              <a:t>1938</a:t>
            </a:r>
            <a:r>
              <a:rPr lang="zh-CN" altLang="en-US" sz="2600" dirty="0">
                <a:latin typeface="Times New Roman" panose="02020603050405020304" pitchFamily="18" charset="0"/>
                <a:ea typeface="黑体" panose="02010609060101010101" pitchFamily="49" charset="-122"/>
              </a:rPr>
              <a:t>年，科学家用中子轰击质量比较大的铀</a:t>
            </a:r>
            <a:r>
              <a:rPr lang="en-US" altLang="zh-CN" sz="2600" dirty="0">
                <a:latin typeface="Times New Roman" panose="02020603050405020304" pitchFamily="18" charset="0"/>
                <a:ea typeface="黑体" panose="02010609060101010101" pitchFamily="49" charset="-122"/>
              </a:rPr>
              <a:t>235</a:t>
            </a:r>
            <a:r>
              <a:rPr lang="zh-CN" altLang="en-US" sz="2600" dirty="0">
                <a:latin typeface="Times New Roman" panose="02020603050405020304" pitchFamily="18" charset="0"/>
                <a:ea typeface="黑体" panose="02010609060101010101" pitchFamily="49" charset="-122"/>
              </a:rPr>
              <a:t>原子核，使其发生了裂变。</a:t>
            </a:r>
          </a:p>
          <a:p>
            <a:pPr>
              <a:lnSpc>
                <a:spcPct val="13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en-US" altLang="zh-CN" sz="2600" dirty="0">
                <a:latin typeface="Times New Roman" panose="02020603050405020304" pitchFamily="18" charset="0"/>
                <a:ea typeface="黑体" panose="02010609060101010101" pitchFamily="49" charset="-122"/>
              </a:rPr>
              <a:t>1 kg</a:t>
            </a:r>
            <a:r>
              <a:rPr lang="zh-CN" altLang="en-US" sz="2600" dirty="0">
                <a:latin typeface="Times New Roman" panose="02020603050405020304" pitchFamily="18" charset="0"/>
                <a:ea typeface="黑体" panose="02010609060101010101" pitchFamily="49" charset="-122"/>
              </a:rPr>
              <a:t>铀全部裂变，释放的能量超过</a:t>
            </a:r>
            <a:r>
              <a:rPr lang="en-US" altLang="zh-CN" sz="26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2000 </a:t>
            </a:r>
            <a:r>
              <a:rPr lang="en-US" altLang="zh-CN" sz="2600" dirty="0"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zh-CN" altLang="en-US" sz="2600" dirty="0">
                <a:latin typeface="Times New Roman" panose="02020603050405020304" pitchFamily="18" charset="0"/>
                <a:ea typeface="黑体" panose="02010609060101010101" pitchFamily="49" charset="-122"/>
              </a:rPr>
              <a:t>煤完全燃烧时释放的能量。</a:t>
            </a: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1285932" y="4302949"/>
            <a:ext cx="81407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黑体" panose="02010609060101010101" pitchFamily="49" charset="-122"/>
              </a:rPr>
              <a:t>　　用中子轰击铀核，铀核才能发生裂变，放出能量。</a:t>
            </a:r>
          </a:p>
          <a:p>
            <a:pPr>
              <a:lnSpc>
                <a:spcPct val="13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黑体" panose="02010609060101010101" pitchFamily="49" charset="-122"/>
              </a:rPr>
              <a:t>　　外界中子停止轰击，裂变也就停止了。怎样才能让裂变继续下去呢？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270058" y="3731450"/>
            <a:ext cx="30241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发生裂变的条件</a:t>
            </a:r>
          </a:p>
        </p:txBody>
      </p:sp>
    </p:spTree>
    <p:extLst>
      <p:ext uri="{BB962C8B-B14F-4D97-AF65-F5344CB8AC3E}">
        <p14:creationId xmlns:p14="http://schemas.microsoft.com/office/powerpoint/2010/main" val="422786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C:\Users\John\AppData\Roaming\Tencent\Users\76476908\QQ\WinTemp\RichOle\RP_]GTIF40XPBRKGB4P4G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588" y="2357438"/>
            <a:ext cx="1716088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290521" y="810124"/>
            <a:ext cx="209522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6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6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链式反应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1147002" y="4057649"/>
            <a:ext cx="8154987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用中子轰击铀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235</a:t>
            </a:r>
            <a:r>
              <a:rPr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原子核， 铀核在分裂时， 会释放出核能，同时还会产生几个新的中子，这些中子会继续轰击其他铀核。于是就导致一系列铀核持续裂变，并释放出大量核能，这就是裂变中的链式反应。</a:t>
            </a:r>
            <a:endParaRPr lang="en-US" altLang="zh-C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E:\电子课件编制\22章\2\2531170_084404870773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4" r="48019" b="4489"/>
          <a:stretch>
            <a:fillRect/>
          </a:stretch>
        </p:blipFill>
        <p:spPr bwMode="auto">
          <a:xfrm>
            <a:off x="1747077" y="2500313"/>
            <a:ext cx="11652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图片 32778" descr="8@9VH_%MW93WVL%~3%OP@4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207" y="2142594"/>
            <a:ext cx="2781300" cy="191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1236726" y="1315743"/>
            <a:ext cx="8280400" cy="104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将火柴搭</a:t>
            </a:r>
            <a:r>
              <a:rPr lang="zh-CN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成左下</a:t>
            </a:r>
            <a:r>
              <a:rPr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图所示结构，点燃第一根火柴后，会发生什么？</a:t>
            </a:r>
          </a:p>
        </p:txBody>
      </p:sp>
    </p:spTree>
    <p:extLst>
      <p:ext uri="{BB962C8B-B14F-4D97-AF65-F5344CB8AC3E}">
        <p14:creationId xmlns:p14="http://schemas.microsoft.com/office/powerpoint/2010/main" val="104247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1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bg1"/>
        </a:solidFill>
      </a:spPr>
      <a:bodyPr wrap="square" rtlCol="0">
        <a:spAutoFit/>
      </a:bodyPr>
      <a:lstStyle>
        <a:defPPr>
          <a:defRPr sz="2400" i="1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1157</Words>
  <Application>Microsoft Office PowerPoint</Application>
  <PresentationFormat>自定义</PresentationFormat>
  <Paragraphs>109</Paragraphs>
  <Slides>23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1_Office 主题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26</cp:revision>
  <dcterms:created xsi:type="dcterms:W3CDTF">2018-03-01T02:03:00Z</dcterms:created>
  <dcterms:modified xsi:type="dcterms:W3CDTF">2019-09-25T07:03:17Z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