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86" r:id="rId4"/>
    <p:sldId id="287" r:id="rId5"/>
    <p:sldId id="288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58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25" userDrawn="1">
          <p15:clr>
            <a:srgbClr val="A4A3A4"/>
          </p15:clr>
        </p15:guide>
        <p15:guide id="5" orient="horz" pos="22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软用户" lastIdx="1" clrIdx="0">
    <p:extLst>
      <p:ext uri="{19B8F6BF-5375-455C-9EA6-DF929625EA0E}">
        <p15:presenceInfo xmlns:p15="http://schemas.microsoft.com/office/powerpoint/2012/main" userId="微软用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5"/>
    <a:srgbClr val="B9E7FA"/>
    <a:srgbClr val="8FC4EB"/>
    <a:srgbClr val="C9E4C9"/>
    <a:srgbClr val="E0F3DC"/>
    <a:srgbClr val="F0ECDD"/>
    <a:srgbClr val="E4F2D9"/>
    <a:srgbClr val="35B1AD"/>
    <a:srgbClr val="F8FEAD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093" autoAdjust="0"/>
  </p:normalViewPr>
  <p:slideViewPr>
    <p:cSldViewPr snapToGrid="0">
      <p:cViewPr varScale="1">
        <p:scale>
          <a:sx n="140" d="100"/>
          <a:sy n="140" d="100"/>
        </p:scale>
        <p:origin x="894" y="114"/>
      </p:cViewPr>
      <p:guideLst>
        <p:guide pos="2925"/>
        <p:guide orient="horz" pos="22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6301323-3DE7-4223-B845-6163FFBFDE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FD1CC3-23DD-4E87-8A9F-F9C4F87CF4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8C838-A901-430E-9877-50486B447722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8951F2-0B26-40A4-A027-9931EDCDF4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3033F4-57F0-4CF4-9F3C-7B70797B9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1829-B388-4484-AD3A-65313156A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32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B681F-6991-4A3E-8EBD-178D68D83A47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E2AED-7E28-4300-A1CB-F06C43BC73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31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E2AED-7E28-4300-A1CB-F06C43BC736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05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E2AED-7E28-4300-A1CB-F06C43BC736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33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924B203-CAAB-471F-892F-F5C84C87C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" y="0"/>
            <a:ext cx="9141282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A021E05-75F1-450D-B9AF-47B20E676C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29500" y="267891"/>
            <a:ext cx="121443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500" b="1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课件</a:t>
            </a:r>
            <a:r>
              <a:rPr lang="en-US" altLang="zh-CN" sz="1500">
                <a:solidFill>
                  <a:srgbClr val="00B0F0"/>
                </a:solidFill>
                <a:latin typeface="Candara" pitchFamily="34" charset="0"/>
                <a:ea typeface="华文楷体" pitchFamily="2" charset="-122"/>
              </a:rPr>
              <a:t>PPT</a:t>
            </a:r>
            <a:endParaRPr lang="zh-CN" altLang="en-US" sz="1500">
              <a:solidFill>
                <a:srgbClr val="00B0F0"/>
              </a:solidFill>
              <a:latin typeface="Candara" pitchFamily="34" charset="0"/>
              <a:ea typeface="华文楷体" pitchFamily="2" charset="-122"/>
            </a:endParaRP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E07977F-315A-4758-AE90-4D96FFCF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DFF0B15-AE0A-4E00-A979-4CF660C3488A}" type="datetimeFigureOut">
              <a:rPr lang="zh-CN" altLang="en-US"/>
              <a:pPr>
                <a:defRPr/>
              </a:pPr>
              <a:t>2019/11/7 Thursday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7817062-3091-4E58-B0D3-BCAD89A2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825" noProof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46A24F9E-B92C-4D40-80B6-92C2228D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fld id="{2018AF6A-8DFF-41C2-B830-AACA75076F2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041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" y="-1"/>
            <a:ext cx="9157448" cy="5143500"/>
            <a:chOff x="-1" y="-1"/>
            <a:chExt cx="1220993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-1"/>
              <a:ext cx="12204700" cy="6858000"/>
            </a:xfrm>
            <a:prstGeom prst="rect">
              <a:avLst/>
            </a:prstGeom>
            <a:solidFill>
              <a:srgbClr val="D4F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0" y="6476999"/>
              <a:ext cx="12206514" cy="381000"/>
            </a:xfrm>
            <a:prstGeom prst="rect">
              <a:avLst/>
            </a:prstGeom>
            <a:solidFill>
              <a:srgbClr val="FCF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7" name="组合 6"/>
            <p:cNvGrpSpPr/>
            <p:nvPr userDrawn="1"/>
          </p:nvGrpSpPr>
          <p:grpSpPr>
            <a:xfrm>
              <a:off x="-1" y="0"/>
              <a:ext cx="12201525" cy="342987"/>
              <a:chOff x="0" y="1"/>
              <a:chExt cx="11899968" cy="334510"/>
            </a:xfrm>
          </p:grpSpPr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070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093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117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140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63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187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10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257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80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304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327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351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374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397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421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444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4920" y="1"/>
                <a:ext cx="555048" cy="334510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 userDrawn="1"/>
          </p:nvGrpSpPr>
          <p:grpSpPr>
            <a:xfrm>
              <a:off x="0" y="6536530"/>
              <a:ext cx="12209929" cy="261937"/>
              <a:chOff x="0" y="6529386"/>
              <a:chExt cx="12903200" cy="261937"/>
            </a:xfrm>
          </p:grpSpPr>
          <p:cxnSp>
            <p:nvCxnSpPr>
              <p:cNvPr id="10" name="直接连接符 9"/>
              <p:cNvCxnSpPr/>
              <p:nvPr userDrawn="1"/>
            </p:nvCxnSpPr>
            <p:spPr>
              <a:xfrm>
                <a:off x="0" y="6529386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/>
            </p:nvCxnSpPr>
            <p:spPr>
              <a:xfrm>
                <a:off x="0" y="6616698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/>
            </p:nvCxnSpPr>
            <p:spPr>
              <a:xfrm>
                <a:off x="0" y="6704010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 userDrawn="1"/>
            </p:nvCxnSpPr>
            <p:spPr>
              <a:xfrm>
                <a:off x="0" y="6791323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38734">
              <a:off x="10604653" y="5580360"/>
              <a:ext cx="1480535" cy="85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32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情境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53AA3B83-B90C-4D9E-A5C0-CA48556F7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E4F2B8-2660-4620-AA17-BA79E94978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07156"/>
            <a:ext cx="1143000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8">
            <a:extLst>
              <a:ext uri="{FF2B5EF4-FFF2-40B4-BE49-F238E27FC236}">
                <a16:creationId xmlns:a16="http://schemas.microsoft.com/office/drawing/2014/main" id="{E5195F61-9A84-4FD1-8779-69513BC7D6EF}"/>
              </a:ext>
            </a:extLst>
          </p:cNvPr>
          <p:cNvSpPr/>
          <p:nvPr userDrawn="1"/>
        </p:nvSpPr>
        <p:spPr>
          <a:xfrm>
            <a:off x="180975" y="16669"/>
            <a:ext cx="2033588" cy="428625"/>
          </a:xfrm>
          <a:prstGeom prst="roundRect">
            <a:avLst/>
          </a:prstGeom>
          <a:solidFill>
            <a:schemeClr val="bg1"/>
          </a:solidFill>
          <a:ln w="381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 b="0">
              <a:solidFill>
                <a:srgbClr val="FFFFFF"/>
              </a:solidFill>
            </a:endParaRPr>
          </a:p>
        </p:txBody>
      </p:sp>
      <p:sp>
        <p:nvSpPr>
          <p:cNvPr id="11" name="副标题 2"/>
          <p:cNvSpPr>
            <a:spLocks noGrp="1"/>
          </p:cNvSpPr>
          <p:nvPr>
            <p:ph type="subTitle" idx="1"/>
          </p:nvPr>
        </p:nvSpPr>
        <p:spPr>
          <a:xfrm>
            <a:off x="161316" y="13836"/>
            <a:ext cx="2071702" cy="42861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黑体" pitchFamily="2" charset="-122"/>
                <a:ea typeface="黑体" pitchFamily="2" charset="-12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94277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新知探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630EA0E0-ED5F-4EB2-A975-242626F76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06"/>
            <a:ext cx="91440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995454-AAE4-437C-BD7E-8BEC7144E1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07156"/>
            <a:ext cx="1143000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8">
            <a:extLst>
              <a:ext uri="{FF2B5EF4-FFF2-40B4-BE49-F238E27FC236}">
                <a16:creationId xmlns:a16="http://schemas.microsoft.com/office/drawing/2014/main" id="{EF28EF59-0375-49A6-96E5-E255BF73A286}"/>
              </a:ext>
            </a:extLst>
          </p:cNvPr>
          <p:cNvSpPr/>
          <p:nvPr userDrawn="1"/>
        </p:nvSpPr>
        <p:spPr>
          <a:xfrm>
            <a:off x="180975" y="16669"/>
            <a:ext cx="2033588" cy="428625"/>
          </a:xfrm>
          <a:prstGeom prst="roundRect">
            <a:avLst/>
          </a:prstGeom>
          <a:solidFill>
            <a:schemeClr val="bg1"/>
          </a:solidFill>
          <a:ln w="381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 b="0">
              <a:solidFill>
                <a:srgbClr val="FFFFFF"/>
              </a:solidFill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3"/>
          </p:nvPr>
        </p:nvSpPr>
        <p:spPr>
          <a:xfrm>
            <a:off x="161316" y="13836"/>
            <a:ext cx="2071702" cy="42861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黑体" pitchFamily="2" charset="-122"/>
                <a:ea typeface="黑体" pitchFamily="2" charset="-12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45609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E156C9B-B862-4D92-BB63-A5E487BD1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5DA7E4-1308-4316-A94C-3DBDEC6219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07156"/>
            <a:ext cx="1143000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8">
            <a:extLst>
              <a:ext uri="{FF2B5EF4-FFF2-40B4-BE49-F238E27FC236}">
                <a16:creationId xmlns:a16="http://schemas.microsoft.com/office/drawing/2014/main" id="{EBE6F9FB-B08A-465C-83FA-7790FF77E9B4}"/>
              </a:ext>
            </a:extLst>
          </p:cNvPr>
          <p:cNvSpPr/>
          <p:nvPr userDrawn="1"/>
        </p:nvSpPr>
        <p:spPr>
          <a:xfrm>
            <a:off x="180975" y="16669"/>
            <a:ext cx="2033588" cy="428625"/>
          </a:xfrm>
          <a:prstGeom prst="roundRect">
            <a:avLst/>
          </a:prstGeom>
          <a:solidFill>
            <a:schemeClr val="bg1"/>
          </a:solidFill>
          <a:ln w="381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 b="0">
              <a:solidFill>
                <a:srgbClr val="FFFFFF"/>
              </a:solidFill>
            </a:endParaRPr>
          </a:p>
        </p:txBody>
      </p:sp>
      <p:grpSp>
        <p:nvGrpSpPr>
          <p:cNvPr id="6" name="组合 42">
            <a:extLst>
              <a:ext uri="{FF2B5EF4-FFF2-40B4-BE49-F238E27FC236}">
                <a16:creationId xmlns:a16="http://schemas.microsoft.com/office/drawing/2014/main" id="{009E20BB-41DA-4339-BE7E-9BEE2B8D04F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5313" y="806054"/>
            <a:ext cx="1547812" cy="564357"/>
            <a:chOff x="3250303" y="1074841"/>
            <a:chExt cx="1548140" cy="752430"/>
          </a:xfrm>
        </p:grpSpPr>
        <p:grpSp>
          <p:nvGrpSpPr>
            <p:cNvPr id="7" name="组合 41">
              <a:extLst>
                <a:ext uri="{FF2B5EF4-FFF2-40B4-BE49-F238E27FC236}">
                  <a16:creationId xmlns:a16="http://schemas.microsoft.com/office/drawing/2014/main" id="{EA48FB3F-41B9-47E3-A408-E36CA1CBA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0303" y="1322478"/>
              <a:ext cx="1548140" cy="504793"/>
              <a:chOff x="3090037" y="1432118"/>
              <a:chExt cx="1225952" cy="399739"/>
            </a:xfrm>
          </p:grpSpPr>
          <p:sp>
            <p:nvSpPr>
              <p:cNvPr id="9" name="椭圆 38">
                <a:extLst>
                  <a:ext uri="{FF2B5EF4-FFF2-40B4-BE49-F238E27FC236}">
                    <a16:creationId xmlns:a16="http://schemas.microsoft.com/office/drawing/2014/main" id="{0DBB66C8-E991-484F-B4E2-3C1066535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1530" y="1523881"/>
                <a:ext cx="999623" cy="307976"/>
              </a:xfrm>
              <a:prstGeom prst="ellipse">
                <a:avLst/>
              </a:prstGeom>
              <a:gradFill rotWithShape="1">
                <a:gsLst>
                  <a:gs pos="0">
                    <a:srgbClr val="FFAE83"/>
                  </a:gs>
                  <a:gs pos="50000">
                    <a:srgbClr val="FFCCB5"/>
                  </a:gs>
                  <a:gs pos="100000">
                    <a:srgbClr val="FFE5DB"/>
                  </a:gs>
                </a:gsLst>
                <a:lin ang="162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 sz="1013" b="0">
                  <a:solidFill>
                    <a:srgbClr val="000000"/>
                  </a:solidFill>
                  <a:ea typeface="华文行楷" pitchFamily="2" charset="-122"/>
                </a:endParaRPr>
              </a:p>
            </p:txBody>
          </p:sp>
          <p:sp>
            <p:nvSpPr>
              <p:cNvPr id="11" name="矩形 39">
                <a:extLst>
                  <a:ext uri="{FF2B5EF4-FFF2-40B4-BE49-F238E27FC236}">
                    <a16:creationId xmlns:a16="http://schemas.microsoft.com/office/drawing/2014/main" id="{B165926C-D721-4D01-8CCC-0C7193308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0037" y="1432118"/>
                <a:ext cx="1225952" cy="262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1013" b="0">
                    <a:solidFill>
                      <a:srgbClr val="000000"/>
                    </a:solidFill>
                    <a:latin typeface="黑体" pitchFamily="2" charset="-122"/>
                    <a:ea typeface="黑体" pitchFamily="2" charset="-122"/>
                  </a:rPr>
                  <a:t>练一练</a:t>
                </a:r>
              </a:p>
            </p:txBody>
          </p:sp>
        </p:grpSp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59A80E68-BDF7-4616-88AE-32F929B55257}"/>
                </a:ext>
              </a:extLst>
            </p:cNvPr>
            <p:cNvSpPr>
              <a:spLocks/>
            </p:cNvSpPr>
            <p:nvPr/>
          </p:nvSpPr>
          <p:spPr bwMode="auto">
            <a:xfrm rot="20415589">
              <a:off x="3283647" y="1074841"/>
              <a:ext cx="498581" cy="498444"/>
            </a:xfrm>
            <a:custGeom>
              <a:avLst/>
              <a:gdLst>
                <a:gd name="T0" fmla="*/ 311438 w 1909763"/>
                <a:gd name="T1" fmla="*/ 1234671 h 1912938"/>
                <a:gd name="T2" fmla="*/ 423998 w 1909763"/>
                <a:gd name="T3" fmla="*/ 1256142 h 1912938"/>
                <a:gd name="T4" fmla="*/ 469528 w 1909763"/>
                <a:gd name="T5" fmla="*/ 1335710 h 1912938"/>
                <a:gd name="T6" fmla="*/ 530235 w 1909763"/>
                <a:gd name="T7" fmla="*/ 1396649 h 1912938"/>
                <a:gd name="T8" fmla="*/ 631728 w 1909763"/>
                <a:gd name="T9" fmla="*/ 1456326 h 1912938"/>
                <a:gd name="T10" fmla="*/ 647854 w 1909763"/>
                <a:gd name="T11" fmla="*/ 1533683 h 1912938"/>
                <a:gd name="T12" fmla="*/ 0 w 1909763"/>
                <a:gd name="T13" fmla="*/ 1905000 h 1912938"/>
                <a:gd name="T14" fmla="*/ 990076 w 1909763"/>
                <a:gd name="T15" fmla="*/ 547002 h 1912938"/>
                <a:gd name="T16" fmla="*/ 1084268 w 1909763"/>
                <a:gd name="T17" fmla="*/ 595709 h 1912938"/>
                <a:gd name="T18" fmla="*/ 1176565 w 1909763"/>
                <a:gd name="T19" fmla="*/ 667504 h 1912938"/>
                <a:gd name="T20" fmla="*/ 1294781 w 1909763"/>
                <a:gd name="T21" fmla="*/ 800657 h 1912938"/>
                <a:gd name="T22" fmla="*/ 1351992 w 1909763"/>
                <a:gd name="T23" fmla="*/ 906610 h 1912938"/>
                <a:gd name="T24" fmla="*/ 1367480 w 1909763"/>
                <a:gd name="T25" fmla="*/ 971447 h 1912938"/>
                <a:gd name="T26" fmla="*/ 741633 w 1909763"/>
                <a:gd name="T27" fmla="*/ 1521772 h 1912938"/>
                <a:gd name="T28" fmla="*/ 719507 w 1909763"/>
                <a:gd name="T29" fmla="*/ 1441437 h 1912938"/>
                <a:gd name="T30" fmla="*/ 689163 w 1909763"/>
                <a:gd name="T31" fmla="*/ 1362684 h 1912938"/>
                <a:gd name="T32" fmla="*/ 605717 w 1909763"/>
                <a:gd name="T33" fmla="*/ 1309233 h 1912938"/>
                <a:gd name="T34" fmla="*/ 554511 w 1909763"/>
                <a:gd name="T35" fmla="*/ 1257047 h 1912938"/>
                <a:gd name="T36" fmla="*/ 495403 w 1909763"/>
                <a:gd name="T37" fmla="*/ 1173233 h 1912938"/>
                <a:gd name="T38" fmla="*/ 414485 w 1909763"/>
                <a:gd name="T39" fmla="*/ 1167223 h 1912938"/>
                <a:gd name="T40" fmla="*/ 334200 w 1909763"/>
                <a:gd name="T41" fmla="*/ 1137810 h 1912938"/>
                <a:gd name="T42" fmla="*/ 1102115 w 1909763"/>
                <a:gd name="T43" fmla="*/ 389221 h 1912938"/>
                <a:gd name="T44" fmla="*/ 1182317 w 1909763"/>
                <a:gd name="T45" fmla="*/ 412935 h 1912938"/>
                <a:gd name="T46" fmla="*/ 1278052 w 1909763"/>
                <a:gd name="T47" fmla="*/ 467951 h 1912938"/>
                <a:gd name="T48" fmla="*/ 1390271 w 1909763"/>
                <a:gd name="T49" fmla="*/ 569762 h 1912938"/>
                <a:gd name="T50" fmla="*/ 1465401 w 1909763"/>
                <a:gd name="T51" fmla="*/ 674102 h 1912938"/>
                <a:gd name="T52" fmla="*/ 1496150 w 1909763"/>
                <a:gd name="T53" fmla="*/ 753148 h 1912938"/>
                <a:gd name="T54" fmla="*/ 1438773 w 1909763"/>
                <a:gd name="T55" fmla="*/ 874245 h 1912938"/>
                <a:gd name="T56" fmla="*/ 1394075 w 1909763"/>
                <a:gd name="T57" fmla="*/ 754728 h 1912938"/>
                <a:gd name="T58" fmla="*/ 1286611 w 1909763"/>
                <a:gd name="T59" fmla="*/ 617822 h 1912938"/>
                <a:gd name="T60" fmla="*/ 1182317 w 1909763"/>
                <a:gd name="T61" fmla="*/ 530239 h 1912938"/>
                <a:gd name="T62" fmla="*/ 1095458 w 1909763"/>
                <a:gd name="T63" fmla="*/ 479966 h 1912938"/>
                <a:gd name="T64" fmla="*/ 1079925 w 1909763"/>
                <a:gd name="T65" fmla="*/ 387324 h 1912938"/>
                <a:gd name="T66" fmla="*/ 1274840 w 1909763"/>
                <a:gd name="T67" fmla="*/ 248813 h 1912938"/>
                <a:gd name="T68" fmla="*/ 1361157 w 1909763"/>
                <a:gd name="T69" fmla="*/ 287000 h 1912938"/>
                <a:gd name="T70" fmla="*/ 1471820 w 1909763"/>
                <a:gd name="T71" fmla="*/ 367792 h 1912938"/>
                <a:gd name="T72" fmla="*/ 1577108 w 1909763"/>
                <a:gd name="T73" fmla="*/ 484246 h 1912938"/>
                <a:gd name="T74" fmla="*/ 1629910 w 1909763"/>
                <a:gd name="T75" fmla="*/ 580818 h 1912938"/>
                <a:gd name="T76" fmla="*/ 1646668 w 1909763"/>
                <a:gd name="T77" fmla="*/ 647723 h 1912938"/>
                <a:gd name="T78" fmla="*/ 1571733 w 1909763"/>
                <a:gd name="T79" fmla="*/ 701374 h 1912938"/>
                <a:gd name="T80" fmla="*/ 1500908 w 1909763"/>
                <a:gd name="T81" fmla="*/ 566932 h 1912938"/>
                <a:gd name="T82" fmla="*/ 1381077 w 1909763"/>
                <a:gd name="T83" fmla="*/ 437539 h 1912938"/>
                <a:gd name="T84" fmla="*/ 1277685 w 1909763"/>
                <a:gd name="T85" fmla="*/ 362111 h 1912938"/>
                <a:gd name="T86" fmla="*/ 1174610 w 1909763"/>
                <a:gd name="T87" fmla="*/ 313195 h 1912938"/>
                <a:gd name="T88" fmla="*/ 1571880 w 1909763"/>
                <a:gd name="T89" fmla="*/ 0 h 1912938"/>
                <a:gd name="T90" fmla="*/ 1674374 w 1909763"/>
                <a:gd name="T91" fmla="*/ 27868 h 1912938"/>
                <a:gd name="T92" fmla="*/ 1797116 w 1909763"/>
                <a:gd name="T93" fmla="*/ 110838 h 1912938"/>
                <a:gd name="T94" fmla="*/ 1880946 w 1909763"/>
                <a:gd name="T95" fmla="*/ 216927 h 1912938"/>
                <a:gd name="T96" fmla="*/ 1901825 w 1909763"/>
                <a:gd name="T97" fmla="*/ 315415 h 1912938"/>
                <a:gd name="T98" fmla="*/ 1879681 w 1909763"/>
                <a:gd name="T99" fmla="*/ 399018 h 1912938"/>
                <a:gd name="T100" fmla="*/ 1834128 w 1909763"/>
                <a:gd name="T101" fmla="*/ 461405 h 1912938"/>
                <a:gd name="T102" fmla="*/ 1716764 w 1909763"/>
                <a:gd name="T103" fmla="*/ 551026 h 1912938"/>
                <a:gd name="T104" fmla="*/ 1686079 w 1909763"/>
                <a:gd name="T105" fmla="*/ 466156 h 1912938"/>
                <a:gd name="T106" fmla="*/ 1635148 w 1909763"/>
                <a:gd name="T107" fmla="*/ 386034 h 1912938"/>
                <a:gd name="T108" fmla="*/ 1552899 w 1909763"/>
                <a:gd name="T109" fmla="*/ 297997 h 1912938"/>
                <a:gd name="T110" fmla="*/ 1465272 w 1909763"/>
                <a:gd name="T111" fmla="*/ 231811 h 1912938"/>
                <a:gd name="T112" fmla="*/ 1387135 w 1909763"/>
                <a:gd name="T113" fmla="*/ 193176 h 1912938"/>
                <a:gd name="T114" fmla="*/ 1324816 w 1909763"/>
                <a:gd name="T115" fmla="*/ 138389 h 1912938"/>
                <a:gd name="T116" fmla="*/ 1449455 w 1909763"/>
                <a:gd name="T117" fmla="*/ 33885 h 1912938"/>
                <a:gd name="T118" fmla="*/ 1518102 w 1909763"/>
                <a:gd name="T119" fmla="*/ 4750 h 1912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09763" h="1912938">
                  <a:moveTo>
                    <a:pt x="275590" y="1223963"/>
                  </a:moveTo>
                  <a:lnTo>
                    <a:pt x="276860" y="1225231"/>
                  </a:lnTo>
                  <a:lnTo>
                    <a:pt x="281623" y="1228085"/>
                  </a:lnTo>
                  <a:lnTo>
                    <a:pt x="285433" y="1229987"/>
                  </a:lnTo>
                  <a:lnTo>
                    <a:pt x="290513" y="1232207"/>
                  </a:lnTo>
                  <a:lnTo>
                    <a:pt x="296545" y="1235060"/>
                  </a:lnTo>
                  <a:lnTo>
                    <a:pt x="304165" y="1237280"/>
                  </a:lnTo>
                  <a:lnTo>
                    <a:pt x="312738" y="1239816"/>
                  </a:lnTo>
                  <a:lnTo>
                    <a:pt x="323215" y="1242036"/>
                  </a:lnTo>
                  <a:lnTo>
                    <a:pt x="335280" y="1244255"/>
                  </a:lnTo>
                  <a:lnTo>
                    <a:pt x="348933" y="1246157"/>
                  </a:lnTo>
                  <a:lnTo>
                    <a:pt x="364173" y="1248060"/>
                  </a:lnTo>
                  <a:lnTo>
                    <a:pt x="381318" y="1249328"/>
                  </a:lnTo>
                  <a:lnTo>
                    <a:pt x="400368" y="1249962"/>
                  </a:lnTo>
                  <a:lnTo>
                    <a:pt x="421958" y="1250279"/>
                  </a:lnTo>
                  <a:lnTo>
                    <a:pt x="425768" y="1261376"/>
                  </a:lnTo>
                  <a:lnTo>
                    <a:pt x="430213" y="1272474"/>
                  </a:lnTo>
                  <a:lnTo>
                    <a:pt x="434658" y="1282937"/>
                  </a:lnTo>
                  <a:lnTo>
                    <a:pt x="440055" y="1293083"/>
                  </a:lnTo>
                  <a:lnTo>
                    <a:pt x="445453" y="1303229"/>
                  </a:lnTo>
                  <a:lnTo>
                    <a:pt x="451485" y="1313375"/>
                  </a:lnTo>
                  <a:lnTo>
                    <a:pt x="457835" y="1322886"/>
                  </a:lnTo>
                  <a:lnTo>
                    <a:pt x="464185" y="1332081"/>
                  </a:lnTo>
                  <a:lnTo>
                    <a:pt x="471488" y="1341276"/>
                  </a:lnTo>
                  <a:lnTo>
                    <a:pt x="478473" y="1349837"/>
                  </a:lnTo>
                  <a:lnTo>
                    <a:pt x="485775" y="1358080"/>
                  </a:lnTo>
                  <a:lnTo>
                    <a:pt x="493395" y="1366324"/>
                  </a:lnTo>
                  <a:lnTo>
                    <a:pt x="500698" y="1374250"/>
                  </a:lnTo>
                  <a:lnTo>
                    <a:pt x="508635" y="1381860"/>
                  </a:lnTo>
                  <a:lnTo>
                    <a:pt x="516573" y="1388835"/>
                  </a:lnTo>
                  <a:lnTo>
                    <a:pt x="524510" y="1395493"/>
                  </a:lnTo>
                  <a:lnTo>
                    <a:pt x="532448" y="1402469"/>
                  </a:lnTo>
                  <a:lnTo>
                    <a:pt x="540385" y="1408810"/>
                  </a:lnTo>
                  <a:lnTo>
                    <a:pt x="555943" y="1420541"/>
                  </a:lnTo>
                  <a:lnTo>
                    <a:pt x="571500" y="1430687"/>
                  </a:lnTo>
                  <a:lnTo>
                    <a:pt x="586105" y="1439565"/>
                  </a:lnTo>
                  <a:lnTo>
                    <a:pt x="600075" y="1447492"/>
                  </a:lnTo>
                  <a:lnTo>
                    <a:pt x="612775" y="1453833"/>
                  </a:lnTo>
                  <a:lnTo>
                    <a:pt x="624523" y="1458589"/>
                  </a:lnTo>
                  <a:lnTo>
                    <a:pt x="634365" y="1462394"/>
                  </a:lnTo>
                  <a:lnTo>
                    <a:pt x="634365" y="1467784"/>
                  </a:lnTo>
                  <a:lnTo>
                    <a:pt x="634683" y="1473808"/>
                  </a:lnTo>
                  <a:lnTo>
                    <a:pt x="635318" y="1479832"/>
                  </a:lnTo>
                  <a:lnTo>
                    <a:pt x="636270" y="1486173"/>
                  </a:lnTo>
                  <a:lnTo>
                    <a:pt x="638810" y="1499173"/>
                  </a:lnTo>
                  <a:lnTo>
                    <a:pt x="641668" y="1512489"/>
                  </a:lnTo>
                  <a:lnTo>
                    <a:pt x="645795" y="1526440"/>
                  </a:lnTo>
                  <a:lnTo>
                    <a:pt x="650558" y="1540074"/>
                  </a:lnTo>
                  <a:lnTo>
                    <a:pt x="655321" y="1553707"/>
                  </a:lnTo>
                  <a:lnTo>
                    <a:pt x="660083" y="1566707"/>
                  </a:lnTo>
                  <a:lnTo>
                    <a:pt x="665481" y="1579389"/>
                  </a:lnTo>
                  <a:lnTo>
                    <a:pt x="670243" y="1590803"/>
                  </a:lnTo>
                  <a:lnTo>
                    <a:pt x="679133" y="1610144"/>
                  </a:lnTo>
                  <a:lnTo>
                    <a:pt x="685165" y="1623144"/>
                  </a:lnTo>
                  <a:lnTo>
                    <a:pt x="687388" y="1627900"/>
                  </a:lnTo>
                  <a:lnTo>
                    <a:pt x="0" y="1912938"/>
                  </a:lnTo>
                  <a:lnTo>
                    <a:pt x="275590" y="1223963"/>
                  </a:lnTo>
                  <a:close/>
                  <a:moveTo>
                    <a:pt x="923427" y="530225"/>
                  </a:moveTo>
                  <a:lnTo>
                    <a:pt x="931362" y="531813"/>
                  </a:lnTo>
                  <a:lnTo>
                    <a:pt x="941201" y="533401"/>
                  </a:lnTo>
                  <a:lnTo>
                    <a:pt x="951993" y="536259"/>
                  </a:lnTo>
                  <a:lnTo>
                    <a:pt x="965007" y="539435"/>
                  </a:lnTo>
                  <a:lnTo>
                    <a:pt x="978972" y="544199"/>
                  </a:lnTo>
                  <a:lnTo>
                    <a:pt x="994208" y="549281"/>
                  </a:lnTo>
                  <a:lnTo>
                    <a:pt x="1010713" y="555950"/>
                  </a:lnTo>
                  <a:lnTo>
                    <a:pt x="1028805" y="564526"/>
                  </a:lnTo>
                  <a:lnTo>
                    <a:pt x="1038327" y="568972"/>
                  </a:lnTo>
                  <a:lnTo>
                    <a:pt x="1047849" y="574053"/>
                  </a:lnTo>
                  <a:lnTo>
                    <a:pt x="1057689" y="579453"/>
                  </a:lnTo>
                  <a:lnTo>
                    <a:pt x="1067845" y="585487"/>
                  </a:lnTo>
                  <a:lnTo>
                    <a:pt x="1078320" y="591521"/>
                  </a:lnTo>
                  <a:lnTo>
                    <a:pt x="1088794" y="598191"/>
                  </a:lnTo>
                  <a:lnTo>
                    <a:pt x="1099903" y="605495"/>
                  </a:lnTo>
                  <a:lnTo>
                    <a:pt x="1111012" y="613118"/>
                  </a:lnTo>
                  <a:lnTo>
                    <a:pt x="1122439" y="621058"/>
                  </a:lnTo>
                  <a:lnTo>
                    <a:pt x="1133548" y="630268"/>
                  </a:lnTo>
                  <a:lnTo>
                    <a:pt x="1145609" y="639161"/>
                  </a:lnTo>
                  <a:lnTo>
                    <a:pt x="1157353" y="649006"/>
                  </a:lnTo>
                  <a:lnTo>
                    <a:pt x="1169415" y="659487"/>
                  </a:lnTo>
                  <a:lnTo>
                    <a:pt x="1181476" y="670285"/>
                  </a:lnTo>
                  <a:lnTo>
                    <a:pt x="1193855" y="681719"/>
                  </a:lnTo>
                  <a:lnTo>
                    <a:pt x="1206234" y="693787"/>
                  </a:lnTo>
                  <a:lnTo>
                    <a:pt x="1224326" y="712208"/>
                  </a:lnTo>
                  <a:lnTo>
                    <a:pt x="1241148" y="730311"/>
                  </a:lnTo>
                  <a:lnTo>
                    <a:pt x="1257336" y="748731"/>
                  </a:lnTo>
                  <a:lnTo>
                    <a:pt x="1272888" y="767152"/>
                  </a:lnTo>
                  <a:lnTo>
                    <a:pt x="1287172" y="785573"/>
                  </a:lnTo>
                  <a:lnTo>
                    <a:pt x="1300185" y="803993"/>
                  </a:lnTo>
                  <a:lnTo>
                    <a:pt x="1312246" y="822096"/>
                  </a:lnTo>
                  <a:lnTo>
                    <a:pt x="1323356" y="840199"/>
                  </a:lnTo>
                  <a:lnTo>
                    <a:pt x="1333513" y="857984"/>
                  </a:lnTo>
                  <a:lnTo>
                    <a:pt x="1343035" y="875770"/>
                  </a:lnTo>
                  <a:lnTo>
                    <a:pt x="1346843" y="884345"/>
                  </a:lnTo>
                  <a:lnTo>
                    <a:pt x="1350970" y="892920"/>
                  </a:lnTo>
                  <a:lnTo>
                    <a:pt x="1354461" y="901813"/>
                  </a:lnTo>
                  <a:lnTo>
                    <a:pt x="1357635" y="910388"/>
                  </a:lnTo>
                  <a:lnTo>
                    <a:pt x="1360809" y="918963"/>
                  </a:lnTo>
                  <a:lnTo>
                    <a:pt x="1363349" y="927220"/>
                  </a:lnTo>
                  <a:lnTo>
                    <a:pt x="1365570" y="935478"/>
                  </a:lnTo>
                  <a:lnTo>
                    <a:pt x="1367792" y="943735"/>
                  </a:lnTo>
                  <a:lnTo>
                    <a:pt x="1369697" y="951675"/>
                  </a:lnTo>
                  <a:lnTo>
                    <a:pt x="1370966" y="959933"/>
                  </a:lnTo>
                  <a:lnTo>
                    <a:pt x="1372236" y="967873"/>
                  </a:lnTo>
                  <a:lnTo>
                    <a:pt x="1373188" y="975495"/>
                  </a:lnTo>
                  <a:lnTo>
                    <a:pt x="774247" y="1579563"/>
                  </a:lnTo>
                  <a:lnTo>
                    <a:pt x="771708" y="1576387"/>
                  </a:lnTo>
                  <a:lnTo>
                    <a:pt x="768851" y="1572258"/>
                  </a:lnTo>
                  <a:lnTo>
                    <a:pt x="765042" y="1566542"/>
                  </a:lnTo>
                  <a:lnTo>
                    <a:pt x="760281" y="1559237"/>
                  </a:lnTo>
                  <a:lnTo>
                    <a:pt x="755520" y="1550344"/>
                  </a:lnTo>
                  <a:lnTo>
                    <a:pt x="749807" y="1540181"/>
                  </a:lnTo>
                  <a:lnTo>
                    <a:pt x="744728" y="1528113"/>
                  </a:lnTo>
                  <a:lnTo>
                    <a:pt x="739333" y="1515091"/>
                  </a:lnTo>
                  <a:lnTo>
                    <a:pt x="734254" y="1500164"/>
                  </a:lnTo>
                  <a:lnTo>
                    <a:pt x="731715" y="1492224"/>
                  </a:lnTo>
                  <a:lnTo>
                    <a:pt x="729493" y="1483967"/>
                  </a:lnTo>
                  <a:lnTo>
                    <a:pt x="727271" y="1475392"/>
                  </a:lnTo>
                  <a:lnTo>
                    <a:pt x="725367" y="1466181"/>
                  </a:lnTo>
                  <a:lnTo>
                    <a:pt x="724097" y="1457289"/>
                  </a:lnTo>
                  <a:lnTo>
                    <a:pt x="722510" y="1447443"/>
                  </a:lnTo>
                  <a:lnTo>
                    <a:pt x="721241" y="1437280"/>
                  </a:lnTo>
                  <a:lnTo>
                    <a:pt x="720288" y="1427117"/>
                  </a:lnTo>
                  <a:lnTo>
                    <a:pt x="719336" y="1416319"/>
                  </a:lnTo>
                  <a:lnTo>
                    <a:pt x="719336" y="1405203"/>
                  </a:lnTo>
                  <a:lnTo>
                    <a:pt x="719336" y="1394087"/>
                  </a:lnTo>
                  <a:lnTo>
                    <a:pt x="719971" y="1382018"/>
                  </a:lnTo>
                  <a:lnTo>
                    <a:pt x="705688" y="1375349"/>
                  </a:lnTo>
                  <a:lnTo>
                    <a:pt x="692039" y="1368362"/>
                  </a:lnTo>
                  <a:lnTo>
                    <a:pt x="679343" y="1361692"/>
                  </a:lnTo>
                  <a:lnTo>
                    <a:pt x="667282" y="1355023"/>
                  </a:lnTo>
                  <a:lnTo>
                    <a:pt x="655855" y="1348035"/>
                  </a:lnTo>
                  <a:lnTo>
                    <a:pt x="645381" y="1341366"/>
                  </a:lnTo>
                  <a:lnTo>
                    <a:pt x="635224" y="1334696"/>
                  </a:lnTo>
                  <a:lnTo>
                    <a:pt x="625385" y="1327709"/>
                  </a:lnTo>
                  <a:lnTo>
                    <a:pt x="616497" y="1321357"/>
                  </a:lnTo>
                  <a:lnTo>
                    <a:pt x="608245" y="1314688"/>
                  </a:lnTo>
                  <a:lnTo>
                    <a:pt x="599992" y="1308018"/>
                  </a:lnTo>
                  <a:lnTo>
                    <a:pt x="592692" y="1301349"/>
                  </a:lnTo>
                  <a:lnTo>
                    <a:pt x="585709" y="1294679"/>
                  </a:lnTo>
                  <a:lnTo>
                    <a:pt x="579361" y="1288327"/>
                  </a:lnTo>
                  <a:lnTo>
                    <a:pt x="573013" y="1281975"/>
                  </a:lnTo>
                  <a:lnTo>
                    <a:pt x="567300" y="1275306"/>
                  </a:lnTo>
                  <a:lnTo>
                    <a:pt x="561904" y="1268636"/>
                  </a:lnTo>
                  <a:lnTo>
                    <a:pt x="556825" y="1262285"/>
                  </a:lnTo>
                  <a:lnTo>
                    <a:pt x="552064" y="1255933"/>
                  </a:lnTo>
                  <a:lnTo>
                    <a:pt x="547621" y="1249898"/>
                  </a:lnTo>
                  <a:lnTo>
                    <a:pt x="539686" y="1237194"/>
                  </a:lnTo>
                  <a:lnTo>
                    <a:pt x="532703" y="1224808"/>
                  </a:lnTo>
                  <a:lnTo>
                    <a:pt x="526355" y="1212739"/>
                  </a:lnTo>
                  <a:lnTo>
                    <a:pt x="520641" y="1200988"/>
                  </a:lnTo>
                  <a:lnTo>
                    <a:pt x="509850" y="1177804"/>
                  </a:lnTo>
                  <a:lnTo>
                    <a:pt x="497471" y="1178122"/>
                  </a:lnTo>
                  <a:lnTo>
                    <a:pt x="485727" y="1178122"/>
                  </a:lnTo>
                  <a:lnTo>
                    <a:pt x="474300" y="1178122"/>
                  </a:lnTo>
                  <a:lnTo>
                    <a:pt x="463509" y="1177804"/>
                  </a:lnTo>
                  <a:lnTo>
                    <a:pt x="453352" y="1177169"/>
                  </a:lnTo>
                  <a:lnTo>
                    <a:pt x="443512" y="1175898"/>
                  </a:lnTo>
                  <a:lnTo>
                    <a:pt x="433673" y="1174628"/>
                  </a:lnTo>
                  <a:lnTo>
                    <a:pt x="424785" y="1173675"/>
                  </a:lnTo>
                  <a:lnTo>
                    <a:pt x="416215" y="1172087"/>
                  </a:lnTo>
                  <a:lnTo>
                    <a:pt x="408280" y="1170182"/>
                  </a:lnTo>
                  <a:lnTo>
                    <a:pt x="393045" y="1167006"/>
                  </a:lnTo>
                  <a:lnTo>
                    <a:pt x="379714" y="1162877"/>
                  </a:lnTo>
                  <a:lnTo>
                    <a:pt x="367653" y="1158431"/>
                  </a:lnTo>
                  <a:lnTo>
                    <a:pt x="357496" y="1153984"/>
                  </a:lnTo>
                  <a:lnTo>
                    <a:pt x="348926" y="1149855"/>
                  </a:lnTo>
                  <a:lnTo>
                    <a:pt x="341308" y="1146044"/>
                  </a:lnTo>
                  <a:lnTo>
                    <a:pt x="335595" y="1142551"/>
                  </a:lnTo>
                  <a:lnTo>
                    <a:pt x="331151" y="1139375"/>
                  </a:lnTo>
                  <a:lnTo>
                    <a:pt x="327660" y="1137152"/>
                  </a:lnTo>
                  <a:lnTo>
                    <a:pt x="325438" y="1134928"/>
                  </a:lnTo>
                  <a:lnTo>
                    <a:pt x="923427" y="530225"/>
                  </a:lnTo>
                  <a:close/>
                  <a:moveTo>
                    <a:pt x="1084432" y="388938"/>
                  </a:moveTo>
                  <a:lnTo>
                    <a:pt x="1089844" y="389573"/>
                  </a:lnTo>
                  <a:lnTo>
                    <a:pt x="1097165" y="389891"/>
                  </a:lnTo>
                  <a:lnTo>
                    <a:pt x="1106715" y="390843"/>
                  </a:lnTo>
                  <a:lnTo>
                    <a:pt x="1118175" y="392748"/>
                  </a:lnTo>
                  <a:lnTo>
                    <a:pt x="1132499" y="396241"/>
                  </a:lnTo>
                  <a:lnTo>
                    <a:pt x="1140458" y="398146"/>
                  </a:lnTo>
                  <a:lnTo>
                    <a:pt x="1148734" y="400686"/>
                  </a:lnTo>
                  <a:lnTo>
                    <a:pt x="1157329" y="403226"/>
                  </a:lnTo>
                  <a:lnTo>
                    <a:pt x="1166879" y="406718"/>
                  </a:lnTo>
                  <a:lnTo>
                    <a:pt x="1176747" y="410528"/>
                  </a:lnTo>
                  <a:lnTo>
                    <a:pt x="1187252" y="414656"/>
                  </a:lnTo>
                  <a:lnTo>
                    <a:pt x="1197756" y="419418"/>
                  </a:lnTo>
                  <a:lnTo>
                    <a:pt x="1208579" y="424816"/>
                  </a:lnTo>
                  <a:lnTo>
                    <a:pt x="1220358" y="430848"/>
                  </a:lnTo>
                  <a:lnTo>
                    <a:pt x="1232136" y="437198"/>
                  </a:lnTo>
                  <a:lnTo>
                    <a:pt x="1244550" y="444183"/>
                  </a:lnTo>
                  <a:lnTo>
                    <a:pt x="1256965" y="452121"/>
                  </a:lnTo>
                  <a:lnTo>
                    <a:pt x="1270017" y="460376"/>
                  </a:lnTo>
                  <a:lnTo>
                    <a:pt x="1283386" y="469901"/>
                  </a:lnTo>
                  <a:lnTo>
                    <a:pt x="1296438" y="480061"/>
                  </a:lnTo>
                  <a:lnTo>
                    <a:pt x="1310444" y="490856"/>
                  </a:lnTo>
                  <a:lnTo>
                    <a:pt x="1324450" y="502286"/>
                  </a:lnTo>
                  <a:lnTo>
                    <a:pt x="1338775" y="514986"/>
                  </a:lnTo>
                  <a:lnTo>
                    <a:pt x="1353100" y="528003"/>
                  </a:lnTo>
                  <a:lnTo>
                    <a:pt x="1367743" y="542291"/>
                  </a:lnTo>
                  <a:lnTo>
                    <a:pt x="1382386" y="557531"/>
                  </a:lnTo>
                  <a:lnTo>
                    <a:pt x="1396074" y="572136"/>
                  </a:lnTo>
                  <a:lnTo>
                    <a:pt x="1408489" y="586423"/>
                  </a:lnTo>
                  <a:lnTo>
                    <a:pt x="1420267" y="600393"/>
                  </a:lnTo>
                  <a:lnTo>
                    <a:pt x="1430772" y="613728"/>
                  </a:lnTo>
                  <a:lnTo>
                    <a:pt x="1440640" y="627381"/>
                  </a:lnTo>
                  <a:lnTo>
                    <a:pt x="1449235" y="640081"/>
                  </a:lnTo>
                  <a:lnTo>
                    <a:pt x="1457511" y="653098"/>
                  </a:lnTo>
                  <a:lnTo>
                    <a:pt x="1464833" y="665163"/>
                  </a:lnTo>
                  <a:lnTo>
                    <a:pt x="1471517" y="676911"/>
                  </a:lnTo>
                  <a:lnTo>
                    <a:pt x="1477566" y="688341"/>
                  </a:lnTo>
                  <a:lnTo>
                    <a:pt x="1482341" y="699136"/>
                  </a:lnTo>
                  <a:lnTo>
                    <a:pt x="1487434" y="709613"/>
                  </a:lnTo>
                  <a:lnTo>
                    <a:pt x="1490935" y="720408"/>
                  </a:lnTo>
                  <a:lnTo>
                    <a:pt x="1494755" y="729616"/>
                  </a:lnTo>
                  <a:lnTo>
                    <a:pt x="1497939" y="739141"/>
                  </a:lnTo>
                  <a:lnTo>
                    <a:pt x="1500167" y="747713"/>
                  </a:lnTo>
                  <a:lnTo>
                    <a:pt x="1502395" y="756286"/>
                  </a:lnTo>
                  <a:lnTo>
                    <a:pt x="1503987" y="763906"/>
                  </a:lnTo>
                  <a:lnTo>
                    <a:pt x="1505260" y="771526"/>
                  </a:lnTo>
                  <a:lnTo>
                    <a:pt x="1507170" y="784543"/>
                  </a:lnTo>
                  <a:lnTo>
                    <a:pt x="1508125" y="795338"/>
                  </a:lnTo>
                  <a:lnTo>
                    <a:pt x="1508125" y="804228"/>
                  </a:lnTo>
                  <a:lnTo>
                    <a:pt x="1507807" y="810261"/>
                  </a:lnTo>
                  <a:lnTo>
                    <a:pt x="1506852" y="815341"/>
                  </a:lnTo>
                  <a:lnTo>
                    <a:pt x="1444778" y="877888"/>
                  </a:lnTo>
                  <a:lnTo>
                    <a:pt x="1442550" y="864553"/>
                  </a:lnTo>
                  <a:lnTo>
                    <a:pt x="1439048" y="851218"/>
                  </a:lnTo>
                  <a:lnTo>
                    <a:pt x="1435228" y="836296"/>
                  </a:lnTo>
                  <a:lnTo>
                    <a:pt x="1430135" y="821691"/>
                  </a:lnTo>
                  <a:lnTo>
                    <a:pt x="1424087" y="806451"/>
                  </a:lnTo>
                  <a:lnTo>
                    <a:pt x="1416765" y="790576"/>
                  </a:lnTo>
                  <a:lnTo>
                    <a:pt x="1408807" y="774383"/>
                  </a:lnTo>
                  <a:lnTo>
                    <a:pt x="1399894" y="757873"/>
                  </a:lnTo>
                  <a:lnTo>
                    <a:pt x="1390026" y="741363"/>
                  </a:lnTo>
                  <a:lnTo>
                    <a:pt x="1378884" y="724536"/>
                  </a:lnTo>
                  <a:lnTo>
                    <a:pt x="1367106" y="707073"/>
                  </a:lnTo>
                  <a:lnTo>
                    <a:pt x="1353737" y="689928"/>
                  </a:lnTo>
                  <a:lnTo>
                    <a:pt x="1340048" y="672466"/>
                  </a:lnTo>
                  <a:lnTo>
                    <a:pt x="1325087" y="655003"/>
                  </a:lnTo>
                  <a:lnTo>
                    <a:pt x="1308852" y="637541"/>
                  </a:lnTo>
                  <a:lnTo>
                    <a:pt x="1291981" y="620396"/>
                  </a:lnTo>
                  <a:lnTo>
                    <a:pt x="1278611" y="607061"/>
                  </a:lnTo>
                  <a:lnTo>
                    <a:pt x="1264923" y="594361"/>
                  </a:lnTo>
                  <a:lnTo>
                    <a:pt x="1251235" y="582296"/>
                  </a:lnTo>
                  <a:lnTo>
                    <a:pt x="1238184" y="570866"/>
                  </a:lnTo>
                  <a:lnTo>
                    <a:pt x="1224814" y="560388"/>
                  </a:lnTo>
                  <a:lnTo>
                    <a:pt x="1212081" y="550228"/>
                  </a:lnTo>
                  <a:lnTo>
                    <a:pt x="1199348" y="541021"/>
                  </a:lnTo>
                  <a:lnTo>
                    <a:pt x="1187252" y="532448"/>
                  </a:lnTo>
                  <a:lnTo>
                    <a:pt x="1175155" y="524511"/>
                  </a:lnTo>
                  <a:lnTo>
                    <a:pt x="1163059" y="516573"/>
                  </a:lnTo>
                  <a:lnTo>
                    <a:pt x="1151917" y="509588"/>
                  </a:lnTo>
                  <a:lnTo>
                    <a:pt x="1140776" y="502921"/>
                  </a:lnTo>
                  <a:lnTo>
                    <a:pt x="1129953" y="496888"/>
                  </a:lnTo>
                  <a:lnTo>
                    <a:pt x="1119766" y="491808"/>
                  </a:lnTo>
                  <a:lnTo>
                    <a:pt x="1109580" y="486411"/>
                  </a:lnTo>
                  <a:lnTo>
                    <a:pt x="1100030" y="481966"/>
                  </a:lnTo>
                  <a:lnTo>
                    <a:pt x="1082522" y="474028"/>
                  </a:lnTo>
                  <a:lnTo>
                    <a:pt x="1066287" y="467678"/>
                  </a:lnTo>
                  <a:lnTo>
                    <a:pt x="1052599" y="462598"/>
                  </a:lnTo>
                  <a:lnTo>
                    <a:pt x="1040821" y="459106"/>
                  </a:lnTo>
                  <a:lnTo>
                    <a:pt x="1031590" y="456248"/>
                  </a:lnTo>
                  <a:lnTo>
                    <a:pt x="1024905" y="454343"/>
                  </a:lnTo>
                  <a:lnTo>
                    <a:pt x="1019175" y="453391"/>
                  </a:lnTo>
                  <a:lnTo>
                    <a:pt x="1084432" y="388938"/>
                  </a:lnTo>
                  <a:close/>
                  <a:moveTo>
                    <a:pt x="1213168" y="238125"/>
                  </a:moveTo>
                  <a:lnTo>
                    <a:pt x="1218883" y="238125"/>
                  </a:lnTo>
                  <a:lnTo>
                    <a:pt x="1226186" y="238759"/>
                  </a:lnTo>
                  <a:lnTo>
                    <a:pt x="1236028" y="239709"/>
                  </a:lnTo>
                  <a:lnTo>
                    <a:pt x="1248411" y="242245"/>
                  </a:lnTo>
                  <a:lnTo>
                    <a:pt x="1263016" y="245414"/>
                  </a:lnTo>
                  <a:lnTo>
                    <a:pt x="1270953" y="247315"/>
                  </a:lnTo>
                  <a:lnTo>
                    <a:pt x="1280161" y="249850"/>
                  </a:lnTo>
                  <a:lnTo>
                    <a:pt x="1289051" y="253020"/>
                  </a:lnTo>
                  <a:lnTo>
                    <a:pt x="1298893" y="256506"/>
                  </a:lnTo>
                  <a:lnTo>
                    <a:pt x="1309053" y="260625"/>
                  </a:lnTo>
                  <a:lnTo>
                    <a:pt x="1319848" y="264745"/>
                  </a:lnTo>
                  <a:lnTo>
                    <a:pt x="1330961" y="269816"/>
                  </a:lnTo>
                  <a:lnTo>
                    <a:pt x="1342391" y="275203"/>
                  </a:lnTo>
                  <a:lnTo>
                    <a:pt x="1354456" y="281541"/>
                  </a:lnTo>
                  <a:lnTo>
                    <a:pt x="1366838" y="288196"/>
                  </a:lnTo>
                  <a:lnTo>
                    <a:pt x="1379538" y="295802"/>
                  </a:lnTo>
                  <a:lnTo>
                    <a:pt x="1392873" y="303725"/>
                  </a:lnTo>
                  <a:lnTo>
                    <a:pt x="1405891" y="312598"/>
                  </a:lnTo>
                  <a:lnTo>
                    <a:pt x="1419861" y="322422"/>
                  </a:lnTo>
                  <a:lnTo>
                    <a:pt x="1433831" y="332880"/>
                  </a:lnTo>
                  <a:lnTo>
                    <a:pt x="1448436" y="344289"/>
                  </a:lnTo>
                  <a:lnTo>
                    <a:pt x="1463041" y="356332"/>
                  </a:lnTo>
                  <a:lnTo>
                    <a:pt x="1477963" y="369325"/>
                  </a:lnTo>
                  <a:lnTo>
                    <a:pt x="1492886" y="383269"/>
                  </a:lnTo>
                  <a:lnTo>
                    <a:pt x="1508126" y="398164"/>
                  </a:lnTo>
                  <a:lnTo>
                    <a:pt x="1523366" y="413692"/>
                  </a:lnTo>
                  <a:lnTo>
                    <a:pt x="1537653" y="428587"/>
                  </a:lnTo>
                  <a:lnTo>
                    <a:pt x="1550353" y="443481"/>
                  </a:lnTo>
                  <a:lnTo>
                    <a:pt x="1562418" y="458376"/>
                  </a:lnTo>
                  <a:lnTo>
                    <a:pt x="1573848" y="472637"/>
                  </a:lnTo>
                  <a:lnTo>
                    <a:pt x="1583691" y="486264"/>
                  </a:lnTo>
                  <a:lnTo>
                    <a:pt x="1593216" y="499891"/>
                  </a:lnTo>
                  <a:lnTo>
                    <a:pt x="1601471" y="512884"/>
                  </a:lnTo>
                  <a:lnTo>
                    <a:pt x="1609091" y="525878"/>
                  </a:lnTo>
                  <a:lnTo>
                    <a:pt x="1616076" y="538237"/>
                  </a:lnTo>
                  <a:lnTo>
                    <a:pt x="1622108" y="549963"/>
                  </a:lnTo>
                  <a:lnTo>
                    <a:pt x="1627823" y="561371"/>
                  </a:lnTo>
                  <a:lnTo>
                    <a:pt x="1632268" y="572780"/>
                  </a:lnTo>
                  <a:lnTo>
                    <a:pt x="1636713" y="583238"/>
                  </a:lnTo>
                  <a:lnTo>
                    <a:pt x="1640206" y="593379"/>
                  </a:lnTo>
                  <a:lnTo>
                    <a:pt x="1643699" y="603203"/>
                  </a:lnTo>
                  <a:lnTo>
                    <a:pt x="1646239" y="612077"/>
                  </a:lnTo>
                  <a:lnTo>
                    <a:pt x="1648143" y="620633"/>
                  </a:lnTo>
                  <a:lnTo>
                    <a:pt x="1650049" y="628873"/>
                  </a:lnTo>
                  <a:lnTo>
                    <a:pt x="1651636" y="636478"/>
                  </a:lnTo>
                  <a:lnTo>
                    <a:pt x="1652589" y="643767"/>
                  </a:lnTo>
                  <a:lnTo>
                    <a:pt x="1653541" y="650422"/>
                  </a:lnTo>
                  <a:lnTo>
                    <a:pt x="1654176" y="661514"/>
                  </a:lnTo>
                  <a:lnTo>
                    <a:pt x="1654176" y="670705"/>
                  </a:lnTo>
                  <a:lnTo>
                    <a:pt x="1653859" y="677043"/>
                  </a:lnTo>
                  <a:lnTo>
                    <a:pt x="1652906" y="682747"/>
                  </a:lnTo>
                  <a:lnTo>
                    <a:pt x="1588136" y="747713"/>
                  </a:lnTo>
                  <a:lnTo>
                    <a:pt x="1585596" y="733769"/>
                  </a:lnTo>
                  <a:lnTo>
                    <a:pt x="1582421" y="719508"/>
                  </a:lnTo>
                  <a:lnTo>
                    <a:pt x="1578293" y="704297"/>
                  </a:lnTo>
                  <a:lnTo>
                    <a:pt x="1572896" y="689085"/>
                  </a:lnTo>
                  <a:lnTo>
                    <a:pt x="1566546" y="672923"/>
                  </a:lnTo>
                  <a:lnTo>
                    <a:pt x="1559561" y="656761"/>
                  </a:lnTo>
                  <a:lnTo>
                    <a:pt x="1550671" y="639964"/>
                  </a:lnTo>
                  <a:lnTo>
                    <a:pt x="1541463" y="622534"/>
                  </a:lnTo>
                  <a:lnTo>
                    <a:pt x="1531303" y="605105"/>
                  </a:lnTo>
                  <a:lnTo>
                    <a:pt x="1519556" y="587358"/>
                  </a:lnTo>
                  <a:lnTo>
                    <a:pt x="1507173" y="569294"/>
                  </a:lnTo>
                  <a:lnTo>
                    <a:pt x="1493521" y="551230"/>
                  </a:lnTo>
                  <a:lnTo>
                    <a:pt x="1479233" y="533166"/>
                  </a:lnTo>
                  <a:lnTo>
                    <a:pt x="1463676" y="514786"/>
                  </a:lnTo>
                  <a:lnTo>
                    <a:pt x="1446848" y="497039"/>
                  </a:lnTo>
                  <a:lnTo>
                    <a:pt x="1429386" y="478975"/>
                  </a:lnTo>
                  <a:lnTo>
                    <a:pt x="1415098" y="465031"/>
                  </a:lnTo>
                  <a:lnTo>
                    <a:pt x="1400811" y="451721"/>
                  </a:lnTo>
                  <a:lnTo>
                    <a:pt x="1386841" y="439362"/>
                  </a:lnTo>
                  <a:lnTo>
                    <a:pt x="1372871" y="427636"/>
                  </a:lnTo>
                  <a:lnTo>
                    <a:pt x="1359536" y="416544"/>
                  </a:lnTo>
                  <a:lnTo>
                    <a:pt x="1345883" y="406086"/>
                  </a:lnTo>
                  <a:lnTo>
                    <a:pt x="1332548" y="396262"/>
                  </a:lnTo>
                  <a:lnTo>
                    <a:pt x="1319848" y="387389"/>
                  </a:lnTo>
                  <a:lnTo>
                    <a:pt x="1307148" y="378832"/>
                  </a:lnTo>
                  <a:lnTo>
                    <a:pt x="1295083" y="370909"/>
                  </a:lnTo>
                  <a:lnTo>
                    <a:pt x="1283018" y="363620"/>
                  </a:lnTo>
                  <a:lnTo>
                    <a:pt x="1271271" y="356648"/>
                  </a:lnTo>
                  <a:lnTo>
                    <a:pt x="1260158" y="350627"/>
                  </a:lnTo>
                  <a:lnTo>
                    <a:pt x="1249681" y="344606"/>
                  </a:lnTo>
                  <a:lnTo>
                    <a:pt x="1239203" y="339219"/>
                  </a:lnTo>
                  <a:lnTo>
                    <a:pt x="1229361" y="334782"/>
                  </a:lnTo>
                  <a:lnTo>
                    <a:pt x="1210628" y="326542"/>
                  </a:lnTo>
                  <a:lnTo>
                    <a:pt x="1193801" y="319887"/>
                  </a:lnTo>
                  <a:lnTo>
                    <a:pt x="1179513" y="314500"/>
                  </a:lnTo>
                  <a:lnTo>
                    <a:pt x="1167766" y="310697"/>
                  </a:lnTo>
                  <a:lnTo>
                    <a:pt x="1157923" y="307845"/>
                  </a:lnTo>
                  <a:lnTo>
                    <a:pt x="1150621" y="306260"/>
                  </a:lnTo>
                  <a:lnTo>
                    <a:pt x="1144588" y="304992"/>
                  </a:lnTo>
                  <a:lnTo>
                    <a:pt x="1213168" y="238125"/>
                  </a:lnTo>
                  <a:close/>
                  <a:moveTo>
                    <a:pt x="1555569" y="0"/>
                  </a:moveTo>
                  <a:lnTo>
                    <a:pt x="1566687" y="0"/>
                  </a:lnTo>
                  <a:lnTo>
                    <a:pt x="1578441" y="0"/>
                  </a:lnTo>
                  <a:lnTo>
                    <a:pt x="1589876" y="1272"/>
                  </a:lnTo>
                  <a:lnTo>
                    <a:pt x="1601948" y="2862"/>
                  </a:lnTo>
                  <a:lnTo>
                    <a:pt x="1614337" y="5088"/>
                  </a:lnTo>
                  <a:lnTo>
                    <a:pt x="1627043" y="7950"/>
                  </a:lnTo>
                  <a:lnTo>
                    <a:pt x="1640385" y="11766"/>
                  </a:lnTo>
                  <a:lnTo>
                    <a:pt x="1653409" y="16218"/>
                  </a:lnTo>
                  <a:lnTo>
                    <a:pt x="1667386" y="21624"/>
                  </a:lnTo>
                  <a:lnTo>
                    <a:pt x="1681363" y="27984"/>
                  </a:lnTo>
                  <a:lnTo>
                    <a:pt x="1695976" y="35298"/>
                  </a:lnTo>
                  <a:lnTo>
                    <a:pt x="1710588" y="42930"/>
                  </a:lnTo>
                  <a:lnTo>
                    <a:pt x="1725836" y="52152"/>
                  </a:lnTo>
                  <a:lnTo>
                    <a:pt x="1741084" y="62010"/>
                  </a:lnTo>
                  <a:lnTo>
                    <a:pt x="1756649" y="72822"/>
                  </a:lnTo>
                  <a:lnTo>
                    <a:pt x="1772850" y="84588"/>
                  </a:lnTo>
                  <a:lnTo>
                    <a:pt x="1789051" y="97626"/>
                  </a:lnTo>
                  <a:lnTo>
                    <a:pt x="1804617" y="111300"/>
                  </a:lnTo>
                  <a:lnTo>
                    <a:pt x="1819547" y="124656"/>
                  </a:lnTo>
                  <a:lnTo>
                    <a:pt x="1832571" y="138330"/>
                  </a:lnTo>
                  <a:lnTo>
                    <a:pt x="1844642" y="151686"/>
                  </a:lnTo>
                  <a:lnTo>
                    <a:pt x="1856078" y="165042"/>
                  </a:lnTo>
                  <a:lnTo>
                    <a:pt x="1865608" y="178398"/>
                  </a:lnTo>
                  <a:lnTo>
                    <a:pt x="1874502" y="191755"/>
                  </a:lnTo>
                  <a:lnTo>
                    <a:pt x="1881809" y="204475"/>
                  </a:lnTo>
                  <a:lnTo>
                    <a:pt x="1888797" y="217831"/>
                  </a:lnTo>
                  <a:lnTo>
                    <a:pt x="1894197" y="230869"/>
                  </a:lnTo>
                  <a:lnTo>
                    <a:pt x="1898962" y="243907"/>
                  </a:lnTo>
                  <a:lnTo>
                    <a:pt x="1902457" y="256309"/>
                  </a:lnTo>
                  <a:lnTo>
                    <a:pt x="1905633" y="268711"/>
                  </a:lnTo>
                  <a:lnTo>
                    <a:pt x="1907857" y="281113"/>
                  </a:lnTo>
                  <a:lnTo>
                    <a:pt x="1908810" y="293197"/>
                  </a:lnTo>
                  <a:lnTo>
                    <a:pt x="1909763" y="305281"/>
                  </a:lnTo>
                  <a:lnTo>
                    <a:pt x="1909763" y="316729"/>
                  </a:lnTo>
                  <a:lnTo>
                    <a:pt x="1908492" y="328177"/>
                  </a:lnTo>
                  <a:lnTo>
                    <a:pt x="1907539" y="339307"/>
                  </a:lnTo>
                  <a:lnTo>
                    <a:pt x="1905316" y="350437"/>
                  </a:lnTo>
                  <a:lnTo>
                    <a:pt x="1902457" y="360931"/>
                  </a:lnTo>
                  <a:lnTo>
                    <a:pt x="1899598" y="371425"/>
                  </a:lnTo>
                  <a:lnTo>
                    <a:pt x="1895786" y="381601"/>
                  </a:lnTo>
                  <a:lnTo>
                    <a:pt x="1891656" y="391459"/>
                  </a:lnTo>
                  <a:lnTo>
                    <a:pt x="1887527" y="400681"/>
                  </a:lnTo>
                  <a:lnTo>
                    <a:pt x="1882762" y="409903"/>
                  </a:lnTo>
                  <a:lnTo>
                    <a:pt x="1877361" y="418490"/>
                  </a:lnTo>
                  <a:lnTo>
                    <a:pt x="1871643" y="426758"/>
                  </a:lnTo>
                  <a:lnTo>
                    <a:pt x="1865925" y="434708"/>
                  </a:lnTo>
                  <a:lnTo>
                    <a:pt x="1860208" y="442340"/>
                  </a:lnTo>
                  <a:lnTo>
                    <a:pt x="1854172" y="449336"/>
                  </a:lnTo>
                  <a:lnTo>
                    <a:pt x="1847501" y="456014"/>
                  </a:lnTo>
                  <a:lnTo>
                    <a:pt x="1841783" y="463328"/>
                  </a:lnTo>
                  <a:lnTo>
                    <a:pt x="1830983" y="476048"/>
                  </a:lnTo>
                  <a:lnTo>
                    <a:pt x="1801122" y="514208"/>
                  </a:lnTo>
                  <a:lnTo>
                    <a:pt x="1764909" y="560636"/>
                  </a:lnTo>
                  <a:lnTo>
                    <a:pt x="1730283" y="604838"/>
                  </a:lnTo>
                  <a:lnTo>
                    <a:pt x="1729648" y="593708"/>
                  </a:lnTo>
                  <a:lnTo>
                    <a:pt x="1728377" y="581306"/>
                  </a:lnTo>
                  <a:lnTo>
                    <a:pt x="1726471" y="567632"/>
                  </a:lnTo>
                  <a:lnTo>
                    <a:pt x="1723930" y="553322"/>
                  </a:lnTo>
                  <a:lnTo>
                    <a:pt x="1720118" y="537740"/>
                  </a:lnTo>
                  <a:lnTo>
                    <a:pt x="1715353" y="521840"/>
                  </a:lnTo>
                  <a:lnTo>
                    <a:pt x="1712494" y="513254"/>
                  </a:lnTo>
                  <a:lnTo>
                    <a:pt x="1709318" y="504668"/>
                  </a:lnTo>
                  <a:lnTo>
                    <a:pt x="1705823" y="496082"/>
                  </a:lnTo>
                  <a:lnTo>
                    <a:pt x="1702011" y="487178"/>
                  </a:lnTo>
                  <a:lnTo>
                    <a:pt x="1697882" y="477638"/>
                  </a:lnTo>
                  <a:lnTo>
                    <a:pt x="1693117" y="468098"/>
                  </a:lnTo>
                  <a:lnTo>
                    <a:pt x="1688034" y="458876"/>
                  </a:lnTo>
                  <a:lnTo>
                    <a:pt x="1682952" y="449018"/>
                  </a:lnTo>
                  <a:lnTo>
                    <a:pt x="1677234" y="439160"/>
                  </a:lnTo>
                  <a:lnTo>
                    <a:pt x="1670881" y="428984"/>
                  </a:lnTo>
                  <a:lnTo>
                    <a:pt x="1664527" y="418808"/>
                  </a:lnTo>
                  <a:lnTo>
                    <a:pt x="1657221" y="408631"/>
                  </a:lnTo>
                  <a:lnTo>
                    <a:pt x="1649915" y="398137"/>
                  </a:lnTo>
                  <a:lnTo>
                    <a:pt x="1641973" y="387643"/>
                  </a:lnTo>
                  <a:lnTo>
                    <a:pt x="1633079" y="376831"/>
                  </a:lnTo>
                  <a:lnTo>
                    <a:pt x="1624184" y="365701"/>
                  </a:lnTo>
                  <a:lnTo>
                    <a:pt x="1614337" y="354889"/>
                  </a:lnTo>
                  <a:lnTo>
                    <a:pt x="1604489" y="343441"/>
                  </a:lnTo>
                  <a:lnTo>
                    <a:pt x="1593688" y="332311"/>
                  </a:lnTo>
                  <a:lnTo>
                    <a:pt x="1582570" y="320863"/>
                  </a:lnTo>
                  <a:lnTo>
                    <a:pt x="1571134" y="310051"/>
                  </a:lnTo>
                  <a:lnTo>
                    <a:pt x="1559381" y="299239"/>
                  </a:lnTo>
                  <a:lnTo>
                    <a:pt x="1548263" y="289381"/>
                  </a:lnTo>
                  <a:lnTo>
                    <a:pt x="1536827" y="279523"/>
                  </a:lnTo>
                  <a:lnTo>
                    <a:pt x="1525709" y="270619"/>
                  </a:lnTo>
                  <a:lnTo>
                    <a:pt x="1514590" y="262351"/>
                  </a:lnTo>
                  <a:lnTo>
                    <a:pt x="1503472" y="254083"/>
                  </a:lnTo>
                  <a:lnTo>
                    <a:pt x="1492672" y="246451"/>
                  </a:lnTo>
                  <a:lnTo>
                    <a:pt x="1481871" y="239137"/>
                  </a:lnTo>
                  <a:lnTo>
                    <a:pt x="1471388" y="232777"/>
                  </a:lnTo>
                  <a:lnTo>
                    <a:pt x="1460905" y="226417"/>
                  </a:lnTo>
                  <a:lnTo>
                    <a:pt x="1450740" y="220693"/>
                  </a:lnTo>
                  <a:lnTo>
                    <a:pt x="1440575" y="215287"/>
                  </a:lnTo>
                  <a:lnTo>
                    <a:pt x="1430410" y="210199"/>
                  </a:lnTo>
                  <a:lnTo>
                    <a:pt x="1420562" y="205747"/>
                  </a:lnTo>
                  <a:lnTo>
                    <a:pt x="1411350" y="201613"/>
                  </a:lnTo>
                  <a:lnTo>
                    <a:pt x="1401820" y="197479"/>
                  </a:lnTo>
                  <a:lnTo>
                    <a:pt x="1392925" y="193981"/>
                  </a:lnTo>
                  <a:lnTo>
                    <a:pt x="1375136" y="187620"/>
                  </a:lnTo>
                  <a:lnTo>
                    <a:pt x="1358300" y="182850"/>
                  </a:lnTo>
                  <a:lnTo>
                    <a:pt x="1342417" y="178716"/>
                  </a:lnTo>
                  <a:lnTo>
                    <a:pt x="1327805" y="175536"/>
                  </a:lnTo>
                  <a:lnTo>
                    <a:pt x="1314145" y="173310"/>
                  </a:lnTo>
                  <a:lnTo>
                    <a:pt x="1301756" y="171720"/>
                  </a:lnTo>
                  <a:lnTo>
                    <a:pt x="1290638" y="171084"/>
                  </a:lnTo>
                  <a:lnTo>
                    <a:pt x="1330346" y="138966"/>
                  </a:lnTo>
                  <a:lnTo>
                    <a:pt x="1370689" y="105894"/>
                  </a:lnTo>
                  <a:lnTo>
                    <a:pt x="1405950" y="76638"/>
                  </a:lnTo>
                  <a:lnTo>
                    <a:pt x="1419609" y="64554"/>
                  </a:lnTo>
                  <a:lnTo>
                    <a:pt x="1429774" y="55650"/>
                  </a:lnTo>
                  <a:lnTo>
                    <a:pt x="1435810" y="49926"/>
                  </a:lnTo>
                  <a:lnTo>
                    <a:pt x="1442163" y="44520"/>
                  </a:lnTo>
                  <a:lnTo>
                    <a:pt x="1448834" y="39432"/>
                  </a:lnTo>
                  <a:lnTo>
                    <a:pt x="1455505" y="34026"/>
                  </a:lnTo>
                  <a:lnTo>
                    <a:pt x="1463129" y="29256"/>
                  </a:lnTo>
                  <a:lnTo>
                    <a:pt x="1470753" y="24486"/>
                  </a:lnTo>
                  <a:lnTo>
                    <a:pt x="1479012" y="20352"/>
                  </a:lnTo>
                  <a:lnTo>
                    <a:pt x="1487271" y="16218"/>
                  </a:lnTo>
                  <a:lnTo>
                    <a:pt x="1495848" y="13038"/>
                  </a:lnTo>
                  <a:lnTo>
                    <a:pt x="1505378" y="9540"/>
                  </a:lnTo>
                  <a:lnTo>
                    <a:pt x="1514590" y="6996"/>
                  </a:lnTo>
                  <a:lnTo>
                    <a:pt x="1524438" y="4770"/>
                  </a:lnTo>
                  <a:lnTo>
                    <a:pt x="1534285" y="2544"/>
                  </a:lnTo>
                  <a:lnTo>
                    <a:pt x="1544768" y="1272"/>
                  </a:lnTo>
                  <a:lnTo>
                    <a:pt x="1555569" y="0"/>
                  </a:lnTo>
                  <a:close/>
                </a:path>
              </a:pathLst>
            </a:custGeom>
            <a:solidFill>
              <a:srgbClr val="F38103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3" b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副标题 2"/>
          <p:cNvSpPr>
            <a:spLocks noGrp="1"/>
          </p:cNvSpPr>
          <p:nvPr>
            <p:ph type="subTitle" idx="13"/>
          </p:nvPr>
        </p:nvSpPr>
        <p:spPr>
          <a:xfrm>
            <a:off x="161316" y="13836"/>
            <a:ext cx="2071702" cy="42861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黑体" pitchFamily="2" charset="-122"/>
                <a:ea typeface="黑体" pitchFamily="2" charset="-12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55058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7F6A5D39-5E1C-4403-A423-8513072B0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C6766E-90F1-4BB6-A76C-5B28458C7E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07156"/>
            <a:ext cx="1143000" cy="2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8">
            <a:extLst>
              <a:ext uri="{FF2B5EF4-FFF2-40B4-BE49-F238E27FC236}">
                <a16:creationId xmlns:a16="http://schemas.microsoft.com/office/drawing/2014/main" id="{FDAB8C59-5CE3-4E74-B45A-3C71471E5301}"/>
              </a:ext>
            </a:extLst>
          </p:cNvPr>
          <p:cNvSpPr/>
          <p:nvPr userDrawn="1"/>
        </p:nvSpPr>
        <p:spPr>
          <a:xfrm>
            <a:off x="180975" y="16669"/>
            <a:ext cx="2033588" cy="428625"/>
          </a:xfrm>
          <a:prstGeom prst="roundRect">
            <a:avLst/>
          </a:prstGeom>
          <a:solidFill>
            <a:schemeClr val="bg1"/>
          </a:solidFill>
          <a:ln w="381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 b="0">
              <a:solidFill>
                <a:srgbClr val="FFFFFF"/>
              </a:solidFill>
            </a:endParaRPr>
          </a:p>
        </p:txBody>
      </p:sp>
      <p:sp>
        <p:nvSpPr>
          <p:cNvPr id="19" name="副标题 2"/>
          <p:cNvSpPr>
            <a:spLocks noGrp="1"/>
          </p:cNvSpPr>
          <p:nvPr>
            <p:ph type="subTitle" idx="14"/>
          </p:nvPr>
        </p:nvSpPr>
        <p:spPr>
          <a:xfrm>
            <a:off x="161316" y="13836"/>
            <a:ext cx="2071702" cy="42861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黑体" pitchFamily="2" charset="-122"/>
                <a:ea typeface="黑体" pitchFamily="2" charset="-12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45501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2BCC73C-0002-4BCD-B717-D5444B431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C47CEB3-71CF-4A28-BAE5-BB7794C459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C095013-6A4A-45A8-BACE-7FC44DA8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E6DF-9498-43B4-BD89-7CB7BB309E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8359236"/>
      </p:ext>
    </p:extLst>
  </p:cSld>
  <p:clrMapOvr>
    <a:masterClrMapping/>
  </p:clrMapOvr>
  <p:transition spd="med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160735"/>
            <a:ext cx="7804150" cy="44386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6891D65-5410-4A16-BD7D-C63C796AE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C6187DC-CDEE-4FA6-96D4-A4538F31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B37CCC0-6D61-4E7A-8D74-0860BA48A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86B21-4DFB-4E63-AC61-BD84A7E6E7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1186267"/>
      </p:ext>
    </p:extLst>
  </p:cSld>
  <p:clrMapOvr>
    <a:masterClrMapping/>
  </p:clrMapOvr>
  <p:transition spd="med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4.png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14.png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3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5.png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8498" y="242785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cs typeface="+mn-ea"/>
                <a:sym typeface="+mn-lt"/>
              </a:rPr>
              <a:t>3</a:t>
            </a:r>
            <a:r>
              <a:rPr lang="zh-CN" altLang="en-US" sz="1800" dirty="0">
                <a:cs typeface="+mn-ea"/>
                <a:sym typeface="+mn-lt"/>
              </a:rPr>
              <a:t>、想一想，自己动手在方格纸上画一画。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478" y="1101669"/>
            <a:ext cx="1616993" cy="112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93704"/>
              </p:ext>
            </p:extLst>
          </p:nvPr>
        </p:nvGraphicFramePr>
        <p:xfrm>
          <a:off x="1989578" y="2366180"/>
          <a:ext cx="1712795" cy="15990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813"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31185"/>
              </p:ext>
            </p:extLst>
          </p:nvPr>
        </p:nvGraphicFramePr>
        <p:xfrm>
          <a:off x="5441627" y="2352418"/>
          <a:ext cx="1712795" cy="15990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813"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46900" y="415286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cs typeface="+mn-ea"/>
                <a:sym typeface="+mn-lt"/>
              </a:rPr>
              <a:t>从上面看</a:t>
            </a:r>
          </a:p>
        </p:txBody>
      </p:sp>
      <p:sp>
        <p:nvSpPr>
          <p:cNvPr id="7" name="矩形 6"/>
          <p:cNvSpPr/>
          <p:nvPr/>
        </p:nvSpPr>
        <p:spPr>
          <a:xfrm>
            <a:off x="5727692" y="415286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cs typeface="+mn-ea"/>
                <a:sym typeface="+mn-lt"/>
              </a:rPr>
              <a:t>从左面看</a:t>
            </a:r>
          </a:p>
        </p:txBody>
      </p:sp>
      <p:sp>
        <p:nvSpPr>
          <p:cNvPr id="8" name="流程图: 过程 7"/>
          <p:cNvSpPr/>
          <p:nvPr/>
        </p:nvSpPr>
        <p:spPr>
          <a:xfrm>
            <a:off x="3012482" y="2996832"/>
            <a:ext cx="337784" cy="336236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流程图: 过程 8"/>
          <p:cNvSpPr/>
          <p:nvPr/>
        </p:nvSpPr>
        <p:spPr>
          <a:xfrm>
            <a:off x="6129137" y="3321411"/>
            <a:ext cx="337784" cy="307075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流程图: 过程 9"/>
          <p:cNvSpPr/>
          <p:nvPr/>
        </p:nvSpPr>
        <p:spPr>
          <a:xfrm>
            <a:off x="5793060" y="3321411"/>
            <a:ext cx="337784" cy="307075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流程图: 过程 10"/>
          <p:cNvSpPr/>
          <p:nvPr/>
        </p:nvSpPr>
        <p:spPr>
          <a:xfrm>
            <a:off x="2679820" y="3332472"/>
            <a:ext cx="337784" cy="307075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流程图: 过程 11"/>
          <p:cNvSpPr/>
          <p:nvPr/>
        </p:nvSpPr>
        <p:spPr>
          <a:xfrm>
            <a:off x="3012482" y="2680829"/>
            <a:ext cx="337784" cy="321994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3016451" y="3332472"/>
            <a:ext cx="337784" cy="307075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流程图: 过程 13"/>
          <p:cNvSpPr/>
          <p:nvPr/>
        </p:nvSpPr>
        <p:spPr>
          <a:xfrm>
            <a:off x="6465207" y="3321411"/>
            <a:ext cx="337784" cy="307075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4507816" y="916294"/>
            <a:ext cx="2653840" cy="1329632"/>
          </a:xfrm>
          <a:prstGeom prst="wedgeEllipseCallout">
            <a:avLst>
              <a:gd name="adj1" fmla="val -32648"/>
              <a:gd name="adj2" fmla="val -6346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030166-C200-4BB1-9044-DA12E42002AB}"/>
              </a:ext>
            </a:extLst>
          </p:cNvPr>
          <p:cNvSpPr/>
          <p:nvPr/>
        </p:nvSpPr>
        <p:spPr>
          <a:xfrm>
            <a:off x="4858641" y="1033890"/>
            <a:ext cx="2128899" cy="104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800" dirty="0">
                <a:solidFill>
                  <a:prstClr val="black"/>
                </a:solidFill>
                <a:cs typeface="+mn-ea"/>
                <a:sym typeface="+mn-lt"/>
              </a:rPr>
              <a:t>用这几个正方体还能搭出其他立体图形吗？试一试。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06774" y="407727"/>
            <a:ext cx="253338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cs typeface="+mn-ea"/>
                <a:sym typeface="+mn-lt"/>
              </a:rPr>
              <a:t>4</a:t>
            </a:r>
            <a:r>
              <a:rPr lang="zh-CN" altLang="en-US" sz="1800" dirty="0">
                <a:cs typeface="+mn-ea"/>
                <a:sym typeface="+mn-lt"/>
              </a:rPr>
              <a:t>、想一想，填一填。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485" y="863334"/>
            <a:ext cx="6438332" cy="1960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398896" y="2952436"/>
            <a:ext cx="4085093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(</a:t>
            </a:r>
            <a:r>
              <a:rPr lang="en-US" altLang="zh-CN" sz="1800" dirty="0">
                <a:cs typeface="+mn-ea"/>
                <a:sym typeface="+mn-lt"/>
              </a:rPr>
              <a:t>1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)</a:t>
            </a:r>
            <a:r>
              <a:rPr lang="zh-CN" altLang="en-US" sz="1800" dirty="0">
                <a:cs typeface="+mn-ea"/>
                <a:sym typeface="+mn-lt"/>
              </a:rPr>
              <a:t>上面那些立体图形正面看是图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r>
              <a:rPr lang="zh-CN" altLang="en-US" sz="1800" dirty="0">
                <a:cs typeface="+mn-ea"/>
                <a:sym typeface="+mn-lt"/>
              </a:rPr>
              <a:t>？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388657" y="3924848"/>
            <a:ext cx="403379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(</a:t>
            </a:r>
            <a:r>
              <a:rPr lang="en-US" altLang="zh-CN" sz="1800" dirty="0">
                <a:cs typeface="+mn-ea"/>
                <a:sym typeface="+mn-lt"/>
              </a:rPr>
              <a:t>2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)</a:t>
            </a:r>
            <a:r>
              <a:rPr lang="zh-CN" altLang="en-US" sz="1800" dirty="0">
                <a:cs typeface="+mn-ea"/>
                <a:sym typeface="+mn-lt"/>
              </a:rPr>
              <a:t>上面那些立体图形正面看是图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r>
              <a:rPr lang="zh-CN" altLang="en-US" sz="1800" dirty="0">
                <a:cs typeface="+mn-ea"/>
                <a:sym typeface="+mn-lt"/>
              </a:rPr>
              <a:t>？</a:t>
            </a:r>
          </a:p>
        </p:txBody>
      </p:sp>
      <p:sp>
        <p:nvSpPr>
          <p:cNvPr id="7" name="椭圆 6"/>
          <p:cNvSpPr/>
          <p:nvPr/>
        </p:nvSpPr>
        <p:spPr>
          <a:xfrm>
            <a:off x="3123511" y="3431458"/>
            <a:ext cx="358254" cy="36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409945" y="4338484"/>
            <a:ext cx="358254" cy="36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cs typeface="+mn-ea"/>
                <a:sym typeface="+mn-lt"/>
              </a:rPr>
              <a:t>6</a:t>
            </a: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52292" y="4338484"/>
            <a:ext cx="358254" cy="36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094640" y="4338484"/>
            <a:ext cx="358254" cy="36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411510" y="3431458"/>
            <a:ext cx="358254" cy="36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67510" y="3431458"/>
            <a:ext cx="358254" cy="36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64" y="375525"/>
            <a:ext cx="5406219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cs typeface="+mn-ea"/>
                <a:sym typeface="+mn-lt"/>
              </a:rPr>
              <a:t>5</a:t>
            </a:r>
            <a:r>
              <a:rPr lang="zh-CN" altLang="en-US" sz="1800" dirty="0">
                <a:cs typeface="+mn-ea"/>
                <a:sym typeface="+mn-lt"/>
              </a:rPr>
              <a:t>、用</a:t>
            </a:r>
            <a:r>
              <a:rPr lang="en-US" sz="1800" dirty="0">
                <a:cs typeface="+mn-ea"/>
                <a:sym typeface="+mn-lt"/>
              </a:rPr>
              <a:t>4</a:t>
            </a:r>
            <a:r>
              <a:rPr lang="zh-CN" altLang="en-US" sz="1800" dirty="0">
                <a:cs typeface="+mn-ea"/>
                <a:sym typeface="+mn-lt"/>
              </a:rPr>
              <a:t>个正方体搭一搭，使正面看到的形状是“</a:t>
            </a:r>
            <a:r>
              <a:rPr lang="en-US" sz="1800" dirty="0">
                <a:cs typeface="+mn-ea"/>
                <a:sym typeface="+mn-lt"/>
              </a:rPr>
              <a:t>          </a:t>
            </a:r>
            <a:r>
              <a:rPr lang="zh-CN" altLang="en-US" sz="1800" dirty="0">
                <a:cs typeface="+mn-ea"/>
                <a:sym typeface="+mn-lt"/>
              </a:rPr>
              <a:t>”，搭出</a:t>
            </a:r>
            <a:r>
              <a:rPr lang="en-US" sz="1800" dirty="0">
                <a:cs typeface="+mn-ea"/>
                <a:sym typeface="+mn-lt"/>
              </a:rPr>
              <a:t>3</a:t>
            </a:r>
            <a:r>
              <a:rPr lang="zh-CN" altLang="en-US" sz="1800" dirty="0">
                <a:cs typeface="+mn-ea"/>
                <a:sym typeface="+mn-lt"/>
              </a:rPr>
              <a:t>种来。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(</a:t>
            </a:r>
            <a:r>
              <a:rPr lang="zh-CN" altLang="en-US" sz="1800" dirty="0">
                <a:cs typeface="+mn-ea"/>
                <a:sym typeface="+mn-lt"/>
              </a:rPr>
              <a:t>搭法不唯一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)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1866026" y="925245"/>
            <a:ext cx="337784" cy="3070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>
              <a:lnSpc>
                <a:spcPct val="150000"/>
              </a:lnSpc>
            </a:pPr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流程图: 过程 3"/>
          <p:cNvSpPr/>
          <p:nvPr/>
        </p:nvSpPr>
        <p:spPr>
          <a:xfrm>
            <a:off x="2213489" y="925245"/>
            <a:ext cx="337784" cy="3070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>
              <a:lnSpc>
                <a:spcPct val="150000"/>
              </a:lnSpc>
            </a:pPr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2559246" y="925245"/>
            <a:ext cx="345320" cy="3103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>
              <a:lnSpc>
                <a:spcPct val="150000"/>
              </a:lnSpc>
            </a:pPr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立方体 7"/>
          <p:cNvSpPr/>
          <p:nvPr/>
        </p:nvSpPr>
        <p:spPr>
          <a:xfrm>
            <a:off x="3872527" y="3413304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立方体 8"/>
          <p:cNvSpPr/>
          <p:nvPr/>
        </p:nvSpPr>
        <p:spPr>
          <a:xfrm>
            <a:off x="4411969" y="3297655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立方体 9"/>
          <p:cNvSpPr/>
          <p:nvPr/>
        </p:nvSpPr>
        <p:spPr>
          <a:xfrm>
            <a:off x="1877931" y="3419810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立方体 6"/>
          <p:cNvSpPr/>
          <p:nvPr/>
        </p:nvSpPr>
        <p:spPr>
          <a:xfrm>
            <a:off x="2298232" y="3418778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立方体 11"/>
          <p:cNvSpPr/>
          <p:nvPr/>
        </p:nvSpPr>
        <p:spPr>
          <a:xfrm>
            <a:off x="2716272" y="3420128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立方体 12"/>
          <p:cNvSpPr/>
          <p:nvPr/>
        </p:nvSpPr>
        <p:spPr>
          <a:xfrm>
            <a:off x="6448149" y="3295948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立方体 10"/>
          <p:cNvSpPr/>
          <p:nvPr/>
        </p:nvSpPr>
        <p:spPr>
          <a:xfrm>
            <a:off x="2172569" y="3542204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立方体 13"/>
          <p:cNvSpPr/>
          <p:nvPr/>
        </p:nvSpPr>
        <p:spPr>
          <a:xfrm>
            <a:off x="5908069" y="3420485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立方体 14"/>
          <p:cNvSpPr/>
          <p:nvPr/>
        </p:nvSpPr>
        <p:spPr>
          <a:xfrm>
            <a:off x="4290846" y="3411954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立方体 15"/>
          <p:cNvSpPr/>
          <p:nvPr/>
        </p:nvSpPr>
        <p:spPr>
          <a:xfrm>
            <a:off x="4835050" y="3297973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立方体 16"/>
          <p:cNvSpPr/>
          <p:nvPr/>
        </p:nvSpPr>
        <p:spPr>
          <a:xfrm>
            <a:off x="6326068" y="3420486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立方体 17"/>
          <p:cNvSpPr/>
          <p:nvPr/>
        </p:nvSpPr>
        <p:spPr>
          <a:xfrm>
            <a:off x="6741648" y="3418779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椭圆形标注 18"/>
          <p:cNvSpPr/>
          <p:nvPr/>
        </p:nvSpPr>
        <p:spPr>
          <a:xfrm>
            <a:off x="4563799" y="1565275"/>
            <a:ext cx="1972554" cy="1159173"/>
          </a:xfrm>
          <a:prstGeom prst="wedgeEllipseCallout">
            <a:avLst>
              <a:gd name="adj1" fmla="val -36414"/>
              <a:gd name="adj2" fmla="val 8800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CB3650E-15AC-4C72-8B90-ADE2FD994D01}"/>
              </a:ext>
            </a:extLst>
          </p:cNvPr>
          <p:cNvSpPr/>
          <p:nvPr/>
        </p:nvSpPr>
        <p:spPr>
          <a:xfrm>
            <a:off x="4629368" y="1766785"/>
            <a:ext cx="1812703" cy="71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800" dirty="0">
                <a:solidFill>
                  <a:prstClr val="black"/>
                </a:solidFill>
                <a:cs typeface="+mn-ea"/>
                <a:sym typeface="+mn-lt"/>
              </a:rPr>
              <a:t>试着画一画从下面看它们的形状。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  <p:bldP spid="12" grpId="0" animBg="1"/>
      <p:bldP spid="13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26104" y="1910697"/>
            <a:ext cx="7142755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　　找出自己最喜爱的玩具，从不同角度观察它，并且给它画画像。</a:t>
            </a:r>
          </a:p>
        </p:txBody>
      </p:sp>
      <p:grpSp>
        <p:nvGrpSpPr>
          <p:cNvPr id="24" name="PA-组合 12">
            <a:extLst>
              <a:ext uri="{FF2B5EF4-FFF2-40B4-BE49-F238E27FC236}">
                <a16:creationId xmlns:a16="http://schemas.microsoft.com/office/drawing/2014/main" id="{EAC6485A-43A4-4831-B7D1-E5B1C9CA722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91888" y="1047393"/>
            <a:ext cx="3076109" cy="704094"/>
            <a:chOff x="788321" y="544036"/>
            <a:chExt cx="2712526" cy="580996"/>
          </a:xfrm>
        </p:grpSpPr>
        <p:sp>
          <p:nvSpPr>
            <p:cNvPr id="25" name="PA-圆角矩形 14">
              <a:extLst>
                <a:ext uri="{FF2B5EF4-FFF2-40B4-BE49-F238E27FC236}">
                  <a16:creationId xmlns:a16="http://schemas.microsoft.com/office/drawing/2014/main" id="{3EFFF253-5AF8-45AE-8166-CA47EDE85E2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45014" y="604970"/>
              <a:ext cx="1812486" cy="459128"/>
            </a:xfrm>
            <a:prstGeom prst="roundRect">
              <a:avLst>
                <a:gd name="adj" fmla="val 50000"/>
              </a:avLst>
            </a:prstGeom>
            <a:solidFill>
              <a:srgbClr val="35B1A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6" name="PA-矩形 15">
              <a:extLst>
                <a:ext uri="{FF2B5EF4-FFF2-40B4-BE49-F238E27FC236}">
                  <a16:creationId xmlns:a16="http://schemas.microsoft.com/office/drawing/2014/main" id="{83B0D322-1F5A-4EC1-8153-C00ED3B12BD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47291" y="592466"/>
              <a:ext cx="2153556" cy="431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628650" algn="l"/>
                </a:tabLst>
              </a:pPr>
              <a:r>
                <a:rPr lang="zh-CN" altLang="en-US" sz="28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习题巩固</a:t>
              </a: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DF8A760C-62CD-4F8B-919D-F81220B742AD}"/>
                </a:ext>
              </a:extLst>
            </p:cNvPr>
            <p:cNvGrpSpPr/>
            <p:nvPr/>
          </p:nvGrpSpPr>
          <p:grpSpPr>
            <a:xfrm>
              <a:off x="788321" y="544036"/>
              <a:ext cx="622201" cy="580996"/>
              <a:chOff x="788321" y="544036"/>
              <a:chExt cx="622201" cy="580996"/>
            </a:xfrm>
          </p:grpSpPr>
          <p:sp>
            <p:nvSpPr>
              <p:cNvPr id="28" name="PA-椭圆 17">
                <a:extLst>
                  <a:ext uri="{FF2B5EF4-FFF2-40B4-BE49-F238E27FC236}">
                    <a16:creationId xmlns:a16="http://schemas.microsoft.com/office/drawing/2014/main" id="{F4384A70-1D5C-4D66-A491-1BC9AAA79B41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88321" y="544036"/>
                <a:ext cx="622201" cy="580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29" name="PA-椭圆 18">
                <a:extLst>
                  <a:ext uri="{FF2B5EF4-FFF2-40B4-BE49-F238E27FC236}">
                    <a16:creationId xmlns:a16="http://schemas.microsoft.com/office/drawing/2014/main" id="{DA686CCE-534B-4045-933C-06E71FA05FDC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01019" y="555749"/>
                <a:ext cx="596805" cy="557568"/>
              </a:xfrm>
              <a:prstGeom prst="ellipse">
                <a:avLst/>
              </a:prstGeom>
              <a:solidFill>
                <a:srgbClr val="35B1A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  <p:pic>
            <p:nvPicPr>
              <p:cNvPr id="30" name="PA-图片 19">
                <a:extLst>
                  <a:ext uri="{FF2B5EF4-FFF2-40B4-BE49-F238E27FC236}">
                    <a16:creationId xmlns:a16="http://schemas.microsoft.com/office/drawing/2014/main" id="{EAFFB98B-9A9A-488F-B704-CE5316B365A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98" t="33775" r="26909" b="33023"/>
              <a:stretch/>
            </p:blipFill>
            <p:spPr>
              <a:xfrm>
                <a:off x="848603" y="608700"/>
                <a:ext cx="536347" cy="471167"/>
              </a:xfrm>
              <a:prstGeom prst="rect">
                <a:avLst/>
              </a:prstGeom>
            </p:spPr>
          </p:pic>
          <p:sp>
            <p:nvSpPr>
              <p:cNvPr id="31" name="PA-椭圆 20">
                <a:extLst>
                  <a:ext uri="{FF2B5EF4-FFF2-40B4-BE49-F238E27FC236}">
                    <a16:creationId xmlns:a16="http://schemas.microsoft.com/office/drawing/2014/main" id="{9A43C185-4440-496D-BA06-7D51F9EAE188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72000" y="62775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32" name="PA-椭圆 21">
                <a:extLst>
                  <a:ext uri="{FF2B5EF4-FFF2-40B4-BE49-F238E27FC236}">
                    <a16:creationId xmlns:a16="http://schemas.microsoft.com/office/drawing/2014/main" id="{1489CEED-76F1-4E07-AB40-955C1EE54F8B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102138" y="96171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33" name="PA-椭圆 22">
                <a:extLst>
                  <a:ext uri="{FF2B5EF4-FFF2-40B4-BE49-F238E27FC236}">
                    <a16:creationId xmlns:a16="http://schemas.microsoft.com/office/drawing/2014/main" id="{915C6C6F-5648-4A81-A9F5-54F76D993B06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222743" y="96171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15738" y="1998750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、说一说这节课的收获。</a:t>
            </a:r>
          </a:p>
        </p:txBody>
      </p:sp>
      <p:sp>
        <p:nvSpPr>
          <p:cNvPr id="4" name="矩形 3"/>
          <p:cNvSpPr/>
          <p:nvPr/>
        </p:nvSpPr>
        <p:spPr>
          <a:xfrm>
            <a:off x="1334187" y="2868794"/>
            <a:ext cx="6827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、在生活中要做一个善于观察的好学生。</a:t>
            </a:r>
          </a:p>
        </p:txBody>
      </p:sp>
      <p:grpSp>
        <p:nvGrpSpPr>
          <p:cNvPr id="15" name="PA-组合 12">
            <a:extLst>
              <a:ext uri="{FF2B5EF4-FFF2-40B4-BE49-F238E27FC236}">
                <a16:creationId xmlns:a16="http://schemas.microsoft.com/office/drawing/2014/main" id="{0852AF35-F9AA-42B5-8CEB-52269444808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91888" y="1047393"/>
            <a:ext cx="3076109" cy="704094"/>
            <a:chOff x="788321" y="544036"/>
            <a:chExt cx="2712526" cy="580996"/>
          </a:xfrm>
        </p:grpSpPr>
        <p:sp>
          <p:nvSpPr>
            <p:cNvPr id="16" name="PA-圆角矩形 14">
              <a:extLst>
                <a:ext uri="{FF2B5EF4-FFF2-40B4-BE49-F238E27FC236}">
                  <a16:creationId xmlns:a16="http://schemas.microsoft.com/office/drawing/2014/main" id="{5325F0DA-FC34-4153-92D5-77230AD734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45014" y="604970"/>
              <a:ext cx="1812486" cy="459128"/>
            </a:xfrm>
            <a:prstGeom prst="roundRect">
              <a:avLst>
                <a:gd name="adj" fmla="val 50000"/>
              </a:avLst>
            </a:prstGeom>
            <a:solidFill>
              <a:srgbClr val="35B1A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7" name="PA-矩形 15">
              <a:extLst>
                <a:ext uri="{FF2B5EF4-FFF2-40B4-BE49-F238E27FC236}">
                  <a16:creationId xmlns:a16="http://schemas.microsoft.com/office/drawing/2014/main" id="{D930680E-65AC-48A5-9CC7-27D72CA9A23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47291" y="592466"/>
              <a:ext cx="2153556" cy="431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628650" algn="l"/>
                </a:tabLst>
              </a:pPr>
              <a:r>
                <a:rPr lang="zh-CN" altLang="en-US" sz="28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本课小结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0B7427E2-0441-4EC7-A07A-B3BD0EAB939A}"/>
                </a:ext>
              </a:extLst>
            </p:cNvPr>
            <p:cNvGrpSpPr/>
            <p:nvPr/>
          </p:nvGrpSpPr>
          <p:grpSpPr>
            <a:xfrm>
              <a:off x="788321" y="544036"/>
              <a:ext cx="622201" cy="580996"/>
              <a:chOff x="788321" y="544036"/>
              <a:chExt cx="622201" cy="580996"/>
            </a:xfrm>
          </p:grpSpPr>
          <p:sp>
            <p:nvSpPr>
              <p:cNvPr id="19" name="PA-椭圆 17">
                <a:extLst>
                  <a:ext uri="{FF2B5EF4-FFF2-40B4-BE49-F238E27FC236}">
                    <a16:creationId xmlns:a16="http://schemas.microsoft.com/office/drawing/2014/main" id="{8459045A-462A-4549-9218-C02DDEDED9AD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88321" y="544036"/>
                <a:ext cx="622201" cy="580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20" name="PA-椭圆 18">
                <a:extLst>
                  <a:ext uri="{FF2B5EF4-FFF2-40B4-BE49-F238E27FC236}">
                    <a16:creationId xmlns:a16="http://schemas.microsoft.com/office/drawing/2014/main" id="{7BF30750-A3E3-4522-8382-B1E80C19A529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01019" y="555749"/>
                <a:ext cx="596805" cy="557568"/>
              </a:xfrm>
              <a:prstGeom prst="ellipse">
                <a:avLst/>
              </a:prstGeom>
              <a:solidFill>
                <a:srgbClr val="35B1A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  <p:pic>
            <p:nvPicPr>
              <p:cNvPr id="21" name="PA-图片 19">
                <a:extLst>
                  <a:ext uri="{FF2B5EF4-FFF2-40B4-BE49-F238E27FC236}">
                    <a16:creationId xmlns:a16="http://schemas.microsoft.com/office/drawing/2014/main" id="{C7FC3A22-D304-41B8-9EFE-E26EED97E9C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98" t="33775" r="26909" b="33023"/>
              <a:stretch/>
            </p:blipFill>
            <p:spPr>
              <a:xfrm>
                <a:off x="848603" y="608700"/>
                <a:ext cx="536347" cy="471167"/>
              </a:xfrm>
              <a:prstGeom prst="rect">
                <a:avLst/>
              </a:prstGeom>
            </p:spPr>
          </p:pic>
          <p:sp>
            <p:nvSpPr>
              <p:cNvPr id="22" name="PA-椭圆 20">
                <a:extLst>
                  <a:ext uri="{FF2B5EF4-FFF2-40B4-BE49-F238E27FC236}">
                    <a16:creationId xmlns:a16="http://schemas.microsoft.com/office/drawing/2014/main" id="{9C19F59A-A04A-4C23-A1C5-49D8837DFFB7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72000" y="62775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23" name="PA-椭圆 21">
                <a:extLst>
                  <a:ext uri="{FF2B5EF4-FFF2-40B4-BE49-F238E27FC236}">
                    <a16:creationId xmlns:a16="http://schemas.microsoft.com/office/drawing/2014/main" id="{336B10D6-23A1-44DB-93EC-74C248E8942A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102138" y="96171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24" name="PA-椭圆 22">
                <a:extLst>
                  <a:ext uri="{FF2B5EF4-FFF2-40B4-BE49-F238E27FC236}">
                    <a16:creationId xmlns:a16="http://schemas.microsoft.com/office/drawing/2014/main" id="{86ED54BB-1F04-4D27-B890-232D5744E3C4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222743" y="96171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92566" y="989202"/>
            <a:ext cx="5901744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横看成岭侧成峰，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远近高低各不同。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不识庐山真面目，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只缘身在此山中。</a:t>
            </a:r>
          </a:p>
        </p:txBody>
      </p:sp>
    </p:spTree>
    <p:extLst>
      <p:ext uri="{BB962C8B-B14F-4D97-AF65-F5344CB8AC3E}">
        <p14:creationId xmlns:p14="http://schemas.microsoft.com/office/powerpoint/2010/main" val="39963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1303736" y="308101"/>
            <a:ext cx="3672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我搭你画，从正面看到的是什么？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51" name="组合 18"/>
          <p:cNvGrpSpPr>
            <a:grpSpLocks/>
          </p:cNvGrpSpPr>
          <p:nvPr/>
        </p:nvGrpSpPr>
        <p:grpSpPr bwMode="auto">
          <a:xfrm>
            <a:off x="1303735" y="496136"/>
            <a:ext cx="6602015" cy="2896434"/>
            <a:chOff x="214282" y="852945"/>
            <a:chExt cx="8802021" cy="3861939"/>
          </a:xfrm>
        </p:grpSpPr>
        <p:grpSp>
          <p:nvGrpSpPr>
            <p:cNvPr id="2072" name="组合 13"/>
            <p:cNvGrpSpPr>
              <a:grpSpLocks/>
            </p:cNvGrpSpPr>
            <p:nvPr/>
          </p:nvGrpSpPr>
          <p:grpSpPr bwMode="auto">
            <a:xfrm>
              <a:off x="214282" y="1714488"/>
              <a:ext cx="8802021" cy="3000396"/>
              <a:chOff x="214282" y="1214422"/>
              <a:chExt cx="8802021" cy="3000396"/>
            </a:xfrm>
          </p:grpSpPr>
          <p:pic>
            <p:nvPicPr>
              <p:cNvPr id="2076" name="图片 1" descr="北师大4下-54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82" y="1285860"/>
                <a:ext cx="8802021" cy="292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圆角矩形标注 6"/>
              <p:cNvSpPr/>
              <p:nvPr/>
            </p:nvSpPr>
            <p:spPr bwMode="auto">
              <a:xfrm>
                <a:off x="285714" y="1214422"/>
                <a:ext cx="2500124" cy="1000133"/>
              </a:xfrm>
              <a:prstGeom prst="wedgeRoundRectCallout">
                <a:avLst>
                  <a:gd name="adj1" fmla="val -28401"/>
                  <a:gd name="adj2" fmla="val 95117"/>
                  <a:gd name="adj3" fmla="val 16667"/>
                </a:avLst>
              </a:prstGeom>
              <a:solidFill>
                <a:srgbClr val="FFEC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zh-CN" altLang="en-US" sz="1800" dirty="0">
                    <a:solidFill>
                      <a:schemeClr val="tx1"/>
                    </a:solidFill>
                    <a:cs typeface="+mn-ea"/>
                    <a:sym typeface="+mn-lt"/>
                  </a:rPr>
                  <a:t>太容易了，是一个“□”。</a:t>
                </a:r>
              </a:p>
            </p:txBody>
          </p:sp>
        </p:grpSp>
        <p:sp>
          <p:nvSpPr>
            <p:cNvPr id="18" name="圆角矩形标注 17"/>
            <p:cNvSpPr/>
            <p:nvPr/>
          </p:nvSpPr>
          <p:spPr bwMode="auto">
            <a:xfrm>
              <a:off x="5944725" y="852945"/>
              <a:ext cx="2320748" cy="1500198"/>
            </a:xfrm>
            <a:prstGeom prst="wedgeRoundRectCallout">
              <a:avLst>
                <a:gd name="adj1" fmla="val -14695"/>
                <a:gd name="adj2" fmla="val 87743"/>
                <a:gd name="adj3" fmla="val 16667"/>
              </a:avLst>
            </a:prstGeom>
            <a:solidFill>
              <a:srgbClr val="FFE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800" dirty="0">
                  <a:solidFill>
                    <a:schemeClr val="tx1"/>
                  </a:solidFill>
                  <a:cs typeface="+mn-ea"/>
                  <a:sym typeface="+mn-lt"/>
                </a:rPr>
                <a:t>这回可难了，从正面看到的是什么呢？</a:t>
              </a:r>
            </a:p>
          </p:txBody>
        </p:sp>
      </p:grpSp>
      <p:grpSp>
        <p:nvGrpSpPr>
          <p:cNvPr id="2052" name="组合 11"/>
          <p:cNvGrpSpPr>
            <a:grpSpLocks/>
          </p:cNvGrpSpPr>
          <p:nvPr/>
        </p:nvGrpSpPr>
        <p:grpSpPr bwMode="auto">
          <a:xfrm>
            <a:off x="3446860" y="832963"/>
            <a:ext cx="2089547" cy="952262"/>
            <a:chOff x="2143108" y="4643732"/>
            <a:chExt cx="2571768" cy="1142723"/>
          </a:xfrm>
        </p:grpSpPr>
        <p:sp>
          <p:nvSpPr>
            <p:cNvPr id="8" name="圆角矩形标注 7"/>
            <p:cNvSpPr/>
            <p:nvPr/>
          </p:nvSpPr>
          <p:spPr bwMode="auto">
            <a:xfrm>
              <a:off x="2143108" y="4643732"/>
              <a:ext cx="2571768" cy="1142723"/>
            </a:xfrm>
            <a:prstGeom prst="wedgeRoundRectCallout">
              <a:avLst>
                <a:gd name="adj1" fmla="val -33695"/>
                <a:gd name="adj2" fmla="val 84795"/>
                <a:gd name="adj3" fmla="val 16667"/>
              </a:avLst>
            </a:prstGeom>
            <a:solidFill>
              <a:srgbClr val="FFE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1800" dirty="0">
                  <a:solidFill>
                    <a:schemeClr val="tx1"/>
                  </a:solidFill>
                  <a:cs typeface="+mn-ea"/>
                  <a:sym typeface="+mn-lt"/>
                </a:rPr>
                <a:t>也很容易，</a:t>
              </a:r>
              <a:endParaRPr lang="en-US" altLang="zh-CN" sz="18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defRPr/>
              </a:pPr>
              <a:endParaRPr lang="en-US" altLang="zh-CN" sz="18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800" dirty="0">
                  <a:solidFill>
                    <a:schemeClr val="tx1"/>
                  </a:solidFill>
                  <a:cs typeface="+mn-ea"/>
                  <a:sym typeface="+mn-lt"/>
                </a:rPr>
                <a:t>是一个“     ”。</a:t>
              </a:r>
            </a:p>
          </p:txBody>
        </p:sp>
        <p:grpSp>
          <p:nvGrpSpPr>
            <p:cNvPr id="2067" name="组合 10"/>
            <p:cNvGrpSpPr>
              <a:grpSpLocks/>
            </p:cNvGrpSpPr>
            <p:nvPr/>
          </p:nvGrpSpPr>
          <p:grpSpPr bwMode="auto">
            <a:xfrm>
              <a:off x="3643672" y="5129216"/>
              <a:ext cx="285752" cy="571505"/>
              <a:chOff x="5286746" y="4843464"/>
              <a:chExt cx="285752" cy="57150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286746" y="4843464"/>
                <a:ext cx="285752" cy="2857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286746" y="5129217"/>
                <a:ext cx="285752" cy="2857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18036" y="3126186"/>
            <a:ext cx="3608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看看淘气画出的图形，再想一想。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23"/>
          <p:cNvGrpSpPr>
            <a:grpSpLocks/>
          </p:cNvGrpSpPr>
          <p:nvPr/>
        </p:nvGrpSpPr>
        <p:grpSpPr bwMode="auto">
          <a:xfrm>
            <a:off x="1785938" y="3722452"/>
            <a:ext cx="803672" cy="1017984"/>
            <a:chOff x="857224" y="5214950"/>
            <a:chExt cx="1071570" cy="1357333"/>
          </a:xfrm>
        </p:grpSpPr>
        <p:sp>
          <p:nvSpPr>
            <p:cNvPr id="23" name="圆角矩形 22"/>
            <p:cNvSpPr/>
            <p:nvPr/>
          </p:nvSpPr>
          <p:spPr bwMode="auto">
            <a:xfrm>
              <a:off x="857224" y="5214950"/>
              <a:ext cx="1071570" cy="13573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grpSp>
          <p:nvGrpSpPr>
            <p:cNvPr id="2062" name="组合 21"/>
            <p:cNvGrpSpPr>
              <a:grpSpLocks/>
            </p:cNvGrpSpPr>
            <p:nvPr/>
          </p:nvGrpSpPr>
          <p:grpSpPr bwMode="auto">
            <a:xfrm>
              <a:off x="1285852" y="5643578"/>
              <a:ext cx="285752" cy="571504"/>
              <a:chOff x="4214810" y="5715016"/>
              <a:chExt cx="285752" cy="57150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214810" y="5715020"/>
                <a:ext cx="285752" cy="2857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214810" y="6000775"/>
                <a:ext cx="285752" cy="2857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3753921" y="3287316"/>
            <a:ext cx="3884892" cy="1373981"/>
            <a:chOff x="2749695" y="4786322"/>
            <a:chExt cx="5179891" cy="1832385"/>
          </a:xfrm>
        </p:grpSpPr>
        <p:pic>
          <p:nvPicPr>
            <p:cNvPr id="2060" name="图片 24" descr="北师大4下-54 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64" y="4786322"/>
              <a:ext cx="1357322" cy="183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圆角矩形标注 25"/>
            <p:cNvSpPr/>
            <p:nvPr/>
          </p:nvSpPr>
          <p:spPr bwMode="auto">
            <a:xfrm>
              <a:off x="2749695" y="5035957"/>
              <a:ext cx="3465379" cy="974942"/>
            </a:xfrm>
            <a:prstGeom prst="wedgeRoundRectCallout">
              <a:avLst>
                <a:gd name="adj1" fmla="val 61171"/>
                <a:gd name="adj2" fmla="val -21157"/>
                <a:gd name="adj3" fmla="val 16667"/>
              </a:avLst>
            </a:prstGeom>
            <a:solidFill>
              <a:srgbClr val="FFE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800" dirty="0">
                  <a:solidFill>
                    <a:schemeClr val="tx1"/>
                  </a:solidFill>
                  <a:cs typeface="+mn-ea"/>
                  <a:sym typeface="+mn-lt"/>
                </a:rPr>
                <a:t>看上去是两个正方形组成的一个长方形。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186112" y="4317311"/>
            <a:ext cx="3053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从正面看到的是    。</a:t>
            </a:r>
          </a:p>
        </p:txBody>
      </p:sp>
      <p:grpSp>
        <p:nvGrpSpPr>
          <p:cNvPr id="16" name="组合 21"/>
          <p:cNvGrpSpPr>
            <a:grpSpLocks/>
          </p:cNvGrpSpPr>
          <p:nvPr/>
        </p:nvGrpSpPr>
        <p:grpSpPr bwMode="auto">
          <a:xfrm>
            <a:off x="4986217" y="4258018"/>
            <a:ext cx="214313" cy="428625"/>
            <a:chOff x="4214810" y="5715016"/>
            <a:chExt cx="285752" cy="571504"/>
          </a:xfrm>
        </p:grpSpPr>
        <p:sp>
          <p:nvSpPr>
            <p:cNvPr id="32" name="矩形 31"/>
            <p:cNvSpPr/>
            <p:nvPr/>
          </p:nvSpPr>
          <p:spPr>
            <a:xfrm>
              <a:off x="4214810" y="5715016"/>
              <a:ext cx="285752" cy="2857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214810" y="6000768"/>
              <a:ext cx="285752" cy="2857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1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E2A7E011-031A-4171-B94E-ACF6633E5D87}"/>
              </a:ext>
            </a:extLst>
          </p:cNvPr>
          <p:cNvSpPr/>
          <p:nvPr/>
        </p:nvSpPr>
        <p:spPr>
          <a:xfrm>
            <a:off x="3843338" y="1462088"/>
            <a:ext cx="3595687" cy="2319337"/>
          </a:xfrm>
          <a:custGeom>
            <a:avLst/>
            <a:gdLst>
              <a:gd name="connsiteX0" fmla="*/ 3548062 w 3595687"/>
              <a:gd name="connsiteY0" fmla="*/ 0 h 2319337"/>
              <a:gd name="connsiteX1" fmla="*/ 114300 w 3595687"/>
              <a:gd name="connsiteY1" fmla="*/ 42862 h 2319337"/>
              <a:gd name="connsiteX2" fmla="*/ 80962 w 3595687"/>
              <a:gd name="connsiteY2" fmla="*/ 1028700 h 2319337"/>
              <a:gd name="connsiteX3" fmla="*/ 0 w 3595687"/>
              <a:gd name="connsiteY3" fmla="*/ 2319337 h 2319337"/>
              <a:gd name="connsiteX4" fmla="*/ 3519487 w 3595687"/>
              <a:gd name="connsiteY4" fmla="*/ 2309812 h 2319337"/>
              <a:gd name="connsiteX5" fmla="*/ 3595687 w 3595687"/>
              <a:gd name="connsiteY5" fmla="*/ 1014412 h 2319337"/>
              <a:gd name="connsiteX6" fmla="*/ 3548062 w 3595687"/>
              <a:gd name="connsiteY6" fmla="*/ 0 h 231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687" h="2319337">
                <a:moveTo>
                  <a:pt x="3548062" y="0"/>
                </a:moveTo>
                <a:lnTo>
                  <a:pt x="114300" y="42862"/>
                </a:lnTo>
                <a:lnTo>
                  <a:pt x="80962" y="1028700"/>
                </a:lnTo>
                <a:lnTo>
                  <a:pt x="0" y="2319337"/>
                </a:lnTo>
                <a:lnTo>
                  <a:pt x="3519487" y="2309812"/>
                </a:lnTo>
                <a:lnTo>
                  <a:pt x="3595687" y="1014412"/>
                </a:lnTo>
                <a:lnTo>
                  <a:pt x="3548062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0B0F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348383" y="428625"/>
            <a:ext cx="6590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淘气、笑笑、小鸟看到的各是什么形状？连一连。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5" name="图片 2" descr="北师大4下-54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1553766"/>
            <a:ext cx="23574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3" descr="北师大4下-54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125142"/>
            <a:ext cx="4092179" cy="283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4518423" y="2625329"/>
            <a:ext cx="2196703" cy="48220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10800000" flipV="1">
            <a:off x="4732735" y="2786063"/>
            <a:ext cx="910828" cy="32146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0800000" flipV="1">
            <a:off x="5643563" y="2571750"/>
            <a:ext cx="1125141" cy="69651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7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C8225F8E-DAAE-4779-9CCE-593619BC7677}"/>
              </a:ext>
            </a:extLst>
          </p:cNvPr>
          <p:cNvSpPr/>
          <p:nvPr/>
        </p:nvSpPr>
        <p:spPr>
          <a:xfrm>
            <a:off x="6370240" y="1921386"/>
            <a:ext cx="1375093" cy="13672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8312023-3716-499C-8225-DDFD736D427A}"/>
              </a:ext>
            </a:extLst>
          </p:cNvPr>
          <p:cNvSpPr/>
          <p:nvPr/>
        </p:nvSpPr>
        <p:spPr>
          <a:xfrm>
            <a:off x="3893740" y="1918212"/>
            <a:ext cx="1375093" cy="13672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DE4D689-BA48-4C16-881D-83F322D0566F}"/>
              </a:ext>
            </a:extLst>
          </p:cNvPr>
          <p:cNvSpPr/>
          <p:nvPr/>
        </p:nvSpPr>
        <p:spPr>
          <a:xfrm>
            <a:off x="1417240" y="1921388"/>
            <a:ext cx="1375093" cy="13672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348383" y="480727"/>
            <a:ext cx="6590109" cy="85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搭一个        ，看一看，把你从正面、上面和左面看到的形状分别在方格纸上画出来。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5" name="图片 2" descr="北师大4下-54 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18" y="380416"/>
            <a:ext cx="7715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3" descr="北师大4下-54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" y="1618176"/>
            <a:ext cx="745569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785937" y="3401494"/>
            <a:ext cx="1768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正面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4196954" y="3401494"/>
            <a:ext cx="1768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上面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6661547" y="3401494"/>
            <a:ext cx="1071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左面</a:t>
            </a: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700461" y="2475426"/>
            <a:ext cx="803672" cy="535781"/>
            <a:chOff x="2071670" y="5214950"/>
            <a:chExt cx="1071570" cy="714380"/>
          </a:xfrm>
        </p:grpSpPr>
        <p:sp>
          <p:nvSpPr>
            <p:cNvPr id="8" name="矩形 7"/>
            <p:cNvSpPr/>
            <p:nvPr/>
          </p:nvSpPr>
          <p:spPr>
            <a:xfrm>
              <a:off x="2428860" y="5214950"/>
              <a:ext cx="357191" cy="357191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28860" y="5572141"/>
              <a:ext cx="357191" cy="35718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071670" y="5572141"/>
              <a:ext cx="357190" cy="35718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786050" y="5572141"/>
              <a:ext cx="357190" cy="35718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4165887" y="2465901"/>
            <a:ext cx="829975" cy="276707"/>
            <a:chOff x="2071670" y="5572140"/>
            <a:chExt cx="1071570" cy="357190"/>
          </a:xfrm>
        </p:grpSpPr>
        <p:sp>
          <p:nvSpPr>
            <p:cNvPr id="15" name="矩形 14"/>
            <p:cNvSpPr/>
            <p:nvPr/>
          </p:nvSpPr>
          <p:spPr>
            <a:xfrm>
              <a:off x="2428860" y="5572140"/>
              <a:ext cx="357191" cy="35719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71670" y="5572140"/>
              <a:ext cx="357190" cy="35719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786050" y="5572140"/>
              <a:ext cx="357190" cy="35719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</p:grpSp>
      <p:grpSp>
        <p:nvGrpSpPr>
          <p:cNvPr id="4" name="组合 17"/>
          <p:cNvGrpSpPr>
            <a:grpSpLocks/>
          </p:cNvGrpSpPr>
          <p:nvPr/>
        </p:nvGrpSpPr>
        <p:grpSpPr bwMode="auto">
          <a:xfrm>
            <a:off x="6929083" y="2474717"/>
            <a:ext cx="267891" cy="535781"/>
            <a:chOff x="2428860" y="5214950"/>
            <a:chExt cx="357190" cy="714380"/>
          </a:xfrm>
        </p:grpSpPr>
        <p:sp>
          <p:nvSpPr>
            <p:cNvPr id="19" name="矩形 18"/>
            <p:cNvSpPr/>
            <p:nvPr/>
          </p:nvSpPr>
          <p:spPr>
            <a:xfrm>
              <a:off x="2428860" y="5214950"/>
              <a:ext cx="357190" cy="357191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28860" y="5572141"/>
              <a:ext cx="357190" cy="35718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0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立方体 1"/>
          <p:cNvSpPr/>
          <p:nvPr/>
        </p:nvSpPr>
        <p:spPr>
          <a:xfrm>
            <a:off x="3811150" y="1398896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" name="立方体 2"/>
          <p:cNvSpPr/>
          <p:nvPr/>
        </p:nvSpPr>
        <p:spPr>
          <a:xfrm>
            <a:off x="4664174" y="1398893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4" name="立方体 3"/>
          <p:cNvSpPr/>
          <p:nvPr/>
        </p:nvSpPr>
        <p:spPr>
          <a:xfrm>
            <a:off x="4232521" y="1400602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5" name="立方体 4"/>
          <p:cNvSpPr/>
          <p:nvPr/>
        </p:nvSpPr>
        <p:spPr>
          <a:xfrm>
            <a:off x="4234226" y="1023586"/>
            <a:ext cx="545907" cy="499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47719"/>
              </p:ext>
            </p:extLst>
          </p:nvPr>
        </p:nvGraphicFramePr>
        <p:xfrm>
          <a:off x="1497843" y="2342874"/>
          <a:ext cx="1712795" cy="15990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813"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16622"/>
              </p:ext>
            </p:extLst>
          </p:nvPr>
        </p:nvGraphicFramePr>
        <p:xfrm>
          <a:off x="3669542" y="2344580"/>
          <a:ext cx="1712795" cy="15990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813"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10638"/>
              </p:ext>
            </p:extLst>
          </p:nvPr>
        </p:nvGraphicFramePr>
        <p:xfrm>
          <a:off x="5851479" y="2332055"/>
          <a:ext cx="1712795" cy="15990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813"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13"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404013" y="391379"/>
            <a:ext cx="6279676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zh-CN" altLang="en-US" sz="1800" dirty="0">
                <a:cs typeface="+mn-ea"/>
                <a:sym typeface="+mn-lt"/>
              </a:rPr>
              <a:t>把你从正面、上面、左面看到的形状画到书上的方格中。</a:t>
            </a:r>
          </a:p>
        </p:txBody>
      </p:sp>
      <p:sp>
        <p:nvSpPr>
          <p:cNvPr id="10" name="矩形 9"/>
          <p:cNvSpPr/>
          <p:nvPr/>
        </p:nvSpPr>
        <p:spPr>
          <a:xfrm>
            <a:off x="4072528" y="414566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上面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25364" y="414566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正面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75588" y="414566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左面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5" name="流程图: 过程 14"/>
          <p:cNvSpPr/>
          <p:nvPr/>
        </p:nvSpPr>
        <p:spPr>
          <a:xfrm>
            <a:off x="2187052" y="2670422"/>
            <a:ext cx="337784" cy="3070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6" name="流程图: 过程 15"/>
          <p:cNvSpPr/>
          <p:nvPr/>
        </p:nvSpPr>
        <p:spPr>
          <a:xfrm>
            <a:off x="1840741" y="2983170"/>
            <a:ext cx="337784" cy="3070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7" name="流程图: 过程 16"/>
          <p:cNvSpPr/>
          <p:nvPr/>
        </p:nvSpPr>
        <p:spPr>
          <a:xfrm>
            <a:off x="2187052" y="2983170"/>
            <a:ext cx="337784" cy="3070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8" name="流程图: 过程 17"/>
          <p:cNvSpPr/>
          <p:nvPr/>
        </p:nvSpPr>
        <p:spPr>
          <a:xfrm>
            <a:off x="2529952" y="2983170"/>
            <a:ext cx="337784" cy="3070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9" name="流程图: 过程 18"/>
          <p:cNvSpPr/>
          <p:nvPr/>
        </p:nvSpPr>
        <p:spPr>
          <a:xfrm>
            <a:off x="4005616" y="2984320"/>
            <a:ext cx="337784" cy="3070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0" name="流程图: 过程 19"/>
          <p:cNvSpPr/>
          <p:nvPr/>
        </p:nvSpPr>
        <p:spPr>
          <a:xfrm>
            <a:off x="4345104" y="2984320"/>
            <a:ext cx="337784" cy="3070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1" name="流程图: 过程 20"/>
          <p:cNvSpPr/>
          <p:nvPr/>
        </p:nvSpPr>
        <p:spPr>
          <a:xfrm>
            <a:off x="4694829" y="2984320"/>
            <a:ext cx="337784" cy="3070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2" name="流程图: 过程 21"/>
          <p:cNvSpPr/>
          <p:nvPr/>
        </p:nvSpPr>
        <p:spPr>
          <a:xfrm>
            <a:off x="6533864" y="2652779"/>
            <a:ext cx="337784" cy="3070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3" name="流程图: 过程 22"/>
          <p:cNvSpPr/>
          <p:nvPr/>
        </p:nvSpPr>
        <p:spPr>
          <a:xfrm>
            <a:off x="6533864" y="2971795"/>
            <a:ext cx="337784" cy="3070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64978" y="852982"/>
            <a:ext cx="6956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cs typeface="+mn-ea"/>
                <a:sym typeface="+mn-lt"/>
              </a:rPr>
              <a:t>下面的立体图形从正面、上面和右面看到的形状分别是什么？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46268" y="1519802"/>
            <a:ext cx="1565672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67640"/>
              </p:ext>
            </p:extLst>
          </p:nvPr>
        </p:nvGraphicFramePr>
        <p:xfrm>
          <a:off x="3829730" y="1336610"/>
          <a:ext cx="3273096" cy="327309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7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7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27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7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7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27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27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2758"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58"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58"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758"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758"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758"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758"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758"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758"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758"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758"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758"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9046" marR="59046" marT="29523" marB="295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流程图: 过程 15"/>
          <p:cNvSpPr/>
          <p:nvPr/>
        </p:nvSpPr>
        <p:spPr>
          <a:xfrm>
            <a:off x="4098350" y="1881920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7" name="流程图: 过程 16"/>
          <p:cNvSpPr/>
          <p:nvPr/>
        </p:nvSpPr>
        <p:spPr>
          <a:xfrm>
            <a:off x="4373772" y="1884301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8" name="流程图: 过程 17"/>
          <p:cNvSpPr/>
          <p:nvPr/>
        </p:nvSpPr>
        <p:spPr>
          <a:xfrm>
            <a:off x="4098350" y="1611489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9" name="流程图: 过程 18"/>
          <p:cNvSpPr/>
          <p:nvPr/>
        </p:nvSpPr>
        <p:spPr>
          <a:xfrm>
            <a:off x="5471140" y="1608215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0" name="流程图: 过程 19"/>
          <p:cNvSpPr/>
          <p:nvPr/>
        </p:nvSpPr>
        <p:spPr>
          <a:xfrm>
            <a:off x="5468759" y="1878857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1" name="流程图: 过程 20"/>
          <p:cNvSpPr/>
          <p:nvPr/>
        </p:nvSpPr>
        <p:spPr>
          <a:xfrm>
            <a:off x="5191414" y="1879338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2" name="流程图: 过程 21"/>
          <p:cNvSpPr/>
          <p:nvPr/>
        </p:nvSpPr>
        <p:spPr>
          <a:xfrm>
            <a:off x="6282265" y="1882589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3" name="流程图: 过程 22"/>
          <p:cNvSpPr/>
          <p:nvPr/>
        </p:nvSpPr>
        <p:spPr>
          <a:xfrm>
            <a:off x="6553542" y="1881919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4" name="流程图: 过程 23"/>
          <p:cNvSpPr/>
          <p:nvPr/>
        </p:nvSpPr>
        <p:spPr>
          <a:xfrm>
            <a:off x="6282223" y="1607893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6" name="流程图: 过程 25"/>
          <p:cNvSpPr/>
          <p:nvPr/>
        </p:nvSpPr>
        <p:spPr>
          <a:xfrm>
            <a:off x="6556597" y="2700828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7" name="流程图: 过程 26"/>
          <p:cNvSpPr/>
          <p:nvPr/>
        </p:nvSpPr>
        <p:spPr>
          <a:xfrm>
            <a:off x="6553542" y="2968665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8" name="流程图: 过程 27"/>
          <p:cNvSpPr/>
          <p:nvPr/>
        </p:nvSpPr>
        <p:spPr>
          <a:xfrm>
            <a:off x="6283988" y="2970375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9" name="流程图: 过程 28"/>
          <p:cNvSpPr/>
          <p:nvPr/>
        </p:nvSpPr>
        <p:spPr>
          <a:xfrm>
            <a:off x="4374164" y="2975382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0" name="流程图: 过程 29"/>
          <p:cNvSpPr/>
          <p:nvPr/>
        </p:nvSpPr>
        <p:spPr>
          <a:xfrm>
            <a:off x="4101534" y="2698355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1" name="流程图: 过程 30"/>
          <p:cNvSpPr/>
          <p:nvPr/>
        </p:nvSpPr>
        <p:spPr>
          <a:xfrm>
            <a:off x="4101049" y="2975382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2" name="流程图: 过程 31"/>
          <p:cNvSpPr/>
          <p:nvPr/>
        </p:nvSpPr>
        <p:spPr>
          <a:xfrm>
            <a:off x="5735752" y="2699946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3" name="流程图: 过程 32"/>
          <p:cNvSpPr/>
          <p:nvPr/>
        </p:nvSpPr>
        <p:spPr>
          <a:xfrm>
            <a:off x="5468217" y="2968980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4" name="流程图: 过程 33"/>
          <p:cNvSpPr/>
          <p:nvPr/>
        </p:nvSpPr>
        <p:spPr>
          <a:xfrm>
            <a:off x="5468217" y="2699946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6" name="流程图: 过程 35"/>
          <p:cNvSpPr/>
          <p:nvPr/>
        </p:nvSpPr>
        <p:spPr>
          <a:xfrm>
            <a:off x="5737444" y="3790699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7" name="流程图: 过程 36"/>
          <p:cNvSpPr/>
          <p:nvPr/>
        </p:nvSpPr>
        <p:spPr>
          <a:xfrm>
            <a:off x="5733371" y="4064778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8" name="流程图: 过程 37"/>
          <p:cNvSpPr/>
          <p:nvPr/>
        </p:nvSpPr>
        <p:spPr>
          <a:xfrm>
            <a:off x="5468751" y="4064778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39" name="流程图: 过程 38"/>
          <p:cNvSpPr/>
          <p:nvPr/>
        </p:nvSpPr>
        <p:spPr>
          <a:xfrm>
            <a:off x="5189033" y="4066200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40" name="流程图: 过程 39"/>
          <p:cNvSpPr/>
          <p:nvPr/>
        </p:nvSpPr>
        <p:spPr>
          <a:xfrm>
            <a:off x="6556296" y="4062559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41" name="流程图: 过程 40"/>
          <p:cNvSpPr/>
          <p:nvPr/>
        </p:nvSpPr>
        <p:spPr>
          <a:xfrm>
            <a:off x="6278787" y="4061884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42" name="流程图: 过程 41"/>
          <p:cNvSpPr/>
          <p:nvPr/>
        </p:nvSpPr>
        <p:spPr>
          <a:xfrm>
            <a:off x="4376475" y="4064862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43" name="流程图: 过程 42"/>
          <p:cNvSpPr/>
          <p:nvPr/>
        </p:nvSpPr>
        <p:spPr>
          <a:xfrm>
            <a:off x="4096757" y="4065824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44" name="流程图: 过程 43"/>
          <p:cNvSpPr/>
          <p:nvPr/>
        </p:nvSpPr>
        <p:spPr>
          <a:xfrm>
            <a:off x="3829364" y="4064778"/>
            <a:ext cx="273600" cy="27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grpSp>
        <p:nvGrpSpPr>
          <p:cNvPr id="35" name="PA-组合 12">
            <a:extLst>
              <a:ext uri="{FF2B5EF4-FFF2-40B4-BE49-F238E27FC236}">
                <a16:creationId xmlns:a16="http://schemas.microsoft.com/office/drawing/2014/main" id="{854D4F13-476F-4152-A470-45A4B1A2703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98773" y="371493"/>
            <a:ext cx="1601590" cy="481489"/>
            <a:chOff x="792274" y="544036"/>
            <a:chExt cx="2065226" cy="580996"/>
          </a:xfrm>
        </p:grpSpPr>
        <p:sp>
          <p:nvSpPr>
            <p:cNvPr id="45" name="PA-圆角矩形 14">
              <a:extLst>
                <a:ext uri="{FF2B5EF4-FFF2-40B4-BE49-F238E27FC236}">
                  <a16:creationId xmlns:a16="http://schemas.microsoft.com/office/drawing/2014/main" id="{2339467A-E6C0-4133-951E-25D40D666CB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45014" y="604970"/>
              <a:ext cx="1812486" cy="459128"/>
            </a:xfrm>
            <a:prstGeom prst="roundRect">
              <a:avLst>
                <a:gd name="adj" fmla="val 50000"/>
              </a:avLst>
            </a:prstGeom>
            <a:solidFill>
              <a:srgbClr val="35B1A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46" name="PA-矩形 15">
              <a:extLst>
                <a:ext uri="{FF2B5EF4-FFF2-40B4-BE49-F238E27FC236}">
                  <a16:creationId xmlns:a16="http://schemas.microsoft.com/office/drawing/2014/main" id="{EF3F8F68-1BED-4D26-9CDF-F22EEED662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47291" y="592466"/>
              <a:ext cx="1445293" cy="430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628650" algn="l"/>
                </a:tabLst>
              </a:pPr>
              <a:r>
                <a:rPr lang="zh-CN" altLang="en-US" sz="18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拓展思考</a:t>
              </a: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80E94974-B730-4070-93CA-C07A66FE5813}"/>
                </a:ext>
              </a:extLst>
            </p:cNvPr>
            <p:cNvGrpSpPr/>
            <p:nvPr/>
          </p:nvGrpSpPr>
          <p:grpSpPr>
            <a:xfrm>
              <a:off x="792274" y="544036"/>
              <a:ext cx="592676" cy="580996"/>
              <a:chOff x="792274" y="544036"/>
              <a:chExt cx="592676" cy="580996"/>
            </a:xfrm>
          </p:grpSpPr>
          <p:sp>
            <p:nvSpPr>
              <p:cNvPr id="48" name="PA-椭圆 17">
                <a:extLst>
                  <a:ext uri="{FF2B5EF4-FFF2-40B4-BE49-F238E27FC236}">
                    <a16:creationId xmlns:a16="http://schemas.microsoft.com/office/drawing/2014/main" id="{400E58CE-A29D-4015-88DC-3519CCBE6CC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92274" y="544036"/>
                <a:ext cx="580996" cy="580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49" name="PA-椭圆 18">
                <a:extLst>
                  <a:ext uri="{FF2B5EF4-FFF2-40B4-BE49-F238E27FC236}">
                    <a16:creationId xmlns:a16="http://schemas.microsoft.com/office/drawing/2014/main" id="{E2F789D4-3B21-41B7-B166-0D653CBF9B05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03988" y="555750"/>
                <a:ext cx="557568" cy="557568"/>
              </a:xfrm>
              <a:prstGeom prst="ellipse">
                <a:avLst/>
              </a:prstGeom>
              <a:solidFill>
                <a:srgbClr val="35B1A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  <p:pic>
            <p:nvPicPr>
              <p:cNvPr id="50" name="PA-图片 19">
                <a:extLst>
                  <a:ext uri="{FF2B5EF4-FFF2-40B4-BE49-F238E27FC236}">
                    <a16:creationId xmlns:a16="http://schemas.microsoft.com/office/drawing/2014/main" id="{B6DAE506-F00F-46C0-AC75-6235BBB4E1A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98" t="33775" r="26909" b="33023"/>
              <a:stretch/>
            </p:blipFill>
            <p:spPr>
              <a:xfrm>
                <a:off x="848603" y="608700"/>
                <a:ext cx="536347" cy="471167"/>
              </a:xfrm>
              <a:prstGeom prst="rect">
                <a:avLst/>
              </a:prstGeom>
            </p:spPr>
          </p:pic>
          <p:sp>
            <p:nvSpPr>
              <p:cNvPr id="51" name="PA-椭圆 20">
                <a:extLst>
                  <a:ext uri="{FF2B5EF4-FFF2-40B4-BE49-F238E27FC236}">
                    <a16:creationId xmlns:a16="http://schemas.microsoft.com/office/drawing/2014/main" id="{FCBD5F05-1B8B-4451-BE6D-3F75E14035C9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72000" y="62775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52" name="PA-椭圆 21">
                <a:extLst>
                  <a:ext uri="{FF2B5EF4-FFF2-40B4-BE49-F238E27FC236}">
                    <a16:creationId xmlns:a16="http://schemas.microsoft.com/office/drawing/2014/main" id="{40B08F65-FDDC-41A5-B014-68DDBAA5486F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102138" y="96171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53" name="PA-椭圆 22">
                <a:extLst>
                  <a:ext uri="{FF2B5EF4-FFF2-40B4-BE49-F238E27FC236}">
                    <a16:creationId xmlns:a16="http://schemas.microsoft.com/office/drawing/2014/main" id="{EC20BEFA-0370-4C80-8310-89C89073476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222743" y="96171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68188" y="895941"/>
            <a:ext cx="631550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en-US" sz="1800" dirty="0">
                <a:cs typeface="+mn-ea"/>
                <a:sym typeface="+mn-lt"/>
              </a:rPr>
              <a:t>1</a:t>
            </a:r>
            <a:r>
              <a:rPr lang="zh-CN" altLang="en-US" sz="1800" dirty="0">
                <a:cs typeface="+mn-ea"/>
                <a:sym typeface="+mn-lt"/>
              </a:rPr>
              <a:t>、搭一搭，想一想，从正面看到的形状一样吗？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444" y="1631566"/>
            <a:ext cx="2046685" cy="89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34390" y="1674179"/>
            <a:ext cx="2103835" cy="87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1951626" y="3428995"/>
            <a:ext cx="342891" cy="3429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91114" y="3430701"/>
            <a:ext cx="342891" cy="3429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61159" y="3082683"/>
            <a:ext cx="342891" cy="3429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10882" y="3432407"/>
            <a:ext cx="342891" cy="3429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61159" y="3430701"/>
            <a:ext cx="342891" cy="3429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64171" y="3379522"/>
            <a:ext cx="342891" cy="3429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17860" y="3381228"/>
            <a:ext cx="342891" cy="3429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77870" y="3403405"/>
            <a:ext cx="342891" cy="3429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41795" y="3405111"/>
            <a:ext cx="342891" cy="3429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82988" y="3060506"/>
            <a:ext cx="342891" cy="3429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rot="5400000">
            <a:off x="1905569" y="2871147"/>
            <a:ext cx="665329" cy="119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>
            <a:off x="3075011" y="2749172"/>
            <a:ext cx="4793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16200000" flipH="1">
            <a:off x="6386299" y="2805467"/>
            <a:ext cx="59197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rot="16200000" flipH="1">
            <a:off x="5204061" y="2800350"/>
            <a:ext cx="49985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3206807" y="411192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  <a:cs typeface="+mn-ea"/>
                <a:sym typeface="+mn-lt"/>
              </a:rPr>
              <a:t>看到的形状不一样。</a:t>
            </a:r>
          </a:p>
        </p:txBody>
      </p:sp>
      <p:grpSp>
        <p:nvGrpSpPr>
          <p:cNvPr id="35" name="PA-组合 12">
            <a:extLst>
              <a:ext uri="{FF2B5EF4-FFF2-40B4-BE49-F238E27FC236}">
                <a16:creationId xmlns:a16="http://schemas.microsoft.com/office/drawing/2014/main" id="{918D75BB-2F60-4DAB-9303-2653A0F6D06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98773" y="371493"/>
            <a:ext cx="1601590" cy="686466"/>
            <a:chOff x="792274" y="544036"/>
            <a:chExt cx="2065226" cy="828335"/>
          </a:xfrm>
        </p:grpSpPr>
        <p:sp>
          <p:nvSpPr>
            <p:cNvPr id="36" name="PA-圆角矩形 14">
              <a:extLst>
                <a:ext uri="{FF2B5EF4-FFF2-40B4-BE49-F238E27FC236}">
                  <a16:creationId xmlns:a16="http://schemas.microsoft.com/office/drawing/2014/main" id="{01F1CD41-CC67-43B0-B633-A4D7FFB87AA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45014" y="604970"/>
              <a:ext cx="1812486" cy="459128"/>
            </a:xfrm>
            <a:prstGeom prst="roundRect">
              <a:avLst>
                <a:gd name="adj" fmla="val 50000"/>
              </a:avLst>
            </a:prstGeom>
            <a:solidFill>
              <a:srgbClr val="35B1A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38" name="PA-矩形 15">
              <a:extLst>
                <a:ext uri="{FF2B5EF4-FFF2-40B4-BE49-F238E27FC236}">
                  <a16:creationId xmlns:a16="http://schemas.microsoft.com/office/drawing/2014/main" id="{B7C44D3B-5771-448C-8D77-E4220B24760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47291" y="592466"/>
              <a:ext cx="1445293" cy="779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628650" algn="l"/>
                </a:tabLst>
              </a:pPr>
              <a:r>
                <a:rPr lang="zh-CN" altLang="en-US" sz="1800" dirty="0">
                  <a:solidFill>
                    <a:schemeClr val="bg1"/>
                  </a:solidFill>
                  <a:latin typeface="+mj-lt"/>
                  <a:cs typeface="+mn-ea"/>
                  <a:sym typeface="+mn-lt"/>
                </a:rPr>
                <a:t>习题巩固</a:t>
              </a:r>
            </a:p>
            <a:p>
              <a:pPr>
                <a:tabLst>
                  <a:tab pos="628650" algn="l"/>
                </a:tabLst>
              </a:pPr>
              <a:endParaRPr lang="zh-CN" altLang="en-US" sz="1800" dirty="0">
                <a:solidFill>
                  <a:schemeClr val="bg1"/>
                </a:solidFill>
                <a:latin typeface="+mj-lt"/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B83C44B2-7101-4423-81B4-94CE77FD81A6}"/>
                </a:ext>
              </a:extLst>
            </p:cNvPr>
            <p:cNvGrpSpPr/>
            <p:nvPr/>
          </p:nvGrpSpPr>
          <p:grpSpPr>
            <a:xfrm>
              <a:off x="792274" y="544036"/>
              <a:ext cx="592676" cy="580996"/>
              <a:chOff x="792274" y="544036"/>
              <a:chExt cx="592676" cy="580996"/>
            </a:xfrm>
          </p:grpSpPr>
          <p:sp>
            <p:nvSpPr>
              <p:cNvPr id="40" name="PA-椭圆 17">
                <a:extLst>
                  <a:ext uri="{FF2B5EF4-FFF2-40B4-BE49-F238E27FC236}">
                    <a16:creationId xmlns:a16="http://schemas.microsoft.com/office/drawing/2014/main" id="{FE454417-F707-4F84-B2F9-5C0C7D40281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92274" y="544036"/>
                <a:ext cx="580996" cy="580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41" name="PA-椭圆 18">
                <a:extLst>
                  <a:ext uri="{FF2B5EF4-FFF2-40B4-BE49-F238E27FC236}">
                    <a16:creationId xmlns:a16="http://schemas.microsoft.com/office/drawing/2014/main" id="{63FB0662-F84F-4133-93AD-F5E0E0F814BC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03988" y="555750"/>
                <a:ext cx="557568" cy="557568"/>
              </a:xfrm>
              <a:prstGeom prst="ellipse">
                <a:avLst/>
              </a:prstGeom>
              <a:solidFill>
                <a:srgbClr val="35B1A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  <p:pic>
            <p:nvPicPr>
              <p:cNvPr id="42" name="PA-图片 19">
                <a:extLst>
                  <a:ext uri="{FF2B5EF4-FFF2-40B4-BE49-F238E27FC236}">
                    <a16:creationId xmlns:a16="http://schemas.microsoft.com/office/drawing/2014/main" id="{7A30852C-FBE3-45AE-BA08-418B51A4453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98" t="33775" r="26909" b="33023"/>
              <a:stretch/>
            </p:blipFill>
            <p:spPr>
              <a:xfrm>
                <a:off x="848603" y="608700"/>
                <a:ext cx="536347" cy="471167"/>
              </a:xfrm>
              <a:prstGeom prst="rect">
                <a:avLst/>
              </a:prstGeom>
            </p:spPr>
          </p:pic>
          <p:sp>
            <p:nvSpPr>
              <p:cNvPr id="43" name="PA-椭圆 20">
                <a:extLst>
                  <a:ext uri="{FF2B5EF4-FFF2-40B4-BE49-F238E27FC236}">
                    <a16:creationId xmlns:a16="http://schemas.microsoft.com/office/drawing/2014/main" id="{CB8EED32-FCFA-4B2D-B04E-B93A2548A503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72000" y="62775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44" name="PA-椭圆 21">
                <a:extLst>
                  <a:ext uri="{FF2B5EF4-FFF2-40B4-BE49-F238E27FC236}">
                    <a16:creationId xmlns:a16="http://schemas.microsoft.com/office/drawing/2014/main" id="{83DCDAB1-DCDF-43C4-B5A5-6ABE98152F4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102138" y="96171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45" name="PA-椭圆 22">
                <a:extLst>
                  <a:ext uri="{FF2B5EF4-FFF2-40B4-BE49-F238E27FC236}">
                    <a16:creationId xmlns:a16="http://schemas.microsoft.com/office/drawing/2014/main" id="{74C236EF-FB66-40E2-805C-148BF11E3AA6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222743" y="96171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+mj-lt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110" y="1725009"/>
            <a:ext cx="1614755" cy="254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730" y="1684297"/>
            <a:ext cx="1634338" cy="255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537079" y="699510"/>
            <a:ext cx="6187553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en-US" sz="1800" dirty="0">
                <a:cs typeface="+mn-ea"/>
                <a:sym typeface="+mn-lt"/>
              </a:rPr>
              <a:t>2</a:t>
            </a:r>
            <a:r>
              <a:rPr lang="zh-CN" altLang="en-US" sz="1800" dirty="0">
                <a:cs typeface="+mn-ea"/>
                <a:sym typeface="+mn-lt"/>
              </a:rPr>
              <a:t>、想一想，从上面看到的是什么形状？连一连。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3611540" y="2325237"/>
            <a:ext cx="1881684" cy="11651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3611540" y="2231411"/>
            <a:ext cx="1871451" cy="13323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np1br1p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7487</TotalTime>
  <Words>373</Words>
  <Application>Microsoft Office PowerPoint</Application>
  <PresentationFormat>全屏显示(16:9)</PresentationFormat>
  <Paragraphs>50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黑体</vt:lpstr>
      <vt:lpstr>华文楷体</vt:lpstr>
      <vt:lpstr>楷体</vt:lpstr>
      <vt:lpstr>宋体</vt:lpstr>
      <vt:lpstr>Arial</vt:lpstr>
      <vt:lpstr>Candara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1503</cp:revision>
  <dcterms:created xsi:type="dcterms:W3CDTF">2018-11-06T07:38:45Z</dcterms:created>
  <dcterms:modified xsi:type="dcterms:W3CDTF">2019-11-07T02:11:45Z</dcterms:modified>
</cp:coreProperties>
</file>