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2"/>
  </p:sldMasterIdLst>
  <p:notesMasterIdLst>
    <p:notesMasterId r:id="rId31"/>
  </p:notesMasterIdLst>
  <p:sldIdLst>
    <p:sldId id="256" r:id="rId3"/>
    <p:sldId id="289" r:id="rId4"/>
    <p:sldId id="257" r:id="rId5"/>
    <p:sldId id="384" r:id="rId6"/>
    <p:sldId id="411" r:id="rId7"/>
    <p:sldId id="413" r:id="rId8"/>
    <p:sldId id="347" r:id="rId9"/>
    <p:sldId id="349" r:id="rId10"/>
    <p:sldId id="382" r:id="rId11"/>
    <p:sldId id="344" r:id="rId12"/>
    <p:sldId id="412" r:id="rId13"/>
    <p:sldId id="414" r:id="rId14"/>
    <p:sldId id="280" r:id="rId15"/>
    <p:sldId id="322" r:id="rId16"/>
    <p:sldId id="345" r:id="rId17"/>
    <p:sldId id="415" r:id="rId18"/>
    <p:sldId id="418" r:id="rId19"/>
    <p:sldId id="419" r:id="rId20"/>
    <p:sldId id="301" r:id="rId21"/>
    <p:sldId id="300" r:id="rId22"/>
    <p:sldId id="403" r:id="rId23"/>
    <p:sldId id="383" r:id="rId24"/>
    <p:sldId id="416" r:id="rId25"/>
    <p:sldId id="417" r:id="rId26"/>
    <p:sldId id="297" r:id="rId27"/>
    <p:sldId id="321" r:id="rId28"/>
    <p:sldId id="281" r:id="rId29"/>
    <p:sldId id="290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5FB"/>
    <a:srgbClr val="0000FF"/>
    <a:srgbClr val="3333FF"/>
    <a:srgbClr val="CC3300"/>
    <a:srgbClr val="009FB9"/>
    <a:srgbClr val="0E98D6"/>
    <a:srgbClr val="DF5963"/>
    <a:srgbClr val="D86163"/>
    <a:srgbClr val="3000B8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48" y="-108"/>
      </p:cViewPr>
      <p:guideLst>
        <p:guide orient="horz" pos="2142"/>
        <p:guide pos="37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57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4213"/>
            <a:ext cx="6096000" cy="3430587"/>
          </a:xfrm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1FA661-F1E3-47B0-84BF-09108770DAE4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4213"/>
            <a:ext cx="6096000" cy="3430587"/>
          </a:xfrm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1FA661-F1E3-47B0-84BF-09108770DAE4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4213"/>
            <a:ext cx="6096000" cy="3430587"/>
          </a:xfrm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1FA661-F1E3-47B0-84BF-09108770DAE4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C7370-DDAF-4B50-9C1D-F6A54DD694CF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BA0FA-24B5-489C-9A1B-180DB32B3628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2021/9/16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2021/9/16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2021/9/16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6035" y="-635"/>
            <a:ext cx="12244705" cy="685927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480" y="6303010"/>
            <a:ext cx="12245975" cy="551815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616565" y="161925"/>
            <a:ext cx="1407795" cy="430530"/>
          </a:xfrm>
          <a:prstGeom prst="rect">
            <a:avLst/>
          </a:prstGeom>
        </p:spPr>
      </p:pic>
      <p:pic>
        <p:nvPicPr>
          <p:cNvPr id="5" name="图片 4" descr="书本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9701530" y="4909185"/>
            <a:ext cx="2852420" cy="1767840"/>
          </a:xfrm>
          <a:prstGeom prst="rect">
            <a:avLst/>
          </a:prstGeom>
        </p:spPr>
      </p:pic>
      <p:pic>
        <p:nvPicPr>
          <p:cNvPr id="12" name="图片 11" descr="线条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-30480" y="6303645"/>
            <a:ext cx="12245340" cy="551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2021/9/16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6035" y="-635"/>
            <a:ext cx="12244705" cy="685927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480" y="6303010"/>
            <a:ext cx="12245975" cy="551815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616565" y="161925"/>
            <a:ext cx="1407795" cy="430530"/>
          </a:xfrm>
          <a:prstGeom prst="rect">
            <a:avLst/>
          </a:prstGeom>
        </p:spPr>
      </p:pic>
      <p:pic>
        <p:nvPicPr>
          <p:cNvPr id="5" name="图片 4" descr="书本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9701530" y="4909185"/>
            <a:ext cx="2852420" cy="1767840"/>
          </a:xfrm>
          <a:prstGeom prst="rect">
            <a:avLst/>
          </a:prstGeom>
        </p:spPr>
      </p:pic>
      <p:pic>
        <p:nvPicPr>
          <p:cNvPr id="12" name="图片 11" descr="线条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-30480" y="6303645"/>
            <a:ext cx="12245340" cy="551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9.xml"/><Relationship Id="rId6" Type="http://schemas.openxmlformats.org/officeDocument/2006/relationships/image" Target="../media/image11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384525" y="2090662"/>
            <a:ext cx="903907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 smtClean="0">
                <a:latin typeface="+mn-ea"/>
              </a:rPr>
              <a:t>Lesson 42:  Peace at last</a:t>
            </a:r>
            <a:endParaRPr lang="en-US" altLang="zh-CN" sz="4800" b="1" dirty="0">
              <a:latin typeface="+mn-ea"/>
            </a:endParaRPr>
          </a:p>
        </p:txBody>
      </p:sp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8190" y="4932680"/>
            <a:ext cx="2852420" cy="1767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533140" y="468050"/>
            <a:ext cx="4801849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n>
                  <a:noFill/>
                </a:ln>
                <a:solidFill>
                  <a:srgbClr val="009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</a:t>
            </a:r>
            <a:r>
              <a:rPr lang="en-US" altLang="zh-CN" sz="1600" dirty="0" smtClean="0">
                <a:solidFill>
                  <a:srgbClr val="009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US" altLang="zh-CN" sz="1600" dirty="0" smtClean="0">
                <a:ln>
                  <a:noFill/>
                </a:ln>
                <a:solidFill>
                  <a:srgbClr val="009F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Work for Peace</a:t>
            </a:r>
            <a:endParaRPr lang="zh-CN" altLang="en-US" sz="1600" dirty="0" smtClean="0">
              <a:ln>
                <a:noFill/>
              </a:ln>
              <a:solidFill>
                <a:srgbClr val="009F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263255" y="612140"/>
            <a:ext cx="1993900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8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70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07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74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68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2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27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0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1650211" y="599227"/>
            <a:ext cx="195389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101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3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0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07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1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395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0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73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-93980" y="6553200"/>
            <a:ext cx="12421870" cy="40640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9816" y="3596005"/>
            <a:ext cx="3875405" cy="2673985"/>
            <a:chOff x="276" y="5779"/>
            <a:chExt cx="6103" cy="4211"/>
          </a:xfrm>
        </p:grpSpPr>
        <p:pic>
          <p:nvPicPr>
            <p:cNvPr id="2" name="图片 1" descr="3(数学）全身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276" y="5779"/>
              <a:ext cx="4197" cy="42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 descr="2345_image_file_copy_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3" y="7768"/>
              <a:ext cx="2426" cy="21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2505" y="1360170"/>
            <a:ext cx="10515600" cy="4845685"/>
          </a:xfrm>
        </p:spPr>
        <p:txBody>
          <a:bodyPr>
            <a:noAutofit/>
          </a:bodyPr>
          <a:lstStyle/>
          <a:p>
            <a:pPr fontAlgn="auto">
              <a:lnSpc>
                <a:spcPct val="130000"/>
              </a:lnSpc>
              <a:buNone/>
            </a:pPr>
            <a:r>
              <a:rPr lang="en-US" altLang="zh-CN" sz="2700" b="1" dirty="0" smtClean="0">
                <a:solidFill>
                  <a:srgbClr val="0000FF"/>
                </a:solidFill>
              </a:rPr>
              <a:t>Read the lesson and find the phrases. </a:t>
            </a:r>
            <a:r>
              <a:rPr lang="en-US" altLang="zh-CN" sz="2700" b="1" dirty="0" smtClean="0">
                <a:solidFill>
                  <a:srgbClr val="0000FF"/>
                </a:solidFill>
              </a:rPr>
              <a:t>And t</a:t>
            </a:r>
            <a:r>
              <a:rPr lang="en-US" altLang="zh-CN" sz="2700" b="1" dirty="0" smtClean="0">
                <a:solidFill>
                  <a:srgbClr val="0000FF"/>
                </a:solidFill>
              </a:rPr>
              <a:t>hen </a:t>
            </a:r>
            <a:r>
              <a:rPr lang="en-US" altLang="zh-CN" sz="2700" b="1" dirty="0" smtClean="0">
                <a:solidFill>
                  <a:srgbClr val="0000FF"/>
                </a:solidFill>
              </a:rPr>
              <a:t>put them into Chinese.</a:t>
            </a:r>
          </a:p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1. have a fight with sb. </a:t>
            </a:r>
          </a:p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2. a couple of</a:t>
            </a:r>
          </a:p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3.of course</a:t>
            </a:r>
          </a:p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4. be ready to do sth.</a:t>
            </a:r>
          </a:p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5. thanks to</a:t>
            </a:r>
          </a:p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</a:t>
            </a:r>
          </a:p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</a:t>
            </a:r>
          </a:p>
          <a:p>
            <a:pPr>
              <a:buNone/>
            </a:pPr>
            <a:endParaRPr lang="en-US" altLang="zh-CN" sz="1800" dirty="0" smtClean="0"/>
          </a:p>
        </p:txBody>
      </p:sp>
      <p:sp>
        <p:nvSpPr>
          <p:cNvPr id="2" name="文本框 1"/>
          <p:cNvSpPr txBox="1"/>
          <p:nvPr/>
        </p:nvSpPr>
        <p:spPr>
          <a:xfrm>
            <a:off x="6693210" y="2723782"/>
            <a:ext cx="2607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</a:rPr>
              <a:t>与某人吵架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93077" y="3399190"/>
            <a:ext cx="2607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</a:rPr>
              <a:t>几个；两个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92752" y="3966826"/>
            <a:ext cx="2607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</a:rPr>
              <a:t>当然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92913" y="4605789"/>
            <a:ext cx="2607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</a:rPr>
              <a:t>准备做某事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992208" y="492119"/>
            <a:ext cx="6637655" cy="706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Read, find and translate</a:t>
            </a:r>
            <a:endParaRPr lang="zh-CN" alt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19913" y="5240789"/>
            <a:ext cx="2607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</a:rPr>
              <a:t>多亏；由于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2505" y="1360170"/>
            <a:ext cx="10515600" cy="4845685"/>
          </a:xfrm>
        </p:spPr>
        <p:txBody>
          <a:bodyPr>
            <a:noAutofit/>
          </a:bodyPr>
          <a:lstStyle/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6.  have a talk  </a:t>
            </a:r>
          </a:p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7. hold a meeting</a:t>
            </a:r>
          </a:p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8. fight over</a:t>
            </a:r>
          </a:p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9. a</a:t>
            </a:r>
            <a:r>
              <a:rPr lang="en-US" altLang="zh-CN" sz="2700" dirty="0" smtClean="0">
                <a:sym typeface="+mn-ea"/>
              </a:rPr>
              <a:t>g</a:t>
            </a:r>
            <a:r>
              <a:rPr lang="en-US" altLang="zh-CN" sz="2700" dirty="0" smtClean="0"/>
              <a:t>ree with</a:t>
            </a:r>
          </a:p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10. sit down</a:t>
            </a:r>
          </a:p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11. talk about </a:t>
            </a:r>
          </a:p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12. many of ...</a:t>
            </a:r>
          </a:p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</a:t>
            </a:r>
          </a:p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</a:t>
            </a:r>
          </a:p>
          <a:p>
            <a:pPr>
              <a:buNone/>
            </a:pPr>
            <a:endParaRPr lang="en-US" altLang="zh-CN" sz="1800" dirty="0" smtClean="0"/>
          </a:p>
        </p:txBody>
      </p:sp>
      <p:sp>
        <p:nvSpPr>
          <p:cNvPr id="2" name="文本框 1"/>
          <p:cNvSpPr txBox="1"/>
          <p:nvPr/>
        </p:nvSpPr>
        <p:spPr>
          <a:xfrm>
            <a:off x="6693210" y="1580782"/>
            <a:ext cx="2607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</a:rPr>
              <a:t>交谈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93077" y="2143160"/>
            <a:ext cx="2607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solidFill>
                  <a:srgbClr val="C00000"/>
                </a:solidFill>
              </a:rPr>
              <a:t>开会</a:t>
            </a:r>
            <a:endParaRPr lang="zh-CN" altLang="zh-CN" sz="24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92900" y="2809240"/>
            <a:ext cx="4060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</a:rPr>
              <a:t>为</a:t>
            </a:r>
            <a:r>
              <a:rPr lang="zh-CN" altLang="zh-CN" sz="2400" b="1" dirty="0">
                <a:solidFill>
                  <a:srgbClr val="C00000"/>
                </a:solidFill>
                <a:latin typeface="Adobe 仿宋 Std R" pitchFamily="18" charset="-122"/>
                <a:ea typeface="Adobe 仿宋 Std R" pitchFamily="18" charset="-122"/>
              </a:rPr>
              <a:t>……</a:t>
            </a:r>
            <a:r>
              <a:rPr lang="zh-CN" altLang="zh-CN" sz="2400" b="1" dirty="0">
                <a:solidFill>
                  <a:srgbClr val="C00000"/>
                </a:solidFill>
              </a:rPr>
              <a:t>而争吵</a:t>
            </a:r>
            <a:r>
              <a:rPr lang="en-US" altLang="zh-CN" sz="2400" b="1" dirty="0">
                <a:solidFill>
                  <a:srgbClr val="C00000"/>
                </a:solidFill>
              </a:rPr>
              <a:t>/</a:t>
            </a:r>
            <a:r>
              <a:rPr lang="zh-CN" altLang="zh-CN" sz="2400" b="1" dirty="0">
                <a:solidFill>
                  <a:srgbClr val="C00000"/>
                </a:solidFill>
              </a:rPr>
              <a:t>争斗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92900" y="3552825"/>
            <a:ext cx="4815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</a:rPr>
              <a:t>同意；与某人意见一致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92913" y="4139699"/>
            <a:ext cx="2607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</a:rPr>
              <a:t>坐下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19913" y="4732154"/>
            <a:ext cx="2607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</a:rPr>
              <a:t>谈论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19913" y="5324609"/>
            <a:ext cx="2607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  <a:latin typeface="Adobe 仿宋 Std R" pitchFamily="18" charset="-122"/>
                <a:ea typeface="Adobe 仿宋 Std R" pitchFamily="18" charset="-122"/>
              </a:rPr>
              <a:t>……</a:t>
            </a:r>
            <a:r>
              <a:rPr lang="zh-CN" altLang="zh-CN" sz="2400" b="1" dirty="0">
                <a:solidFill>
                  <a:srgbClr val="C00000"/>
                </a:solidFill>
              </a:rPr>
              <a:t>中的许多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4" grpId="0"/>
      <p:bldP spid="4" grpId="1"/>
      <p:bldP spid="5" grpId="0"/>
      <p:bldP spid="5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2505" y="1360170"/>
            <a:ext cx="10515600" cy="4845685"/>
          </a:xfrm>
        </p:spPr>
        <p:txBody>
          <a:bodyPr>
            <a:noAutofit/>
          </a:bodyPr>
          <a:lstStyle/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13. rather than   </a:t>
            </a:r>
          </a:p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14. knock at </a:t>
            </a:r>
          </a:p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15. solve a problem</a:t>
            </a:r>
          </a:p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16. in the world</a:t>
            </a:r>
          </a:p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17. have to</a:t>
            </a:r>
          </a:p>
          <a:p>
            <a:pPr fontAlgn="auto">
              <a:lnSpc>
                <a:spcPct val="130000"/>
              </a:lnSpc>
              <a:buNone/>
            </a:pPr>
            <a:r>
              <a:rPr lang="en-US" altLang="zh-CN" sz="2700" dirty="0" smtClean="0"/>
              <a:t>    </a:t>
            </a:r>
          </a:p>
          <a:p>
            <a:pPr>
              <a:buNone/>
            </a:pPr>
            <a:endParaRPr lang="en-US" altLang="zh-CN" sz="1800" dirty="0" smtClean="0"/>
          </a:p>
        </p:txBody>
      </p:sp>
      <p:sp>
        <p:nvSpPr>
          <p:cNvPr id="2" name="文本框 1"/>
          <p:cNvSpPr txBox="1"/>
          <p:nvPr/>
        </p:nvSpPr>
        <p:spPr>
          <a:xfrm>
            <a:off x="6693210" y="1580782"/>
            <a:ext cx="2607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</a:rPr>
              <a:t>而不是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79107" y="2143160"/>
            <a:ext cx="2607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</a:rPr>
              <a:t>敲（门、窗等）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92900" y="2809240"/>
            <a:ext cx="4060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</a:rPr>
              <a:t>解决问题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92900" y="3552825"/>
            <a:ext cx="4815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</a:rPr>
              <a:t>在世界上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92913" y="4139699"/>
            <a:ext cx="2607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</a:rPr>
              <a:t>必须；不得不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8921" y="638849"/>
            <a:ext cx="1472565" cy="706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Read </a:t>
            </a:r>
            <a:endParaRPr lang="zh-CN" altLang="en-US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5412" y="1791478"/>
            <a:ext cx="662305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passage after the recording.</a:t>
            </a:r>
          </a:p>
        </p:txBody>
      </p:sp>
      <p:pic>
        <p:nvPicPr>
          <p:cNvPr id="4" name="图片 3" descr="src=http___www.wlxx160.com_myfiles_images_QQ%e6%88%aa%e5%9b%be20161118152001.png&amp;refer=http___www.wlxx16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2836" y="3129215"/>
            <a:ext cx="5445937" cy="2949063"/>
          </a:xfrm>
          <a:prstGeom prst="rect">
            <a:avLst/>
          </a:prstGeom>
        </p:spPr>
      </p:pic>
      <p:pic>
        <p:nvPicPr>
          <p:cNvPr id="5" name="Lesson 42 Passag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68797" y="175097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08637" y="799952"/>
            <a:ext cx="2873375" cy="645160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Do It!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450" y="1565272"/>
            <a:ext cx="99663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1. Fill in the blanks with the correct forms of the phrases in the box.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8870" y="3033010"/>
            <a:ext cx="9667875" cy="33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____________ the kind-hearted couple, the homeless boy  has a </a:t>
            </a:r>
          </a:p>
          <a:p>
            <a:pPr indent="0" fontAlgn="auto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new family.</a:t>
            </a:r>
          </a:p>
          <a:p>
            <a:pPr indent="0" fontAlgn="auto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Tom! Go and see who is ______________ the door.</a:t>
            </a:r>
          </a:p>
          <a:p>
            <a:pPr indent="0" fontAlgn="auto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We _______________ to answer all questions yesterday.</a:t>
            </a:r>
          </a:p>
          <a:p>
            <a:pPr indent="0" fontAlgn="auto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 would like to ride a bicycle ____________ drive a car.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252220" y="2272665"/>
            <a:ext cx="953897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hold a meeting    thanks to      rather than      knock at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33220" y="3168015"/>
            <a:ext cx="2553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Thanks to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27955" y="4530090"/>
            <a:ext cx="2553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knocking at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19960" y="5163185"/>
            <a:ext cx="2553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held a meeting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45175" y="5833745"/>
            <a:ext cx="2553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rather than</a:t>
            </a:r>
          </a:p>
        </p:txBody>
      </p:sp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4222" y="888270"/>
            <a:ext cx="54375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2. Choose the correct answers.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0081" y="1621971"/>
            <a:ext cx="10548257" cy="4569460"/>
          </a:xfrm>
          <a:prstGeom prst="rect">
            <a:avLst/>
          </a:prstGeom>
          <a:solidFill>
            <a:srgbClr val="EAF5FB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2800" b="1" dirty="0"/>
              <a:t>Group A:</a:t>
            </a:r>
          </a:p>
          <a:p>
            <a:pPr fontAlgn="auto">
              <a:lnSpc>
                <a:spcPct val="130000"/>
              </a:lnSpc>
            </a:pPr>
            <a:r>
              <a:rPr lang="en-US" altLang="zh-CN" sz="2800" dirty="0"/>
              <a:t>1. When two dogs ____________ a bone, a third one takes the bone and carries it away.</a:t>
            </a:r>
          </a:p>
          <a:p>
            <a:pPr fontAlgn="auto">
              <a:lnSpc>
                <a:spcPct val="130000"/>
              </a:lnSpc>
            </a:pPr>
            <a:r>
              <a:rPr lang="en-US" altLang="zh-CN" sz="2800" dirty="0"/>
              <a:t>2. All count</a:t>
            </a:r>
            <a:r>
              <a:rPr lang="en-US" altLang="zh-CN" sz="2800" dirty="0">
                <a:sym typeface="+mn-ea"/>
              </a:rPr>
              <a:t>r</a:t>
            </a:r>
            <a:r>
              <a:rPr lang="en-US" altLang="zh-CN" sz="2800" dirty="0"/>
              <a:t>ies should work together to ____________ global warming.</a:t>
            </a:r>
          </a:p>
          <a:p>
            <a:pPr fontAlgn="auto">
              <a:lnSpc>
                <a:spcPct val="130000"/>
              </a:lnSpc>
            </a:pPr>
            <a:r>
              <a:rPr lang="en-US" altLang="zh-CN" sz="2800" dirty="0"/>
              <a:t>3. I don't want to ____________ my cousin because she's my best friend.</a:t>
            </a:r>
          </a:p>
          <a:p>
            <a:pPr fontAlgn="auto">
              <a:lnSpc>
                <a:spcPct val="130000"/>
              </a:lnSpc>
            </a:pPr>
            <a:r>
              <a:rPr lang="en-US" altLang="zh-CN" sz="2800" dirty="0"/>
              <a:t>    A. fight with                B. fight against                C. fight over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36160" y="2158365"/>
            <a:ext cx="76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50530" y="3425825"/>
            <a:ext cx="76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67555" y="4518025"/>
            <a:ext cx="76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0081" y="1628321"/>
            <a:ext cx="10548257" cy="3322955"/>
          </a:xfrm>
          <a:prstGeom prst="rect">
            <a:avLst/>
          </a:prstGeom>
          <a:solidFill>
            <a:srgbClr val="EAF5FB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/>
              <a:t>Group B: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/>
              <a:t>1. This is the time we all __________. You cannot change it.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/>
              <a:t>2. I usually __________ you, but this time </a:t>
            </a:r>
            <a:r>
              <a:rPr lang="en-US" altLang="zh-CN" sz="2800" dirty="0"/>
              <a:t>I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disagree.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/>
              <a:t>3. We all __________ help her, but we don't know what  to do.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/>
              <a:t>    A. agree with                B. agree to                C. agree 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47385" y="2441575"/>
            <a:ext cx="76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89045" y="3059430"/>
            <a:ext cx="76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04235" y="3726815"/>
            <a:ext cx="76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7856" y="2120446"/>
            <a:ext cx="10548257" cy="3322955"/>
          </a:xfrm>
          <a:prstGeom prst="rect">
            <a:avLst/>
          </a:prstGeom>
          <a:solidFill>
            <a:srgbClr val="EAF5FB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/>
              <a:t> A friend in need is a friend indeed.</a:t>
            </a:r>
          </a:p>
          <a:p>
            <a:pPr fontAlgn="auto">
              <a:lnSpc>
                <a:spcPct val="150000"/>
              </a:lnSpc>
            </a:pPr>
            <a:endParaRPr lang="en-US" altLang="zh-CN" sz="2800" b="1" dirty="0"/>
          </a:p>
          <a:p>
            <a:pPr fontAlgn="auto">
              <a:lnSpc>
                <a:spcPct val="150000"/>
              </a:lnSpc>
            </a:pPr>
            <a:r>
              <a:rPr lang="en-US" altLang="zh-CN" sz="2800" b="1" dirty="0"/>
              <a:t>A good friend is like a mirror.</a:t>
            </a:r>
          </a:p>
          <a:p>
            <a:pPr fontAlgn="auto">
              <a:lnSpc>
                <a:spcPct val="150000"/>
              </a:lnSpc>
            </a:pPr>
            <a:endParaRPr lang="en-US" altLang="zh-CN" sz="2800" b="1" dirty="0"/>
          </a:p>
          <a:p>
            <a:pPr fontAlgn="auto">
              <a:lnSpc>
                <a:spcPct val="150000"/>
              </a:lnSpc>
            </a:pPr>
            <a:r>
              <a:rPr lang="en-US" altLang="zh-CN" sz="2800" b="1" dirty="0"/>
              <a:t>Tell me about your fri</a:t>
            </a:r>
            <a:r>
              <a:rPr lang="en-US" altLang="zh-CN" sz="2800" b="1" dirty="0">
                <a:sym typeface="+mn-ea"/>
              </a:rPr>
              <a:t>e</a:t>
            </a:r>
            <a:r>
              <a:rPr lang="en-US" altLang="zh-CN" sz="2800" b="1" dirty="0"/>
              <a:t>nds, and I'll </a:t>
            </a:r>
            <a:r>
              <a:rPr lang="en-US" altLang="zh-CN" sz="2800" b="1" dirty="0" smtClean="0"/>
              <a:t>tell </a:t>
            </a:r>
            <a:r>
              <a:rPr lang="en-US" altLang="zh-CN" sz="2800" b="1" dirty="0"/>
              <a:t>you who </a:t>
            </a:r>
            <a:r>
              <a:rPr lang="en-US" altLang="zh-CN" sz="2800" b="1" dirty="0" smtClean="0"/>
              <a:t>you </a:t>
            </a:r>
            <a:r>
              <a:rPr lang="en-US" altLang="zh-CN" sz="2800" b="1" dirty="0"/>
              <a:t>are.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31900" y="2879090"/>
            <a:ext cx="9341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</a:rPr>
              <a:t>患难见真情。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31900" y="4117975"/>
            <a:ext cx="9030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</a:rPr>
              <a:t>好朋友就像一面镜子。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03960" y="5443220"/>
            <a:ext cx="9228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</a:rPr>
              <a:t>告诉我你的朋友，我就能了解你。（人以群分，物以类聚）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797" y="902240"/>
            <a:ext cx="1088961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3. Read the following proverbs about friendship. Translate 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them into Chinese and discuss some of them with your friends.</a:t>
            </a:r>
          </a:p>
        </p:txBody>
      </p:sp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341" y="1641021"/>
            <a:ext cx="10548257" cy="3969385"/>
          </a:xfrm>
          <a:prstGeom prst="rect">
            <a:avLst/>
          </a:prstGeom>
          <a:solidFill>
            <a:srgbClr val="EAF5FB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/>
              <a:t> A true friend reaches for your hand and touches your heart.</a:t>
            </a:r>
          </a:p>
          <a:p>
            <a:pPr fontAlgn="auto">
              <a:lnSpc>
                <a:spcPct val="150000"/>
              </a:lnSpc>
            </a:pPr>
            <a:endParaRPr lang="en-US" altLang="zh-CN" sz="2800" b="1" dirty="0"/>
          </a:p>
          <a:p>
            <a:pPr fontAlgn="auto">
              <a:lnSpc>
                <a:spcPct val="150000"/>
              </a:lnSpc>
            </a:pPr>
            <a:r>
              <a:rPr lang="en-US" altLang="zh-CN" sz="2800" b="1" dirty="0"/>
              <a:t>The friends </a:t>
            </a:r>
            <a:r>
              <a:rPr lang="en-US" altLang="zh-CN" sz="2800" b="1" dirty="0">
                <a:sym typeface="+mn-ea"/>
              </a:rPr>
              <a:t>o</a:t>
            </a:r>
            <a:r>
              <a:rPr lang="en-US" altLang="zh-CN" sz="2800" b="1" dirty="0"/>
              <a:t>f our friends are our friends.</a:t>
            </a:r>
          </a:p>
          <a:p>
            <a:pPr fontAlgn="auto">
              <a:lnSpc>
                <a:spcPct val="150000"/>
              </a:lnSpc>
            </a:pPr>
            <a:endParaRPr lang="en-US" altLang="zh-CN" sz="2800" b="1" dirty="0"/>
          </a:p>
          <a:p>
            <a:pPr fontAlgn="auto">
              <a:lnSpc>
                <a:spcPct val="150000"/>
              </a:lnSpc>
            </a:pPr>
            <a:endParaRPr lang="en-US" altLang="zh-CN" sz="2800" b="1" dirty="0"/>
          </a:p>
          <a:p>
            <a:pPr fontAlgn="auto">
              <a:lnSpc>
                <a:spcPct val="150000"/>
              </a:lnSpc>
            </a:pPr>
            <a:endParaRPr lang="en-US" altLang="zh-CN" sz="28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231900" y="2371090"/>
            <a:ext cx="9341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solidFill>
                  <a:srgbClr val="C00000"/>
                </a:solidFill>
              </a:rPr>
              <a:t>真正的朋友是一个可以援手帮助并打动你的心的人。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31900" y="3695065"/>
            <a:ext cx="9030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</a:rPr>
              <a:t>朋友的朋友就是我们的朋友。</a:t>
            </a:r>
          </a:p>
        </p:txBody>
      </p:sp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1145" y="1145077"/>
            <a:ext cx="10342896" cy="553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Did you ever have a fight with a good friend?</a:t>
            </a:r>
            <a:r>
              <a:rPr lang="zh-CN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你曾经跟好朋友打</a:t>
            </a:r>
          </a:p>
          <a:p>
            <a:pPr algn="l">
              <a:lnSpc>
                <a:spcPct val="130000"/>
              </a:lnSpc>
            </a:pPr>
            <a:r>
              <a:rPr lang="zh-CN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过架吗？</a:t>
            </a:r>
            <a:endParaRPr lang="en-US" altLang="zh-CN" sz="2800" b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如果指在最近的过去时间里曾经发生过某事，通常用现在完成时态。但在</a:t>
            </a:r>
          </a:p>
          <a:p>
            <a:pPr algn="l">
              <a:lnSpc>
                <a:spcPct val="130000"/>
              </a:lnSpc>
            </a:pPr>
            <a:r>
              <a:rPr 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美国英语中，倾向于用一般过去时态表示。</a:t>
            </a:r>
          </a:p>
          <a:p>
            <a:pPr algn="l">
              <a:lnSpc>
                <a:spcPct val="130000"/>
              </a:lnSpc>
            </a:pPr>
            <a:r>
              <a:rPr 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you ever hear from him?</a:t>
            </a:r>
          </a:p>
          <a:p>
            <a:pPr algn="l">
              <a:lnSpc>
                <a:spcPct val="13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你曾经收到过他的来信吗？</a:t>
            </a:r>
          </a:p>
          <a:p>
            <a:pPr algn="l">
              <a:lnSpc>
                <a:spcPct val="130000"/>
              </a:lnSpc>
            </a:pPr>
            <a:r>
              <a:rPr lang="zh-CN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you finished your homework?</a:t>
            </a:r>
          </a:p>
          <a:p>
            <a:pPr algn="l">
              <a:lnSpc>
                <a:spcPct val="13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你完成作业了吗？</a:t>
            </a:r>
          </a:p>
          <a:p>
            <a:pPr algn="l">
              <a:lnSpc>
                <a:spcPct val="130000"/>
              </a:lnSpc>
            </a:pPr>
            <a:r>
              <a:rPr lang="zh-CN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Did you try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seafood 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yet?</a:t>
            </a:r>
          </a:p>
          <a:p>
            <a:pPr algn="l">
              <a:lnSpc>
                <a:spcPct val="13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你尝过海鲜吗？</a:t>
            </a:r>
          </a:p>
          <a:p>
            <a:pPr algn="l">
              <a:lnSpc>
                <a:spcPct val="13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295378" y="490609"/>
            <a:ext cx="47965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Language points</a:t>
            </a:r>
            <a:endParaRPr lang="zh-CN" alt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标题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500" y="394970"/>
            <a:ext cx="1003300" cy="10033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37235" y="611505"/>
            <a:ext cx="3112770" cy="645160"/>
            <a:chOff x="1161" y="963"/>
            <a:chExt cx="4902" cy="1016"/>
          </a:xfrm>
        </p:grpSpPr>
        <p:sp>
          <p:nvSpPr>
            <p:cNvPr id="13" name="TextBox 2"/>
            <p:cNvSpPr txBox="1"/>
            <p:nvPr/>
          </p:nvSpPr>
          <p:spPr>
            <a:xfrm>
              <a:off x="1900" y="963"/>
              <a:ext cx="376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</a:rPr>
                <a:t>学 习 目 标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61" y="1880"/>
              <a:ext cx="490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1111579" y="1801781"/>
            <a:ext cx="9498295" cy="1210945"/>
            <a:chOff x="2280" y="2430"/>
            <a:chExt cx="11590" cy="1907"/>
          </a:xfrm>
        </p:grpSpPr>
        <p:sp>
          <p:nvSpPr>
            <p:cNvPr id="5" name="矩形 4"/>
            <p:cNvSpPr/>
            <p:nvPr/>
          </p:nvSpPr>
          <p:spPr>
            <a:xfrm>
              <a:off x="2280" y="2779"/>
              <a:ext cx="636" cy="686"/>
            </a:xfrm>
            <a:prstGeom prst="rect">
              <a:avLst/>
            </a:prstGeom>
            <a:solidFill>
              <a:srgbClr val="009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974" y="2430"/>
              <a:ext cx="10896" cy="1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fontAlgn="auto">
                <a:lnSpc>
                  <a:spcPct val="130000"/>
                </a:lnSpc>
              </a:pPr>
              <a:r>
                <a:rPr lang="zh-CN" altLang="en-US" sz="28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接触词汇：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rather, 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peacemaker</a:t>
              </a:r>
              <a:endPara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indent="0" fontAlgn="auto">
                <a:lnSpc>
                  <a:spcPct val="130000"/>
                </a:lnSpc>
              </a:pPr>
              <a:r>
                <a:rPr lang="zh-CN" altLang="zh-CN" sz="28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短语和句型：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thanks to..., hold a meeting, fight over...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348" y="2764"/>
              <a:ext cx="54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32497" y="4874125"/>
            <a:ext cx="8774734" cy="737235"/>
            <a:chOff x="2280" y="5452"/>
            <a:chExt cx="14770" cy="1161"/>
          </a:xfrm>
        </p:grpSpPr>
        <p:sp>
          <p:nvSpPr>
            <p:cNvPr id="21" name="矩形 20"/>
            <p:cNvSpPr/>
            <p:nvPr/>
          </p:nvSpPr>
          <p:spPr>
            <a:xfrm>
              <a:off x="2280" y="5770"/>
              <a:ext cx="742" cy="686"/>
            </a:xfrm>
            <a:prstGeom prst="rect">
              <a:avLst/>
            </a:prstGeom>
            <a:solidFill>
              <a:srgbClr val="009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348" y="5765"/>
              <a:ext cx="192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022" y="5452"/>
              <a:ext cx="14028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fontAlgn="auto">
                <a:lnSpc>
                  <a:spcPct val="150000"/>
                </a:lnSpc>
              </a:pPr>
              <a:r>
                <a:rPr lang="zh-CN" altLang="en-US" sz="28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rPr>
                <a:t>在学习中，敢于用英语表达自己的看法。</a:t>
              </a:r>
              <a:endPara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兰亭黑_GB18030" panose="02000000000000000000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2759" y="3602326"/>
            <a:ext cx="9031503" cy="650875"/>
            <a:chOff x="2212" y="4427"/>
            <a:chExt cx="14369" cy="1025"/>
          </a:xfrm>
        </p:grpSpPr>
        <p:grpSp>
          <p:nvGrpSpPr>
            <p:cNvPr id="9" name="组合 8"/>
            <p:cNvGrpSpPr/>
            <p:nvPr/>
          </p:nvGrpSpPr>
          <p:grpSpPr>
            <a:xfrm>
              <a:off x="2212" y="4427"/>
              <a:ext cx="14369" cy="1025"/>
              <a:chOff x="2280" y="4413"/>
              <a:chExt cx="14369" cy="1025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280" y="4735"/>
                <a:ext cx="742" cy="686"/>
              </a:xfrm>
              <a:prstGeom prst="rect">
                <a:avLst/>
              </a:prstGeom>
              <a:solidFill>
                <a:srgbClr val="009F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051" y="4413"/>
                <a:ext cx="13598" cy="1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0" fontAlgn="auto">
                  <a:lnSpc>
                    <a:spcPct val="130000"/>
                  </a:lnSpc>
                </a:pPr>
                <a:r>
                  <a:rPr lang="zh-CN" altLang="en-US" sz="2800" b="1" dirty="0" smtClean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理解</a:t>
                </a:r>
                <a:r>
                  <a:rPr lang="zh-CN" altLang="en-US" sz="2800" b="1" dirty="0" smtClean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短文，</a:t>
                </a:r>
                <a:r>
                  <a:rPr lang="zh-CN" altLang="en-US" sz="2800" b="1" dirty="0" smtClean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朗读短文</a:t>
                </a: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；能够谈论友谊</a:t>
                </a:r>
                <a:r>
                  <a:rPr lang="zh-CN" altLang="en-US" sz="2800" b="1" dirty="0" smtClean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。</a:t>
                </a: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2280" y="4696"/>
              <a:ext cx="73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761" y="1260764"/>
            <a:ext cx="9527216" cy="475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It is really bad feeling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friends don't talk to each other for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couple of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days.</a:t>
            </a:r>
            <a:r>
              <a:rPr lang="zh-CN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如果朋友彼此几天不说话，这确实是种糟糕的感觉。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(1) if</a:t>
            </a:r>
            <a:r>
              <a:rPr lang="zh-CN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连词，意为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，引导条件状语从句。多数情况下，主句在前，从句在后；如果从句在前，要用逗号与主句隔开。</a:t>
            </a:r>
          </a:p>
          <a:p>
            <a:pPr marL="342900" indent="-342900">
              <a:lnSpc>
                <a:spcPct val="11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Please call me if you come back. </a:t>
            </a:r>
          </a:p>
          <a:p>
            <a:pPr marL="342900" indent="-342900">
              <a:lnSpc>
                <a:spcPct val="11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你如果回来，请打电话告诉我。</a:t>
            </a:r>
          </a:p>
          <a:p>
            <a:pPr marL="342900" indent="-342900">
              <a:lnSpc>
                <a:spcPct val="110000"/>
              </a:lnSpc>
            </a:pPr>
            <a:r>
              <a:rPr lang="zh-CN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注意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endParaRPr lang="zh-CN" altLang="en-US" sz="24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当主句是一般将来时态，条件状语从句通常用一般现在时表将来。</a:t>
            </a:r>
          </a:p>
          <a:p>
            <a:pPr marL="342900" indent="-342900">
              <a:lnSpc>
                <a:spcPct val="11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We'll have a picnic if it is fine tomorrow.</a:t>
            </a:r>
          </a:p>
          <a:p>
            <a:pPr marL="342900" indent="-342900">
              <a:lnSpc>
                <a:spcPct val="11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如果明天天气好，我们将去野餐。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1910" y="1135380"/>
            <a:ext cx="9738360" cy="400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 a couple of</a:t>
            </a:r>
            <a:r>
              <a:rPr 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意为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几个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，修饰可数名词复数形式。</a:t>
            </a: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met the man on the street a couple of days ago.</a:t>
            </a:r>
          </a:p>
          <a:p>
            <a:pPr algn="l"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几天之前我在大街上遇到过这个男子。</a:t>
            </a:r>
          </a:p>
          <a:p>
            <a:pPr algn="l">
              <a:lnSpc>
                <a:spcPct val="130000"/>
              </a:lnSpc>
            </a:pPr>
            <a:r>
              <a:rPr lang="zh-CN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拓展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couple of</a:t>
            </a:r>
            <a:r>
              <a:rPr lang="zh-CN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也可表示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两个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saw a couple of men get on the bus.</a:t>
            </a:r>
          </a:p>
          <a:p>
            <a:pPr algn="l"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我看到两个男子上了公共汽车。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165" y="1408572"/>
            <a:ext cx="10550525" cy="4248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Thanks to</a:t>
            </a:r>
            <a:r>
              <a:rPr lang="en-US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Jenny, everything is OK.</a:t>
            </a:r>
            <a:r>
              <a:rPr 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多亏詹妮，现在一切都好了。</a:t>
            </a:r>
          </a:p>
          <a:p>
            <a:pPr algn="l">
              <a:lnSpc>
                <a:spcPct val="130000"/>
              </a:lnSpc>
            </a:pPr>
            <a:r>
              <a:rPr 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thanks to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意为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多亏；由于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Thanks to our teacher's help, we won the game.</a:t>
            </a:r>
          </a:p>
          <a:p>
            <a:pPr algn="l">
              <a:lnSpc>
                <a:spcPct val="13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多亏我们老师的帮助，我们赢得了比赛的胜利。</a:t>
            </a:r>
            <a:endParaRPr lang="zh-CN" altLang="zh-CN" sz="24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zh-CN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拓展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</a:p>
          <a:p>
            <a:pPr algn="l">
              <a:lnSpc>
                <a:spcPct val="13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thanks for</a:t>
            </a:r>
            <a:r>
              <a:rPr 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意为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因……而感谢你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，强调原因。</a:t>
            </a:r>
          </a:p>
          <a:p>
            <a:pPr algn="l">
              <a:lnSpc>
                <a:spcPct val="13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Thanks for your movie tickets. </a:t>
            </a:r>
          </a:p>
          <a:p>
            <a:pPr algn="l">
              <a:lnSpc>
                <a:spcPct val="13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谢谢你给我电影票。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660" y="1824497"/>
            <a:ext cx="10029190" cy="3449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Friendship is important, and we should not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fight over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such a </a:t>
            </a:r>
          </a:p>
          <a:p>
            <a:pPr algn="l">
              <a:lnSpc>
                <a:spcPct val="13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small matter.</a:t>
            </a:r>
            <a:r>
              <a:rPr 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友谊是重要的，我们不应当为这么一件小事吵架。</a:t>
            </a:r>
            <a:endParaRPr lang="zh-CN" sz="2800" b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fight</a:t>
            </a:r>
            <a:r>
              <a:rPr 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作不及物动词，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fight over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意为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为……而争吵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争斗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twin sisters are fighting over a toy.</a:t>
            </a:r>
          </a:p>
          <a:p>
            <a:pPr algn="l">
              <a:lnSpc>
                <a:spcPct val="13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双胞胎姐妹为了一个玩具在争吵。</a:t>
            </a:r>
          </a:p>
          <a:p>
            <a:pPr algn="l">
              <a:lnSpc>
                <a:spcPct val="130000"/>
              </a:lnSpc>
            </a:pP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endParaRPr lang="en-US" altLang="zh-CN" sz="28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355" y="568467"/>
            <a:ext cx="9418955" cy="5688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拓展</a:t>
            </a:r>
            <a:r>
              <a:rPr 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 fight with</a:t>
            </a: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意为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与……争吵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，相当于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a fight with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algn="l">
              <a:lnSpc>
                <a:spcPct val="130000"/>
              </a:lnSpc>
            </a:pP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Did you ever fight with your friend?</a:t>
            </a:r>
          </a:p>
          <a:p>
            <a:pPr algn="l">
              <a:lnSpc>
                <a:spcPct val="13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你和你的朋友争吵过吗？</a:t>
            </a:r>
          </a:p>
          <a:p>
            <a:pPr algn="l">
              <a:lnSpc>
                <a:spcPct val="130000"/>
              </a:lnSpc>
            </a:pP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 fight against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意为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与……作斗争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fought against the heavy wind.</a:t>
            </a:r>
          </a:p>
          <a:p>
            <a:pPr algn="l">
              <a:lnSpc>
                <a:spcPct val="13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我们对抗大风。</a:t>
            </a:r>
          </a:p>
          <a:p>
            <a:pPr algn="l">
              <a:lnSpc>
                <a:spcPct val="130000"/>
              </a:lnSpc>
            </a:pP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 fight for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意为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为……而战斗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They fought for peace.</a:t>
            </a:r>
          </a:p>
          <a:p>
            <a:pPr algn="l">
              <a:lnSpc>
                <a:spcPct val="13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他们为和平而战。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44389"/>
          <p:cNvSpPr txBox="1">
            <a:spLocks noChangeArrowheads="1"/>
          </p:cNvSpPr>
          <p:nvPr/>
        </p:nvSpPr>
        <p:spPr bwMode="auto">
          <a:xfrm>
            <a:off x="1206500" y="1959610"/>
            <a:ext cx="10489565" cy="42934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6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</a:t>
            </a:r>
            <a:r>
              <a:rPr lang="en-US" altLang="zh-CN" sz="26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Who is __________ (knock) at the </a:t>
            </a:r>
            <a:r>
              <a:rPr lang="en-US" altLang="zh-CN" sz="26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door.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6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6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can ________________ (solve) if friends talk about them.</a:t>
            </a:r>
          </a:p>
          <a:p>
            <a:pPr>
              <a:lnSpc>
                <a:spcPct val="150000"/>
              </a:lnSpc>
            </a:pPr>
            <a:r>
              <a:rPr lang="en-US" sz="26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I have to _________ (go)</a:t>
            </a:r>
            <a:r>
              <a:rPr lang="en-US" altLang="zh-CN" sz="26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r>
              <a:rPr lang="en-US" sz="2600" u="none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 it's getting dark.</a:t>
            </a:r>
            <a:endParaRPr lang="en-US" sz="2600" u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I would like to walk there rather than ____________ (ride) a bike.</a:t>
            </a:r>
          </a:p>
          <a:p>
            <a:pPr>
              <a:lnSpc>
                <a:spcPct val="150000"/>
              </a:lnSpc>
            </a:pPr>
            <a:r>
              <a:rPr lang="en-US" sz="26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I will clean my bed room if I ________ (be) free next Sunday.</a:t>
            </a:r>
          </a:p>
          <a:p>
            <a:pPr>
              <a:lnSpc>
                <a:spcPct val="150000"/>
              </a:lnSpc>
            </a:pPr>
            <a:endParaRPr lang="en-US" sz="2600" u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44500" y="394970"/>
            <a:ext cx="3304540" cy="1003300"/>
            <a:chOff x="700" y="622"/>
            <a:chExt cx="5204" cy="1580"/>
          </a:xfrm>
        </p:grpSpPr>
        <p:sp>
          <p:nvSpPr>
            <p:cNvPr id="5" name="TextBox 2"/>
            <p:cNvSpPr txBox="1"/>
            <p:nvPr/>
          </p:nvSpPr>
          <p:spPr>
            <a:xfrm>
              <a:off x="1900" y="963"/>
              <a:ext cx="3810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达 标</a:t>
              </a:r>
            </a:p>
          </p:txBody>
        </p:sp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1161" y="1880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036733" y="1519998"/>
            <a:ext cx="64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bg2">
                    <a:lumMod val="25000"/>
                  </a:schemeClr>
                </a:solidFill>
                <a:latin typeface="方正兰亭黑_GB18030" panose="02000000000000000000" charset="-122"/>
                <a:ea typeface="方正兰亭黑_GB18030" panose="02000000000000000000" charset="-122"/>
                <a:cs typeface="方正兰亭黑_GB18030" panose="02000000000000000000" charset="-122"/>
              </a:rPr>
              <a:t> </a:t>
            </a:r>
            <a:endParaRPr lang="zh-CN" alt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96112" y="1437809"/>
            <a:ext cx="53676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Ⅰ.</a:t>
            </a:r>
            <a:r>
              <a:rPr lang="zh-CN" altLang="en-US" sz="2800" b="1" dirty="0" smtClean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用所给单词的适当形式填空。</a:t>
            </a:r>
            <a:endParaRPr lang="zh-CN" altLang="en-US" sz="2800" b="1" dirty="0">
              <a:solidFill>
                <a:srgbClr val="3333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9663" y="4390761"/>
            <a:ext cx="1542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ride</a:t>
            </a:r>
            <a:endParaRPr lang="en-US" altLang="zh-CN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9106" y="5055942"/>
            <a:ext cx="13093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40843" y="3838575"/>
            <a:ext cx="125449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68090" y="2120265"/>
            <a:ext cx="187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knocking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0257" y="2704789"/>
            <a:ext cx="1656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solved</a:t>
            </a:r>
            <a:endParaRPr lang="en-US" altLang="zh-CN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18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78530" y="797283"/>
            <a:ext cx="25076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Ⅱ.</a:t>
            </a:r>
            <a:r>
              <a:rPr lang="zh-CN" altLang="en-US" sz="2800" b="1" dirty="0" smtClean="0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翻译句子。</a:t>
            </a:r>
            <a:endParaRPr lang="zh-CN" altLang="en-US" sz="2800" b="1" dirty="0">
              <a:solidFill>
                <a:srgbClr val="3333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7855" y="1319331"/>
            <a:ext cx="8869680" cy="4965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昨天我和我姐姐大吵了一架。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(have a fight)</a:t>
            </a:r>
          </a:p>
          <a:p>
            <a:pPr marL="457200" indent="-457200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_______________________________________________________</a:t>
            </a:r>
          </a:p>
          <a:p>
            <a:pPr marL="457200" indent="-457200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多亏了王老师，我们又成为了好朋友。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(thanks)</a:t>
            </a:r>
          </a:p>
          <a:p>
            <a:pPr marL="457200" indent="-457200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_______________________________________________________</a:t>
            </a:r>
          </a:p>
          <a:p>
            <a:pPr marL="457200" indent="-457200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昨天我们会面讨论了那个问题。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(hold a meeting)</a:t>
            </a:r>
          </a:p>
          <a:p>
            <a:pPr marL="457200" indent="-457200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_______________________________________________________</a:t>
            </a:r>
          </a:p>
          <a:p>
            <a:pPr marL="457200" indent="-457200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我有过相似的经历。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(experience) </a:t>
            </a:r>
          </a:p>
          <a:p>
            <a:pPr marL="457200" indent="-457200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_______________________________________________________</a:t>
            </a:r>
          </a:p>
          <a:p>
            <a:pPr marL="457200" indent="-457200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我们不应该为这么一件小事吵架。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(fight over)</a:t>
            </a:r>
          </a:p>
          <a:p>
            <a:pPr marL="457200" indent="-457200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_______________________________________________________</a:t>
            </a:r>
          </a:p>
          <a:p>
            <a:pPr marL="342900" indent="-342900">
              <a:lnSpc>
                <a:spcPct val="120000"/>
              </a:lnSpc>
            </a:pP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1797685"/>
            <a:ext cx="8297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had a big fight with my sister yesterday.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83410" y="2639695"/>
            <a:ext cx="7713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Miss Wang, we are good friends again.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3405" y="3507740"/>
            <a:ext cx="7753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held a meeting to talk about the problem.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3405" y="4384040"/>
            <a:ext cx="877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had similar experiences.</a:t>
            </a:r>
          </a:p>
        </p:txBody>
      </p:sp>
      <p:sp>
        <p:nvSpPr>
          <p:cNvPr id="2" name="TextBox 13"/>
          <p:cNvSpPr txBox="1"/>
          <p:nvPr/>
        </p:nvSpPr>
        <p:spPr>
          <a:xfrm>
            <a:off x="1876476" y="5260212"/>
            <a:ext cx="68847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shouldn't fight over such a small matter.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32919" y="1979691"/>
            <a:ext cx="8104057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1.Remember the new words and expressions  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learnt in this lesson.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Preview Unit Review.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6" y="3593055"/>
            <a:ext cx="1607475" cy="242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1972" y="622870"/>
            <a:ext cx="3575018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H</a:t>
            </a:r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omework</a:t>
            </a:r>
            <a:endParaRPr lang="zh-CN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4130" y="-11430"/>
            <a:ext cx="12244705" cy="6891655"/>
          </a:xfrm>
          <a:prstGeom prst="rect">
            <a:avLst/>
          </a:prstGeom>
        </p:spPr>
      </p:pic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48190" y="4932680"/>
            <a:ext cx="2852420" cy="1767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3102307" y="1910031"/>
            <a:ext cx="66319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  <a:effectLst/>
                <a:latin typeface="Brush Script Std" panose="03060802040607070404" pitchFamily="66" charset="0"/>
              </a:rPr>
              <a:t>Thank you !</a:t>
            </a:r>
            <a:endParaRPr lang="zh-CN" alt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FF"/>
              </a:solidFill>
              <a:effectLst/>
              <a:latin typeface="Brush Script Std" panose="03060802040607070404" pitchFamily="66" charset="0"/>
            </a:endParaRPr>
          </a:p>
        </p:txBody>
      </p:sp>
      <p:pic>
        <p:nvPicPr>
          <p:cNvPr id="3" name="图片 2" descr="星仔再见(1)(1)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88290" y="2709545"/>
            <a:ext cx="3816350" cy="3905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42" y="4932679"/>
            <a:ext cx="16462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44500" y="394970"/>
            <a:ext cx="3304540" cy="1003300"/>
            <a:chOff x="700" y="622"/>
            <a:chExt cx="5204" cy="1580"/>
          </a:xfrm>
        </p:grpSpPr>
        <p:sp>
          <p:nvSpPr>
            <p:cNvPr id="13" name="TextBox 2"/>
            <p:cNvSpPr txBox="1"/>
            <p:nvPr/>
          </p:nvSpPr>
          <p:spPr>
            <a:xfrm>
              <a:off x="1900" y="963"/>
              <a:ext cx="3850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导 入</a:t>
              </a:r>
            </a:p>
          </p:txBody>
        </p:sp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16" name="直接连接符 15"/>
            <p:cNvCxnSpPr/>
            <p:nvPr/>
          </p:nvCxnSpPr>
          <p:spPr>
            <a:xfrm>
              <a:off x="1161" y="1880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398678" y="1397972"/>
            <a:ext cx="3011805" cy="645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Think about</a:t>
            </a:r>
            <a:endParaRPr lang="zh-CN" alt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0981" y="2273599"/>
            <a:ext cx="87718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/>
              <a:t>What is the meaning of “peacemaker”?</a:t>
            </a:r>
            <a:endParaRPr lang="en-US" altLang="zh-CN" sz="2800" dirty="0" smtClean="0"/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/>
              <a:t>Have </a:t>
            </a:r>
            <a:r>
              <a:rPr lang="en-US" altLang="zh-CN" sz="2800" dirty="0" smtClean="0"/>
              <a:t>you ever been a peacemaker?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/>
              <a:t>What </a:t>
            </a:r>
            <a:r>
              <a:rPr lang="en-US" altLang="zh-CN" sz="2800" dirty="0" smtClean="0"/>
              <a:t>does </a:t>
            </a:r>
            <a:r>
              <a:rPr lang="en-US" altLang="zh-CN" sz="2800" dirty="0" smtClean="0"/>
              <a:t>a real fri</a:t>
            </a:r>
            <a:r>
              <a:rPr lang="en-US" altLang="zh-CN" sz="2800" dirty="0" smtClean="0">
                <a:sym typeface="+mn-ea"/>
              </a:rPr>
              <a:t>e</a:t>
            </a:r>
            <a:r>
              <a:rPr lang="en-US" altLang="zh-CN" sz="2800" dirty="0" smtClean="0"/>
              <a:t>nd do?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/>
              <a:t>Do you know any sayings about fri</a:t>
            </a:r>
            <a:r>
              <a:rPr lang="en-US" altLang="zh-CN" sz="2800" dirty="0" smtClean="0">
                <a:sym typeface="+mn-ea"/>
              </a:rPr>
              <a:t>e</a:t>
            </a:r>
            <a:r>
              <a:rPr lang="en-US" altLang="zh-CN" sz="2800" dirty="0" smtClean="0"/>
              <a:t>ndship? What are they?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495935" y="1029970"/>
            <a:ext cx="676148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00000"/>
                </a:solidFill>
              </a:rPr>
              <a:t>Sayings about frie</a:t>
            </a:r>
            <a:r>
              <a:rPr lang="en-US" altLang="zh-CN" sz="3600" b="1" dirty="0">
                <a:solidFill>
                  <a:srgbClr val="C00000"/>
                </a:solidFill>
                <a:sym typeface="+mn-ea"/>
              </a:rPr>
              <a:t>n</a:t>
            </a:r>
            <a:r>
              <a:rPr lang="en-US" altLang="zh-CN" sz="3600" b="1" dirty="0">
                <a:solidFill>
                  <a:srgbClr val="C00000"/>
                </a:solidFill>
              </a:rPr>
              <a:t>dship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30555" y="2030730"/>
            <a:ext cx="78600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A friend in need is a friend indeed.</a:t>
            </a:r>
          </a:p>
          <a:p>
            <a:r>
              <a:rPr lang="zh-CN" altLang="en-US" sz="3200"/>
              <a:t>患难朋友才是真朋友。</a:t>
            </a:r>
          </a:p>
        </p:txBody>
      </p:sp>
      <p:pic>
        <p:nvPicPr>
          <p:cNvPr id="4" name="图片 3" descr="src=http___down1.sucaitianxia.com_ai_40_ai20725.jpg&amp;refer=http___down1.sucaitianxia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6866" b="11737"/>
          <a:stretch>
            <a:fillRect/>
          </a:stretch>
        </p:blipFill>
        <p:spPr>
          <a:xfrm>
            <a:off x="4635500" y="2981960"/>
            <a:ext cx="5715000" cy="33216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3894" y="1141095"/>
            <a:ext cx="9137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A life without a friend is a life without </a:t>
            </a:r>
            <a:r>
              <a:rPr lang="en-US" altLang="zh-CN" sz="3200" dirty="0" smtClean="0"/>
              <a:t>the</a:t>
            </a:r>
            <a:r>
              <a:rPr lang="zh-CN" altLang="en-US" sz="3200" dirty="0" smtClean="0"/>
              <a:t> </a:t>
            </a:r>
            <a:r>
              <a:rPr lang="zh-CN" altLang="en-US" sz="3200" dirty="0"/>
              <a:t>sun.</a:t>
            </a:r>
          </a:p>
          <a:p>
            <a:r>
              <a:rPr lang="zh-CN" altLang="en-US" sz="3200" dirty="0"/>
              <a:t>人生没有朋友， 犹如人生没有了太阳。</a:t>
            </a:r>
          </a:p>
        </p:txBody>
      </p:sp>
      <p:pic>
        <p:nvPicPr>
          <p:cNvPr id="4" name="图片 3" descr="C:\Users\Administrator\Desktop\图片\src=http___bpic.588ku.com_element_water_img_18_06_22_813f54eea8534815b25b8363297adecd.jpg&amp;refer=http___bpic.588ku.jpgsrc=http___bpic.588ku.com_element_water_img_18_06_22_813f54eea8534815b25b8363297adecd.jpg&amp;refer=http___bpic.588ku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2679"/>
          <a:stretch>
            <a:fillRect/>
          </a:stretch>
        </p:blipFill>
        <p:spPr>
          <a:xfrm>
            <a:off x="4483735" y="2739390"/>
            <a:ext cx="4029710" cy="35947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3895" y="1141095"/>
            <a:ext cx="78600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A good friendship makes life happier</a:t>
            </a:r>
            <a:r>
              <a:rPr lang="zh-CN" altLang="en-US" sz="3200"/>
              <a:t>！</a:t>
            </a:r>
          </a:p>
          <a:p>
            <a:r>
              <a:rPr lang="zh-CN" altLang="en-US" sz="3200"/>
              <a:t>好的友谊让人生更快乐！</a:t>
            </a:r>
          </a:p>
        </p:txBody>
      </p:sp>
      <p:pic>
        <p:nvPicPr>
          <p:cNvPr id="4" name="图片 3" descr="C:\Users\Administrator\Desktop\图片\src=http___img01.jituwang.com_160511_257736-1605110Q14843.jpg&amp;refer=http___img01.jituwang.jpgsrc=http___img01.jituwang.com_160511_257736-1605110Q14843.jpg&amp;refer=http___img01.jituwa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52620" y="2217420"/>
            <a:ext cx="4091305" cy="41167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/>
          <p:nvPr/>
        </p:nvSpPr>
        <p:spPr>
          <a:xfrm>
            <a:off x="1844675" y="2768600"/>
            <a:ext cx="890778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rather</a:t>
            </a:r>
            <a:r>
              <a:rPr lang="en-US" altLang="zh-CN" sz="3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/</a:t>
            </a:r>
            <a:r>
              <a:rPr lang="en-US" altLang="zh-CN" sz="3600" dirty="0" smtClean="0"/>
              <a:t>ˈrɑːðə</a:t>
            </a:r>
            <a:r>
              <a:rPr lang="en-US" altLang="zh-CN" sz="3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 </a:t>
            </a:r>
            <a:r>
              <a:rPr lang="en-US" altLang="zh-CN" sz="3600" i="1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adv</a:t>
            </a:r>
            <a:r>
              <a:rPr lang="en-US" altLang="zh-CN" sz="3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  </a:t>
            </a:r>
            <a:r>
              <a:rPr lang="zh-CN" altLang="en-US" sz="3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相当；宁可</a:t>
            </a:r>
            <a:endParaRPr lang="en-US" altLang="zh-CN" sz="3600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6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peacemaker</a:t>
            </a:r>
            <a:r>
              <a:rPr lang="en-US" altLang="zh-CN" sz="3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/</a:t>
            </a:r>
            <a:r>
              <a:rPr lang="en-US" altLang="zh-CN" sz="3600" dirty="0" smtClean="0"/>
              <a:t> </a:t>
            </a:r>
            <a:r>
              <a:rPr lang="en-US" altLang="zh-CN" sz="3600" smtClean="0"/>
              <a:t>ˈpiːsmeɪkə</a:t>
            </a:r>
            <a:r>
              <a:rPr lang="en-US" altLang="zh-CN" sz="3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  </a:t>
            </a:r>
            <a:r>
              <a:rPr lang="en-US" altLang="zh-CN" sz="3600" i="1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</a:t>
            </a:r>
            <a:r>
              <a:rPr lang="en-US" altLang="zh-CN" sz="3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zh-CN" altLang="en-US" sz="3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调解人</a:t>
            </a:r>
            <a:endParaRPr lang="en-US" altLang="zh-CN" sz="3600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zh-CN" sz="3600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444507" y="276151"/>
            <a:ext cx="3304540" cy="1003300"/>
            <a:chOff x="700" y="622"/>
            <a:chExt cx="5204" cy="1580"/>
          </a:xfrm>
        </p:grpSpPr>
        <p:sp>
          <p:nvSpPr>
            <p:cNvPr id="5" name="TextBox 2"/>
            <p:cNvSpPr txBox="1"/>
            <p:nvPr/>
          </p:nvSpPr>
          <p:spPr>
            <a:xfrm>
              <a:off x="1900" y="963"/>
              <a:ext cx="3850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学 习</a:t>
              </a:r>
            </a:p>
          </p:txBody>
        </p:sp>
        <p:pic>
          <p:nvPicPr>
            <p:cNvPr id="6" name="图片 5" descr="标题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1161" y="1880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013786" y="1516740"/>
            <a:ext cx="2829621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Word study</a:t>
            </a:r>
            <a:endParaRPr lang="zh-CN" alt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>
            <a:spLocks noChangeArrowheads="1"/>
          </p:cNvSpPr>
          <p:nvPr/>
        </p:nvSpPr>
        <p:spPr bwMode="auto">
          <a:xfrm>
            <a:off x="1080135" y="1689100"/>
            <a:ext cx="1017016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FF"/>
                </a:solidFill>
              </a:rPr>
              <a:t>List</a:t>
            </a:r>
            <a:r>
              <a:rPr lang="en-US" altLang="zh-CN" sz="2800" b="1" dirty="0" smtClean="0">
                <a:solidFill>
                  <a:srgbClr val="0000FF"/>
                </a:solidFill>
                <a:sym typeface="+mn-ea"/>
              </a:rPr>
              <a:t>e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n to the lesson and write true (T) or false (F).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9826" y="561970"/>
            <a:ext cx="6009005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Listen and judging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80135" y="2508250"/>
            <a:ext cx="10350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 altLang="zh-CN" sz="2800" dirty="0"/>
              <a:t>1. Danny was feeling bad last week.                                    (    )</a:t>
            </a:r>
          </a:p>
          <a:p>
            <a:pPr fontAlgn="auto">
              <a:lnSpc>
                <a:spcPct val="200000"/>
              </a:lnSpc>
            </a:pPr>
            <a:r>
              <a:rPr lang="en-US" altLang="zh-CN" sz="2800" dirty="0"/>
              <a:t>2. </a:t>
            </a:r>
            <a:r>
              <a:rPr lang="en-US" altLang="zh-CN" sz="2800" dirty="0" smtClean="0"/>
              <a:t>Li Ming </a:t>
            </a:r>
            <a:r>
              <a:rPr lang="en-US" altLang="zh-CN" sz="2800" dirty="0"/>
              <a:t>had a fight with Steven.                                         (    )</a:t>
            </a:r>
          </a:p>
          <a:p>
            <a:pPr fontAlgn="auto">
              <a:lnSpc>
                <a:spcPct val="200000"/>
              </a:lnSpc>
            </a:pPr>
            <a:r>
              <a:rPr lang="en-US" altLang="zh-CN" sz="2800" dirty="0"/>
              <a:t>3. Many problems can be solved if friends talk about them. (    )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570210" y="2882265"/>
            <a:ext cx="814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570210" y="3753485"/>
            <a:ext cx="814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70210" y="4544695"/>
            <a:ext cx="814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</a:rPr>
              <a:t>T</a:t>
            </a:r>
          </a:p>
        </p:txBody>
      </p:sp>
      <p:pic>
        <p:nvPicPr>
          <p:cNvPr id="3" name="Lesson 42 Passage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4090" y="1640205"/>
            <a:ext cx="619125" cy="619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96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7"/>
          <p:cNvSpPr txBox="1">
            <a:spLocks noChangeArrowheads="1"/>
          </p:cNvSpPr>
          <p:nvPr/>
        </p:nvSpPr>
        <p:spPr bwMode="auto">
          <a:xfrm>
            <a:off x="1243330" y="1457325"/>
            <a:ext cx="10125075" cy="4399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800" dirty="0"/>
              <a:t>1. </a:t>
            </a:r>
            <a:r>
              <a:rPr lang="en-US" altLang="zh-CN" sz="2800" dirty="0" smtClean="0"/>
              <a:t>How did Danny feel last week?</a:t>
            </a:r>
            <a:endParaRPr lang="en-US" altLang="zh-CN" sz="2800" dirty="0"/>
          </a:p>
          <a:p>
            <a:pPr indent="0" fontAlgn="auto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800" dirty="0"/>
              <a:t>2. </a:t>
            </a:r>
            <a:r>
              <a:rPr lang="en-US" altLang="zh-CN" sz="2800" dirty="0" smtClean="0"/>
              <a:t>Who did Danny have a big fight with last week?</a:t>
            </a:r>
            <a:endParaRPr lang="en-US" altLang="zh-CN" sz="2800" dirty="0"/>
          </a:p>
          <a:p>
            <a:pPr indent="0" fontAlgn="auto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800" dirty="0"/>
              <a:t>3. </a:t>
            </a:r>
            <a:r>
              <a:rPr lang="en-US" altLang="zh-CN" sz="2800" dirty="0" smtClean="0"/>
              <a:t>Why was Steven angry then?</a:t>
            </a:r>
            <a:endParaRPr lang="en-US" altLang="zh-CN" sz="2800" dirty="0"/>
          </a:p>
          <a:p>
            <a:pPr indent="0" fontAlgn="auto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800" dirty="0"/>
              <a:t>4. </a:t>
            </a:r>
            <a:r>
              <a:rPr lang="en-US" altLang="zh-CN" sz="2800" dirty="0" smtClean="0"/>
              <a:t>Who was the peacemaker?</a:t>
            </a:r>
            <a:endParaRPr lang="en-US" altLang="zh-CN" sz="2800" dirty="0"/>
          </a:p>
          <a:p>
            <a:pPr indent="0" fontAlgn="auto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800" dirty="0"/>
              <a:t>5. </a:t>
            </a:r>
            <a:r>
              <a:rPr lang="en-US" altLang="zh-CN" sz="2800" dirty="0" smtClean="0"/>
              <a:t>What is the best way to solve a fight?</a:t>
            </a:r>
            <a:endParaRPr lang="en-US" altLang="zh-CN" sz="2800" dirty="0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1243060" y="1250995"/>
            <a:ext cx="1051983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</a:rPr>
              <a:t>Read the lesson and </a:t>
            </a:r>
            <a:r>
              <a:rPr lang="en-US" sz="2800" b="1" dirty="0">
                <a:solidFill>
                  <a:srgbClr val="0000FF"/>
                </a:solidFill>
              </a:rPr>
              <a:t>answer the questions.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3796" y="421000"/>
            <a:ext cx="5623560" cy="8299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Read and answer</a:t>
            </a:r>
            <a:endParaRPr lang="zh-CN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66570" y="2214880"/>
            <a:ext cx="7781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He felt bad.</a:t>
            </a:r>
            <a:endParaRPr lang="en-US" altLang="zh-CN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745615" y="3007360"/>
            <a:ext cx="7781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His friend Steven.</a:t>
            </a:r>
            <a:endParaRPr lang="en-US" altLang="zh-CN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745615" y="3926555"/>
            <a:ext cx="7781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Because he missed the basketball game.</a:t>
            </a:r>
            <a:endParaRPr lang="en-US" altLang="zh-CN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1745615" y="4716184"/>
            <a:ext cx="7781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Jenny.</a:t>
            </a:r>
            <a:endParaRPr lang="en-US" altLang="zh-CN" b="1" dirty="0"/>
          </a:p>
        </p:txBody>
      </p:sp>
      <p:sp>
        <p:nvSpPr>
          <p:cNvPr id="10" name="文本框 4"/>
          <p:cNvSpPr txBox="1"/>
          <p:nvPr/>
        </p:nvSpPr>
        <p:spPr>
          <a:xfrm>
            <a:off x="1766570" y="5641340"/>
            <a:ext cx="8604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Sitting down and talking about the problems.</a:t>
            </a:r>
            <a:endParaRPr lang="en-US" altLang="zh-CN" b="1" dirty="0"/>
          </a:p>
        </p:txBody>
      </p:sp>
      <p:pic>
        <p:nvPicPr>
          <p:cNvPr id="6" name="Lesson 42 Passag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61220" y="531172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63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  <p:tag name="KSO_WM_SPECIAL_SOURCE" val="bdnul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1297</Words>
  <Application>Microsoft Office PowerPoint</Application>
  <PresentationFormat>自定义</PresentationFormat>
  <Paragraphs>229</Paragraphs>
  <Slides>28</Slides>
  <Notes>9</Notes>
  <HiddenSlides>0</HiddenSlides>
  <MMClips>3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0" baseType="lpstr">
      <vt:lpstr>1_Office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65</cp:revision>
  <dcterms:created xsi:type="dcterms:W3CDTF">2018-03-01T02:03:00Z</dcterms:created>
  <dcterms:modified xsi:type="dcterms:W3CDTF">2021-09-16T06:57:12Z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KSORubyTemplateID">
    <vt:lpwstr>13</vt:lpwstr>
  </property>
</Properties>
</file>