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9" r:id="rId2"/>
    <p:sldId id="330" r:id="rId3"/>
    <p:sldId id="333" r:id="rId4"/>
    <p:sldId id="331" r:id="rId5"/>
    <p:sldId id="337" r:id="rId6"/>
    <p:sldId id="350" r:id="rId7"/>
    <p:sldId id="351" r:id="rId8"/>
    <p:sldId id="344" r:id="rId9"/>
    <p:sldId id="346" r:id="rId10"/>
    <p:sldId id="347" r:id="rId11"/>
    <p:sldId id="352" r:id="rId12"/>
    <p:sldId id="353" r:id="rId13"/>
    <p:sldId id="354" r:id="rId14"/>
    <p:sldId id="355" r:id="rId15"/>
    <p:sldId id="356" r:id="rId16"/>
    <p:sldId id="260" r:id="rId17"/>
    <p:sldId id="261" r:id="rId1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方正大标宋_GBK" panose="03000509000000000000" pitchFamily="65" charset="-122"/>
      <p:regular r:id="rId25"/>
    </p:embeddedFont>
    <p:embeddedFont>
      <p:font typeface="方正大黑_GBK" panose="03000509000000000000" pitchFamily="65" charset="-122"/>
      <p:regular r:id="rId26"/>
    </p:embeddedFont>
    <p:embeddedFont>
      <p:font typeface="方正书宋_GBK" panose="03000509000000000000" pitchFamily="65" charset="-122"/>
      <p:regular r:id="rId27"/>
    </p:embeddedFont>
    <p:embeddedFont>
      <p:font typeface="方正小标宋_GBK" panose="03000509000000000000" pitchFamily="65" charset="-122"/>
      <p:regular r:id="rId28"/>
    </p:embeddedFont>
    <p:embeddedFont>
      <p:font typeface="方正准圆_GBK" panose="03000509000000000000" pitchFamily="65" charset="-122"/>
      <p:regular r:id="rId29"/>
    </p:embeddedFont>
    <p:embeddedFont>
      <p:font typeface="黑体" panose="02010609060101010101" pitchFamily="49" charset="-122"/>
      <p:regular r:id="rId30"/>
    </p:embeddedFont>
    <p:embeddedFont>
      <p:font typeface="楷体" panose="02010609060101010101" pitchFamily="49" charset="-122"/>
      <p:regular r:id="rId31"/>
    </p:embeddedFont>
  </p:embeddedFontLst>
  <p:custDataLst>
    <p:tags r:id="rId32"/>
  </p:custData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9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微软用户" initials="微软用户" lastIdx="1" clrIdx="0">
    <p:extLst>
      <p:ext uri="{19B8F6BF-5375-455C-9EA6-DF929625EA0E}">
        <p15:presenceInfo xmlns:p15="http://schemas.microsoft.com/office/powerpoint/2012/main" userId="微软用户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D5D"/>
    <a:srgbClr val="FEFEF2"/>
    <a:srgbClr val="D69768"/>
    <a:srgbClr val="D36F54"/>
    <a:srgbClr val="CD9B71"/>
    <a:srgbClr val="D6C3AE"/>
    <a:srgbClr val="D3B8B1"/>
    <a:srgbClr val="D57F68"/>
    <a:srgbClr val="DCBCAE"/>
    <a:srgbClr val="DFCC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73" autoAdjust="0"/>
    <p:restoredTop sz="94660"/>
  </p:normalViewPr>
  <p:slideViewPr>
    <p:cSldViewPr snapToGrid="0">
      <p:cViewPr varScale="1">
        <p:scale>
          <a:sx n="133" d="100"/>
          <a:sy n="133" d="100"/>
        </p:scale>
        <p:origin x="126" y="156"/>
      </p:cViewPr>
      <p:guideLst>
        <p:guide orient="horz" pos="159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ags" Target="tags/tag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504"/>
            <a:ext cx="9151616" cy="514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2020/1/8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717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2020/1/8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501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-7620" y="-15240"/>
            <a:ext cx="9144000" cy="5151120"/>
          </a:xfrm>
          <a:prstGeom prst="rect">
            <a:avLst/>
          </a:prstGeom>
          <a:solidFill>
            <a:srgbClr val="FEFE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-6350" y="5036820"/>
            <a:ext cx="9157970" cy="106680"/>
          </a:xfrm>
          <a:prstGeom prst="rect">
            <a:avLst/>
          </a:prstGeom>
          <a:solidFill>
            <a:srgbClr val="FF5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Picture 4" descr="C:\Documents and Settings\Administrator\桌面\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" y="1041"/>
            <a:ext cx="9137228" cy="104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 userDrawn="1"/>
        </p:nvSpPr>
        <p:spPr>
          <a:xfrm>
            <a:off x="-7620" y="-15240"/>
            <a:ext cx="9159240" cy="1127760"/>
          </a:xfrm>
          <a:prstGeom prst="rect">
            <a:avLst/>
          </a:prstGeom>
          <a:solidFill>
            <a:srgbClr val="FEFEF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2020/1/8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184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2020/1/8 Wednesday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825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2020/1/8 Wednesday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17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51619" cy="5148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2020/1/8 Wednesday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2020/1/8 Wednesday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758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2020/1/8 Wednesday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805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pPr/>
              <a:t>2020/1/8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5" Type="http://schemas.openxmlformats.org/officeDocument/2006/relationships/image" Target="../media/image21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7A2700AB-C960-4E8C-BC97-0B182A9B83EB}"/>
              </a:ext>
            </a:extLst>
          </p:cNvPr>
          <p:cNvGrpSpPr/>
          <p:nvPr/>
        </p:nvGrpSpPr>
        <p:grpSpPr>
          <a:xfrm>
            <a:off x="391219" y="-21737"/>
            <a:ext cx="1539798" cy="1214316"/>
            <a:chOff x="323528" y="133271"/>
            <a:chExt cx="1539798" cy="1214316"/>
          </a:xfrm>
        </p:grpSpPr>
        <p:pic>
          <p:nvPicPr>
            <p:cNvPr id="3" name="Picture 3" descr="C:\Documents and Settings\Administrator\桌面\6.png">
              <a:extLst>
                <a:ext uri="{FF2B5EF4-FFF2-40B4-BE49-F238E27FC236}">
                  <a16:creationId xmlns:a16="http://schemas.microsoft.com/office/drawing/2014/main" id="{CCEC9CF7-181F-430F-B4EA-D03C850E944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657"/>
            <a:stretch/>
          </p:blipFill>
          <p:spPr bwMode="auto">
            <a:xfrm>
              <a:off x="503671" y="199152"/>
              <a:ext cx="127246" cy="711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" name="组合 164">
              <a:extLst>
                <a:ext uri="{FF2B5EF4-FFF2-40B4-BE49-F238E27FC236}">
                  <a16:creationId xmlns:a16="http://schemas.microsoft.com/office/drawing/2014/main" id="{2CF3FD8F-1EBD-4EC3-82CC-53A86FCD6D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6311" y="910302"/>
              <a:ext cx="1447015" cy="437285"/>
              <a:chOff x="3430455" y="2600130"/>
              <a:chExt cx="2620549" cy="517282"/>
            </a:xfrm>
          </p:grpSpPr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B0043271-B789-4E3D-9DC2-B24DE1493E40}"/>
                  </a:ext>
                </a:extLst>
              </p:cNvPr>
              <p:cNvSpPr/>
              <p:nvPr/>
            </p:nvSpPr>
            <p:spPr>
              <a:xfrm>
                <a:off x="3430455" y="2600130"/>
                <a:ext cx="2409529" cy="517280"/>
              </a:xfrm>
              <a:prstGeom prst="rect">
                <a:avLst/>
              </a:prstGeom>
              <a:solidFill>
                <a:srgbClr val="8FBB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0" name="燕尾形 12">
                <a:extLst>
                  <a:ext uri="{FF2B5EF4-FFF2-40B4-BE49-F238E27FC236}">
                    <a16:creationId xmlns:a16="http://schemas.microsoft.com/office/drawing/2014/main" id="{C426B98E-291E-4565-BB35-B6DCFBE7C474}"/>
                  </a:ext>
                </a:extLst>
              </p:cNvPr>
              <p:cNvSpPr/>
              <p:nvPr/>
            </p:nvSpPr>
            <p:spPr>
              <a:xfrm rot="10800000">
                <a:off x="5669619" y="2600132"/>
                <a:ext cx="381385" cy="517280"/>
              </a:xfrm>
              <a:prstGeom prst="chevron">
                <a:avLst>
                  <a:gd name="adj" fmla="val 32172"/>
                </a:avLst>
              </a:prstGeom>
              <a:solidFill>
                <a:srgbClr val="8FBB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5" name="燕尾形 8">
              <a:extLst>
                <a:ext uri="{FF2B5EF4-FFF2-40B4-BE49-F238E27FC236}">
                  <a16:creationId xmlns:a16="http://schemas.microsoft.com/office/drawing/2014/main" id="{43AFAA66-44FA-448F-891A-3C116D782B53}"/>
                </a:ext>
              </a:extLst>
            </p:cNvPr>
            <p:cNvSpPr/>
            <p:nvPr/>
          </p:nvSpPr>
          <p:spPr bwMode="auto">
            <a:xfrm rot="10800000" flipH="1">
              <a:off x="323528" y="910303"/>
              <a:ext cx="210593" cy="437284"/>
            </a:xfrm>
            <a:prstGeom prst="chevron">
              <a:avLst>
                <a:gd name="adj" fmla="val 32172"/>
              </a:avLst>
            </a:prstGeom>
            <a:solidFill>
              <a:srgbClr val="8FBB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73454367-93B8-43F4-8725-C6D9BCCF4387}"/>
                </a:ext>
              </a:extLst>
            </p:cNvPr>
            <p:cNvCxnSpPr/>
            <p:nvPr/>
          </p:nvCxnSpPr>
          <p:spPr bwMode="auto">
            <a:xfrm>
              <a:off x="344240" y="939813"/>
              <a:ext cx="1504950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3E2D9281-92E4-4C6F-8B2F-3642C4854983}"/>
                </a:ext>
              </a:extLst>
            </p:cNvPr>
            <p:cNvCxnSpPr/>
            <p:nvPr/>
          </p:nvCxnSpPr>
          <p:spPr bwMode="auto">
            <a:xfrm>
              <a:off x="339477" y="1301981"/>
              <a:ext cx="1505992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3" descr="C:\Documents and Settings\Administrator\桌面\6.png">
              <a:extLst>
                <a:ext uri="{FF2B5EF4-FFF2-40B4-BE49-F238E27FC236}">
                  <a16:creationId xmlns:a16="http://schemas.microsoft.com/office/drawing/2014/main" id="{BA1E204F-BA0D-498F-B6C5-5A75C84120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559" y="133271"/>
              <a:ext cx="127246" cy="779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F9EE2297-30F9-43DD-AB41-9B38A99D62DB}"/>
              </a:ext>
            </a:extLst>
          </p:cNvPr>
          <p:cNvSpPr/>
          <p:nvPr/>
        </p:nvSpPr>
        <p:spPr>
          <a:xfrm>
            <a:off x="693252" y="773880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方正大黑_GBK" panose="03000509000000000000" pitchFamily="65" charset="-122"/>
                <a:ea typeface="方正大黑_GBK" panose="03000509000000000000" pitchFamily="65" charset="-122"/>
              </a:rPr>
              <a:t>悟诗情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1D03428-ADDD-4B09-9C1A-459D25D64898}"/>
              </a:ext>
            </a:extLst>
          </p:cNvPr>
          <p:cNvSpPr/>
          <p:nvPr/>
        </p:nvSpPr>
        <p:spPr>
          <a:xfrm>
            <a:off x="1000125" y="1509141"/>
            <a:ext cx="7143750" cy="2754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en-US" sz="30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　　表面看起来是写马，其实是借马来抒情，抒发诗人怀才不遇，不被统治者赏识，但又热切期望自己的抱负得以施展，为国建功立业的心情。</a:t>
            </a:r>
          </a:p>
        </p:txBody>
      </p:sp>
    </p:spTree>
    <p:extLst>
      <p:ext uri="{BB962C8B-B14F-4D97-AF65-F5344CB8AC3E}">
        <p14:creationId xmlns:p14="http://schemas.microsoft.com/office/powerpoint/2010/main" val="169547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99A215F3-4652-4446-BB92-F5B06414E2CC}"/>
              </a:ext>
            </a:extLst>
          </p:cNvPr>
          <p:cNvGrpSpPr/>
          <p:nvPr/>
        </p:nvGrpSpPr>
        <p:grpSpPr>
          <a:xfrm>
            <a:off x="391219" y="-21737"/>
            <a:ext cx="1539798" cy="1214316"/>
            <a:chOff x="323528" y="133271"/>
            <a:chExt cx="1539798" cy="1214316"/>
          </a:xfrm>
        </p:grpSpPr>
        <p:pic>
          <p:nvPicPr>
            <p:cNvPr id="8" name="Picture 3" descr="C:\Documents and Settings\Administrator\桌面\6.png">
              <a:extLst>
                <a:ext uri="{FF2B5EF4-FFF2-40B4-BE49-F238E27FC236}">
                  <a16:creationId xmlns:a16="http://schemas.microsoft.com/office/drawing/2014/main" id="{EDF9826C-09AD-46F1-97AD-6FA19ABDF02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657"/>
            <a:stretch/>
          </p:blipFill>
          <p:spPr bwMode="auto">
            <a:xfrm>
              <a:off x="503671" y="199152"/>
              <a:ext cx="127246" cy="711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" name="组合 164">
              <a:extLst>
                <a:ext uri="{FF2B5EF4-FFF2-40B4-BE49-F238E27FC236}">
                  <a16:creationId xmlns:a16="http://schemas.microsoft.com/office/drawing/2014/main" id="{C6E988DD-EB4E-4064-A37A-B6F9109FFB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6311" y="910302"/>
              <a:ext cx="1447015" cy="437285"/>
              <a:chOff x="3430455" y="2600130"/>
              <a:chExt cx="2620549" cy="517282"/>
            </a:xfrm>
          </p:grpSpPr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145C7E6F-12B8-4A50-A730-189D1EEE6F78}"/>
                  </a:ext>
                </a:extLst>
              </p:cNvPr>
              <p:cNvSpPr/>
              <p:nvPr/>
            </p:nvSpPr>
            <p:spPr>
              <a:xfrm>
                <a:off x="3430455" y="2600130"/>
                <a:ext cx="2409529" cy="517280"/>
              </a:xfrm>
              <a:prstGeom prst="rect">
                <a:avLst/>
              </a:prstGeom>
              <a:solidFill>
                <a:srgbClr val="6CAAE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5" name="燕尾形 9">
                <a:extLst>
                  <a:ext uri="{FF2B5EF4-FFF2-40B4-BE49-F238E27FC236}">
                    <a16:creationId xmlns:a16="http://schemas.microsoft.com/office/drawing/2014/main" id="{828401A5-3E46-4526-A4AB-05882DA919D3}"/>
                  </a:ext>
                </a:extLst>
              </p:cNvPr>
              <p:cNvSpPr/>
              <p:nvPr/>
            </p:nvSpPr>
            <p:spPr>
              <a:xfrm rot="10800000">
                <a:off x="5669619" y="2600132"/>
                <a:ext cx="381385" cy="517280"/>
              </a:xfrm>
              <a:prstGeom prst="chevron">
                <a:avLst>
                  <a:gd name="adj" fmla="val 32172"/>
                </a:avLst>
              </a:prstGeom>
              <a:solidFill>
                <a:srgbClr val="6CAAE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0" name="燕尾形 4">
              <a:extLst>
                <a:ext uri="{FF2B5EF4-FFF2-40B4-BE49-F238E27FC236}">
                  <a16:creationId xmlns:a16="http://schemas.microsoft.com/office/drawing/2014/main" id="{16CBC7FE-9674-4D95-8922-6F2513622B61}"/>
                </a:ext>
              </a:extLst>
            </p:cNvPr>
            <p:cNvSpPr/>
            <p:nvPr/>
          </p:nvSpPr>
          <p:spPr bwMode="auto">
            <a:xfrm rot="10800000" flipH="1">
              <a:off x="323528" y="910303"/>
              <a:ext cx="210593" cy="437284"/>
            </a:xfrm>
            <a:prstGeom prst="chevron">
              <a:avLst>
                <a:gd name="adj" fmla="val 32172"/>
              </a:avLst>
            </a:prstGeom>
            <a:solidFill>
              <a:srgbClr val="6CAA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FB616BD8-3E8B-40FA-8045-8E3D1FE32FCB}"/>
                </a:ext>
              </a:extLst>
            </p:cNvPr>
            <p:cNvCxnSpPr/>
            <p:nvPr/>
          </p:nvCxnSpPr>
          <p:spPr bwMode="auto">
            <a:xfrm>
              <a:off x="344240" y="939813"/>
              <a:ext cx="1504950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809D0062-368D-41C5-9A40-BE3D6E3EA83F}"/>
                </a:ext>
              </a:extLst>
            </p:cNvPr>
            <p:cNvCxnSpPr/>
            <p:nvPr/>
          </p:nvCxnSpPr>
          <p:spPr bwMode="auto">
            <a:xfrm>
              <a:off x="339477" y="1301981"/>
              <a:ext cx="1505992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3" descr="C:\Documents and Settings\Administrator\桌面\6.png">
              <a:extLst>
                <a:ext uri="{FF2B5EF4-FFF2-40B4-BE49-F238E27FC236}">
                  <a16:creationId xmlns:a16="http://schemas.microsoft.com/office/drawing/2014/main" id="{1DBCD825-C3A6-4A3D-9D53-7DF63359E0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559" y="133271"/>
              <a:ext cx="127246" cy="779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9D7E86F8-FE5E-4762-B97D-ACAA451A85E3}"/>
              </a:ext>
            </a:extLst>
          </p:cNvPr>
          <p:cNvSpPr/>
          <p:nvPr/>
        </p:nvSpPr>
        <p:spPr>
          <a:xfrm>
            <a:off x="684064" y="773880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方正大黑_GBK" panose="03000509000000000000" pitchFamily="65" charset="-122"/>
                <a:ea typeface="方正大黑_GBK" panose="03000509000000000000" pitchFamily="65" charset="-122"/>
              </a:rPr>
              <a:t>写一写</a:t>
            </a: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E0DAD204-0A4A-4D12-9433-0DD60943756D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75835" y="1835013"/>
            <a:ext cx="1871634" cy="1871634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ECE1C373-5A1A-4876-8AF0-E1CB166DB873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651615" y="1835014"/>
            <a:ext cx="1871634" cy="1871634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89E68C65-2D3E-49C1-BBDB-D954854D68E0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633307" y="1835003"/>
            <a:ext cx="1872000" cy="1872000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14014C7E-1CE8-4638-818F-6F9E085E48D1}"/>
              </a:ext>
            </a:extLst>
          </p:cNvPr>
          <p:cNvPicPr preferRelativeResize="0"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6611952" y="1835003"/>
            <a:ext cx="1872000" cy="18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51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99A215F3-4652-4446-BB92-F5B06414E2CC}"/>
              </a:ext>
            </a:extLst>
          </p:cNvPr>
          <p:cNvGrpSpPr/>
          <p:nvPr/>
        </p:nvGrpSpPr>
        <p:grpSpPr>
          <a:xfrm>
            <a:off x="391219" y="-21737"/>
            <a:ext cx="1539798" cy="1214316"/>
            <a:chOff x="323528" y="133271"/>
            <a:chExt cx="1539798" cy="1214316"/>
          </a:xfrm>
        </p:grpSpPr>
        <p:pic>
          <p:nvPicPr>
            <p:cNvPr id="8" name="Picture 3" descr="C:\Documents and Settings\Administrator\桌面\6.png">
              <a:extLst>
                <a:ext uri="{FF2B5EF4-FFF2-40B4-BE49-F238E27FC236}">
                  <a16:creationId xmlns:a16="http://schemas.microsoft.com/office/drawing/2014/main" id="{EDF9826C-09AD-46F1-97AD-6FA19ABDF02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657"/>
            <a:stretch/>
          </p:blipFill>
          <p:spPr bwMode="auto">
            <a:xfrm>
              <a:off x="503671" y="199152"/>
              <a:ext cx="127246" cy="711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" name="组合 164">
              <a:extLst>
                <a:ext uri="{FF2B5EF4-FFF2-40B4-BE49-F238E27FC236}">
                  <a16:creationId xmlns:a16="http://schemas.microsoft.com/office/drawing/2014/main" id="{C6E988DD-EB4E-4064-A37A-B6F9109FFB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6311" y="910302"/>
              <a:ext cx="1447015" cy="437285"/>
              <a:chOff x="3430455" y="2600130"/>
              <a:chExt cx="2620549" cy="517282"/>
            </a:xfrm>
          </p:grpSpPr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145C7E6F-12B8-4A50-A730-189D1EEE6F78}"/>
                  </a:ext>
                </a:extLst>
              </p:cNvPr>
              <p:cNvSpPr/>
              <p:nvPr/>
            </p:nvSpPr>
            <p:spPr>
              <a:xfrm>
                <a:off x="3430455" y="2600130"/>
                <a:ext cx="2409529" cy="517280"/>
              </a:xfrm>
              <a:prstGeom prst="rect">
                <a:avLst/>
              </a:prstGeom>
              <a:solidFill>
                <a:srgbClr val="6CAAE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5" name="燕尾形 9">
                <a:extLst>
                  <a:ext uri="{FF2B5EF4-FFF2-40B4-BE49-F238E27FC236}">
                    <a16:creationId xmlns:a16="http://schemas.microsoft.com/office/drawing/2014/main" id="{828401A5-3E46-4526-A4AB-05882DA919D3}"/>
                  </a:ext>
                </a:extLst>
              </p:cNvPr>
              <p:cNvSpPr/>
              <p:nvPr/>
            </p:nvSpPr>
            <p:spPr>
              <a:xfrm rot="10800000">
                <a:off x="5669619" y="2600132"/>
                <a:ext cx="381385" cy="517280"/>
              </a:xfrm>
              <a:prstGeom prst="chevron">
                <a:avLst>
                  <a:gd name="adj" fmla="val 32172"/>
                </a:avLst>
              </a:prstGeom>
              <a:solidFill>
                <a:srgbClr val="6CAAE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0" name="燕尾形 4">
              <a:extLst>
                <a:ext uri="{FF2B5EF4-FFF2-40B4-BE49-F238E27FC236}">
                  <a16:creationId xmlns:a16="http://schemas.microsoft.com/office/drawing/2014/main" id="{16CBC7FE-9674-4D95-8922-6F2513622B61}"/>
                </a:ext>
              </a:extLst>
            </p:cNvPr>
            <p:cNvSpPr/>
            <p:nvPr/>
          </p:nvSpPr>
          <p:spPr bwMode="auto">
            <a:xfrm rot="10800000" flipH="1">
              <a:off x="323528" y="910303"/>
              <a:ext cx="210593" cy="437284"/>
            </a:xfrm>
            <a:prstGeom prst="chevron">
              <a:avLst>
                <a:gd name="adj" fmla="val 32172"/>
              </a:avLst>
            </a:prstGeom>
            <a:solidFill>
              <a:srgbClr val="6CAA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FB616BD8-3E8B-40FA-8045-8E3D1FE32FCB}"/>
                </a:ext>
              </a:extLst>
            </p:cNvPr>
            <p:cNvCxnSpPr/>
            <p:nvPr/>
          </p:nvCxnSpPr>
          <p:spPr bwMode="auto">
            <a:xfrm>
              <a:off x="344240" y="939813"/>
              <a:ext cx="1504950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809D0062-368D-41C5-9A40-BE3D6E3EA83F}"/>
                </a:ext>
              </a:extLst>
            </p:cNvPr>
            <p:cNvCxnSpPr/>
            <p:nvPr/>
          </p:nvCxnSpPr>
          <p:spPr bwMode="auto">
            <a:xfrm>
              <a:off x="339477" y="1301981"/>
              <a:ext cx="1505992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3" descr="C:\Documents and Settings\Administrator\桌面\6.png">
              <a:extLst>
                <a:ext uri="{FF2B5EF4-FFF2-40B4-BE49-F238E27FC236}">
                  <a16:creationId xmlns:a16="http://schemas.microsoft.com/office/drawing/2014/main" id="{1DBCD825-C3A6-4A3D-9D53-7DF63359E0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559" y="133271"/>
              <a:ext cx="127246" cy="779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9D7E86F8-FE5E-4762-B97D-ACAA451A85E3}"/>
              </a:ext>
            </a:extLst>
          </p:cNvPr>
          <p:cNvSpPr/>
          <p:nvPr/>
        </p:nvSpPr>
        <p:spPr>
          <a:xfrm>
            <a:off x="684064" y="773880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方正大黑_GBK" panose="03000509000000000000" pitchFamily="65" charset="-122"/>
                <a:ea typeface="方正大黑_GBK" panose="03000509000000000000" pitchFamily="65" charset="-122"/>
              </a:rPr>
              <a:t>写一写</a:t>
            </a: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E0DAD204-0A4A-4D12-9433-0DD60943756D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rcRect/>
          <a:stretch/>
        </p:blipFill>
        <p:spPr>
          <a:xfrm>
            <a:off x="675835" y="1835013"/>
            <a:ext cx="1871634" cy="1871634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ECE1C373-5A1A-4876-8AF0-E1CB166DB873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651615" y="1835014"/>
            <a:ext cx="1871634" cy="1871634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89E68C65-2D3E-49C1-BBDB-D954854D68E0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633307" y="1835003"/>
            <a:ext cx="1872000" cy="1872000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14014C7E-1CE8-4638-818F-6F9E085E48D1}"/>
              </a:ext>
            </a:extLst>
          </p:cNvPr>
          <p:cNvPicPr preferRelativeResize="0"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6611952" y="1835003"/>
            <a:ext cx="1872000" cy="18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604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99A215F3-4652-4446-BB92-F5B06414E2CC}"/>
              </a:ext>
            </a:extLst>
          </p:cNvPr>
          <p:cNvGrpSpPr/>
          <p:nvPr/>
        </p:nvGrpSpPr>
        <p:grpSpPr>
          <a:xfrm>
            <a:off x="391219" y="-21737"/>
            <a:ext cx="1539798" cy="1214316"/>
            <a:chOff x="323528" y="133271"/>
            <a:chExt cx="1539798" cy="1214316"/>
          </a:xfrm>
        </p:grpSpPr>
        <p:pic>
          <p:nvPicPr>
            <p:cNvPr id="8" name="Picture 3" descr="C:\Documents and Settings\Administrator\桌面\6.png">
              <a:extLst>
                <a:ext uri="{FF2B5EF4-FFF2-40B4-BE49-F238E27FC236}">
                  <a16:creationId xmlns:a16="http://schemas.microsoft.com/office/drawing/2014/main" id="{EDF9826C-09AD-46F1-97AD-6FA19ABDF02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657"/>
            <a:stretch/>
          </p:blipFill>
          <p:spPr bwMode="auto">
            <a:xfrm>
              <a:off x="503671" y="199152"/>
              <a:ext cx="127246" cy="711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" name="组合 164">
              <a:extLst>
                <a:ext uri="{FF2B5EF4-FFF2-40B4-BE49-F238E27FC236}">
                  <a16:creationId xmlns:a16="http://schemas.microsoft.com/office/drawing/2014/main" id="{C6E988DD-EB4E-4064-A37A-B6F9109FFB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6311" y="910302"/>
              <a:ext cx="1447015" cy="437285"/>
              <a:chOff x="3430455" y="2600130"/>
              <a:chExt cx="2620549" cy="517282"/>
            </a:xfrm>
          </p:grpSpPr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145C7E6F-12B8-4A50-A730-189D1EEE6F78}"/>
                  </a:ext>
                </a:extLst>
              </p:cNvPr>
              <p:cNvSpPr/>
              <p:nvPr/>
            </p:nvSpPr>
            <p:spPr>
              <a:xfrm>
                <a:off x="3430455" y="2600130"/>
                <a:ext cx="2409529" cy="517280"/>
              </a:xfrm>
              <a:prstGeom prst="rect">
                <a:avLst/>
              </a:prstGeom>
              <a:solidFill>
                <a:srgbClr val="6CAAE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5" name="燕尾形 9">
                <a:extLst>
                  <a:ext uri="{FF2B5EF4-FFF2-40B4-BE49-F238E27FC236}">
                    <a16:creationId xmlns:a16="http://schemas.microsoft.com/office/drawing/2014/main" id="{828401A5-3E46-4526-A4AB-05882DA919D3}"/>
                  </a:ext>
                </a:extLst>
              </p:cNvPr>
              <p:cNvSpPr/>
              <p:nvPr/>
            </p:nvSpPr>
            <p:spPr>
              <a:xfrm rot="10800000">
                <a:off x="5669619" y="2600132"/>
                <a:ext cx="381385" cy="517280"/>
              </a:xfrm>
              <a:prstGeom prst="chevron">
                <a:avLst>
                  <a:gd name="adj" fmla="val 32172"/>
                </a:avLst>
              </a:prstGeom>
              <a:solidFill>
                <a:srgbClr val="6CAAE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0" name="燕尾形 4">
              <a:extLst>
                <a:ext uri="{FF2B5EF4-FFF2-40B4-BE49-F238E27FC236}">
                  <a16:creationId xmlns:a16="http://schemas.microsoft.com/office/drawing/2014/main" id="{16CBC7FE-9674-4D95-8922-6F2513622B61}"/>
                </a:ext>
              </a:extLst>
            </p:cNvPr>
            <p:cNvSpPr/>
            <p:nvPr/>
          </p:nvSpPr>
          <p:spPr bwMode="auto">
            <a:xfrm rot="10800000" flipH="1">
              <a:off x="323528" y="910303"/>
              <a:ext cx="210593" cy="437284"/>
            </a:xfrm>
            <a:prstGeom prst="chevron">
              <a:avLst>
                <a:gd name="adj" fmla="val 32172"/>
              </a:avLst>
            </a:prstGeom>
            <a:solidFill>
              <a:srgbClr val="6CAA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FB616BD8-3E8B-40FA-8045-8E3D1FE32FCB}"/>
                </a:ext>
              </a:extLst>
            </p:cNvPr>
            <p:cNvCxnSpPr/>
            <p:nvPr/>
          </p:nvCxnSpPr>
          <p:spPr bwMode="auto">
            <a:xfrm>
              <a:off x="344240" y="939813"/>
              <a:ext cx="1504950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809D0062-368D-41C5-9A40-BE3D6E3EA83F}"/>
                </a:ext>
              </a:extLst>
            </p:cNvPr>
            <p:cNvCxnSpPr/>
            <p:nvPr/>
          </p:nvCxnSpPr>
          <p:spPr bwMode="auto">
            <a:xfrm>
              <a:off x="339477" y="1301981"/>
              <a:ext cx="1505992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3" descr="C:\Documents and Settings\Administrator\桌面\6.png">
              <a:extLst>
                <a:ext uri="{FF2B5EF4-FFF2-40B4-BE49-F238E27FC236}">
                  <a16:creationId xmlns:a16="http://schemas.microsoft.com/office/drawing/2014/main" id="{1DBCD825-C3A6-4A3D-9D53-7DF63359E0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559" y="133271"/>
              <a:ext cx="127246" cy="779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9D7E86F8-FE5E-4762-B97D-ACAA451A85E3}"/>
              </a:ext>
            </a:extLst>
          </p:cNvPr>
          <p:cNvSpPr/>
          <p:nvPr/>
        </p:nvSpPr>
        <p:spPr>
          <a:xfrm>
            <a:off x="684064" y="773880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方正大黑_GBK" panose="03000509000000000000" pitchFamily="65" charset="-122"/>
                <a:ea typeface="方正大黑_GBK" panose="03000509000000000000" pitchFamily="65" charset="-122"/>
              </a:rPr>
              <a:t>写一写</a:t>
            </a: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E0DAD204-0A4A-4D12-9433-0DD60943756D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rcRect/>
          <a:stretch/>
        </p:blipFill>
        <p:spPr>
          <a:xfrm>
            <a:off x="675835" y="1835013"/>
            <a:ext cx="1871634" cy="1871634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ECE1C373-5A1A-4876-8AF0-E1CB166DB873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rcRect/>
          <a:stretch/>
        </p:blipFill>
        <p:spPr>
          <a:xfrm>
            <a:off x="2651615" y="1835014"/>
            <a:ext cx="1871634" cy="1871634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89E68C65-2D3E-49C1-BBDB-D954854D68E0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633307" y="1835003"/>
            <a:ext cx="1872000" cy="1872000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14014C7E-1CE8-4638-818F-6F9E085E48D1}"/>
              </a:ext>
            </a:extLst>
          </p:cNvPr>
          <p:cNvPicPr preferRelativeResize="0"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6611952" y="1835003"/>
            <a:ext cx="1872000" cy="18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12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99A215F3-4652-4446-BB92-F5B06414E2CC}"/>
              </a:ext>
            </a:extLst>
          </p:cNvPr>
          <p:cNvGrpSpPr/>
          <p:nvPr/>
        </p:nvGrpSpPr>
        <p:grpSpPr>
          <a:xfrm>
            <a:off x="391219" y="-21737"/>
            <a:ext cx="1539798" cy="1214316"/>
            <a:chOff x="323528" y="133271"/>
            <a:chExt cx="1539798" cy="1214316"/>
          </a:xfrm>
        </p:grpSpPr>
        <p:pic>
          <p:nvPicPr>
            <p:cNvPr id="8" name="Picture 3" descr="C:\Documents and Settings\Administrator\桌面\6.png">
              <a:extLst>
                <a:ext uri="{FF2B5EF4-FFF2-40B4-BE49-F238E27FC236}">
                  <a16:creationId xmlns:a16="http://schemas.microsoft.com/office/drawing/2014/main" id="{EDF9826C-09AD-46F1-97AD-6FA19ABDF02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657"/>
            <a:stretch/>
          </p:blipFill>
          <p:spPr bwMode="auto">
            <a:xfrm>
              <a:off x="503671" y="199152"/>
              <a:ext cx="127246" cy="711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" name="组合 164">
              <a:extLst>
                <a:ext uri="{FF2B5EF4-FFF2-40B4-BE49-F238E27FC236}">
                  <a16:creationId xmlns:a16="http://schemas.microsoft.com/office/drawing/2014/main" id="{C6E988DD-EB4E-4064-A37A-B6F9109FFB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6311" y="910302"/>
              <a:ext cx="1447015" cy="437285"/>
              <a:chOff x="3430455" y="2600130"/>
              <a:chExt cx="2620549" cy="517282"/>
            </a:xfrm>
          </p:grpSpPr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145C7E6F-12B8-4A50-A730-189D1EEE6F78}"/>
                  </a:ext>
                </a:extLst>
              </p:cNvPr>
              <p:cNvSpPr/>
              <p:nvPr/>
            </p:nvSpPr>
            <p:spPr>
              <a:xfrm>
                <a:off x="3430455" y="2600130"/>
                <a:ext cx="2409529" cy="517280"/>
              </a:xfrm>
              <a:prstGeom prst="rect">
                <a:avLst/>
              </a:prstGeom>
              <a:solidFill>
                <a:srgbClr val="6CAAE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5" name="燕尾形 9">
                <a:extLst>
                  <a:ext uri="{FF2B5EF4-FFF2-40B4-BE49-F238E27FC236}">
                    <a16:creationId xmlns:a16="http://schemas.microsoft.com/office/drawing/2014/main" id="{828401A5-3E46-4526-A4AB-05882DA919D3}"/>
                  </a:ext>
                </a:extLst>
              </p:cNvPr>
              <p:cNvSpPr/>
              <p:nvPr/>
            </p:nvSpPr>
            <p:spPr>
              <a:xfrm rot="10800000">
                <a:off x="5669619" y="2600132"/>
                <a:ext cx="381385" cy="517280"/>
              </a:xfrm>
              <a:prstGeom prst="chevron">
                <a:avLst>
                  <a:gd name="adj" fmla="val 32172"/>
                </a:avLst>
              </a:prstGeom>
              <a:solidFill>
                <a:srgbClr val="6CAAE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0" name="燕尾形 4">
              <a:extLst>
                <a:ext uri="{FF2B5EF4-FFF2-40B4-BE49-F238E27FC236}">
                  <a16:creationId xmlns:a16="http://schemas.microsoft.com/office/drawing/2014/main" id="{16CBC7FE-9674-4D95-8922-6F2513622B61}"/>
                </a:ext>
              </a:extLst>
            </p:cNvPr>
            <p:cNvSpPr/>
            <p:nvPr/>
          </p:nvSpPr>
          <p:spPr bwMode="auto">
            <a:xfrm rot="10800000" flipH="1">
              <a:off x="323528" y="910303"/>
              <a:ext cx="210593" cy="437284"/>
            </a:xfrm>
            <a:prstGeom prst="chevron">
              <a:avLst>
                <a:gd name="adj" fmla="val 32172"/>
              </a:avLst>
            </a:prstGeom>
            <a:solidFill>
              <a:srgbClr val="6CAA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FB616BD8-3E8B-40FA-8045-8E3D1FE32FCB}"/>
                </a:ext>
              </a:extLst>
            </p:cNvPr>
            <p:cNvCxnSpPr/>
            <p:nvPr/>
          </p:nvCxnSpPr>
          <p:spPr bwMode="auto">
            <a:xfrm>
              <a:off x="344240" y="939813"/>
              <a:ext cx="1504950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809D0062-368D-41C5-9A40-BE3D6E3EA83F}"/>
                </a:ext>
              </a:extLst>
            </p:cNvPr>
            <p:cNvCxnSpPr/>
            <p:nvPr/>
          </p:nvCxnSpPr>
          <p:spPr bwMode="auto">
            <a:xfrm>
              <a:off x="339477" y="1301981"/>
              <a:ext cx="1505992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3" descr="C:\Documents and Settings\Administrator\桌面\6.png">
              <a:extLst>
                <a:ext uri="{FF2B5EF4-FFF2-40B4-BE49-F238E27FC236}">
                  <a16:creationId xmlns:a16="http://schemas.microsoft.com/office/drawing/2014/main" id="{1DBCD825-C3A6-4A3D-9D53-7DF63359E0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559" y="133271"/>
              <a:ext cx="127246" cy="779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9D7E86F8-FE5E-4762-B97D-ACAA451A85E3}"/>
              </a:ext>
            </a:extLst>
          </p:cNvPr>
          <p:cNvSpPr/>
          <p:nvPr/>
        </p:nvSpPr>
        <p:spPr>
          <a:xfrm>
            <a:off x="684064" y="773880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方正大黑_GBK" panose="03000509000000000000" pitchFamily="65" charset="-122"/>
                <a:ea typeface="方正大黑_GBK" panose="03000509000000000000" pitchFamily="65" charset="-122"/>
              </a:rPr>
              <a:t>写一写</a:t>
            </a: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E0DAD204-0A4A-4D12-9433-0DD60943756D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rcRect/>
          <a:stretch/>
        </p:blipFill>
        <p:spPr>
          <a:xfrm>
            <a:off x="675835" y="1835013"/>
            <a:ext cx="1871634" cy="1871634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ECE1C373-5A1A-4876-8AF0-E1CB166DB873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rcRect/>
          <a:stretch/>
        </p:blipFill>
        <p:spPr>
          <a:xfrm>
            <a:off x="2651615" y="1835014"/>
            <a:ext cx="1871634" cy="1871634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89E68C65-2D3E-49C1-BBDB-D954854D68E0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rcRect/>
          <a:stretch/>
        </p:blipFill>
        <p:spPr>
          <a:xfrm>
            <a:off x="4633307" y="1835003"/>
            <a:ext cx="1872000" cy="1872000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14014C7E-1CE8-4638-818F-6F9E085E48D1}"/>
              </a:ext>
            </a:extLst>
          </p:cNvPr>
          <p:cNvPicPr preferRelativeResize="0"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6611952" y="1835003"/>
            <a:ext cx="1872000" cy="18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714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99A215F3-4652-4446-BB92-F5B06414E2CC}"/>
              </a:ext>
            </a:extLst>
          </p:cNvPr>
          <p:cNvGrpSpPr/>
          <p:nvPr/>
        </p:nvGrpSpPr>
        <p:grpSpPr>
          <a:xfrm>
            <a:off x="391219" y="-21737"/>
            <a:ext cx="1539798" cy="1214316"/>
            <a:chOff x="323528" y="133271"/>
            <a:chExt cx="1539798" cy="1214316"/>
          </a:xfrm>
        </p:grpSpPr>
        <p:pic>
          <p:nvPicPr>
            <p:cNvPr id="8" name="Picture 3" descr="C:\Documents and Settings\Administrator\桌面\6.png">
              <a:extLst>
                <a:ext uri="{FF2B5EF4-FFF2-40B4-BE49-F238E27FC236}">
                  <a16:creationId xmlns:a16="http://schemas.microsoft.com/office/drawing/2014/main" id="{EDF9826C-09AD-46F1-97AD-6FA19ABDF02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657"/>
            <a:stretch/>
          </p:blipFill>
          <p:spPr bwMode="auto">
            <a:xfrm>
              <a:off x="503671" y="199152"/>
              <a:ext cx="127246" cy="711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" name="组合 164">
              <a:extLst>
                <a:ext uri="{FF2B5EF4-FFF2-40B4-BE49-F238E27FC236}">
                  <a16:creationId xmlns:a16="http://schemas.microsoft.com/office/drawing/2014/main" id="{C6E988DD-EB4E-4064-A37A-B6F9109FFB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6311" y="910302"/>
              <a:ext cx="1447015" cy="437285"/>
              <a:chOff x="3430455" y="2600130"/>
              <a:chExt cx="2620549" cy="517282"/>
            </a:xfrm>
          </p:grpSpPr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145C7E6F-12B8-4A50-A730-189D1EEE6F78}"/>
                  </a:ext>
                </a:extLst>
              </p:cNvPr>
              <p:cNvSpPr/>
              <p:nvPr/>
            </p:nvSpPr>
            <p:spPr>
              <a:xfrm>
                <a:off x="3430455" y="2600130"/>
                <a:ext cx="2409529" cy="517280"/>
              </a:xfrm>
              <a:prstGeom prst="rect">
                <a:avLst/>
              </a:prstGeom>
              <a:solidFill>
                <a:srgbClr val="6CAAE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5" name="燕尾形 9">
                <a:extLst>
                  <a:ext uri="{FF2B5EF4-FFF2-40B4-BE49-F238E27FC236}">
                    <a16:creationId xmlns:a16="http://schemas.microsoft.com/office/drawing/2014/main" id="{828401A5-3E46-4526-A4AB-05882DA919D3}"/>
                  </a:ext>
                </a:extLst>
              </p:cNvPr>
              <p:cNvSpPr/>
              <p:nvPr/>
            </p:nvSpPr>
            <p:spPr>
              <a:xfrm rot="10800000">
                <a:off x="5669619" y="2600132"/>
                <a:ext cx="381385" cy="517280"/>
              </a:xfrm>
              <a:prstGeom prst="chevron">
                <a:avLst>
                  <a:gd name="adj" fmla="val 32172"/>
                </a:avLst>
              </a:prstGeom>
              <a:solidFill>
                <a:srgbClr val="6CAAE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0" name="燕尾形 4">
              <a:extLst>
                <a:ext uri="{FF2B5EF4-FFF2-40B4-BE49-F238E27FC236}">
                  <a16:creationId xmlns:a16="http://schemas.microsoft.com/office/drawing/2014/main" id="{16CBC7FE-9674-4D95-8922-6F2513622B61}"/>
                </a:ext>
              </a:extLst>
            </p:cNvPr>
            <p:cNvSpPr/>
            <p:nvPr/>
          </p:nvSpPr>
          <p:spPr bwMode="auto">
            <a:xfrm rot="10800000" flipH="1">
              <a:off x="323528" y="910303"/>
              <a:ext cx="210593" cy="437284"/>
            </a:xfrm>
            <a:prstGeom prst="chevron">
              <a:avLst>
                <a:gd name="adj" fmla="val 32172"/>
              </a:avLst>
            </a:prstGeom>
            <a:solidFill>
              <a:srgbClr val="6CAA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FB616BD8-3E8B-40FA-8045-8E3D1FE32FCB}"/>
                </a:ext>
              </a:extLst>
            </p:cNvPr>
            <p:cNvCxnSpPr/>
            <p:nvPr/>
          </p:nvCxnSpPr>
          <p:spPr bwMode="auto">
            <a:xfrm>
              <a:off x="344240" y="939813"/>
              <a:ext cx="1504950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809D0062-368D-41C5-9A40-BE3D6E3EA83F}"/>
                </a:ext>
              </a:extLst>
            </p:cNvPr>
            <p:cNvCxnSpPr/>
            <p:nvPr/>
          </p:nvCxnSpPr>
          <p:spPr bwMode="auto">
            <a:xfrm>
              <a:off x="339477" y="1301981"/>
              <a:ext cx="1505992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3" descr="C:\Documents and Settings\Administrator\桌面\6.png">
              <a:extLst>
                <a:ext uri="{FF2B5EF4-FFF2-40B4-BE49-F238E27FC236}">
                  <a16:creationId xmlns:a16="http://schemas.microsoft.com/office/drawing/2014/main" id="{1DBCD825-C3A6-4A3D-9D53-7DF63359E0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559" y="133271"/>
              <a:ext cx="127246" cy="779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9D7E86F8-FE5E-4762-B97D-ACAA451A85E3}"/>
              </a:ext>
            </a:extLst>
          </p:cNvPr>
          <p:cNvSpPr/>
          <p:nvPr/>
        </p:nvSpPr>
        <p:spPr>
          <a:xfrm>
            <a:off x="684064" y="773880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方正大黑_GBK" panose="03000509000000000000" pitchFamily="65" charset="-122"/>
                <a:ea typeface="方正大黑_GBK" panose="03000509000000000000" pitchFamily="65" charset="-122"/>
              </a:rPr>
              <a:t>写一写</a:t>
            </a: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E0DAD204-0A4A-4D12-9433-0DD60943756D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rcRect/>
          <a:stretch/>
        </p:blipFill>
        <p:spPr>
          <a:xfrm>
            <a:off x="675835" y="1835013"/>
            <a:ext cx="1871634" cy="1871634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ECE1C373-5A1A-4876-8AF0-E1CB166DB873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rcRect/>
          <a:stretch/>
        </p:blipFill>
        <p:spPr>
          <a:xfrm>
            <a:off x="2651615" y="1835014"/>
            <a:ext cx="1871634" cy="1871634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89E68C65-2D3E-49C1-BBDB-D954854D68E0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rcRect/>
          <a:stretch/>
        </p:blipFill>
        <p:spPr>
          <a:xfrm>
            <a:off x="4633307" y="1835003"/>
            <a:ext cx="1872000" cy="1872000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14014C7E-1CE8-4638-818F-6F9E085E48D1}"/>
              </a:ext>
            </a:extLst>
          </p:cNvPr>
          <p:cNvPicPr preferRelativeResize="0">
            <a:picLocks/>
          </p:cNvPicPr>
          <p:nvPr/>
        </p:nvPicPr>
        <p:blipFill>
          <a:blip r:embed="rId6"/>
          <a:srcRect/>
          <a:stretch/>
        </p:blipFill>
        <p:spPr>
          <a:xfrm>
            <a:off x="6611952" y="1835003"/>
            <a:ext cx="1872000" cy="18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165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7620" y="555526"/>
            <a:ext cx="91516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00" dirty="0">
                <a:solidFill>
                  <a:srgbClr val="E63933"/>
                </a:solidFill>
                <a:latin typeface="方正大标宋_GBK" panose="03000509000000000000" pitchFamily="65" charset="-122"/>
                <a:ea typeface="方正大标宋_GBK" panose="03000509000000000000" pitchFamily="65" charset="-122"/>
              </a:rPr>
              <a:t>《</a:t>
            </a:r>
            <a:r>
              <a:rPr lang="zh-CN" altLang="en-US" sz="2200" dirty="0">
                <a:solidFill>
                  <a:srgbClr val="E63933"/>
                </a:solidFill>
                <a:latin typeface="方正大标宋_GBK" panose="03000509000000000000" pitchFamily="65" charset="-122"/>
                <a:ea typeface="方正大标宋_GBK" panose="03000509000000000000" pitchFamily="65" charset="-122"/>
              </a:rPr>
              <a:t>古诗三首</a:t>
            </a:r>
            <a:r>
              <a:rPr lang="en-US" altLang="zh-CN" sz="2200" dirty="0">
                <a:solidFill>
                  <a:srgbClr val="E63933"/>
                </a:solidFill>
                <a:latin typeface="方正大标宋_GBK" panose="03000509000000000000" pitchFamily="65" charset="-122"/>
                <a:ea typeface="方正大标宋_GBK" panose="03000509000000000000" pitchFamily="65" charset="-122"/>
              </a:rPr>
              <a:t>》</a:t>
            </a:r>
            <a:r>
              <a:rPr lang="zh-CN" altLang="en-US" sz="2200" dirty="0">
                <a:solidFill>
                  <a:srgbClr val="E63933"/>
                </a:solidFill>
                <a:latin typeface="方正大标宋_GBK" panose="03000509000000000000" pitchFamily="65" charset="-122"/>
                <a:ea typeface="方正大标宋_GBK" panose="03000509000000000000" pitchFamily="65" charset="-122"/>
              </a:rPr>
              <a:t>教学资料链接</a:t>
            </a: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08FEA64D-62E0-498C-AE7A-7B089DF30B78}"/>
              </a:ext>
            </a:extLst>
          </p:cNvPr>
          <p:cNvGrpSpPr/>
          <p:nvPr/>
        </p:nvGrpSpPr>
        <p:grpSpPr>
          <a:xfrm>
            <a:off x="4175545" y="1380939"/>
            <a:ext cx="785290" cy="790964"/>
            <a:chOff x="5239123" y="1842146"/>
            <a:chExt cx="511595" cy="515292"/>
          </a:xfrm>
        </p:grpSpPr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D4A3DFC1-4E5E-4F77-8ED0-FAC268D8C3F5}"/>
                </a:ext>
              </a:extLst>
            </p:cNvPr>
            <p:cNvSpPr/>
            <p:nvPr/>
          </p:nvSpPr>
          <p:spPr>
            <a:xfrm>
              <a:off x="5239123" y="1842146"/>
              <a:ext cx="511595" cy="515292"/>
            </a:xfrm>
            <a:prstGeom prst="rect">
              <a:avLst/>
            </a:prstGeom>
            <a:solidFill>
              <a:srgbClr val="BAD8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281F2B29-681A-4078-A570-6AB0FA7EB3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5265721" y="1871612"/>
              <a:ext cx="458398" cy="458398"/>
            </a:xfrm>
            <a:prstGeom prst="rect">
              <a:avLst/>
            </a:prstGeom>
          </p:spPr>
        </p:pic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B2E76523-E33B-4B48-B507-0BE40B077EE3}"/>
              </a:ext>
            </a:extLst>
          </p:cNvPr>
          <p:cNvGrpSpPr/>
          <p:nvPr/>
        </p:nvGrpSpPr>
        <p:grpSpPr>
          <a:xfrm>
            <a:off x="1200297" y="2132344"/>
            <a:ext cx="6743407" cy="1014958"/>
            <a:chOff x="1200297" y="2132344"/>
            <a:chExt cx="6743407" cy="1014958"/>
          </a:xfrm>
        </p:grpSpPr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1658DFB8-D20F-44A5-9AC9-0C4F2FADF3C7}"/>
                </a:ext>
              </a:extLst>
            </p:cNvPr>
            <p:cNvSpPr txBox="1"/>
            <p:nvPr/>
          </p:nvSpPr>
          <p:spPr>
            <a:xfrm>
              <a:off x="1200297" y="2306832"/>
              <a:ext cx="10575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rgbClr val="0055AB"/>
                  </a:solidFill>
                  <a:latin typeface="方正准圆_GBK" panose="03000509000000000000" pitchFamily="65" charset="-122"/>
                  <a:ea typeface="方正准圆_GBK" panose="03000509000000000000" pitchFamily="65" charset="-122"/>
                </a:rPr>
                <a:t>教学资料</a:t>
              </a: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F15C6135-D20B-41CB-B47A-EEFDEA6F8FA5}"/>
                </a:ext>
              </a:extLst>
            </p:cNvPr>
            <p:cNvSpPr txBox="1"/>
            <p:nvPr/>
          </p:nvSpPr>
          <p:spPr>
            <a:xfrm>
              <a:off x="2257893" y="2132344"/>
              <a:ext cx="5685811" cy="10149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600" dirty="0">
                  <a:latin typeface="方正小标宋_GBK" panose="03000509000000000000" pitchFamily="65" charset="-122"/>
                  <a:ea typeface="方正小标宋_GBK" panose="03000509000000000000" pitchFamily="65" charset="-122"/>
                </a:rPr>
                <a:t>导学案设计　教案设计　教学实录　预习卡设计　活动卡设计　课时测评　课外积累</a:t>
              </a:r>
              <a:endParaRPr lang="zh-CN" altLang="en-US" sz="1600" dirty="0">
                <a:latin typeface="方正书宋_GBK" panose="03000509000000000000" pitchFamily="65" charset="-122"/>
                <a:ea typeface="方正书宋_GBK" panose="03000509000000000000" pitchFamily="65" charset="-122"/>
              </a:endParaRPr>
            </a:p>
          </p:txBody>
        </p:sp>
      </p:grp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AA5FF277-3896-4372-B843-5CC371B828AE}"/>
              </a:ext>
            </a:extLst>
          </p:cNvPr>
          <p:cNvCxnSpPr/>
          <p:nvPr/>
        </p:nvCxnSpPr>
        <p:spPr>
          <a:xfrm flipH="1">
            <a:off x="1327830" y="3316273"/>
            <a:ext cx="6546678" cy="0"/>
          </a:xfrm>
          <a:prstGeom prst="line">
            <a:avLst/>
          </a:prstGeom>
          <a:ln w="12700">
            <a:solidFill>
              <a:srgbClr val="E4482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01F52F08-00BE-463E-9AA7-E8ECE3193A6F}"/>
              </a:ext>
            </a:extLst>
          </p:cNvPr>
          <p:cNvGrpSpPr/>
          <p:nvPr/>
        </p:nvGrpSpPr>
        <p:grpSpPr>
          <a:xfrm>
            <a:off x="1200297" y="4420782"/>
            <a:ext cx="6736687" cy="340236"/>
            <a:chOff x="1200297" y="4420782"/>
            <a:chExt cx="6736687" cy="340236"/>
          </a:xfrm>
        </p:grpSpPr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DB09D3CB-AECC-4187-84E6-E1017253DD3F}"/>
                </a:ext>
              </a:extLst>
            </p:cNvPr>
            <p:cNvSpPr txBox="1"/>
            <p:nvPr/>
          </p:nvSpPr>
          <p:spPr>
            <a:xfrm>
              <a:off x="1200297" y="4420782"/>
              <a:ext cx="10575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rgbClr val="0055AB"/>
                  </a:solidFill>
                  <a:latin typeface="方正准圆_GBK" panose="03000509000000000000" pitchFamily="65" charset="-122"/>
                  <a:ea typeface="方正准圆_GBK" panose="03000509000000000000" pitchFamily="65" charset="-122"/>
                </a:rPr>
                <a:t>学习工具</a:t>
              </a: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BF0FCA9B-88FF-443C-A868-5F53BE7E8F54}"/>
                </a:ext>
              </a:extLst>
            </p:cNvPr>
            <p:cNvSpPr txBox="1"/>
            <p:nvPr/>
          </p:nvSpPr>
          <p:spPr>
            <a:xfrm>
              <a:off x="2257894" y="4422464"/>
              <a:ext cx="56790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latin typeface="方正小标宋_GBK" panose="03000509000000000000" pitchFamily="65" charset="-122"/>
                  <a:ea typeface="方正小标宋_GBK" panose="03000509000000000000" pitchFamily="65" charset="-122"/>
                </a:rPr>
                <a:t>生字笔顺演示　课文词语听写　课文原声朗读　课文类文阅读</a:t>
              </a:r>
              <a:endParaRPr lang="zh-CN" altLang="en-US" sz="1600" dirty="0">
                <a:latin typeface="方正书宋_GBK" panose="03000509000000000000" pitchFamily="65" charset="-122"/>
                <a:ea typeface="方正书宋_GBK" panose="03000509000000000000" pitchFamily="65" charset="-122"/>
              </a:endParaRP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FD8A7A63-34AF-40D7-BAB7-C547BF80C6A5}"/>
              </a:ext>
            </a:extLst>
          </p:cNvPr>
          <p:cNvGrpSpPr/>
          <p:nvPr/>
        </p:nvGrpSpPr>
        <p:grpSpPr>
          <a:xfrm>
            <a:off x="4175545" y="3488752"/>
            <a:ext cx="785290" cy="790964"/>
            <a:chOff x="5239123" y="1842146"/>
            <a:chExt cx="511595" cy="515292"/>
          </a:xfrm>
        </p:grpSpPr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2649C35A-B24F-4668-80BB-1E8FFF952150}"/>
                </a:ext>
              </a:extLst>
            </p:cNvPr>
            <p:cNvSpPr/>
            <p:nvPr/>
          </p:nvSpPr>
          <p:spPr>
            <a:xfrm>
              <a:off x="5239123" y="1842146"/>
              <a:ext cx="511595" cy="515292"/>
            </a:xfrm>
            <a:prstGeom prst="rect">
              <a:avLst/>
            </a:prstGeom>
            <a:solidFill>
              <a:srgbClr val="BAD8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7BF05E22-8B7E-41BD-A793-9B7DF9DBB8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5265721" y="1871612"/>
              <a:ext cx="458398" cy="4583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0251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DAC0AA2-238D-484E-838F-040D6DCAE38B}"/>
              </a:ext>
            </a:extLst>
          </p:cNvPr>
          <p:cNvSpPr/>
          <p:nvPr/>
        </p:nvSpPr>
        <p:spPr>
          <a:xfrm>
            <a:off x="2030729" y="1225289"/>
            <a:ext cx="50825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CN" altLang="en-US" sz="72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马 诗</a:t>
            </a:r>
            <a:endParaRPr lang="zh-CN" altLang="zh-CN" sz="72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39689832-48F1-4A57-B7E9-EE5B9A1F7D6B}"/>
              </a:ext>
            </a:extLst>
          </p:cNvPr>
          <p:cNvGrpSpPr/>
          <p:nvPr/>
        </p:nvGrpSpPr>
        <p:grpSpPr>
          <a:xfrm>
            <a:off x="660013" y="2963915"/>
            <a:ext cx="7823973" cy="1512987"/>
            <a:chOff x="-6096000" y="1735930"/>
            <a:chExt cx="17621250" cy="3407569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F9E56AEF-469C-4815-AE10-70E3A4CDA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096000" y="1737518"/>
              <a:ext cx="5391150" cy="336946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F2E0790C-2841-4B9C-8B1A-B7D5AC0CB7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5529" y="1744662"/>
              <a:ext cx="5379721" cy="336232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5E946962-9EB2-49CE-AEA2-1F7BCFF98D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308609" y="1735930"/>
              <a:ext cx="6057900" cy="340756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48312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DAC0AA2-238D-484E-838F-040D6DCAE38B}"/>
              </a:ext>
            </a:extLst>
          </p:cNvPr>
          <p:cNvSpPr/>
          <p:nvPr/>
        </p:nvSpPr>
        <p:spPr>
          <a:xfrm>
            <a:off x="2822135" y="1371697"/>
            <a:ext cx="3509954" cy="277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查找资料知作者，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抑扬顿挫读诗文，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借助注释明诗意，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了解背景悟诗情，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反复诵读入诗境。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AF41A910-B1F5-45F9-BA3F-E38A4CFD90C2}"/>
              </a:ext>
            </a:extLst>
          </p:cNvPr>
          <p:cNvGrpSpPr/>
          <p:nvPr/>
        </p:nvGrpSpPr>
        <p:grpSpPr>
          <a:xfrm>
            <a:off x="391219" y="-21737"/>
            <a:ext cx="1539798" cy="1214316"/>
            <a:chOff x="323528" y="133271"/>
            <a:chExt cx="1539798" cy="1214316"/>
          </a:xfrm>
        </p:grpSpPr>
        <p:pic>
          <p:nvPicPr>
            <p:cNvPr id="6" name="Picture 3" descr="C:\Documents and Settings\Administrator\桌面\6.png">
              <a:extLst>
                <a:ext uri="{FF2B5EF4-FFF2-40B4-BE49-F238E27FC236}">
                  <a16:creationId xmlns:a16="http://schemas.microsoft.com/office/drawing/2014/main" id="{4DC5D999-C58C-478B-8C1D-A5A072FCFD6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657"/>
            <a:stretch/>
          </p:blipFill>
          <p:spPr bwMode="auto">
            <a:xfrm>
              <a:off x="503671" y="199152"/>
              <a:ext cx="127246" cy="711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组合 164">
              <a:extLst>
                <a:ext uri="{FF2B5EF4-FFF2-40B4-BE49-F238E27FC236}">
                  <a16:creationId xmlns:a16="http://schemas.microsoft.com/office/drawing/2014/main" id="{870A5160-27C5-43D1-97E2-DB2DEB9086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6311" y="910302"/>
              <a:ext cx="1447015" cy="437285"/>
              <a:chOff x="3430455" y="2600130"/>
              <a:chExt cx="2620549" cy="517282"/>
            </a:xfrm>
          </p:grpSpPr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6CA893EB-4943-44D5-B482-E2F193824114}"/>
                  </a:ext>
                </a:extLst>
              </p:cNvPr>
              <p:cNvSpPr/>
              <p:nvPr/>
            </p:nvSpPr>
            <p:spPr>
              <a:xfrm>
                <a:off x="3430455" y="2600130"/>
                <a:ext cx="2409529" cy="517280"/>
              </a:xfrm>
              <a:prstGeom prst="rect">
                <a:avLst/>
              </a:prstGeom>
              <a:solidFill>
                <a:srgbClr val="8FBB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3" name="燕尾形 12">
                <a:extLst>
                  <a:ext uri="{FF2B5EF4-FFF2-40B4-BE49-F238E27FC236}">
                    <a16:creationId xmlns:a16="http://schemas.microsoft.com/office/drawing/2014/main" id="{2FAAE767-91AA-476C-B606-A7A7F3AC52EF}"/>
                  </a:ext>
                </a:extLst>
              </p:cNvPr>
              <p:cNvSpPr/>
              <p:nvPr/>
            </p:nvSpPr>
            <p:spPr>
              <a:xfrm rot="10800000">
                <a:off x="5669619" y="2600132"/>
                <a:ext cx="381385" cy="517280"/>
              </a:xfrm>
              <a:prstGeom prst="chevron">
                <a:avLst>
                  <a:gd name="adj" fmla="val 32172"/>
                </a:avLst>
              </a:prstGeom>
              <a:solidFill>
                <a:srgbClr val="8FBB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8" name="燕尾形 8">
              <a:extLst>
                <a:ext uri="{FF2B5EF4-FFF2-40B4-BE49-F238E27FC236}">
                  <a16:creationId xmlns:a16="http://schemas.microsoft.com/office/drawing/2014/main" id="{87F15F5A-D1A4-4CAA-B2BC-E2FA39A4672F}"/>
                </a:ext>
              </a:extLst>
            </p:cNvPr>
            <p:cNvSpPr/>
            <p:nvPr/>
          </p:nvSpPr>
          <p:spPr bwMode="auto">
            <a:xfrm rot="10800000" flipH="1">
              <a:off x="323528" y="910303"/>
              <a:ext cx="210593" cy="437284"/>
            </a:xfrm>
            <a:prstGeom prst="chevron">
              <a:avLst>
                <a:gd name="adj" fmla="val 32172"/>
              </a:avLst>
            </a:prstGeom>
            <a:solidFill>
              <a:srgbClr val="8FBB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051A5F66-11EC-4A2C-8163-4888A99B4F56}"/>
                </a:ext>
              </a:extLst>
            </p:cNvPr>
            <p:cNvCxnSpPr/>
            <p:nvPr/>
          </p:nvCxnSpPr>
          <p:spPr bwMode="auto">
            <a:xfrm>
              <a:off x="344240" y="939813"/>
              <a:ext cx="1504950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BD08184E-2DB6-408A-AD11-A28F3EA78197}"/>
                </a:ext>
              </a:extLst>
            </p:cNvPr>
            <p:cNvCxnSpPr/>
            <p:nvPr/>
          </p:nvCxnSpPr>
          <p:spPr bwMode="auto">
            <a:xfrm>
              <a:off x="339477" y="1301981"/>
              <a:ext cx="1505992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3" descr="C:\Documents and Settings\Administrator\桌面\6.png">
              <a:extLst>
                <a:ext uri="{FF2B5EF4-FFF2-40B4-BE49-F238E27FC236}">
                  <a16:creationId xmlns:a16="http://schemas.microsoft.com/office/drawing/2014/main" id="{3C45E527-4B4E-4B19-8D9B-1490072CA6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559" y="133271"/>
              <a:ext cx="127246" cy="779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矩形 13">
            <a:extLst>
              <a:ext uri="{FF2B5EF4-FFF2-40B4-BE49-F238E27FC236}">
                <a16:creationId xmlns:a16="http://schemas.microsoft.com/office/drawing/2014/main" id="{4538F4AA-0EA7-4A2D-AAB0-AE19D01AF3EE}"/>
              </a:ext>
            </a:extLst>
          </p:cNvPr>
          <p:cNvSpPr/>
          <p:nvPr/>
        </p:nvSpPr>
        <p:spPr>
          <a:xfrm>
            <a:off x="446092" y="773880"/>
            <a:ext cx="1467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方正大黑_GBK" panose="03000509000000000000" pitchFamily="65" charset="-122"/>
                <a:ea typeface="方正大黑_GBK" panose="03000509000000000000" pitchFamily="65" charset="-122"/>
              </a:rPr>
              <a:t>五步学习法</a:t>
            </a:r>
          </a:p>
        </p:txBody>
      </p:sp>
    </p:spTree>
    <p:extLst>
      <p:ext uri="{BB962C8B-B14F-4D97-AF65-F5344CB8AC3E}">
        <p14:creationId xmlns:p14="http://schemas.microsoft.com/office/powerpoint/2010/main" val="179595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>
            <a:extLst>
              <a:ext uri="{FF2B5EF4-FFF2-40B4-BE49-F238E27FC236}">
                <a16:creationId xmlns:a16="http://schemas.microsoft.com/office/drawing/2014/main" id="{28AB96A3-9914-4156-8CA9-4DDC9305FCD7}"/>
              </a:ext>
            </a:extLst>
          </p:cNvPr>
          <p:cNvSpPr/>
          <p:nvPr/>
        </p:nvSpPr>
        <p:spPr>
          <a:xfrm>
            <a:off x="728563" y="1554744"/>
            <a:ext cx="5893217" cy="2552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en-US" sz="22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　　李贺</a:t>
            </a:r>
            <a:r>
              <a:rPr lang="en-US" altLang="zh-CN" sz="2200" dirty="0">
                <a:latin typeface="+mj-ea"/>
                <a:ea typeface="+mj-ea"/>
                <a:cs typeface="Times New Roman" panose="02020603050405020304" pitchFamily="18" charset="0"/>
              </a:rPr>
              <a:t>(</a:t>
            </a:r>
            <a:r>
              <a:rPr lang="en-US" altLang="zh-CN" sz="22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790</a:t>
            </a:r>
            <a:r>
              <a:rPr lang="en-US" altLang="zh-CN" sz="2200" dirty="0">
                <a:latin typeface="+mj-ea"/>
                <a:ea typeface="+mj-ea"/>
                <a:cs typeface="Times New Roman" panose="02020603050405020304" pitchFamily="18" charset="0"/>
              </a:rPr>
              <a:t>-</a:t>
            </a:r>
            <a:r>
              <a:rPr lang="en-US" altLang="zh-CN" sz="22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816</a:t>
            </a:r>
            <a:r>
              <a:rPr lang="en-US" altLang="zh-CN" sz="2200" dirty="0">
                <a:latin typeface="+mj-ea"/>
                <a:ea typeface="+mj-ea"/>
                <a:cs typeface="Times New Roman" panose="02020603050405020304" pitchFamily="18" charset="0"/>
              </a:rPr>
              <a:t>)</a:t>
            </a:r>
            <a:r>
              <a:rPr lang="zh-CN" altLang="en-US" sz="22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，唐代著名诗人。字长吉，福昌人。人称“诗鬼”，与李白、李商隐并称“唐代三李</a:t>
            </a:r>
            <a:r>
              <a:rPr lang="en-US" altLang="zh-CN" sz="22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lang="zh-CN" altLang="en-US" sz="22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。一生愁苦多病，因病</a:t>
            </a:r>
            <a:r>
              <a:rPr lang="en-US" altLang="zh-CN" sz="22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27</a:t>
            </a:r>
            <a:r>
              <a:rPr lang="zh-CN" altLang="en-US" sz="22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岁卒。李贺是中唐浪漫主义诗人的代表，又是中唐到晚唐诗风转变期的重要人物。</a:t>
            </a:r>
            <a:endParaRPr lang="zh-CN" altLang="en-US" sz="22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026" name="图片 11">
            <a:extLst>
              <a:ext uri="{FF2B5EF4-FFF2-40B4-BE49-F238E27FC236}">
                <a16:creationId xmlns:a16="http://schemas.microsoft.com/office/drawing/2014/main" id="{CBB7E7D7-70F3-438E-9C74-72AB2ADD6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487" y="1568920"/>
            <a:ext cx="1575785" cy="23752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243C5C43-EB40-49D5-9F5D-8114F4B4D6E5}"/>
              </a:ext>
            </a:extLst>
          </p:cNvPr>
          <p:cNvGrpSpPr/>
          <p:nvPr/>
        </p:nvGrpSpPr>
        <p:grpSpPr>
          <a:xfrm>
            <a:off x="391219" y="-21737"/>
            <a:ext cx="1539798" cy="1214316"/>
            <a:chOff x="323528" y="133271"/>
            <a:chExt cx="1539798" cy="1214316"/>
          </a:xfrm>
        </p:grpSpPr>
        <p:pic>
          <p:nvPicPr>
            <p:cNvPr id="6" name="Picture 3" descr="C:\Documents and Settings\Administrator\桌面\6.png">
              <a:extLst>
                <a:ext uri="{FF2B5EF4-FFF2-40B4-BE49-F238E27FC236}">
                  <a16:creationId xmlns:a16="http://schemas.microsoft.com/office/drawing/2014/main" id="{A893265C-237D-4D18-AF20-80D5CB8DF82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657"/>
            <a:stretch/>
          </p:blipFill>
          <p:spPr bwMode="auto">
            <a:xfrm>
              <a:off x="503671" y="199152"/>
              <a:ext cx="127246" cy="711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组合 164">
              <a:extLst>
                <a:ext uri="{FF2B5EF4-FFF2-40B4-BE49-F238E27FC236}">
                  <a16:creationId xmlns:a16="http://schemas.microsoft.com/office/drawing/2014/main" id="{6343998F-8582-4ECC-913F-04BCA6E31E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6311" y="910302"/>
              <a:ext cx="1447015" cy="437285"/>
              <a:chOff x="3430455" y="2600130"/>
              <a:chExt cx="2620549" cy="517282"/>
            </a:xfrm>
          </p:grpSpPr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2A02E902-2E0A-42CC-B675-5B67B1547438}"/>
                  </a:ext>
                </a:extLst>
              </p:cNvPr>
              <p:cNvSpPr/>
              <p:nvPr/>
            </p:nvSpPr>
            <p:spPr>
              <a:xfrm>
                <a:off x="3430455" y="2600130"/>
                <a:ext cx="2409529" cy="517280"/>
              </a:xfrm>
              <a:prstGeom prst="rect">
                <a:avLst/>
              </a:prstGeom>
              <a:solidFill>
                <a:srgbClr val="8FBB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4" name="燕尾形 12">
                <a:extLst>
                  <a:ext uri="{FF2B5EF4-FFF2-40B4-BE49-F238E27FC236}">
                    <a16:creationId xmlns:a16="http://schemas.microsoft.com/office/drawing/2014/main" id="{73B56515-5528-435D-B01C-A97FAAF80AEF}"/>
                  </a:ext>
                </a:extLst>
              </p:cNvPr>
              <p:cNvSpPr/>
              <p:nvPr/>
            </p:nvSpPr>
            <p:spPr>
              <a:xfrm rot="10800000">
                <a:off x="5669619" y="2600132"/>
                <a:ext cx="381385" cy="517280"/>
              </a:xfrm>
              <a:prstGeom prst="chevron">
                <a:avLst>
                  <a:gd name="adj" fmla="val 32172"/>
                </a:avLst>
              </a:prstGeom>
              <a:solidFill>
                <a:srgbClr val="8FBB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8" name="燕尾形 8">
              <a:extLst>
                <a:ext uri="{FF2B5EF4-FFF2-40B4-BE49-F238E27FC236}">
                  <a16:creationId xmlns:a16="http://schemas.microsoft.com/office/drawing/2014/main" id="{E531604A-0D60-4269-8720-95A81CC17D1F}"/>
                </a:ext>
              </a:extLst>
            </p:cNvPr>
            <p:cNvSpPr/>
            <p:nvPr/>
          </p:nvSpPr>
          <p:spPr bwMode="auto">
            <a:xfrm rot="10800000" flipH="1">
              <a:off x="323528" y="910303"/>
              <a:ext cx="210593" cy="437284"/>
            </a:xfrm>
            <a:prstGeom prst="chevron">
              <a:avLst>
                <a:gd name="adj" fmla="val 32172"/>
              </a:avLst>
            </a:prstGeom>
            <a:solidFill>
              <a:srgbClr val="8FBB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EEE79FCB-B399-4E5A-B69D-AD38B7EA71DE}"/>
                </a:ext>
              </a:extLst>
            </p:cNvPr>
            <p:cNvCxnSpPr/>
            <p:nvPr/>
          </p:nvCxnSpPr>
          <p:spPr bwMode="auto">
            <a:xfrm>
              <a:off x="344240" y="939813"/>
              <a:ext cx="1504950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9721ACA7-7221-4FDE-9A78-E3DA2D56445C}"/>
                </a:ext>
              </a:extLst>
            </p:cNvPr>
            <p:cNvCxnSpPr/>
            <p:nvPr/>
          </p:nvCxnSpPr>
          <p:spPr bwMode="auto">
            <a:xfrm>
              <a:off x="339477" y="1301981"/>
              <a:ext cx="1505992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3" descr="C:\Documents and Settings\Administrator\桌面\6.png">
              <a:extLst>
                <a:ext uri="{FF2B5EF4-FFF2-40B4-BE49-F238E27FC236}">
                  <a16:creationId xmlns:a16="http://schemas.microsoft.com/office/drawing/2014/main" id="{2E46E0F6-F055-4DC0-8227-4327EE0C7E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559" y="133271"/>
              <a:ext cx="127246" cy="779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矩形 14">
            <a:extLst>
              <a:ext uri="{FF2B5EF4-FFF2-40B4-BE49-F238E27FC236}">
                <a16:creationId xmlns:a16="http://schemas.microsoft.com/office/drawing/2014/main" id="{381EC394-FA7B-477F-8D14-16061E914F10}"/>
              </a:ext>
            </a:extLst>
          </p:cNvPr>
          <p:cNvSpPr/>
          <p:nvPr/>
        </p:nvSpPr>
        <p:spPr>
          <a:xfrm>
            <a:off x="601812" y="77388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方正大黑_GBK" panose="03000509000000000000" pitchFamily="65" charset="-122"/>
                <a:ea typeface="方正大黑_GBK" panose="03000509000000000000" pitchFamily="65" charset="-122"/>
              </a:rPr>
              <a:t>作者简介</a:t>
            </a:r>
          </a:p>
        </p:txBody>
      </p:sp>
    </p:spTree>
    <p:extLst>
      <p:ext uri="{BB962C8B-B14F-4D97-AF65-F5344CB8AC3E}">
        <p14:creationId xmlns:p14="http://schemas.microsoft.com/office/powerpoint/2010/main" val="289734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EA43138C-7F84-418D-8751-2AD41396AEE0}"/>
              </a:ext>
            </a:extLst>
          </p:cNvPr>
          <p:cNvGrpSpPr/>
          <p:nvPr/>
        </p:nvGrpSpPr>
        <p:grpSpPr>
          <a:xfrm>
            <a:off x="391219" y="-21737"/>
            <a:ext cx="1539798" cy="1214316"/>
            <a:chOff x="323528" y="133271"/>
            <a:chExt cx="1539798" cy="1214316"/>
          </a:xfrm>
        </p:grpSpPr>
        <p:pic>
          <p:nvPicPr>
            <p:cNvPr id="3" name="Picture 3" descr="C:\Documents and Settings\Administrator\桌面\6.png">
              <a:extLst>
                <a:ext uri="{FF2B5EF4-FFF2-40B4-BE49-F238E27FC236}">
                  <a16:creationId xmlns:a16="http://schemas.microsoft.com/office/drawing/2014/main" id="{B113F913-6A90-4F1B-83E8-8500E4B6914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657"/>
            <a:stretch/>
          </p:blipFill>
          <p:spPr bwMode="auto">
            <a:xfrm>
              <a:off x="503671" y="199152"/>
              <a:ext cx="127246" cy="711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" name="组合 164">
              <a:extLst>
                <a:ext uri="{FF2B5EF4-FFF2-40B4-BE49-F238E27FC236}">
                  <a16:creationId xmlns:a16="http://schemas.microsoft.com/office/drawing/2014/main" id="{07BC7D96-7073-4DCD-8584-FE810F9765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6311" y="910302"/>
              <a:ext cx="1447015" cy="437285"/>
              <a:chOff x="3430455" y="2600130"/>
              <a:chExt cx="2620549" cy="517282"/>
            </a:xfrm>
          </p:grpSpPr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942C05AA-F7EB-4516-B069-B1C63384CB2F}"/>
                  </a:ext>
                </a:extLst>
              </p:cNvPr>
              <p:cNvSpPr/>
              <p:nvPr/>
            </p:nvSpPr>
            <p:spPr>
              <a:xfrm>
                <a:off x="3430455" y="2600130"/>
                <a:ext cx="2409529" cy="517280"/>
              </a:xfrm>
              <a:prstGeom prst="rect">
                <a:avLst/>
              </a:prstGeom>
              <a:solidFill>
                <a:srgbClr val="8FBB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0" name="燕尾形 12">
                <a:extLst>
                  <a:ext uri="{FF2B5EF4-FFF2-40B4-BE49-F238E27FC236}">
                    <a16:creationId xmlns:a16="http://schemas.microsoft.com/office/drawing/2014/main" id="{52D4A1FF-B1B1-47F3-8F4E-850C73E988D2}"/>
                  </a:ext>
                </a:extLst>
              </p:cNvPr>
              <p:cNvSpPr/>
              <p:nvPr/>
            </p:nvSpPr>
            <p:spPr>
              <a:xfrm rot="10800000">
                <a:off x="5669619" y="2600132"/>
                <a:ext cx="381385" cy="517280"/>
              </a:xfrm>
              <a:prstGeom prst="chevron">
                <a:avLst>
                  <a:gd name="adj" fmla="val 32172"/>
                </a:avLst>
              </a:prstGeom>
              <a:solidFill>
                <a:srgbClr val="8FBB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5" name="燕尾形 8">
              <a:extLst>
                <a:ext uri="{FF2B5EF4-FFF2-40B4-BE49-F238E27FC236}">
                  <a16:creationId xmlns:a16="http://schemas.microsoft.com/office/drawing/2014/main" id="{E32FCDF1-131E-4A4E-901A-7921A1F2D4D9}"/>
                </a:ext>
              </a:extLst>
            </p:cNvPr>
            <p:cNvSpPr/>
            <p:nvPr/>
          </p:nvSpPr>
          <p:spPr bwMode="auto">
            <a:xfrm rot="10800000" flipH="1">
              <a:off x="323528" y="910303"/>
              <a:ext cx="210593" cy="437284"/>
            </a:xfrm>
            <a:prstGeom prst="chevron">
              <a:avLst>
                <a:gd name="adj" fmla="val 32172"/>
              </a:avLst>
            </a:prstGeom>
            <a:solidFill>
              <a:srgbClr val="8FBB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A8DBA6E9-8F8E-4DFC-920C-3309F4EF0C35}"/>
                </a:ext>
              </a:extLst>
            </p:cNvPr>
            <p:cNvCxnSpPr/>
            <p:nvPr/>
          </p:nvCxnSpPr>
          <p:spPr bwMode="auto">
            <a:xfrm>
              <a:off x="344240" y="939813"/>
              <a:ext cx="1504950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DF0BDC20-E2CD-4A05-9496-0ECDA94321CF}"/>
                </a:ext>
              </a:extLst>
            </p:cNvPr>
            <p:cNvCxnSpPr/>
            <p:nvPr/>
          </p:nvCxnSpPr>
          <p:spPr bwMode="auto">
            <a:xfrm>
              <a:off x="339477" y="1301981"/>
              <a:ext cx="1505992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3" descr="C:\Documents and Settings\Administrator\桌面\6.png">
              <a:extLst>
                <a:ext uri="{FF2B5EF4-FFF2-40B4-BE49-F238E27FC236}">
                  <a16:creationId xmlns:a16="http://schemas.microsoft.com/office/drawing/2014/main" id="{9DFEA8F3-A9EC-4B9B-8F59-BA06467FA6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559" y="133271"/>
              <a:ext cx="127246" cy="779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31A2E3A3-3F37-4C15-9A18-1A93ABAFCE73}"/>
              </a:ext>
            </a:extLst>
          </p:cNvPr>
          <p:cNvSpPr/>
          <p:nvPr/>
        </p:nvSpPr>
        <p:spPr>
          <a:xfrm>
            <a:off x="693252" y="773880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方正大黑_GBK" panose="03000509000000000000" pitchFamily="65" charset="-122"/>
                <a:ea typeface="方正大黑_GBK" panose="03000509000000000000" pitchFamily="65" charset="-122"/>
              </a:rPr>
              <a:t>读古诗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B65831A9-032A-4CF2-A7D5-E4198BE4FC53}"/>
              </a:ext>
            </a:extLst>
          </p:cNvPr>
          <p:cNvSpPr/>
          <p:nvPr/>
        </p:nvSpPr>
        <p:spPr>
          <a:xfrm>
            <a:off x="1349661" y="1893980"/>
            <a:ext cx="6253845" cy="1661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1.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正确读出诗句，注意读准生字读音。</a:t>
            </a:r>
          </a:p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2.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有节奏地读诗句，读出韵律美。</a:t>
            </a:r>
          </a:p>
        </p:txBody>
      </p:sp>
    </p:spTree>
    <p:extLst>
      <p:ext uri="{BB962C8B-B14F-4D97-AF65-F5344CB8AC3E}">
        <p14:creationId xmlns:p14="http://schemas.microsoft.com/office/powerpoint/2010/main" val="18354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EA43138C-7F84-418D-8751-2AD41396AEE0}"/>
              </a:ext>
            </a:extLst>
          </p:cNvPr>
          <p:cNvGrpSpPr/>
          <p:nvPr/>
        </p:nvGrpSpPr>
        <p:grpSpPr>
          <a:xfrm>
            <a:off x="391219" y="-21737"/>
            <a:ext cx="1539798" cy="1214316"/>
            <a:chOff x="323528" y="133271"/>
            <a:chExt cx="1539798" cy="1214316"/>
          </a:xfrm>
        </p:grpSpPr>
        <p:pic>
          <p:nvPicPr>
            <p:cNvPr id="3" name="Picture 3" descr="C:\Documents and Settings\Administrator\桌面\6.png">
              <a:extLst>
                <a:ext uri="{FF2B5EF4-FFF2-40B4-BE49-F238E27FC236}">
                  <a16:creationId xmlns:a16="http://schemas.microsoft.com/office/drawing/2014/main" id="{B113F913-6A90-4F1B-83E8-8500E4B6914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657"/>
            <a:stretch/>
          </p:blipFill>
          <p:spPr bwMode="auto">
            <a:xfrm>
              <a:off x="503671" y="199152"/>
              <a:ext cx="127246" cy="711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" name="组合 164">
              <a:extLst>
                <a:ext uri="{FF2B5EF4-FFF2-40B4-BE49-F238E27FC236}">
                  <a16:creationId xmlns:a16="http://schemas.microsoft.com/office/drawing/2014/main" id="{07BC7D96-7073-4DCD-8584-FE810F9765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6311" y="910302"/>
              <a:ext cx="1447015" cy="437285"/>
              <a:chOff x="3430455" y="2600130"/>
              <a:chExt cx="2620549" cy="517282"/>
            </a:xfrm>
          </p:grpSpPr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942C05AA-F7EB-4516-B069-B1C63384CB2F}"/>
                  </a:ext>
                </a:extLst>
              </p:cNvPr>
              <p:cNvSpPr/>
              <p:nvPr/>
            </p:nvSpPr>
            <p:spPr>
              <a:xfrm>
                <a:off x="3430455" y="2600130"/>
                <a:ext cx="2409529" cy="517280"/>
              </a:xfrm>
              <a:prstGeom prst="rect">
                <a:avLst/>
              </a:prstGeom>
              <a:solidFill>
                <a:srgbClr val="8FBB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0" name="燕尾形 12">
                <a:extLst>
                  <a:ext uri="{FF2B5EF4-FFF2-40B4-BE49-F238E27FC236}">
                    <a16:creationId xmlns:a16="http://schemas.microsoft.com/office/drawing/2014/main" id="{52D4A1FF-B1B1-47F3-8F4E-850C73E988D2}"/>
                  </a:ext>
                </a:extLst>
              </p:cNvPr>
              <p:cNvSpPr/>
              <p:nvPr/>
            </p:nvSpPr>
            <p:spPr>
              <a:xfrm rot="10800000">
                <a:off x="5669619" y="2600132"/>
                <a:ext cx="381385" cy="517280"/>
              </a:xfrm>
              <a:prstGeom prst="chevron">
                <a:avLst>
                  <a:gd name="adj" fmla="val 32172"/>
                </a:avLst>
              </a:prstGeom>
              <a:solidFill>
                <a:srgbClr val="8FBB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5" name="燕尾形 8">
              <a:extLst>
                <a:ext uri="{FF2B5EF4-FFF2-40B4-BE49-F238E27FC236}">
                  <a16:creationId xmlns:a16="http://schemas.microsoft.com/office/drawing/2014/main" id="{E32FCDF1-131E-4A4E-901A-7921A1F2D4D9}"/>
                </a:ext>
              </a:extLst>
            </p:cNvPr>
            <p:cNvSpPr/>
            <p:nvPr/>
          </p:nvSpPr>
          <p:spPr bwMode="auto">
            <a:xfrm rot="10800000" flipH="1">
              <a:off x="323528" y="910303"/>
              <a:ext cx="210593" cy="437284"/>
            </a:xfrm>
            <a:prstGeom prst="chevron">
              <a:avLst>
                <a:gd name="adj" fmla="val 32172"/>
              </a:avLst>
            </a:prstGeom>
            <a:solidFill>
              <a:srgbClr val="8FBB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A8DBA6E9-8F8E-4DFC-920C-3309F4EF0C35}"/>
                </a:ext>
              </a:extLst>
            </p:cNvPr>
            <p:cNvCxnSpPr/>
            <p:nvPr/>
          </p:nvCxnSpPr>
          <p:spPr bwMode="auto">
            <a:xfrm>
              <a:off x="344240" y="939813"/>
              <a:ext cx="1504950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DF0BDC20-E2CD-4A05-9496-0ECDA94321CF}"/>
                </a:ext>
              </a:extLst>
            </p:cNvPr>
            <p:cNvCxnSpPr/>
            <p:nvPr/>
          </p:nvCxnSpPr>
          <p:spPr bwMode="auto">
            <a:xfrm>
              <a:off x="339477" y="1301981"/>
              <a:ext cx="1505992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3" descr="C:\Documents and Settings\Administrator\桌面\6.png">
              <a:extLst>
                <a:ext uri="{FF2B5EF4-FFF2-40B4-BE49-F238E27FC236}">
                  <a16:creationId xmlns:a16="http://schemas.microsoft.com/office/drawing/2014/main" id="{9DFEA8F3-A9EC-4B9B-8F59-BA06467FA6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559" y="133271"/>
              <a:ext cx="127246" cy="779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31A2E3A3-3F37-4C15-9A18-1A93ABAFCE73}"/>
              </a:ext>
            </a:extLst>
          </p:cNvPr>
          <p:cNvSpPr/>
          <p:nvPr/>
        </p:nvSpPr>
        <p:spPr>
          <a:xfrm>
            <a:off x="693252" y="773880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方正大黑_GBK" panose="03000509000000000000" pitchFamily="65" charset="-122"/>
                <a:ea typeface="方正大黑_GBK" panose="03000509000000000000" pitchFamily="65" charset="-122"/>
              </a:rPr>
              <a:t>读诗文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61058170-F812-4B56-9E22-194C0FE19EBE}"/>
              </a:ext>
            </a:extLst>
          </p:cNvPr>
          <p:cNvSpPr/>
          <p:nvPr/>
        </p:nvSpPr>
        <p:spPr>
          <a:xfrm>
            <a:off x="2337710" y="989496"/>
            <a:ext cx="4493538" cy="31383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200000"/>
              </a:lnSpc>
              <a:spcAft>
                <a:spcPts val="0"/>
              </a:spcAft>
            </a:pP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马诗</a:t>
            </a:r>
          </a:p>
          <a:p>
            <a:pPr algn="ctr">
              <a:lnSpc>
                <a:spcPct val="200000"/>
              </a:lnSpc>
              <a:spcAft>
                <a:spcPts val="0"/>
              </a:spcAft>
            </a:pPr>
            <a:r>
              <a:rPr lang="zh-CN" altLang="en-US" sz="2000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唐</a:t>
            </a:r>
            <a:r>
              <a:rPr lang="en-US" altLang="zh-CN" sz="2000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·</a:t>
            </a:r>
            <a:r>
              <a:rPr lang="zh-CN" altLang="en-US" sz="2000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李贺</a:t>
            </a:r>
          </a:p>
          <a:p>
            <a:pPr algn="ctr">
              <a:lnSpc>
                <a:spcPct val="200000"/>
              </a:lnSpc>
              <a:spcAft>
                <a:spcPts val="0"/>
              </a:spcAft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大漠沙如雪，燕山月似钩。</a:t>
            </a:r>
          </a:p>
          <a:p>
            <a:pPr algn="ctr">
              <a:lnSpc>
                <a:spcPct val="200000"/>
              </a:lnSpc>
              <a:spcAft>
                <a:spcPts val="0"/>
              </a:spcAft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何当金络脑，快走踏清秋。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F4B59C53-765E-4A77-9078-19B055EE0291}"/>
              </a:ext>
            </a:extLst>
          </p:cNvPr>
          <p:cNvSpPr/>
          <p:nvPr/>
        </p:nvSpPr>
        <p:spPr>
          <a:xfrm>
            <a:off x="3384171" y="3348949"/>
            <a:ext cx="5693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2000" dirty="0" err="1">
                <a:solidFill>
                  <a:srgbClr val="FF5D5D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luò</a:t>
            </a:r>
            <a:endParaRPr lang="zh-CN" altLang="en-US" sz="2000" dirty="0">
              <a:solidFill>
                <a:srgbClr val="FF5D5D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F8345D78-C790-4071-8DC7-6E0037DFA383}"/>
              </a:ext>
            </a:extLst>
          </p:cNvPr>
          <p:cNvSpPr/>
          <p:nvPr/>
        </p:nvSpPr>
        <p:spPr>
          <a:xfrm>
            <a:off x="3522324" y="3705835"/>
            <a:ext cx="354351" cy="329958"/>
          </a:xfrm>
          <a:prstGeom prst="rect">
            <a:avLst/>
          </a:prstGeom>
          <a:solidFill>
            <a:srgbClr val="FEFE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8FF2115F-2233-4853-B04A-0ED3C4755FF2}"/>
              </a:ext>
            </a:extLst>
          </p:cNvPr>
          <p:cNvSpPr/>
          <p:nvPr/>
        </p:nvSpPr>
        <p:spPr>
          <a:xfrm>
            <a:off x="3425474" y="3306206"/>
            <a:ext cx="543739" cy="7992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200000"/>
              </a:lnSpc>
              <a:spcAft>
                <a:spcPts val="0"/>
              </a:spcAft>
            </a:pPr>
            <a:r>
              <a:rPr lang="zh-CN" altLang="en-US" sz="2800" dirty="0">
                <a:solidFill>
                  <a:srgbClr val="FF5D5D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络</a:t>
            </a:r>
          </a:p>
        </p:txBody>
      </p:sp>
    </p:spTree>
    <p:extLst>
      <p:ext uri="{BB962C8B-B14F-4D97-AF65-F5344CB8AC3E}">
        <p14:creationId xmlns:p14="http://schemas.microsoft.com/office/powerpoint/2010/main" val="416148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3" grpId="0"/>
      <p:bldP spid="14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EA43138C-7F84-418D-8751-2AD41396AEE0}"/>
              </a:ext>
            </a:extLst>
          </p:cNvPr>
          <p:cNvGrpSpPr/>
          <p:nvPr/>
        </p:nvGrpSpPr>
        <p:grpSpPr>
          <a:xfrm>
            <a:off x="391219" y="-21737"/>
            <a:ext cx="1539798" cy="1214316"/>
            <a:chOff x="323528" y="133271"/>
            <a:chExt cx="1539798" cy="1214316"/>
          </a:xfrm>
        </p:grpSpPr>
        <p:pic>
          <p:nvPicPr>
            <p:cNvPr id="3" name="Picture 3" descr="C:\Documents and Settings\Administrator\桌面\6.png">
              <a:extLst>
                <a:ext uri="{FF2B5EF4-FFF2-40B4-BE49-F238E27FC236}">
                  <a16:creationId xmlns:a16="http://schemas.microsoft.com/office/drawing/2014/main" id="{B113F913-6A90-4F1B-83E8-8500E4B6914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657"/>
            <a:stretch/>
          </p:blipFill>
          <p:spPr bwMode="auto">
            <a:xfrm>
              <a:off x="503671" y="199152"/>
              <a:ext cx="127246" cy="711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" name="组合 164">
              <a:extLst>
                <a:ext uri="{FF2B5EF4-FFF2-40B4-BE49-F238E27FC236}">
                  <a16:creationId xmlns:a16="http://schemas.microsoft.com/office/drawing/2014/main" id="{07BC7D96-7073-4DCD-8584-FE810F9765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6311" y="910302"/>
              <a:ext cx="1447015" cy="437285"/>
              <a:chOff x="3430455" y="2600130"/>
              <a:chExt cx="2620549" cy="517282"/>
            </a:xfrm>
          </p:grpSpPr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942C05AA-F7EB-4516-B069-B1C63384CB2F}"/>
                  </a:ext>
                </a:extLst>
              </p:cNvPr>
              <p:cNvSpPr/>
              <p:nvPr/>
            </p:nvSpPr>
            <p:spPr>
              <a:xfrm>
                <a:off x="3430455" y="2600130"/>
                <a:ext cx="2409529" cy="517280"/>
              </a:xfrm>
              <a:prstGeom prst="rect">
                <a:avLst/>
              </a:prstGeom>
              <a:solidFill>
                <a:srgbClr val="8FBB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0" name="燕尾形 12">
                <a:extLst>
                  <a:ext uri="{FF2B5EF4-FFF2-40B4-BE49-F238E27FC236}">
                    <a16:creationId xmlns:a16="http://schemas.microsoft.com/office/drawing/2014/main" id="{52D4A1FF-B1B1-47F3-8F4E-850C73E988D2}"/>
                  </a:ext>
                </a:extLst>
              </p:cNvPr>
              <p:cNvSpPr/>
              <p:nvPr/>
            </p:nvSpPr>
            <p:spPr>
              <a:xfrm rot="10800000">
                <a:off x="5669619" y="2600132"/>
                <a:ext cx="381385" cy="517280"/>
              </a:xfrm>
              <a:prstGeom prst="chevron">
                <a:avLst>
                  <a:gd name="adj" fmla="val 32172"/>
                </a:avLst>
              </a:prstGeom>
              <a:solidFill>
                <a:srgbClr val="8FBB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5" name="燕尾形 8">
              <a:extLst>
                <a:ext uri="{FF2B5EF4-FFF2-40B4-BE49-F238E27FC236}">
                  <a16:creationId xmlns:a16="http://schemas.microsoft.com/office/drawing/2014/main" id="{E32FCDF1-131E-4A4E-901A-7921A1F2D4D9}"/>
                </a:ext>
              </a:extLst>
            </p:cNvPr>
            <p:cNvSpPr/>
            <p:nvPr/>
          </p:nvSpPr>
          <p:spPr bwMode="auto">
            <a:xfrm rot="10800000" flipH="1">
              <a:off x="323528" y="910303"/>
              <a:ext cx="210593" cy="437284"/>
            </a:xfrm>
            <a:prstGeom prst="chevron">
              <a:avLst>
                <a:gd name="adj" fmla="val 32172"/>
              </a:avLst>
            </a:prstGeom>
            <a:solidFill>
              <a:srgbClr val="8FBB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A8DBA6E9-8F8E-4DFC-920C-3309F4EF0C35}"/>
                </a:ext>
              </a:extLst>
            </p:cNvPr>
            <p:cNvCxnSpPr/>
            <p:nvPr/>
          </p:nvCxnSpPr>
          <p:spPr bwMode="auto">
            <a:xfrm>
              <a:off x="344240" y="939813"/>
              <a:ext cx="1504950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DF0BDC20-E2CD-4A05-9496-0ECDA94321CF}"/>
                </a:ext>
              </a:extLst>
            </p:cNvPr>
            <p:cNvCxnSpPr/>
            <p:nvPr/>
          </p:nvCxnSpPr>
          <p:spPr bwMode="auto">
            <a:xfrm>
              <a:off x="339477" y="1301981"/>
              <a:ext cx="1505992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3" descr="C:\Documents and Settings\Administrator\桌面\6.png">
              <a:extLst>
                <a:ext uri="{FF2B5EF4-FFF2-40B4-BE49-F238E27FC236}">
                  <a16:creationId xmlns:a16="http://schemas.microsoft.com/office/drawing/2014/main" id="{9DFEA8F3-A9EC-4B9B-8F59-BA06467FA6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559" y="133271"/>
              <a:ext cx="127246" cy="779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31A2E3A3-3F37-4C15-9A18-1A93ABAFCE73}"/>
              </a:ext>
            </a:extLst>
          </p:cNvPr>
          <p:cNvSpPr/>
          <p:nvPr/>
        </p:nvSpPr>
        <p:spPr>
          <a:xfrm>
            <a:off x="693252" y="773880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方正大黑_GBK" panose="03000509000000000000" pitchFamily="65" charset="-122"/>
                <a:ea typeface="方正大黑_GBK" panose="03000509000000000000" pitchFamily="65" charset="-122"/>
              </a:rPr>
              <a:t>读诗文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61058170-F812-4B56-9E22-194C0FE19EBE}"/>
              </a:ext>
            </a:extLst>
          </p:cNvPr>
          <p:cNvSpPr/>
          <p:nvPr/>
        </p:nvSpPr>
        <p:spPr>
          <a:xfrm>
            <a:off x="1978638" y="989496"/>
            <a:ext cx="5211683" cy="31383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200000"/>
              </a:lnSpc>
              <a:spcAft>
                <a:spcPts val="0"/>
              </a:spcAft>
            </a:pP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马诗</a:t>
            </a:r>
          </a:p>
          <a:p>
            <a:pPr algn="ctr">
              <a:lnSpc>
                <a:spcPct val="200000"/>
              </a:lnSpc>
              <a:spcAft>
                <a:spcPts val="0"/>
              </a:spcAft>
            </a:pPr>
            <a:r>
              <a:rPr lang="zh-CN" altLang="en-US" sz="2000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唐</a:t>
            </a:r>
            <a:r>
              <a:rPr lang="en-US" altLang="zh-CN" sz="2000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·</a:t>
            </a:r>
            <a:r>
              <a:rPr lang="zh-CN" altLang="en-US" sz="2000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李贺</a:t>
            </a:r>
          </a:p>
          <a:p>
            <a:pPr algn="ctr">
              <a:lnSpc>
                <a:spcPct val="200000"/>
              </a:lnSpc>
              <a:spcAft>
                <a:spcPts val="0"/>
              </a:spcAft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大漠</a:t>
            </a:r>
            <a:r>
              <a:rPr lang="en-US" altLang="zh-CN" sz="2800" dirty="0">
                <a:solidFill>
                  <a:srgbClr val="FF5D5D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沙</a:t>
            </a:r>
            <a:r>
              <a:rPr lang="en-US" altLang="zh-CN" sz="2800" dirty="0">
                <a:solidFill>
                  <a:srgbClr val="FF5D5D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如雪，燕山</a:t>
            </a:r>
            <a:r>
              <a:rPr lang="en-US" altLang="zh-CN" sz="2800" dirty="0">
                <a:solidFill>
                  <a:srgbClr val="FF5D5D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月</a:t>
            </a:r>
            <a:r>
              <a:rPr lang="en-US" altLang="zh-CN" sz="2800" dirty="0">
                <a:solidFill>
                  <a:srgbClr val="FF5D5D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似钩。</a:t>
            </a:r>
          </a:p>
          <a:p>
            <a:pPr algn="ctr">
              <a:lnSpc>
                <a:spcPct val="200000"/>
              </a:lnSpc>
              <a:spcAft>
                <a:spcPts val="0"/>
              </a:spcAft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何当</a:t>
            </a:r>
            <a:r>
              <a:rPr lang="en-US" altLang="zh-CN" sz="2800" dirty="0">
                <a:solidFill>
                  <a:srgbClr val="FF5D5D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金</a:t>
            </a:r>
            <a:r>
              <a:rPr lang="en-US" altLang="zh-CN" sz="2800" dirty="0">
                <a:solidFill>
                  <a:srgbClr val="FF5D5D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络脑，快走</a:t>
            </a:r>
            <a:r>
              <a:rPr lang="en-US" altLang="zh-CN" sz="2800" dirty="0">
                <a:solidFill>
                  <a:srgbClr val="FF5D5D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踏</a:t>
            </a:r>
            <a:r>
              <a:rPr lang="en-US" altLang="zh-CN" sz="2800" dirty="0">
                <a:solidFill>
                  <a:srgbClr val="FF5D5D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清秋。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3BA13AC7-2C1B-4E37-898D-37C945D2BA87}"/>
              </a:ext>
            </a:extLst>
          </p:cNvPr>
          <p:cNvSpPr/>
          <p:nvPr/>
        </p:nvSpPr>
        <p:spPr>
          <a:xfrm>
            <a:off x="3384171" y="3348949"/>
            <a:ext cx="5693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2000" dirty="0" err="1">
                <a:solidFill>
                  <a:srgbClr val="FF5D5D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luò</a:t>
            </a:r>
            <a:endParaRPr lang="zh-CN" altLang="en-US" sz="2000" dirty="0">
              <a:solidFill>
                <a:srgbClr val="FF5D5D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4C3DCBAA-5035-4D6F-AE2A-B8FDEDDC5D99}"/>
              </a:ext>
            </a:extLst>
          </p:cNvPr>
          <p:cNvSpPr/>
          <p:nvPr/>
        </p:nvSpPr>
        <p:spPr>
          <a:xfrm>
            <a:off x="3522324" y="3705835"/>
            <a:ext cx="354351" cy="329958"/>
          </a:xfrm>
          <a:prstGeom prst="rect">
            <a:avLst/>
          </a:prstGeom>
          <a:solidFill>
            <a:srgbClr val="FEFE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3F087AFA-CD65-4676-8194-778838D9FD35}"/>
              </a:ext>
            </a:extLst>
          </p:cNvPr>
          <p:cNvSpPr/>
          <p:nvPr/>
        </p:nvSpPr>
        <p:spPr>
          <a:xfrm>
            <a:off x="3425474" y="3306206"/>
            <a:ext cx="543739" cy="7992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200000"/>
              </a:lnSpc>
              <a:spcAft>
                <a:spcPts val="0"/>
              </a:spcAft>
            </a:pPr>
            <a:r>
              <a:rPr lang="zh-CN" altLang="en-US" sz="2800" dirty="0">
                <a:solidFill>
                  <a:srgbClr val="FF5D5D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络</a:t>
            </a:r>
          </a:p>
        </p:txBody>
      </p:sp>
    </p:spTree>
    <p:extLst>
      <p:ext uri="{BB962C8B-B14F-4D97-AF65-F5344CB8AC3E}">
        <p14:creationId xmlns:p14="http://schemas.microsoft.com/office/powerpoint/2010/main" val="235095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7A2700AB-C960-4E8C-BC97-0B182A9B83EB}"/>
              </a:ext>
            </a:extLst>
          </p:cNvPr>
          <p:cNvGrpSpPr/>
          <p:nvPr/>
        </p:nvGrpSpPr>
        <p:grpSpPr>
          <a:xfrm>
            <a:off x="391219" y="-21737"/>
            <a:ext cx="1539798" cy="1214316"/>
            <a:chOff x="323528" y="133271"/>
            <a:chExt cx="1539798" cy="1214316"/>
          </a:xfrm>
        </p:grpSpPr>
        <p:pic>
          <p:nvPicPr>
            <p:cNvPr id="3" name="Picture 3" descr="C:\Documents and Settings\Administrator\桌面\6.png">
              <a:extLst>
                <a:ext uri="{FF2B5EF4-FFF2-40B4-BE49-F238E27FC236}">
                  <a16:creationId xmlns:a16="http://schemas.microsoft.com/office/drawing/2014/main" id="{CCEC9CF7-181F-430F-B4EA-D03C850E944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657"/>
            <a:stretch/>
          </p:blipFill>
          <p:spPr bwMode="auto">
            <a:xfrm>
              <a:off x="503671" y="199152"/>
              <a:ext cx="127246" cy="711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" name="组合 164">
              <a:extLst>
                <a:ext uri="{FF2B5EF4-FFF2-40B4-BE49-F238E27FC236}">
                  <a16:creationId xmlns:a16="http://schemas.microsoft.com/office/drawing/2014/main" id="{2CF3FD8F-1EBD-4EC3-82CC-53A86FCD6D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6311" y="910302"/>
              <a:ext cx="1447015" cy="437285"/>
              <a:chOff x="3430455" y="2600130"/>
              <a:chExt cx="2620549" cy="517282"/>
            </a:xfrm>
          </p:grpSpPr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B0043271-B789-4E3D-9DC2-B24DE1493E40}"/>
                  </a:ext>
                </a:extLst>
              </p:cNvPr>
              <p:cNvSpPr/>
              <p:nvPr/>
            </p:nvSpPr>
            <p:spPr>
              <a:xfrm>
                <a:off x="3430455" y="2600130"/>
                <a:ext cx="2409529" cy="517280"/>
              </a:xfrm>
              <a:prstGeom prst="rect">
                <a:avLst/>
              </a:prstGeom>
              <a:solidFill>
                <a:srgbClr val="8FBB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0" name="燕尾形 12">
                <a:extLst>
                  <a:ext uri="{FF2B5EF4-FFF2-40B4-BE49-F238E27FC236}">
                    <a16:creationId xmlns:a16="http://schemas.microsoft.com/office/drawing/2014/main" id="{C426B98E-291E-4565-BB35-B6DCFBE7C474}"/>
                  </a:ext>
                </a:extLst>
              </p:cNvPr>
              <p:cNvSpPr/>
              <p:nvPr/>
            </p:nvSpPr>
            <p:spPr>
              <a:xfrm rot="10800000">
                <a:off x="5669619" y="2600132"/>
                <a:ext cx="381385" cy="517280"/>
              </a:xfrm>
              <a:prstGeom prst="chevron">
                <a:avLst>
                  <a:gd name="adj" fmla="val 32172"/>
                </a:avLst>
              </a:prstGeom>
              <a:solidFill>
                <a:srgbClr val="8FBB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5" name="燕尾形 8">
              <a:extLst>
                <a:ext uri="{FF2B5EF4-FFF2-40B4-BE49-F238E27FC236}">
                  <a16:creationId xmlns:a16="http://schemas.microsoft.com/office/drawing/2014/main" id="{43AFAA66-44FA-448F-891A-3C116D782B53}"/>
                </a:ext>
              </a:extLst>
            </p:cNvPr>
            <p:cNvSpPr/>
            <p:nvPr/>
          </p:nvSpPr>
          <p:spPr bwMode="auto">
            <a:xfrm rot="10800000" flipH="1">
              <a:off x="323528" y="910303"/>
              <a:ext cx="210593" cy="437284"/>
            </a:xfrm>
            <a:prstGeom prst="chevron">
              <a:avLst>
                <a:gd name="adj" fmla="val 32172"/>
              </a:avLst>
            </a:prstGeom>
            <a:solidFill>
              <a:srgbClr val="8FBB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73454367-93B8-43F4-8725-C6D9BCCF4387}"/>
                </a:ext>
              </a:extLst>
            </p:cNvPr>
            <p:cNvCxnSpPr/>
            <p:nvPr/>
          </p:nvCxnSpPr>
          <p:spPr bwMode="auto">
            <a:xfrm>
              <a:off x="344240" y="939813"/>
              <a:ext cx="1504950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3E2D9281-92E4-4C6F-8B2F-3642C4854983}"/>
                </a:ext>
              </a:extLst>
            </p:cNvPr>
            <p:cNvCxnSpPr/>
            <p:nvPr/>
          </p:nvCxnSpPr>
          <p:spPr bwMode="auto">
            <a:xfrm>
              <a:off x="339477" y="1301981"/>
              <a:ext cx="1505992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3" descr="C:\Documents and Settings\Administrator\桌面\6.png">
              <a:extLst>
                <a:ext uri="{FF2B5EF4-FFF2-40B4-BE49-F238E27FC236}">
                  <a16:creationId xmlns:a16="http://schemas.microsoft.com/office/drawing/2014/main" id="{BA1E204F-BA0D-498F-B6C5-5A75C84120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559" y="133271"/>
              <a:ext cx="127246" cy="779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F9EE2297-30F9-43DD-AB41-9B38A99D62DB}"/>
              </a:ext>
            </a:extLst>
          </p:cNvPr>
          <p:cNvSpPr/>
          <p:nvPr/>
        </p:nvSpPr>
        <p:spPr>
          <a:xfrm>
            <a:off x="693252" y="773880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方正大黑_GBK" panose="03000509000000000000" pitchFamily="65" charset="-122"/>
                <a:ea typeface="方正大黑_GBK" panose="03000509000000000000" pitchFamily="65" charset="-122"/>
              </a:rPr>
              <a:t>明诗意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1D03428-ADDD-4B09-9C1A-459D25D64898}"/>
              </a:ext>
            </a:extLst>
          </p:cNvPr>
          <p:cNvSpPr/>
          <p:nvPr/>
        </p:nvSpPr>
        <p:spPr>
          <a:xfrm>
            <a:off x="2786895" y="2251494"/>
            <a:ext cx="357020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CN" altLang="en-US" sz="22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大漠沙如雪，燕山月似钩。</a:t>
            </a:r>
            <a:endParaRPr lang="zh-CN" altLang="en-US" sz="22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6443A0AD-C715-407D-9707-E5BA05FB775F}"/>
              </a:ext>
            </a:extLst>
          </p:cNvPr>
          <p:cNvSpPr/>
          <p:nvPr/>
        </p:nvSpPr>
        <p:spPr>
          <a:xfrm>
            <a:off x="1019736" y="2709715"/>
            <a:ext cx="4980851" cy="10286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en-US" sz="22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　　</a:t>
            </a:r>
            <a:r>
              <a:rPr lang="zh-CN" altLang="en-US" sz="22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燕山：</a:t>
            </a:r>
            <a:r>
              <a:rPr lang="zh-CN" altLang="en-US" sz="22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指燕然山。这里借指边塞。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en-US" sz="22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　　</a:t>
            </a:r>
            <a:r>
              <a:rPr lang="zh-CN" altLang="en-US" sz="22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钩：</a:t>
            </a:r>
            <a:r>
              <a:rPr lang="zh-CN" altLang="en-US" sz="22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古代的一种兵器，形似月牙。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DFA95A16-2579-4C3A-AE69-677374FE4DD1}"/>
              </a:ext>
            </a:extLst>
          </p:cNvPr>
          <p:cNvSpPr/>
          <p:nvPr/>
        </p:nvSpPr>
        <p:spPr>
          <a:xfrm>
            <a:off x="1019736" y="3738395"/>
            <a:ext cx="7409889" cy="1028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en-US" sz="2200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　　</a:t>
            </a:r>
            <a:r>
              <a:rPr lang="zh-CN" altLang="en-US" sz="2200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诗句大意：连绵的燕山山岭上，一弯明月当空；平沙万里，在月光下像铺上一层白皑皑的霜雪。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0A0A2D39-43CA-40BB-9134-C24E6E8C03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6972" y="1919571"/>
            <a:ext cx="1304358" cy="1304358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id="{AB48EA4F-A814-4C33-91AD-DF06FA440A5D}"/>
              </a:ext>
            </a:extLst>
          </p:cNvPr>
          <p:cNvGrpSpPr/>
          <p:nvPr/>
        </p:nvGrpSpPr>
        <p:grpSpPr>
          <a:xfrm>
            <a:off x="6240879" y="1854782"/>
            <a:ext cx="798869" cy="458964"/>
            <a:chOff x="-152647" y="3100581"/>
            <a:chExt cx="729665" cy="458964"/>
          </a:xfrm>
        </p:grpSpPr>
        <p:sp>
          <p:nvSpPr>
            <p:cNvPr id="17" name="对话气泡: 圆角矩形 16">
              <a:extLst>
                <a:ext uri="{FF2B5EF4-FFF2-40B4-BE49-F238E27FC236}">
                  <a16:creationId xmlns:a16="http://schemas.microsoft.com/office/drawing/2014/main" id="{6359BE05-7D55-45DE-B5D8-DA1DBA1F5867}"/>
                </a:ext>
              </a:extLst>
            </p:cNvPr>
            <p:cNvSpPr/>
            <p:nvPr/>
          </p:nvSpPr>
          <p:spPr>
            <a:xfrm>
              <a:off x="-152647" y="3114871"/>
              <a:ext cx="729664" cy="444674"/>
            </a:xfrm>
            <a:prstGeom prst="wedgeRoundRectCallout">
              <a:avLst>
                <a:gd name="adj1" fmla="val 36582"/>
                <a:gd name="adj2" fmla="val 65950"/>
                <a:gd name="adj3" fmla="val 16667"/>
              </a:avLst>
            </a:prstGeom>
            <a:solidFill>
              <a:schemeClr val="bg1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00" dirty="0"/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0E029285-E1DB-4D76-905B-18C069B81EEF}"/>
                </a:ext>
              </a:extLst>
            </p:cNvPr>
            <p:cNvSpPr/>
            <p:nvPr/>
          </p:nvSpPr>
          <p:spPr>
            <a:xfrm>
              <a:off x="-131767" y="3100581"/>
              <a:ext cx="708785" cy="4446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Aft>
                  <a:spcPts val="0"/>
                </a:spcAft>
              </a:pPr>
              <a:r>
                <a:rPr lang="zh-CN" altLang="en-US" sz="2200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比喻</a:t>
              </a:r>
            </a:p>
          </p:txBody>
        </p:sp>
      </p:grpSp>
      <p:pic>
        <p:nvPicPr>
          <p:cNvPr id="20" name="图片 19">
            <a:extLst>
              <a:ext uri="{FF2B5EF4-FFF2-40B4-BE49-F238E27FC236}">
                <a16:creationId xmlns:a16="http://schemas.microsoft.com/office/drawing/2014/main" id="{C6030AED-875D-43A9-B0C1-EC495AC0B4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2188" y="765755"/>
            <a:ext cx="2599623" cy="12953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EF290249-F92C-495B-A901-7D370C96B325}"/>
              </a:ext>
            </a:extLst>
          </p:cNvPr>
          <p:cNvSpPr/>
          <p:nvPr/>
        </p:nvSpPr>
        <p:spPr>
          <a:xfrm>
            <a:off x="3733800" y="2324100"/>
            <a:ext cx="271463" cy="300038"/>
          </a:xfrm>
          <a:prstGeom prst="rect">
            <a:avLst/>
          </a:prstGeom>
          <a:solidFill>
            <a:srgbClr val="FEFE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C9B34305-CE99-4C12-9DAC-D1EF9B5A28F6}"/>
              </a:ext>
            </a:extLst>
          </p:cNvPr>
          <p:cNvSpPr/>
          <p:nvPr/>
        </p:nvSpPr>
        <p:spPr>
          <a:xfrm>
            <a:off x="5416424" y="2324100"/>
            <a:ext cx="271463" cy="300038"/>
          </a:xfrm>
          <a:prstGeom prst="rect">
            <a:avLst/>
          </a:prstGeom>
          <a:solidFill>
            <a:srgbClr val="FEFE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1E81DEC4-75E0-43B7-BE09-E47E8D3A26A1}"/>
              </a:ext>
            </a:extLst>
          </p:cNvPr>
          <p:cNvSpPr/>
          <p:nvPr/>
        </p:nvSpPr>
        <p:spPr>
          <a:xfrm>
            <a:off x="3642359" y="2251494"/>
            <a:ext cx="46679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CN" altLang="en-US" sz="2200" dirty="0">
                <a:solidFill>
                  <a:srgbClr val="FF5D5D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如</a:t>
            </a:r>
            <a:endParaRPr lang="zh-CN" altLang="en-US" sz="2200" dirty="0">
              <a:solidFill>
                <a:srgbClr val="FF5D5D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07D1BC0-21F6-4D3E-8127-050E66625A03}"/>
              </a:ext>
            </a:extLst>
          </p:cNvPr>
          <p:cNvSpPr/>
          <p:nvPr/>
        </p:nvSpPr>
        <p:spPr>
          <a:xfrm>
            <a:off x="5318759" y="2251494"/>
            <a:ext cx="46679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CN" altLang="en-US" sz="2200" dirty="0">
                <a:solidFill>
                  <a:srgbClr val="FF5D5D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似</a:t>
            </a:r>
            <a:endParaRPr lang="zh-CN" altLang="en-US" sz="2200" dirty="0">
              <a:solidFill>
                <a:srgbClr val="FF5D5D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12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23" grpId="0" animBg="1"/>
      <p:bldP spid="24" grpId="0" animBg="1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7A2700AB-C960-4E8C-BC97-0B182A9B83EB}"/>
              </a:ext>
            </a:extLst>
          </p:cNvPr>
          <p:cNvGrpSpPr/>
          <p:nvPr/>
        </p:nvGrpSpPr>
        <p:grpSpPr>
          <a:xfrm>
            <a:off x="391219" y="-21737"/>
            <a:ext cx="1539798" cy="1214316"/>
            <a:chOff x="323528" y="133271"/>
            <a:chExt cx="1539798" cy="1214316"/>
          </a:xfrm>
        </p:grpSpPr>
        <p:pic>
          <p:nvPicPr>
            <p:cNvPr id="3" name="Picture 3" descr="C:\Documents and Settings\Administrator\桌面\6.png">
              <a:extLst>
                <a:ext uri="{FF2B5EF4-FFF2-40B4-BE49-F238E27FC236}">
                  <a16:creationId xmlns:a16="http://schemas.microsoft.com/office/drawing/2014/main" id="{CCEC9CF7-181F-430F-B4EA-D03C850E944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657"/>
            <a:stretch/>
          </p:blipFill>
          <p:spPr bwMode="auto">
            <a:xfrm>
              <a:off x="503671" y="199152"/>
              <a:ext cx="127246" cy="711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" name="组合 164">
              <a:extLst>
                <a:ext uri="{FF2B5EF4-FFF2-40B4-BE49-F238E27FC236}">
                  <a16:creationId xmlns:a16="http://schemas.microsoft.com/office/drawing/2014/main" id="{2CF3FD8F-1EBD-4EC3-82CC-53A86FCD6D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6311" y="910302"/>
              <a:ext cx="1447015" cy="437285"/>
              <a:chOff x="3430455" y="2600130"/>
              <a:chExt cx="2620549" cy="517282"/>
            </a:xfrm>
          </p:grpSpPr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B0043271-B789-4E3D-9DC2-B24DE1493E40}"/>
                  </a:ext>
                </a:extLst>
              </p:cNvPr>
              <p:cNvSpPr/>
              <p:nvPr/>
            </p:nvSpPr>
            <p:spPr>
              <a:xfrm>
                <a:off x="3430455" y="2600130"/>
                <a:ext cx="2409529" cy="517280"/>
              </a:xfrm>
              <a:prstGeom prst="rect">
                <a:avLst/>
              </a:prstGeom>
              <a:solidFill>
                <a:srgbClr val="8FBB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0" name="燕尾形 12">
                <a:extLst>
                  <a:ext uri="{FF2B5EF4-FFF2-40B4-BE49-F238E27FC236}">
                    <a16:creationId xmlns:a16="http://schemas.microsoft.com/office/drawing/2014/main" id="{C426B98E-291E-4565-BB35-B6DCFBE7C474}"/>
                  </a:ext>
                </a:extLst>
              </p:cNvPr>
              <p:cNvSpPr/>
              <p:nvPr/>
            </p:nvSpPr>
            <p:spPr>
              <a:xfrm rot="10800000">
                <a:off x="5669619" y="2600132"/>
                <a:ext cx="381385" cy="517280"/>
              </a:xfrm>
              <a:prstGeom prst="chevron">
                <a:avLst>
                  <a:gd name="adj" fmla="val 32172"/>
                </a:avLst>
              </a:prstGeom>
              <a:solidFill>
                <a:srgbClr val="8FBB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5" name="燕尾形 8">
              <a:extLst>
                <a:ext uri="{FF2B5EF4-FFF2-40B4-BE49-F238E27FC236}">
                  <a16:creationId xmlns:a16="http://schemas.microsoft.com/office/drawing/2014/main" id="{43AFAA66-44FA-448F-891A-3C116D782B53}"/>
                </a:ext>
              </a:extLst>
            </p:cNvPr>
            <p:cNvSpPr/>
            <p:nvPr/>
          </p:nvSpPr>
          <p:spPr bwMode="auto">
            <a:xfrm rot="10800000" flipH="1">
              <a:off x="323528" y="910303"/>
              <a:ext cx="210593" cy="437284"/>
            </a:xfrm>
            <a:prstGeom prst="chevron">
              <a:avLst>
                <a:gd name="adj" fmla="val 32172"/>
              </a:avLst>
            </a:prstGeom>
            <a:solidFill>
              <a:srgbClr val="8FBB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73454367-93B8-43F4-8725-C6D9BCCF4387}"/>
                </a:ext>
              </a:extLst>
            </p:cNvPr>
            <p:cNvCxnSpPr/>
            <p:nvPr/>
          </p:nvCxnSpPr>
          <p:spPr bwMode="auto">
            <a:xfrm>
              <a:off x="344240" y="939813"/>
              <a:ext cx="1504950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3E2D9281-92E4-4C6F-8B2F-3642C4854983}"/>
                </a:ext>
              </a:extLst>
            </p:cNvPr>
            <p:cNvCxnSpPr/>
            <p:nvPr/>
          </p:nvCxnSpPr>
          <p:spPr bwMode="auto">
            <a:xfrm>
              <a:off x="339477" y="1301981"/>
              <a:ext cx="1505992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3" descr="C:\Documents and Settings\Administrator\桌面\6.png">
              <a:extLst>
                <a:ext uri="{FF2B5EF4-FFF2-40B4-BE49-F238E27FC236}">
                  <a16:creationId xmlns:a16="http://schemas.microsoft.com/office/drawing/2014/main" id="{BA1E204F-BA0D-498F-B6C5-5A75C84120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559" y="133271"/>
              <a:ext cx="127246" cy="779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F9EE2297-30F9-43DD-AB41-9B38A99D62DB}"/>
              </a:ext>
            </a:extLst>
          </p:cNvPr>
          <p:cNvSpPr/>
          <p:nvPr/>
        </p:nvSpPr>
        <p:spPr>
          <a:xfrm>
            <a:off x="693252" y="773880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方正大黑_GBK" panose="03000509000000000000" pitchFamily="65" charset="-122"/>
                <a:ea typeface="方正大黑_GBK" panose="03000509000000000000" pitchFamily="65" charset="-122"/>
              </a:rPr>
              <a:t>明诗意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6443A0AD-C715-407D-9707-E5BA05FB775F}"/>
              </a:ext>
            </a:extLst>
          </p:cNvPr>
          <p:cNvSpPr/>
          <p:nvPr/>
        </p:nvSpPr>
        <p:spPr>
          <a:xfrm>
            <a:off x="1019736" y="2690665"/>
            <a:ext cx="4698722" cy="10286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en-US" sz="22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　　</a:t>
            </a:r>
            <a:r>
              <a:rPr lang="zh-CN" altLang="en-US" sz="22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何当：</a:t>
            </a:r>
            <a:r>
              <a:rPr lang="zh-CN" altLang="en-US" sz="22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何时将要。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en-US" sz="22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　　</a:t>
            </a:r>
            <a:r>
              <a:rPr lang="zh-CN" altLang="en-US" sz="22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金络脑：</a:t>
            </a:r>
            <a:r>
              <a:rPr lang="zh-CN" altLang="en-US" sz="22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用黄金装饰的马笼头。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DFA95A16-2579-4C3A-AE69-677374FE4DD1}"/>
              </a:ext>
            </a:extLst>
          </p:cNvPr>
          <p:cNvSpPr/>
          <p:nvPr/>
        </p:nvSpPr>
        <p:spPr>
          <a:xfrm>
            <a:off x="1019736" y="3719345"/>
            <a:ext cx="7409889" cy="1028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en-US" sz="22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　</a:t>
            </a:r>
            <a:r>
              <a:rPr lang="zh-CN" altLang="en-US" sz="2200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　诗句大意：骏马啊，什么时候才能披上威武的鞍具，在秋高气爽的疆场上驰骋，建立功勋呢？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D7E83E7E-0BDC-4699-A5CE-627BD154F0C9}"/>
              </a:ext>
            </a:extLst>
          </p:cNvPr>
          <p:cNvSpPr/>
          <p:nvPr/>
        </p:nvSpPr>
        <p:spPr>
          <a:xfrm>
            <a:off x="2786895" y="2251494"/>
            <a:ext cx="357020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CN" altLang="en-US" sz="22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何当金络脑，快走踏清秋。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84374116-7419-47A1-805E-0680AD504B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5712" y="794212"/>
            <a:ext cx="1382651" cy="13554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276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6a37615cb131f4f2a74150eee2921c52c775a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3288</TotalTime>
  <Words>415</Words>
  <Application>Microsoft Office PowerPoint</Application>
  <PresentationFormat>全屏显示(16:9)</PresentationFormat>
  <Paragraphs>51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9" baseType="lpstr">
      <vt:lpstr>方正书宋_GBK</vt:lpstr>
      <vt:lpstr>方正准圆_GBK</vt:lpstr>
      <vt:lpstr>方正大黑_GBK</vt:lpstr>
      <vt:lpstr>Calibri</vt:lpstr>
      <vt:lpstr>黑体</vt:lpstr>
      <vt:lpstr>Calibri Light</vt:lpstr>
      <vt:lpstr>Arial</vt:lpstr>
      <vt:lpstr>方正小标宋_GBK</vt:lpstr>
      <vt:lpstr>楷体</vt:lpstr>
      <vt:lpstr>宋体</vt:lpstr>
      <vt:lpstr>方正大标宋_GBK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微软用户</cp:lastModifiedBy>
  <cp:revision>849</cp:revision>
  <dcterms:created xsi:type="dcterms:W3CDTF">2015-05-05T08:02:14Z</dcterms:created>
  <dcterms:modified xsi:type="dcterms:W3CDTF">2020-01-08T00:33:47Z</dcterms:modified>
</cp:coreProperties>
</file>