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2"/>
  </p:sldMasterIdLst>
  <p:notesMasterIdLst>
    <p:notesMasterId r:id="rId34"/>
  </p:notesMasterIdLst>
  <p:sldIdLst>
    <p:sldId id="358" r:id="rId3"/>
    <p:sldId id="361" r:id="rId4"/>
    <p:sldId id="359" r:id="rId5"/>
    <p:sldId id="316" r:id="rId6"/>
    <p:sldId id="499" r:id="rId7"/>
    <p:sldId id="487" r:id="rId8"/>
    <p:sldId id="481" r:id="rId9"/>
    <p:sldId id="490" r:id="rId10"/>
    <p:sldId id="319" r:id="rId11"/>
    <p:sldId id="488" r:id="rId12"/>
    <p:sldId id="489" r:id="rId13"/>
    <p:sldId id="460" r:id="rId14"/>
    <p:sldId id="491" r:id="rId15"/>
    <p:sldId id="450" r:id="rId16"/>
    <p:sldId id="465" r:id="rId17"/>
    <p:sldId id="466" r:id="rId18"/>
    <p:sldId id="492" r:id="rId19"/>
    <p:sldId id="467" r:id="rId20"/>
    <p:sldId id="493" r:id="rId21"/>
    <p:sldId id="494" r:id="rId22"/>
    <p:sldId id="495" r:id="rId23"/>
    <p:sldId id="498" r:id="rId24"/>
    <p:sldId id="463" r:id="rId25"/>
    <p:sldId id="496" r:id="rId26"/>
    <p:sldId id="497" r:id="rId27"/>
    <p:sldId id="462" r:id="rId28"/>
    <p:sldId id="333" r:id="rId29"/>
    <p:sldId id="334" r:id="rId30"/>
    <p:sldId id="335" r:id="rId31"/>
    <p:sldId id="281" r:id="rId32"/>
    <p:sldId id="29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DF5963"/>
    <a:srgbClr val="D86163"/>
    <a:srgbClr val="5B9BD5"/>
    <a:srgbClr val="0E98D6"/>
    <a:srgbClr val="EAF5FB"/>
    <a:srgbClr val="3333FF"/>
    <a:srgbClr val="009FB9"/>
    <a:srgbClr val="300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p:scale>
          <a:sx n="80" d="100"/>
          <a:sy n="80" d="100"/>
        </p:scale>
        <p:origin x="-636" y="-288"/>
      </p:cViewPr>
      <p:guideLst>
        <p:guide orient="horz" pos="2159"/>
        <p:guide pos="38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77D6E8A-9BE3-40EF-9D5A-1F39CCBBF391}" type="doc">
      <dgm:prSet loTypeId="urn:microsoft.com/office/officeart/2005/8/layout/hProcess9#1" loCatId="process" qsTypeId="urn:microsoft.com/office/officeart/2005/8/quickstyle/simple1#1" qsCatId="simple" csTypeId="urn:microsoft.com/office/officeart/2005/8/colors/accent1_2#1" csCatId="accent1" phldr="1"/>
      <dgm:spPr/>
      <dgm:t>
        <a:bodyPr/>
        <a:lstStyle/>
        <a:p>
          <a:endParaRPr lang="zh-CN" altLang="en-US"/>
        </a:p>
      </dgm:t>
    </dgm:pt>
    <dgm:pt modelId="{9B284E13-2E5C-498E-A3E3-6536DA78D8D9}">
      <dgm:prSet phldrT="[文本]"/>
      <dgm:spPr/>
      <dgm:t>
        <a:bodyPr/>
        <a:lstStyle/>
        <a:p>
          <a:r>
            <a:rPr lang="en-US" altLang="zh-CN" dirty="0" smtClean="0"/>
            <a:t>1890</a:t>
          </a:r>
          <a:endParaRPr lang="zh-CN" altLang="en-US" dirty="0"/>
        </a:p>
      </dgm:t>
    </dgm:pt>
    <dgm:pt modelId="{03FF1628-DDFC-4858-913F-4F8ADE05E12B}" type="parTrans" cxnId="{850D7781-567A-4A48-BF20-98D35B19AFDC}">
      <dgm:prSet/>
      <dgm:spPr/>
      <dgm:t>
        <a:bodyPr/>
        <a:lstStyle/>
        <a:p>
          <a:endParaRPr lang="zh-CN" altLang="en-US"/>
        </a:p>
      </dgm:t>
    </dgm:pt>
    <dgm:pt modelId="{A6CB849A-999B-41A1-9A26-F81B31413A0F}" type="sibTrans" cxnId="{850D7781-567A-4A48-BF20-98D35B19AFDC}">
      <dgm:prSet/>
      <dgm:spPr/>
      <dgm:t>
        <a:bodyPr/>
        <a:lstStyle/>
        <a:p>
          <a:endParaRPr lang="zh-CN" altLang="en-US"/>
        </a:p>
      </dgm:t>
    </dgm:pt>
    <dgm:pt modelId="{EE6924B1-42AE-4324-9F3D-8156A514435B}">
      <dgm:prSet phldrT="[文本]"/>
      <dgm:spPr/>
      <dgm:t>
        <a:bodyPr/>
        <a:lstStyle/>
        <a:p>
          <a:r>
            <a:rPr lang="en-US" altLang="zh-CN" dirty="0" smtClean="0"/>
            <a:t>1916</a:t>
          </a:r>
          <a:endParaRPr lang="zh-CN" altLang="en-US" dirty="0"/>
        </a:p>
      </dgm:t>
    </dgm:pt>
    <dgm:pt modelId="{201F2026-DFD3-4CBE-AC56-C6D28388B545}" type="parTrans" cxnId="{C6E23B41-8B93-4D27-AF0B-37EE4D617B8D}">
      <dgm:prSet/>
      <dgm:spPr/>
      <dgm:t>
        <a:bodyPr/>
        <a:lstStyle/>
        <a:p>
          <a:endParaRPr lang="zh-CN" altLang="en-US"/>
        </a:p>
      </dgm:t>
    </dgm:pt>
    <dgm:pt modelId="{2E1FB77F-F77E-48D5-B6BE-27509E0659E9}" type="sibTrans" cxnId="{C6E23B41-8B93-4D27-AF0B-37EE4D617B8D}">
      <dgm:prSet/>
      <dgm:spPr/>
      <dgm:t>
        <a:bodyPr/>
        <a:lstStyle/>
        <a:p>
          <a:endParaRPr lang="zh-CN" altLang="en-US"/>
        </a:p>
      </dgm:t>
    </dgm:pt>
    <dgm:pt modelId="{8210DE24-48B3-4A65-A527-3F827869B608}">
      <dgm:prSet phldrT="[文本]"/>
      <dgm:spPr/>
      <dgm:t>
        <a:bodyPr/>
        <a:lstStyle/>
        <a:p>
          <a:r>
            <a:rPr lang="en-US" altLang="zh-CN" dirty="0" smtClean="0"/>
            <a:t>1936</a:t>
          </a:r>
          <a:endParaRPr lang="zh-CN" altLang="en-US" dirty="0"/>
        </a:p>
      </dgm:t>
    </dgm:pt>
    <dgm:pt modelId="{43600467-642B-4A91-8FC7-A1A7A11E3B74}" type="parTrans" cxnId="{64639165-60D7-46AE-9028-058032A9DD76}">
      <dgm:prSet/>
      <dgm:spPr/>
      <dgm:t>
        <a:bodyPr/>
        <a:lstStyle/>
        <a:p>
          <a:endParaRPr lang="zh-CN" altLang="en-US"/>
        </a:p>
      </dgm:t>
    </dgm:pt>
    <dgm:pt modelId="{942BC74F-E654-4D75-87B1-621793E898AB}" type="sibTrans" cxnId="{64639165-60D7-46AE-9028-058032A9DD76}">
      <dgm:prSet/>
      <dgm:spPr/>
      <dgm:t>
        <a:bodyPr/>
        <a:lstStyle/>
        <a:p>
          <a:endParaRPr lang="zh-CN" altLang="en-US"/>
        </a:p>
      </dgm:t>
    </dgm:pt>
    <dgm:pt modelId="{1AA2D1FB-CF3F-4CA5-B41D-524DCE253F08}">
      <dgm:prSet phldrT="[文本]"/>
      <dgm:spPr/>
      <dgm:t>
        <a:bodyPr/>
        <a:lstStyle/>
        <a:p>
          <a:r>
            <a:rPr lang="en-US" altLang="zh-CN" dirty="0" smtClean="0"/>
            <a:t>1938</a:t>
          </a:r>
          <a:endParaRPr lang="zh-CN" altLang="en-US" dirty="0"/>
        </a:p>
      </dgm:t>
    </dgm:pt>
    <dgm:pt modelId="{0350D726-0DD4-46B2-BB43-24FADCFD7209}" type="parTrans" cxnId="{839485AE-025C-4560-9C4E-A94FBFC959A9}">
      <dgm:prSet/>
      <dgm:spPr/>
      <dgm:t>
        <a:bodyPr/>
        <a:lstStyle/>
        <a:p>
          <a:endParaRPr lang="zh-CN" altLang="en-US"/>
        </a:p>
      </dgm:t>
    </dgm:pt>
    <dgm:pt modelId="{A1B7D691-55DE-4854-B0C0-651C5ADEDE79}" type="sibTrans" cxnId="{839485AE-025C-4560-9C4E-A94FBFC959A9}">
      <dgm:prSet/>
      <dgm:spPr/>
      <dgm:t>
        <a:bodyPr/>
        <a:lstStyle/>
        <a:p>
          <a:endParaRPr lang="zh-CN" altLang="en-US"/>
        </a:p>
      </dgm:t>
    </dgm:pt>
    <dgm:pt modelId="{A12546DC-00D4-4419-A799-D53DF68144DA}">
      <dgm:prSet phldrT="[文本]"/>
      <dgm:spPr/>
      <dgm:t>
        <a:bodyPr/>
        <a:lstStyle/>
        <a:p>
          <a:r>
            <a:rPr lang="en-US" altLang="zh-CN" dirty="0" smtClean="0"/>
            <a:t>1939</a:t>
          </a:r>
          <a:endParaRPr lang="zh-CN" altLang="en-US" dirty="0"/>
        </a:p>
      </dgm:t>
    </dgm:pt>
    <dgm:pt modelId="{8067FC34-F8B0-4DEF-8647-A24E7F0AB593}" type="parTrans" cxnId="{772E9CF8-0ECE-4DF0-8A6A-AC2E999D30B4}">
      <dgm:prSet/>
      <dgm:spPr/>
      <dgm:t>
        <a:bodyPr/>
        <a:lstStyle/>
        <a:p>
          <a:endParaRPr lang="zh-CN" altLang="en-US"/>
        </a:p>
      </dgm:t>
    </dgm:pt>
    <dgm:pt modelId="{7A1A5CB5-532C-4B20-BB7C-BA5C85E7FA78}" type="sibTrans" cxnId="{772E9CF8-0ECE-4DF0-8A6A-AC2E999D30B4}">
      <dgm:prSet/>
      <dgm:spPr/>
      <dgm:t>
        <a:bodyPr/>
        <a:lstStyle/>
        <a:p>
          <a:endParaRPr lang="zh-CN" altLang="en-US"/>
        </a:p>
      </dgm:t>
    </dgm:pt>
    <dgm:pt modelId="{5595387C-D35B-4AAF-A62C-362F35995A79}" type="pres">
      <dgm:prSet presAssocID="{977D6E8A-9BE3-40EF-9D5A-1F39CCBBF391}" presName="CompostProcess" presStyleCnt="0">
        <dgm:presLayoutVars>
          <dgm:dir/>
          <dgm:resizeHandles val="exact"/>
        </dgm:presLayoutVars>
      </dgm:prSet>
      <dgm:spPr/>
      <dgm:t>
        <a:bodyPr/>
        <a:lstStyle/>
        <a:p>
          <a:endParaRPr lang="zh-CN" altLang="en-US"/>
        </a:p>
      </dgm:t>
    </dgm:pt>
    <dgm:pt modelId="{B3CBBD8E-C1DF-43CB-9AB6-CB4DF74DC348}" type="pres">
      <dgm:prSet presAssocID="{977D6E8A-9BE3-40EF-9D5A-1F39CCBBF391}" presName="arrow" presStyleLbl="bgShp" presStyleIdx="0" presStyleCnt="1" custScaleX="117647" custLinFactNeighborX="135"/>
      <dgm:spPr/>
    </dgm:pt>
    <dgm:pt modelId="{0A7E2ACE-D149-480E-9FD4-8F8AE99944C7}" type="pres">
      <dgm:prSet presAssocID="{977D6E8A-9BE3-40EF-9D5A-1F39CCBBF391}" presName="linearProcess" presStyleCnt="0"/>
      <dgm:spPr/>
    </dgm:pt>
    <dgm:pt modelId="{AE1447D5-87E5-49C3-B8D3-BFBEB6D19DB7}" type="pres">
      <dgm:prSet presAssocID="{9B284E13-2E5C-498E-A3E3-6536DA78D8D9}" presName="textNode" presStyleLbl="node1" presStyleIdx="0" presStyleCnt="5" custScaleX="36398" custLinFactX="-8621" custLinFactNeighborX="-100000" custLinFactNeighborY="-1462">
        <dgm:presLayoutVars>
          <dgm:bulletEnabled val="1"/>
        </dgm:presLayoutVars>
      </dgm:prSet>
      <dgm:spPr/>
      <dgm:t>
        <a:bodyPr/>
        <a:lstStyle/>
        <a:p>
          <a:endParaRPr lang="zh-CN" altLang="en-US"/>
        </a:p>
      </dgm:t>
    </dgm:pt>
    <dgm:pt modelId="{FA0C6AB6-078C-4533-A2C6-6AB177BB8333}" type="pres">
      <dgm:prSet presAssocID="{A6CB849A-999B-41A1-9A26-F81B31413A0F}" presName="sibTrans" presStyleCnt="0"/>
      <dgm:spPr/>
    </dgm:pt>
    <dgm:pt modelId="{1D67432D-1304-44F6-9062-CD2D24338E01}" type="pres">
      <dgm:prSet presAssocID="{EE6924B1-42AE-4324-9F3D-8156A514435B}" presName="textNode" presStyleLbl="node1" presStyleIdx="1" presStyleCnt="5" custScaleX="38159" custLinFactX="-7398" custLinFactNeighborX="-100000" custLinFactNeighborY="788">
        <dgm:presLayoutVars>
          <dgm:bulletEnabled val="1"/>
        </dgm:presLayoutVars>
      </dgm:prSet>
      <dgm:spPr/>
      <dgm:t>
        <a:bodyPr/>
        <a:lstStyle/>
        <a:p>
          <a:endParaRPr lang="zh-CN" altLang="en-US"/>
        </a:p>
      </dgm:t>
    </dgm:pt>
    <dgm:pt modelId="{55A217FC-BFC6-4CB6-A511-FA6A5C9866BC}" type="pres">
      <dgm:prSet presAssocID="{2E1FB77F-F77E-48D5-B6BE-27509E0659E9}" presName="sibTrans" presStyleCnt="0"/>
      <dgm:spPr/>
    </dgm:pt>
    <dgm:pt modelId="{B8F62B30-DBC7-486D-BB0C-B75850E01BD1}" type="pres">
      <dgm:prSet presAssocID="{8210DE24-48B3-4A65-A527-3F827869B608}" presName="textNode" presStyleLbl="node1" presStyleIdx="2" presStyleCnt="5" custScaleX="40769" custLinFactX="-5947" custLinFactNeighborX="-100000" custLinFactNeighborY="-674">
        <dgm:presLayoutVars>
          <dgm:bulletEnabled val="1"/>
        </dgm:presLayoutVars>
      </dgm:prSet>
      <dgm:spPr/>
      <dgm:t>
        <a:bodyPr/>
        <a:lstStyle/>
        <a:p>
          <a:endParaRPr lang="zh-CN" altLang="en-US"/>
        </a:p>
      </dgm:t>
    </dgm:pt>
    <dgm:pt modelId="{12A21949-63B4-4927-8EEB-F31F001C6145}" type="pres">
      <dgm:prSet presAssocID="{942BC74F-E654-4D75-87B1-621793E898AB}" presName="sibTrans" presStyleCnt="0"/>
      <dgm:spPr/>
    </dgm:pt>
    <dgm:pt modelId="{F95BE9BC-D559-4A3F-BCF4-2240FEB22228}" type="pres">
      <dgm:prSet presAssocID="{1AA2D1FB-CF3F-4CA5-B41D-524DCE253F08}" presName="textNode" presStyleLbl="node1" presStyleIdx="3" presStyleCnt="5" custScaleX="40769" custLinFactX="-3257" custLinFactNeighborX="-100000" custLinFactNeighborY="2924">
        <dgm:presLayoutVars>
          <dgm:bulletEnabled val="1"/>
        </dgm:presLayoutVars>
      </dgm:prSet>
      <dgm:spPr/>
      <dgm:t>
        <a:bodyPr/>
        <a:lstStyle/>
        <a:p>
          <a:endParaRPr lang="zh-CN" altLang="en-US"/>
        </a:p>
      </dgm:t>
    </dgm:pt>
    <dgm:pt modelId="{D881F7A8-30F5-4D2C-9569-00C400E370BC}" type="pres">
      <dgm:prSet presAssocID="{A1B7D691-55DE-4854-B0C0-651C5ADEDE79}" presName="sibTrans" presStyleCnt="0"/>
      <dgm:spPr/>
    </dgm:pt>
    <dgm:pt modelId="{2E45D3DE-F199-400E-A975-8407685E8DC3}" type="pres">
      <dgm:prSet presAssocID="{A12546DC-00D4-4419-A799-D53DF68144DA}" presName="textNode" presStyleLbl="node1" presStyleIdx="4" presStyleCnt="5" custScaleX="40769" custLinFactX="-3257" custLinFactNeighborX="-100000" custLinFactNeighborY="-2471">
        <dgm:presLayoutVars>
          <dgm:bulletEnabled val="1"/>
        </dgm:presLayoutVars>
      </dgm:prSet>
      <dgm:spPr/>
      <dgm:t>
        <a:bodyPr/>
        <a:lstStyle/>
        <a:p>
          <a:endParaRPr lang="zh-CN" altLang="en-US"/>
        </a:p>
      </dgm:t>
    </dgm:pt>
  </dgm:ptLst>
  <dgm:cxnLst>
    <dgm:cxn modelId="{4A610C8F-FED5-4F18-8CC6-2F519D1C1A89}" type="presOf" srcId="{9B284E13-2E5C-498E-A3E3-6536DA78D8D9}" destId="{AE1447D5-87E5-49C3-B8D3-BFBEB6D19DB7}" srcOrd="0" destOrd="0" presId="urn:microsoft.com/office/officeart/2005/8/layout/hProcess9#1"/>
    <dgm:cxn modelId="{9A550608-9926-43E9-8F76-00EC1127A86F}" type="presOf" srcId="{1AA2D1FB-CF3F-4CA5-B41D-524DCE253F08}" destId="{F95BE9BC-D559-4A3F-BCF4-2240FEB22228}" srcOrd="0" destOrd="0" presId="urn:microsoft.com/office/officeart/2005/8/layout/hProcess9#1"/>
    <dgm:cxn modelId="{64639165-60D7-46AE-9028-058032A9DD76}" srcId="{977D6E8A-9BE3-40EF-9D5A-1F39CCBBF391}" destId="{8210DE24-48B3-4A65-A527-3F827869B608}" srcOrd="2" destOrd="0" parTransId="{43600467-642B-4A91-8FC7-A1A7A11E3B74}" sibTransId="{942BC74F-E654-4D75-87B1-621793E898AB}"/>
    <dgm:cxn modelId="{839485AE-025C-4560-9C4E-A94FBFC959A9}" srcId="{977D6E8A-9BE3-40EF-9D5A-1F39CCBBF391}" destId="{1AA2D1FB-CF3F-4CA5-B41D-524DCE253F08}" srcOrd="3" destOrd="0" parTransId="{0350D726-0DD4-46B2-BB43-24FADCFD7209}" sibTransId="{A1B7D691-55DE-4854-B0C0-651C5ADEDE79}"/>
    <dgm:cxn modelId="{B19ED898-343F-457C-A0EB-03595BB3CC63}" type="presOf" srcId="{EE6924B1-42AE-4324-9F3D-8156A514435B}" destId="{1D67432D-1304-44F6-9062-CD2D24338E01}" srcOrd="0" destOrd="0" presId="urn:microsoft.com/office/officeart/2005/8/layout/hProcess9#1"/>
    <dgm:cxn modelId="{1D2629E1-92CE-4283-A943-C4802B397833}" type="presOf" srcId="{977D6E8A-9BE3-40EF-9D5A-1F39CCBBF391}" destId="{5595387C-D35B-4AAF-A62C-362F35995A79}" srcOrd="0" destOrd="0" presId="urn:microsoft.com/office/officeart/2005/8/layout/hProcess9#1"/>
    <dgm:cxn modelId="{772E9CF8-0ECE-4DF0-8A6A-AC2E999D30B4}" srcId="{977D6E8A-9BE3-40EF-9D5A-1F39CCBBF391}" destId="{A12546DC-00D4-4419-A799-D53DF68144DA}" srcOrd="4" destOrd="0" parTransId="{8067FC34-F8B0-4DEF-8647-A24E7F0AB593}" sibTransId="{7A1A5CB5-532C-4B20-BB7C-BA5C85E7FA78}"/>
    <dgm:cxn modelId="{8FD7F7A9-0A4C-40AF-B700-2D9A48E60BE6}" type="presOf" srcId="{8210DE24-48B3-4A65-A527-3F827869B608}" destId="{B8F62B30-DBC7-486D-BB0C-B75850E01BD1}" srcOrd="0" destOrd="0" presId="urn:microsoft.com/office/officeart/2005/8/layout/hProcess9#1"/>
    <dgm:cxn modelId="{850D7781-567A-4A48-BF20-98D35B19AFDC}" srcId="{977D6E8A-9BE3-40EF-9D5A-1F39CCBBF391}" destId="{9B284E13-2E5C-498E-A3E3-6536DA78D8D9}" srcOrd="0" destOrd="0" parTransId="{03FF1628-DDFC-4858-913F-4F8ADE05E12B}" sibTransId="{A6CB849A-999B-41A1-9A26-F81B31413A0F}"/>
    <dgm:cxn modelId="{C6E23B41-8B93-4D27-AF0B-37EE4D617B8D}" srcId="{977D6E8A-9BE3-40EF-9D5A-1F39CCBBF391}" destId="{EE6924B1-42AE-4324-9F3D-8156A514435B}" srcOrd="1" destOrd="0" parTransId="{201F2026-DFD3-4CBE-AC56-C6D28388B545}" sibTransId="{2E1FB77F-F77E-48D5-B6BE-27509E0659E9}"/>
    <dgm:cxn modelId="{9E256169-AD68-4D4A-97A4-16465FDA0ED5}" type="presOf" srcId="{A12546DC-00D4-4419-A799-D53DF68144DA}" destId="{2E45D3DE-F199-400E-A975-8407685E8DC3}" srcOrd="0" destOrd="0" presId="urn:microsoft.com/office/officeart/2005/8/layout/hProcess9#1"/>
    <dgm:cxn modelId="{93EE5F6A-814D-4E4C-8E9B-A3D134AF85CC}" type="presParOf" srcId="{5595387C-D35B-4AAF-A62C-362F35995A79}" destId="{B3CBBD8E-C1DF-43CB-9AB6-CB4DF74DC348}" srcOrd="0" destOrd="0" presId="urn:microsoft.com/office/officeart/2005/8/layout/hProcess9#1"/>
    <dgm:cxn modelId="{9762071E-5482-4D75-88A7-2D0BE8F8873B}" type="presParOf" srcId="{5595387C-D35B-4AAF-A62C-362F35995A79}" destId="{0A7E2ACE-D149-480E-9FD4-8F8AE99944C7}" srcOrd="1" destOrd="0" presId="urn:microsoft.com/office/officeart/2005/8/layout/hProcess9#1"/>
    <dgm:cxn modelId="{49C1140E-0959-47E1-9471-66F1F15C0992}" type="presParOf" srcId="{0A7E2ACE-D149-480E-9FD4-8F8AE99944C7}" destId="{AE1447D5-87E5-49C3-B8D3-BFBEB6D19DB7}" srcOrd="0" destOrd="0" presId="urn:microsoft.com/office/officeart/2005/8/layout/hProcess9#1"/>
    <dgm:cxn modelId="{3640CFB3-336E-4B1B-A660-63E8D50B9039}" type="presParOf" srcId="{0A7E2ACE-D149-480E-9FD4-8F8AE99944C7}" destId="{FA0C6AB6-078C-4533-A2C6-6AB177BB8333}" srcOrd="1" destOrd="0" presId="urn:microsoft.com/office/officeart/2005/8/layout/hProcess9#1"/>
    <dgm:cxn modelId="{BFCED4DC-FDF1-49A2-8DD8-3BC287B10183}" type="presParOf" srcId="{0A7E2ACE-D149-480E-9FD4-8F8AE99944C7}" destId="{1D67432D-1304-44F6-9062-CD2D24338E01}" srcOrd="2" destOrd="0" presId="urn:microsoft.com/office/officeart/2005/8/layout/hProcess9#1"/>
    <dgm:cxn modelId="{C455469C-EC61-4611-9EB1-A375824CF36F}" type="presParOf" srcId="{0A7E2ACE-D149-480E-9FD4-8F8AE99944C7}" destId="{55A217FC-BFC6-4CB6-A511-FA6A5C9866BC}" srcOrd="3" destOrd="0" presId="urn:microsoft.com/office/officeart/2005/8/layout/hProcess9#1"/>
    <dgm:cxn modelId="{ABEFC270-F819-40FB-91D7-4AF882B4BE48}" type="presParOf" srcId="{0A7E2ACE-D149-480E-9FD4-8F8AE99944C7}" destId="{B8F62B30-DBC7-486D-BB0C-B75850E01BD1}" srcOrd="4" destOrd="0" presId="urn:microsoft.com/office/officeart/2005/8/layout/hProcess9#1"/>
    <dgm:cxn modelId="{BE450826-6EBB-4BCB-9DAB-90664C1A054C}" type="presParOf" srcId="{0A7E2ACE-D149-480E-9FD4-8F8AE99944C7}" destId="{12A21949-63B4-4927-8EEB-F31F001C6145}" srcOrd="5" destOrd="0" presId="urn:microsoft.com/office/officeart/2005/8/layout/hProcess9#1"/>
    <dgm:cxn modelId="{818053C3-77FC-4343-BDF1-CBD5F28839AE}" type="presParOf" srcId="{0A7E2ACE-D149-480E-9FD4-8F8AE99944C7}" destId="{F95BE9BC-D559-4A3F-BCF4-2240FEB22228}" srcOrd="6" destOrd="0" presId="urn:microsoft.com/office/officeart/2005/8/layout/hProcess9#1"/>
    <dgm:cxn modelId="{AFA0C1E9-3BDE-42DF-BDF1-5EF44CC74C07}" type="presParOf" srcId="{0A7E2ACE-D149-480E-9FD4-8F8AE99944C7}" destId="{D881F7A8-30F5-4D2C-9569-00C400E370BC}" srcOrd="7" destOrd="0" presId="urn:microsoft.com/office/officeart/2005/8/layout/hProcess9#1"/>
    <dgm:cxn modelId="{20935F6C-2987-415B-A3B8-C9B382504FFC}" type="presParOf" srcId="{0A7E2ACE-D149-480E-9FD4-8F8AE99944C7}" destId="{2E45D3DE-F199-400E-A975-8407685E8DC3}" srcOrd="8"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D6E8A-9BE3-40EF-9D5A-1F39CCBBF391}" type="doc">
      <dgm:prSet loTypeId="urn:microsoft.com/office/officeart/2005/8/layout/hProcess9#2" loCatId="process" qsTypeId="urn:microsoft.com/office/officeart/2005/8/quickstyle/simple1#2" qsCatId="simple" csTypeId="urn:microsoft.com/office/officeart/2005/8/colors/accent1_2#2" csCatId="accent1" phldr="1"/>
      <dgm:spPr/>
      <dgm:t>
        <a:bodyPr/>
        <a:lstStyle/>
        <a:p>
          <a:endParaRPr lang="zh-CN" altLang="en-US"/>
        </a:p>
      </dgm:t>
    </dgm:pt>
    <dgm:pt modelId="{9B284E13-2E5C-498E-A3E3-6536DA78D8D9}">
      <dgm:prSet phldrT="[文本]"/>
      <dgm:spPr/>
      <dgm:t>
        <a:bodyPr/>
        <a:lstStyle/>
        <a:p>
          <a:r>
            <a:rPr lang="en-US" altLang="zh-CN" dirty="0" smtClean="0"/>
            <a:t>1890</a:t>
          </a:r>
          <a:endParaRPr lang="zh-CN" altLang="en-US" dirty="0"/>
        </a:p>
      </dgm:t>
    </dgm:pt>
    <dgm:pt modelId="{03FF1628-DDFC-4858-913F-4F8ADE05E12B}" type="parTrans" cxnId="{850D7781-567A-4A48-BF20-98D35B19AFDC}">
      <dgm:prSet/>
      <dgm:spPr/>
      <dgm:t>
        <a:bodyPr/>
        <a:lstStyle/>
        <a:p>
          <a:endParaRPr lang="zh-CN" altLang="en-US"/>
        </a:p>
      </dgm:t>
    </dgm:pt>
    <dgm:pt modelId="{A6CB849A-999B-41A1-9A26-F81B31413A0F}" type="sibTrans" cxnId="{850D7781-567A-4A48-BF20-98D35B19AFDC}">
      <dgm:prSet/>
      <dgm:spPr/>
      <dgm:t>
        <a:bodyPr/>
        <a:lstStyle/>
        <a:p>
          <a:endParaRPr lang="zh-CN" altLang="en-US"/>
        </a:p>
      </dgm:t>
    </dgm:pt>
    <dgm:pt modelId="{EE6924B1-42AE-4324-9F3D-8156A514435B}">
      <dgm:prSet phldrT="[文本]"/>
      <dgm:spPr/>
      <dgm:t>
        <a:bodyPr/>
        <a:lstStyle/>
        <a:p>
          <a:r>
            <a:rPr lang="en-US" altLang="zh-CN" dirty="0" smtClean="0"/>
            <a:t>1916</a:t>
          </a:r>
          <a:endParaRPr lang="zh-CN" altLang="en-US" dirty="0"/>
        </a:p>
      </dgm:t>
    </dgm:pt>
    <dgm:pt modelId="{201F2026-DFD3-4CBE-AC56-C6D28388B545}" type="parTrans" cxnId="{C6E23B41-8B93-4D27-AF0B-37EE4D617B8D}">
      <dgm:prSet/>
      <dgm:spPr/>
      <dgm:t>
        <a:bodyPr/>
        <a:lstStyle/>
        <a:p>
          <a:endParaRPr lang="zh-CN" altLang="en-US"/>
        </a:p>
      </dgm:t>
    </dgm:pt>
    <dgm:pt modelId="{2E1FB77F-F77E-48D5-B6BE-27509E0659E9}" type="sibTrans" cxnId="{C6E23B41-8B93-4D27-AF0B-37EE4D617B8D}">
      <dgm:prSet/>
      <dgm:spPr/>
      <dgm:t>
        <a:bodyPr/>
        <a:lstStyle/>
        <a:p>
          <a:endParaRPr lang="zh-CN" altLang="en-US"/>
        </a:p>
      </dgm:t>
    </dgm:pt>
    <dgm:pt modelId="{8210DE24-48B3-4A65-A527-3F827869B608}">
      <dgm:prSet phldrT="[文本]"/>
      <dgm:spPr/>
      <dgm:t>
        <a:bodyPr/>
        <a:lstStyle/>
        <a:p>
          <a:r>
            <a:rPr lang="en-US" altLang="zh-CN" dirty="0" smtClean="0"/>
            <a:t>1936</a:t>
          </a:r>
          <a:endParaRPr lang="zh-CN" altLang="en-US" dirty="0"/>
        </a:p>
      </dgm:t>
    </dgm:pt>
    <dgm:pt modelId="{43600467-642B-4A91-8FC7-A1A7A11E3B74}" type="parTrans" cxnId="{64639165-60D7-46AE-9028-058032A9DD76}">
      <dgm:prSet/>
      <dgm:spPr/>
      <dgm:t>
        <a:bodyPr/>
        <a:lstStyle/>
        <a:p>
          <a:endParaRPr lang="zh-CN" altLang="en-US"/>
        </a:p>
      </dgm:t>
    </dgm:pt>
    <dgm:pt modelId="{942BC74F-E654-4D75-87B1-621793E898AB}" type="sibTrans" cxnId="{64639165-60D7-46AE-9028-058032A9DD76}">
      <dgm:prSet/>
      <dgm:spPr/>
      <dgm:t>
        <a:bodyPr/>
        <a:lstStyle/>
        <a:p>
          <a:endParaRPr lang="zh-CN" altLang="en-US"/>
        </a:p>
      </dgm:t>
    </dgm:pt>
    <dgm:pt modelId="{1AA2D1FB-CF3F-4CA5-B41D-524DCE253F08}">
      <dgm:prSet phldrT="[文本]"/>
      <dgm:spPr/>
      <dgm:t>
        <a:bodyPr/>
        <a:lstStyle/>
        <a:p>
          <a:r>
            <a:rPr lang="en-US" altLang="zh-CN" dirty="0" smtClean="0"/>
            <a:t>1938</a:t>
          </a:r>
          <a:endParaRPr lang="zh-CN" altLang="en-US" dirty="0"/>
        </a:p>
      </dgm:t>
    </dgm:pt>
    <dgm:pt modelId="{0350D726-0DD4-46B2-BB43-24FADCFD7209}" type="parTrans" cxnId="{839485AE-025C-4560-9C4E-A94FBFC959A9}">
      <dgm:prSet/>
      <dgm:spPr/>
      <dgm:t>
        <a:bodyPr/>
        <a:lstStyle/>
        <a:p>
          <a:endParaRPr lang="zh-CN" altLang="en-US"/>
        </a:p>
      </dgm:t>
    </dgm:pt>
    <dgm:pt modelId="{A1B7D691-55DE-4854-B0C0-651C5ADEDE79}" type="sibTrans" cxnId="{839485AE-025C-4560-9C4E-A94FBFC959A9}">
      <dgm:prSet/>
      <dgm:spPr/>
      <dgm:t>
        <a:bodyPr/>
        <a:lstStyle/>
        <a:p>
          <a:endParaRPr lang="zh-CN" altLang="en-US"/>
        </a:p>
      </dgm:t>
    </dgm:pt>
    <dgm:pt modelId="{A12546DC-00D4-4419-A799-D53DF68144DA}">
      <dgm:prSet phldrT="[文本]"/>
      <dgm:spPr/>
      <dgm:t>
        <a:bodyPr/>
        <a:lstStyle/>
        <a:p>
          <a:r>
            <a:rPr lang="en-US" altLang="zh-CN" dirty="0" smtClean="0"/>
            <a:t>1939</a:t>
          </a:r>
          <a:endParaRPr lang="zh-CN" altLang="en-US" dirty="0"/>
        </a:p>
      </dgm:t>
    </dgm:pt>
    <dgm:pt modelId="{8067FC34-F8B0-4DEF-8647-A24E7F0AB593}" type="parTrans" cxnId="{772E9CF8-0ECE-4DF0-8A6A-AC2E999D30B4}">
      <dgm:prSet/>
      <dgm:spPr/>
      <dgm:t>
        <a:bodyPr/>
        <a:lstStyle/>
        <a:p>
          <a:endParaRPr lang="zh-CN" altLang="en-US"/>
        </a:p>
      </dgm:t>
    </dgm:pt>
    <dgm:pt modelId="{7A1A5CB5-532C-4B20-BB7C-BA5C85E7FA78}" type="sibTrans" cxnId="{772E9CF8-0ECE-4DF0-8A6A-AC2E999D30B4}">
      <dgm:prSet/>
      <dgm:spPr/>
      <dgm:t>
        <a:bodyPr/>
        <a:lstStyle/>
        <a:p>
          <a:endParaRPr lang="zh-CN" altLang="en-US"/>
        </a:p>
      </dgm:t>
    </dgm:pt>
    <dgm:pt modelId="{5595387C-D35B-4AAF-A62C-362F35995A79}" type="pres">
      <dgm:prSet presAssocID="{977D6E8A-9BE3-40EF-9D5A-1F39CCBBF391}" presName="CompostProcess" presStyleCnt="0">
        <dgm:presLayoutVars>
          <dgm:dir/>
          <dgm:resizeHandles val="exact"/>
        </dgm:presLayoutVars>
      </dgm:prSet>
      <dgm:spPr/>
      <dgm:t>
        <a:bodyPr/>
        <a:lstStyle/>
        <a:p>
          <a:endParaRPr lang="zh-CN" altLang="en-US"/>
        </a:p>
      </dgm:t>
    </dgm:pt>
    <dgm:pt modelId="{B3CBBD8E-C1DF-43CB-9AB6-CB4DF74DC348}" type="pres">
      <dgm:prSet presAssocID="{977D6E8A-9BE3-40EF-9D5A-1F39CCBBF391}" presName="arrow" presStyleLbl="bgShp" presStyleIdx="0" presStyleCnt="1" custScaleX="117647" custLinFactNeighborX="135"/>
      <dgm:spPr/>
    </dgm:pt>
    <dgm:pt modelId="{0A7E2ACE-D149-480E-9FD4-8F8AE99944C7}" type="pres">
      <dgm:prSet presAssocID="{977D6E8A-9BE3-40EF-9D5A-1F39CCBBF391}" presName="linearProcess" presStyleCnt="0"/>
      <dgm:spPr/>
    </dgm:pt>
    <dgm:pt modelId="{AE1447D5-87E5-49C3-B8D3-BFBEB6D19DB7}" type="pres">
      <dgm:prSet presAssocID="{9B284E13-2E5C-498E-A3E3-6536DA78D8D9}" presName="textNode" presStyleLbl="node1" presStyleIdx="0" presStyleCnt="5" custScaleX="36398" custLinFactX="-8621" custLinFactNeighborX="-100000" custLinFactNeighborY="-1462">
        <dgm:presLayoutVars>
          <dgm:bulletEnabled val="1"/>
        </dgm:presLayoutVars>
      </dgm:prSet>
      <dgm:spPr/>
      <dgm:t>
        <a:bodyPr/>
        <a:lstStyle/>
        <a:p>
          <a:endParaRPr lang="zh-CN" altLang="en-US"/>
        </a:p>
      </dgm:t>
    </dgm:pt>
    <dgm:pt modelId="{FA0C6AB6-078C-4533-A2C6-6AB177BB8333}" type="pres">
      <dgm:prSet presAssocID="{A6CB849A-999B-41A1-9A26-F81B31413A0F}" presName="sibTrans" presStyleCnt="0"/>
      <dgm:spPr/>
    </dgm:pt>
    <dgm:pt modelId="{1D67432D-1304-44F6-9062-CD2D24338E01}" type="pres">
      <dgm:prSet presAssocID="{EE6924B1-42AE-4324-9F3D-8156A514435B}" presName="textNode" presStyleLbl="node1" presStyleIdx="1" presStyleCnt="5" custScaleX="38159" custLinFactX="-7398" custLinFactNeighborX="-100000" custLinFactNeighborY="788">
        <dgm:presLayoutVars>
          <dgm:bulletEnabled val="1"/>
        </dgm:presLayoutVars>
      </dgm:prSet>
      <dgm:spPr/>
      <dgm:t>
        <a:bodyPr/>
        <a:lstStyle/>
        <a:p>
          <a:endParaRPr lang="zh-CN" altLang="en-US"/>
        </a:p>
      </dgm:t>
    </dgm:pt>
    <dgm:pt modelId="{55A217FC-BFC6-4CB6-A511-FA6A5C9866BC}" type="pres">
      <dgm:prSet presAssocID="{2E1FB77F-F77E-48D5-B6BE-27509E0659E9}" presName="sibTrans" presStyleCnt="0"/>
      <dgm:spPr/>
    </dgm:pt>
    <dgm:pt modelId="{B8F62B30-DBC7-486D-BB0C-B75850E01BD1}" type="pres">
      <dgm:prSet presAssocID="{8210DE24-48B3-4A65-A527-3F827869B608}" presName="textNode" presStyleLbl="node1" presStyleIdx="2" presStyleCnt="5" custScaleX="40769" custLinFactX="-5947" custLinFactNeighborX="-100000" custLinFactNeighborY="-674">
        <dgm:presLayoutVars>
          <dgm:bulletEnabled val="1"/>
        </dgm:presLayoutVars>
      </dgm:prSet>
      <dgm:spPr/>
      <dgm:t>
        <a:bodyPr/>
        <a:lstStyle/>
        <a:p>
          <a:endParaRPr lang="zh-CN" altLang="en-US"/>
        </a:p>
      </dgm:t>
    </dgm:pt>
    <dgm:pt modelId="{12A21949-63B4-4927-8EEB-F31F001C6145}" type="pres">
      <dgm:prSet presAssocID="{942BC74F-E654-4D75-87B1-621793E898AB}" presName="sibTrans" presStyleCnt="0"/>
      <dgm:spPr/>
    </dgm:pt>
    <dgm:pt modelId="{F95BE9BC-D559-4A3F-BCF4-2240FEB22228}" type="pres">
      <dgm:prSet presAssocID="{1AA2D1FB-CF3F-4CA5-B41D-524DCE253F08}" presName="textNode" presStyleLbl="node1" presStyleIdx="3" presStyleCnt="5" custScaleX="40769" custLinFactX="-3257" custLinFactNeighborX="-100000" custLinFactNeighborY="2924">
        <dgm:presLayoutVars>
          <dgm:bulletEnabled val="1"/>
        </dgm:presLayoutVars>
      </dgm:prSet>
      <dgm:spPr/>
      <dgm:t>
        <a:bodyPr/>
        <a:lstStyle/>
        <a:p>
          <a:endParaRPr lang="zh-CN" altLang="en-US"/>
        </a:p>
      </dgm:t>
    </dgm:pt>
    <dgm:pt modelId="{D881F7A8-30F5-4D2C-9569-00C400E370BC}" type="pres">
      <dgm:prSet presAssocID="{A1B7D691-55DE-4854-B0C0-651C5ADEDE79}" presName="sibTrans" presStyleCnt="0"/>
      <dgm:spPr/>
    </dgm:pt>
    <dgm:pt modelId="{2E45D3DE-F199-400E-A975-8407685E8DC3}" type="pres">
      <dgm:prSet presAssocID="{A12546DC-00D4-4419-A799-D53DF68144DA}" presName="textNode" presStyleLbl="node1" presStyleIdx="4" presStyleCnt="5" custScaleX="40769" custLinFactX="-3257" custLinFactNeighborX="-100000" custLinFactNeighborY="-2471">
        <dgm:presLayoutVars>
          <dgm:bulletEnabled val="1"/>
        </dgm:presLayoutVars>
      </dgm:prSet>
      <dgm:spPr/>
      <dgm:t>
        <a:bodyPr/>
        <a:lstStyle/>
        <a:p>
          <a:endParaRPr lang="zh-CN" altLang="en-US"/>
        </a:p>
      </dgm:t>
    </dgm:pt>
  </dgm:ptLst>
  <dgm:cxnLst>
    <dgm:cxn modelId="{64639165-60D7-46AE-9028-058032A9DD76}" srcId="{977D6E8A-9BE3-40EF-9D5A-1F39CCBBF391}" destId="{8210DE24-48B3-4A65-A527-3F827869B608}" srcOrd="2" destOrd="0" parTransId="{43600467-642B-4A91-8FC7-A1A7A11E3B74}" sibTransId="{942BC74F-E654-4D75-87B1-621793E898AB}"/>
    <dgm:cxn modelId="{839485AE-025C-4560-9C4E-A94FBFC959A9}" srcId="{977D6E8A-9BE3-40EF-9D5A-1F39CCBBF391}" destId="{1AA2D1FB-CF3F-4CA5-B41D-524DCE253F08}" srcOrd="3" destOrd="0" parTransId="{0350D726-0DD4-46B2-BB43-24FADCFD7209}" sibTransId="{A1B7D691-55DE-4854-B0C0-651C5ADEDE79}"/>
    <dgm:cxn modelId="{DAECE97C-AFB6-4DF4-93A0-AB17F49541E2}" type="presOf" srcId="{A12546DC-00D4-4419-A799-D53DF68144DA}" destId="{2E45D3DE-F199-400E-A975-8407685E8DC3}" srcOrd="0" destOrd="0" presId="urn:microsoft.com/office/officeart/2005/8/layout/hProcess9#2"/>
    <dgm:cxn modelId="{35A7E3EA-978A-42BA-8630-77E1AC1F76EB}" type="presOf" srcId="{8210DE24-48B3-4A65-A527-3F827869B608}" destId="{B8F62B30-DBC7-486D-BB0C-B75850E01BD1}" srcOrd="0" destOrd="0" presId="urn:microsoft.com/office/officeart/2005/8/layout/hProcess9#2"/>
    <dgm:cxn modelId="{772E9CF8-0ECE-4DF0-8A6A-AC2E999D30B4}" srcId="{977D6E8A-9BE3-40EF-9D5A-1F39CCBBF391}" destId="{A12546DC-00D4-4419-A799-D53DF68144DA}" srcOrd="4" destOrd="0" parTransId="{8067FC34-F8B0-4DEF-8647-A24E7F0AB593}" sibTransId="{7A1A5CB5-532C-4B20-BB7C-BA5C85E7FA78}"/>
    <dgm:cxn modelId="{5C86F06C-AB34-47E5-B3E4-F6B37EBDA12B}" type="presOf" srcId="{9B284E13-2E5C-498E-A3E3-6536DA78D8D9}" destId="{AE1447D5-87E5-49C3-B8D3-BFBEB6D19DB7}" srcOrd="0" destOrd="0" presId="urn:microsoft.com/office/officeart/2005/8/layout/hProcess9#2"/>
    <dgm:cxn modelId="{7145D45E-878D-4285-BC03-29D34BFEF053}" type="presOf" srcId="{EE6924B1-42AE-4324-9F3D-8156A514435B}" destId="{1D67432D-1304-44F6-9062-CD2D24338E01}" srcOrd="0" destOrd="0" presId="urn:microsoft.com/office/officeart/2005/8/layout/hProcess9#2"/>
    <dgm:cxn modelId="{850D7781-567A-4A48-BF20-98D35B19AFDC}" srcId="{977D6E8A-9BE3-40EF-9D5A-1F39CCBBF391}" destId="{9B284E13-2E5C-498E-A3E3-6536DA78D8D9}" srcOrd="0" destOrd="0" parTransId="{03FF1628-DDFC-4858-913F-4F8ADE05E12B}" sibTransId="{A6CB849A-999B-41A1-9A26-F81B31413A0F}"/>
    <dgm:cxn modelId="{12EFEA54-1C14-4D9E-BB34-3AB011F2EC17}" type="presOf" srcId="{977D6E8A-9BE3-40EF-9D5A-1F39CCBBF391}" destId="{5595387C-D35B-4AAF-A62C-362F35995A79}" srcOrd="0" destOrd="0" presId="urn:microsoft.com/office/officeart/2005/8/layout/hProcess9#2"/>
    <dgm:cxn modelId="{9821DD13-3178-4F7F-9A2C-834ECEBD46E4}" type="presOf" srcId="{1AA2D1FB-CF3F-4CA5-B41D-524DCE253F08}" destId="{F95BE9BC-D559-4A3F-BCF4-2240FEB22228}" srcOrd="0" destOrd="0" presId="urn:microsoft.com/office/officeart/2005/8/layout/hProcess9#2"/>
    <dgm:cxn modelId="{C6E23B41-8B93-4D27-AF0B-37EE4D617B8D}" srcId="{977D6E8A-9BE3-40EF-9D5A-1F39CCBBF391}" destId="{EE6924B1-42AE-4324-9F3D-8156A514435B}" srcOrd="1" destOrd="0" parTransId="{201F2026-DFD3-4CBE-AC56-C6D28388B545}" sibTransId="{2E1FB77F-F77E-48D5-B6BE-27509E0659E9}"/>
    <dgm:cxn modelId="{DC2A64CD-5A31-4508-8FD0-FF8E37121A6A}" type="presParOf" srcId="{5595387C-D35B-4AAF-A62C-362F35995A79}" destId="{B3CBBD8E-C1DF-43CB-9AB6-CB4DF74DC348}" srcOrd="0" destOrd="0" presId="urn:microsoft.com/office/officeart/2005/8/layout/hProcess9#2"/>
    <dgm:cxn modelId="{F929175F-7E9D-4FFB-AA3C-E8235E1093A1}" type="presParOf" srcId="{5595387C-D35B-4AAF-A62C-362F35995A79}" destId="{0A7E2ACE-D149-480E-9FD4-8F8AE99944C7}" srcOrd="1" destOrd="0" presId="urn:microsoft.com/office/officeart/2005/8/layout/hProcess9#2"/>
    <dgm:cxn modelId="{5039BB8B-BE06-449D-A556-6FB438D794C3}" type="presParOf" srcId="{0A7E2ACE-D149-480E-9FD4-8F8AE99944C7}" destId="{AE1447D5-87E5-49C3-B8D3-BFBEB6D19DB7}" srcOrd="0" destOrd="0" presId="urn:microsoft.com/office/officeart/2005/8/layout/hProcess9#2"/>
    <dgm:cxn modelId="{79CDB4F6-07A5-4E70-83E8-85B0AE87A117}" type="presParOf" srcId="{0A7E2ACE-D149-480E-9FD4-8F8AE99944C7}" destId="{FA0C6AB6-078C-4533-A2C6-6AB177BB8333}" srcOrd="1" destOrd="0" presId="urn:microsoft.com/office/officeart/2005/8/layout/hProcess9#2"/>
    <dgm:cxn modelId="{F3A17567-BA3D-403F-BD72-EC6A8EA16746}" type="presParOf" srcId="{0A7E2ACE-D149-480E-9FD4-8F8AE99944C7}" destId="{1D67432D-1304-44F6-9062-CD2D24338E01}" srcOrd="2" destOrd="0" presId="urn:microsoft.com/office/officeart/2005/8/layout/hProcess9#2"/>
    <dgm:cxn modelId="{7CD0E720-F41B-41AF-B0ED-D9290BAD6A23}" type="presParOf" srcId="{0A7E2ACE-D149-480E-9FD4-8F8AE99944C7}" destId="{55A217FC-BFC6-4CB6-A511-FA6A5C9866BC}" srcOrd="3" destOrd="0" presId="urn:microsoft.com/office/officeart/2005/8/layout/hProcess9#2"/>
    <dgm:cxn modelId="{7E88D5EE-4C07-4FC5-8C82-B2823AA7C8F3}" type="presParOf" srcId="{0A7E2ACE-D149-480E-9FD4-8F8AE99944C7}" destId="{B8F62B30-DBC7-486D-BB0C-B75850E01BD1}" srcOrd="4" destOrd="0" presId="urn:microsoft.com/office/officeart/2005/8/layout/hProcess9#2"/>
    <dgm:cxn modelId="{9928C9B2-A6DA-4C50-B986-D831651A5CC1}" type="presParOf" srcId="{0A7E2ACE-D149-480E-9FD4-8F8AE99944C7}" destId="{12A21949-63B4-4927-8EEB-F31F001C6145}" srcOrd="5" destOrd="0" presId="urn:microsoft.com/office/officeart/2005/8/layout/hProcess9#2"/>
    <dgm:cxn modelId="{154446A5-0A9A-48A0-BDD1-F2C20A85886C}" type="presParOf" srcId="{0A7E2ACE-D149-480E-9FD4-8F8AE99944C7}" destId="{F95BE9BC-D559-4A3F-BCF4-2240FEB22228}" srcOrd="6" destOrd="0" presId="urn:microsoft.com/office/officeart/2005/8/layout/hProcess9#2"/>
    <dgm:cxn modelId="{3935F58A-DACE-4975-A005-D80441C97660}" type="presParOf" srcId="{0A7E2ACE-D149-480E-9FD4-8F8AE99944C7}" destId="{D881F7A8-30F5-4D2C-9569-00C400E370BC}" srcOrd="7" destOrd="0" presId="urn:microsoft.com/office/officeart/2005/8/layout/hProcess9#2"/>
    <dgm:cxn modelId="{CB8C5842-88F1-4191-BAEF-0B44E6DB4FFA}" type="presParOf" srcId="{0A7E2ACE-D149-480E-9FD4-8F8AE99944C7}" destId="{2E45D3DE-F199-400E-A975-8407685E8DC3}" srcOrd="8" destOrd="0" presId="urn:microsoft.com/office/officeart/2005/8/layout/hProcess9#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BBD8E-C1DF-43CB-9AB6-CB4DF74DC348}">
      <dsp:nvSpPr>
        <dsp:cNvPr id="0" name=""/>
        <dsp:cNvSpPr/>
      </dsp:nvSpPr>
      <dsp:spPr>
        <a:xfrm>
          <a:off x="5" y="0"/>
          <a:ext cx="10331525" cy="16506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447D5-87E5-49C3-B8D3-BFBEB6D19DB7}">
      <dsp:nvSpPr>
        <dsp:cNvPr id="0" name=""/>
        <dsp:cNvSpPr/>
      </dsp:nvSpPr>
      <dsp:spPr>
        <a:xfrm>
          <a:off x="297971" y="485548"/>
          <a:ext cx="1128141" cy="660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1890</a:t>
          </a:r>
          <a:endParaRPr lang="zh-CN" altLang="en-US" sz="2800" kern="1200" dirty="0"/>
        </a:p>
      </dsp:txBody>
      <dsp:txXfrm>
        <a:off x="330203" y="517780"/>
        <a:ext cx="1063677" cy="595804"/>
      </dsp:txXfrm>
    </dsp:sp>
    <dsp:sp modelId="{1D67432D-1304-44F6-9062-CD2D24338E01}">
      <dsp:nvSpPr>
        <dsp:cNvPr id="0" name=""/>
        <dsp:cNvSpPr/>
      </dsp:nvSpPr>
      <dsp:spPr>
        <a:xfrm>
          <a:off x="1980595" y="500404"/>
          <a:ext cx="1182722" cy="660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1916</a:t>
          </a:r>
          <a:endParaRPr lang="zh-CN" altLang="en-US" sz="2800" kern="1200" dirty="0"/>
        </a:p>
      </dsp:txBody>
      <dsp:txXfrm>
        <a:off x="2012827" y="532636"/>
        <a:ext cx="1118258" cy="595804"/>
      </dsp:txXfrm>
    </dsp:sp>
    <dsp:sp modelId="{B8F62B30-DBC7-486D-BB0C-B75850E01BD1}">
      <dsp:nvSpPr>
        <dsp:cNvPr id="0" name=""/>
        <dsp:cNvSpPr/>
      </dsp:nvSpPr>
      <dsp:spPr>
        <a:xfrm>
          <a:off x="3724868" y="490751"/>
          <a:ext cx="1263618" cy="660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1936</a:t>
          </a:r>
          <a:endParaRPr lang="zh-CN" altLang="en-US" sz="2800" kern="1200" dirty="0"/>
        </a:p>
      </dsp:txBody>
      <dsp:txXfrm>
        <a:off x="3757100" y="522983"/>
        <a:ext cx="1199154" cy="595804"/>
      </dsp:txXfrm>
    </dsp:sp>
    <dsp:sp modelId="{F95BE9BC-D559-4A3F-BCF4-2240FEB22228}">
      <dsp:nvSpPr>
        <dsp:cNvPr id="0" name=""/>
        <dsp:cNvSpPr/>
      </dsp:nvSpPr>
      <dsp:spPr>
        <a:xfrm>
          <a:off x="5588438" y="514507"/>
          <a:ext cx="1263618" cy="660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1938</a:t>
          </a:r>
          <a:endParaRPr lang="zh-CN" altLang="en-US" sz="2800" kern="1200" dirty="0"/>
        </a:p>
      </dsp:txBody>
      <dsp:txXfrm>
        <a:off x="5620670" y="546739"/>
        <a:ext cx="1199154" cy="595804"/>
      </dsp:txXfrm>
    </dsp:sp>
    <dsp:sp modelId="{2E45D3DE-F199-400E-A975-8407685E8DC3}">
      <dsp:nvSpPr>
        <dsp:cNvPr id="0" name=""/>
        <dsp:cNvSpPr/>
      </dsp:nvSpPr>
      <dsp:spPr>
        <a:xfrm>
          <a:off x="7368633" y="478886"/>
          <a:ext cx="1263618" cy="660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1939</a:t>
          </a:r>
          <a:endParaRPr lang="zh-CN" altLang="en-US" sz="2800" kern="1200" dirty="0"/>
        </a:p>
      </dsp:txBody>
      <dsp:txXfrm>
        <a:off x="7400865" y="511118"/>
        <a:ext cx="1199154" cy="595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BBD8E-C1DF-43CB-9AB6-CB4DF74DC348}">
      <dsp:nvSpPr>
        <dsp:cNvPr id="0" name=""/>
        <dsp:cNvSpPr/>
      </dsp:nvSpPr>
      <dsp:spPr>
        <a:xfrm>
          <a:off x="4" y="0"/>
          <a:ext cx="8728355" cy="10925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447D5-87E5-49C3-B8D3-BFBEB6D19DB7}">
      <dsp:nvSpPr>
        <dsp:cNvPr id="0" name=""/>
        <dsp:cNvSpPr/>
      </dsp:nvSpPr>
      <dsp:spPr>
        <a:xfrm>
          <a:off x="251734" y="321368"/>
          <a:ext cx="953084" cy="437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1890</a:t>
          </a:r>
          <a:endParaRPr lang="zh-CN" altLang="en-US" sz="1800" kern="1200" dirty="0"/>
        </a:p>
      </dsp:txBody>
      <dsp:txXfrm>
        <a:off x="273067" y="342701"/>
        <a:ext cx="910418" cy="394344"/>
      </dsp:txXfrm>
    </dsp:sp>
    <dsp:sp modelId="{1D67432D-1304-44F6-9062-CD2D24338E01}">
      <dsp:nvSpPr>
        <dsp:cNvPr id="0" name=""/>
        <dsp:cNvSpPr/>
      </dsp:nvSpPr>
      <dsp:spPr>
        <a:xfrm>
          <a:off x="1673261" y="331201"/>
          <a:ext cx="999196" cy="437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1916</a:t>
          </a:r>
          <a:endParaRPr lang="zh-CN" altLang="en-US" sz="1800" kern="1200" dirty="0"/>
        </a:p>
      </dsp:txBody>
      <dsp:txXfrm>
        <a:off x="1694594" y="352534"/>
        <a:ext cx="956530" cy="394344"/>
      </dsp:txXfrm>
    </dsp:sp>
    <dsp:sp modelId="{B8F62B30-DBC7-486D-BB0C-B75850E01BD1}">
      <dsp:nvSpPr>
        <dsp:cNvPr id="0" name=""/>
        <dsp:cNvSpPr/>
      </dsp:nvSpPr>
      <dsp:spPr>
        <a:xfrm>
          <a:off x="3146870" y="324812"/>
          <a:ext cx="1067539" cy="437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1936</a:t>
          </a:r>
          <a:endParaRPr lang="zh-CN" altLang="en-US" sz="1800" kern="1200" dirty="0"/>
        </a:p>
      </dsp:txBody>
      <dsp:txXfrm>
        <a:off x="3168203" y="346145"/>
        <a:ext cx="1024873" cy="394344"/>
      </dsp:txXfrm>
    </dsp:sp>
    <dsp:sp modelId="{F95BE9BC-D559-4A3F-BCF4-2240FEB22228}">
      <dsp:nvSpPr>
        <dsp:cNvPr id="0" name=""/>
        <dsp:cNvSpPr/>
      </dsp:nvSpPr>
      <dsp:spPr>
        <a:xfrm>
          <a:off x="4721265" y="340535"/>
          <a:ext cx="1067539" cy="437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1938</a:t>
          </a:r>
          <a:endParaRPr lang="zh-CN" altLang="en-US" sz="1800" kern="1200" dirty="0"/>
        </a:p>
      </dsp:txBody>
      <dsp:txXfrm>
        <a:off x="4742598" y="361868"/>
        <a:ext cx="1024873" cy="394344"/>
      </dsp:txXfrm>
    </dsp:sp>
    <dsp:sp modelId="{2E45D3DE-F199-400E-A975-8407685E8DC3}">
      <dsp:nvSpPr>
        <dsp:cNvPr id="0" name=""/>
        <dsp:cNvSpPr/>
      </dsp:nvSpPr>
      <dsp:spPr>
        <a:xfrm>
          <a:off x="6225223" y="316959"/>
          <a:ext cx="1067539" cy="437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1939</a:t>
          </a:r>
          <a:endParaRPr lang="zh-CN" altLang="en-US" sz="1800" kern="1200" dirty="0"/>
        </a:p>
      </dsp:txBody>
      <dsp:txXfrm>
        <a:off x="6246556" y="338292"/>
        <a:ext cx="1024873" cy="3943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2">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2020/6/20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extLst>
      <p:ext uri="{BB962C8B-B14F-4D97-AF65-F5344CB8AC3E}">
        <p14:creationId xmlns:p14="http://schemas.microsoft.com/office/powerpoint/2010/main" val="347038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2020/6/20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2020/6/20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2020/6/20</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2020/6/20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2020/6/20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2020/6/20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2020/6/20</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2020/6/20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2020/6/20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2020/6/20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5.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4.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2020/6/20</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6035" y="-635"/>
            <a:ext cx="12244705" cy="685927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30480" y="6303010"/>
            <a:ext cx="12245975" cy="551815"/>
          </a:xfrm>
          <a:prstGeom prst="rect">
            <a:avLst/>
          </a:prstGeom>
          <a:solidFill>
            <a:srgbClr val="009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LOGO"/>
          <p:cNvPicPr>
            <a:picLocks noChangeAspect="1"/>
          </p:cNvPicPr>
          <p:nvPr userDrawn="1"/>
        </p:nvPicPr>
        <p:blipFill>
          <a:blip r:embed="rId15" cstate="print"/>
          <a:stretch>
            <a:fillRect/>
          </a:stretch>
        </p:blipFill>
        <p:spPr>
          <a:xfrm>
            <a:off x="10616565" y="161925"/>
            <a:ext cx="1407795" cy="430530"/>
          </a:xfrm>
          <a:prstGeom prst="rect">
            <a:avLst/>
          </a:prstGeom>
        </p:spPr>
      </p:pic>
      <p:pic>
        <p:nvPicPr>
          <p:cNvPr id="5" name="图片 4" descr="书本"/>
          <p:cNvPicPr>
            <a:picLocks noChangeAspect="1"/>
          </p:cNvPicPr>
          <p:nvPr userDrawn="1"/>
        </p:nvPicPr>
        <p:blipFill>
          <a:blip r:embed="rId16" cstate="print"/>
          <a:stretch>
            <a:fillRect/>
          </a:stretch>
        </p:blipFill>
        <p:spPr>
          <a:xfrm>
            <a:off x="9701530" y="4909185"/>
            <a:ext cx="2852420" cy="1767840"/>
          </a:xfrm>
          <a:prstGeom prst="rect">
            <a:avLst/>
          </a:prstGeom>
        </p:spPr>
      </p:pic>
      <p:pic>
        <p:nvPicPr>
          <p:cNvPr id="12" name="图片 11" descr="线条"/>
          <p:cNvPicPr>
            <a:picLocks noChangeAspect="1"/>
          </p:cNvPicPr>
          <p:nvPr userDrawn="1"/>
        </p:nvPicPr>
        <p:blipFill>
          <a:blip r:embed="rId17" cstate="print"/>
          <a:stretch>
            <a:fillRect/>
          </a:stretch>
        </p:blipFill>
        <p:spPr>
          <a:xfrm>
            <a:off x="-30480" y="6303645"/>
            <a:ext cx="12245340" cy="551180"/>
          </a:xfrm>
          <a:prstGeom prst="rect">
            <a:avLst/>
          </a:prstGeom>
        </p:spPr>
      </p:pic>
      <p:sp>
        <p:nvSpPr>
          <p:cNvPr id="71" name="矩形 70"/>
          <p:cNvSpPr/>
          <p:nvPr userDrawn="1"/>
        </p:nvSpPr>
        <p:spPr>
          <a:xfrm>
            <a:off x="-26035" y="6542405"/>
            <a:ext cx="12241530" cy="179070"/>
          </a:xfrm>
          <a:prstGeom prst="rect">
            <a:avLst/>
          </a:prstGeom>
          <a:solidFill>
            <a:srgbClr val="009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2020/6/20</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6035" y="-635"/>
            <a:ext cx="12244705" cy="685927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30480" y="6303010"/>
            <a:ext cx="12245975" cy="551815"/>
          </a:xfrm>
          <a:prstGeom prst="rect">
            <a:avLst/>
          </a:prstGeom>
          <a:solidFill>
            <a:srgbClr val="009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LOGO"/>
          <p:cNvPicPr>
            <a:picLocks noChangeAspect="1"/>
          </p:cNvPicPr>
          <p:nvPr userDrawn="1"/>
        </p:nvPicPr>
        <p:blipFill>
          <a:blip r:embed="rId15" cstate="print"/>
          <a:stretch>
            <a:fillRect/>
          </a:stretch>
        </p:blipFill>
        <p:spPr>
          <a:xfrm>
            <a:off x="10616565" y="161925"/>
            <a:ext cx="1407795" cy="430530"/>
          </a:xfrm>
          <a:prstGeom prst="rect">
            <a:avLst/>
          </a:prstGeom>
        </p:spPr>
      </p:pic>
      <p:pic>
        <p:nvPicPr>
          <p:cNvPr id="5" name="图片 4" descr="书本"/>
          <p:cNvPicPr>
            <a:picLocks noChangeAspect="1"/>
          </p:cNvPicPr>
          <p:nvPr userDrawn="1"/>
        </p:nvPicPr>
        <p:blipFill>
          <a:blip r:embed="rId16" cstate="print"/>
          <a:stretch>
            <a:fillRect/>
          </a:stretch>
        </p:blipFill>
        <p:spPr>
          <a:xfrm>
            <a:off x="9701530" y="4909185"/>
            <a:ext cx="2852420" cy="1767840"/>
          </a:xfrm>
          <a:prstGeom prst="rect">
            <a:avLst/>
          </a:prstGeom>
        </p:spPr>
      </p:pic>
      <p:pic>
        <p:nvPicPr>
          <p:cNvPr id="12" name="图片 11" descr="线条"/>
          <p:cNvPicPr>
            <a:picLocks noChangeAspect="1"/>
          </p:cNvPicPr>
          <p:nvPr userDrawn="1"/>
        </p:nvPicPr>
        <p:blipFill>
          <a:blip r:embed="rId17" cstate="print"/>
          <a:stretch>
            <a:fillRect/>
          </a:stretch>
        </p:blipFill>
        <p:spPr>
          <a:xfrm>
            <a:off x="-30480" y="6303645"/>
            <a:ext cx="12245340" cy="551180"/>
          </a:xfrm>
          <a:prstGeom prst="rect">
            <a:avLst/>
          </a:prstGeom>
        </p:spPr>
      </p:pic>
      <p:sp>
        <p:nvSpPr>
          <p:cNvPr id="71" name="矩形 70"/>
          <p:cNvSpPr/>
          <p:nvPr userDrawn="1"/>
        </p:nvSpPr>
        <p:spPr>
          <a:xfrm>
            <a:off x="-26035" y="6536055"/>
            <a:ext cx="12241530" cy="246380"/>
          </a:xfrm>
          <a:prstGeom prst="rect">
            <a:avLst/>
          </a:prstGeom>
          <a:solidFill>
            <a:srgbClr val="009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527455" y="1918416"/>
            <a:ext cx="8970010" cy="1974215"/>
          </a:xfrm>
          <a:prstGeom prst="rect">
            <a:avLst/>
          </a:prstGeom>
        </p:spPr>
        <p:txBody>
          <a:bodyPr wrap="none">
            <a:spAutoFit/>
          </a:bodyPr>
          <a:lstStyle/>
          <a:p>
            <a:pPr algn="ctr">
              <a:lnSpc>
                <a:spcPct val="180000"/>
              </a:lnSpc>
            </a:pPr>
            <a:r>
              <a:rPr lang="en-US" altLang="zh-CN" sz="3600" b="1" dirty="0" smtClean="0">
                <a:latin typeface="+mn-ea"/>
              </a:rPr>
              <a:t>  </a:t>
            </a:r>
            <a:r>
              <a:rPr lang="en-US" altLang="zh-CN" sz="3200" b="1" dirty="0" smtClean="0">
                <a:solidFill>
                  <a:srgbClr val="0000FF"/>
                </a:solidFill>
                <a:latin typeface="+mj-lt"/>
              </a:rPr>
              <a:t>Unit 2  There were few doctors, so he had to </a:t>
            </a:r>
          </a:p>
          <a:p>
            <a:pPr algn="ctr">
              <a:lnSpc>
                <a:spcPct val="180000"/>
              </a:lnSpc>
            </a:pPr>
            <a:r>
              <a:rPr lang="en-US" altLang="zh-CN" sz="3200" b="1" dirty="0" smtClean="0">
                <a:solidFill>
                  <a:srgbClr val="0000FF"/>
                </a:solidFill>
                <a:latin typeface="+mj-lt"/>
              </a:rPr>
              <a:t>work very hard on his own.</a:t>
            </a:r>
            <a:endParaRPr lang="en-US" altLang="zh-CN" sz="3200" b="1" dirty="0">
              <a:solidFill>
                <a:srgbClr val="0000FF"/>
              </a:solidFill>
              <a:latin typeface="+mj-lt"/>
            </a:endParaRPr>
          </a:p>
        </p:txBody>
      </p:sp>
      <p:pic>
        <p:nvPicPr>
          <p:cNvPr id="24" name="图片 23" descr="书本"/>
          <p:cNvPicPr>
            <a:picLocks noChangeAspect="1"/>
          </p:cNvPicPr>
          <p:nvPr/>
        </p:nvPicPr>
        <p:blipFill>
          <a:blip r:embed="rId4" cstate="print"/>
          <a:stretch>
            <a:fillRect/>
          </a:stretch>
        </p:blipFill>
        <p:spPr>
          <a:xfrm>
            <a:off x="9648190" y="4932680"/>
            <a:ext cx="2852420" cy="1767840"/>
          </a:xfrm>
          <a:prstGeom prst="rect">
            <a:avLst/>
          </a:prstGeom>
          <a:effectLst>
            <a:outerShdw blurRad="50800" dist="38100" dir="2700000" algn="tl" rotWithShape="0">
              <a:prstClr val="black">
                <a:alpha val="40000"/>
              </a:prstClr>
            </a:outerShdw>
          </a:effectLst>
        </p:spPr>
      </p:pic>
      <p:sp>
        <p:nvSpPr>
          <p:cNvPr id="5" name="文本框 4"/>
          <p:cNvSpPr txBox="1"/>
          <p:nvPr/>
        </p:nvSpPr>
        <p:spPr>
          <a:xfrm>
            <a:off x="3534214" y="488215"/>
            <a:ext cx="4982466" cy="369332"/>
          </a:xfrm>
          <a:prstGeom prst="rect">
            <a:avLst/>
          </a:prstGeom>
          <a:noFill/>
          <a:ln>
            <a:noFill/>
          </a:ln>
        </p:spPr>
        <p:txBody>
          <a:bodyPr wrap="square" rtlCol="0">
            <a:spAutoFit/>
          </a:bodyPr>
          <a:lstStyle/>
          <a:p>
            <a:pPr algn="ctr"/>
            <a:r>
              <a:rPr lang="en-US" altLang="zh-CN" dirty="0" smtClean="0">
                <a:solidFill>
                  <a:srgbClr val="009FB9"/>
                </a:solidFill>
                <a:ea typeface="方正粗黑宋简体" pitchFamily="2" charset="-122"/>
              </a:rPr>
              <a:t>Module 3  Heroes</a:t>
            </a:r>
            <a:endParaRPr lang="zh-CN" altLang="en-US" dirty="0">
              <a:solidFill>
                <a:srgbClr val="009FB9"/>
              </a:solidFill>
              <a:ea typeface="方正粗黑宋简体" pitchFamily="2" charset="-122"/>
            </a:endParaRPr>
          </a:p>
        </p:txBody>
      </p:sp>
      <p:grpSp>
        <p:nvGrpSpPr>
          <p:cNvPr id="3" name="组合 28"/>
          <p:cNvGrpSpPr/>
          <p:nvPr/>
        </p:nvGrpSpPr>
        <p:grpSpPr>
          <a:xfrm>
            <a:off x="7747966" y="605422"/>
            <a:ext cx="1993900" cy="115570"/>
            <a:chOff x="11867" y="1466"/>
            <a:chExt cx="3966" cy="182"/>
          </a:xfrm>
        </p:grpSpPr>
        <p:cxnSp>
          <p:nvCxnSpPr>
            <p:cNvPr id="10" name="直接连接符 9"/>
            <p:cNvCxnSpPr/>
            <p:nvPr/>
          </p:nvCxnSpPr>
          <p:spPr>
            <a:xfrm flipH="1" flipV="1">
              <a:off x="11867" y="1586"/>
              <a:ext cx="3966" cy="3"/>
            </a:xfrm>
            <a:prstGeom prst="line">
              <a:avLst/>
            </a:prstGeom>
            <a:ln>
              <a:solidFill>
                <a:srgbClr val="009FB9"/>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1867" y="1466"/>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411" y="1576"/>
              <a:ext cx="522" cy="72"/>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12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54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98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442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495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533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7856855"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187055"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46074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72744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00684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28624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962279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986409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0"/>
          <p:cNvGrpSpPr/>
          <p:nvPr/>
        </p:nvGrpSpPr>
        <p:grpSpPr>
          <a:xfrm>
            <a:off x="2565420" y="615814"/>
            <a:ext cx="1953895" cy="76200"/>
            <a:chOff x="11867" y="1528"/>
            <a:chExt cx="3966" cy="120"/>
          </a:xfrm>
        </p:grpSpPr>
        <p:cxnSp>
          <p:nvCxnSpPr>
            <p:cNvPr id="52" name="直接连接符 51"/>
            <p:cNvCxnSpPr/>
            <p:nvPr/>
          </p:nvCxnSpPr>
          <p:spPr>
            <a:xfrm flipH="1" flipV="1">
              <a:off x="11867" y="1586"/>
              <a:ext cx="3966" cy="3"/>
            </a:xfrm>
            <a:prstGeom prst="line">
              <a:avLst/>
            </a:prstGeom>
            <a:ln>
              <a:solidFill>
                <a:srgbClr val="009FB9"/>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2173"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2693"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312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354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398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442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495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5334"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60"/>
          <p:cNvSpPr/>
          <p:nvPr/>
        </p:nvSpPr>
        <p:spPr>
          <a:xfrm>
            <a:off x="2510155"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840355"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11404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38074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366014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393954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427609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4517390" y="741680"/>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9816" y="3596005"/>
            <a:ext cx="3875405" cy="2673985"/>
            <a:chOff x="276" y="5779"/>
            <a:chExt cx="6103" cy="4211"/>
          </a:xfrm>
        </p:grpSpPr>
        <p:pic>
          <p:nvPicPr>
            <p:cNvPr id="2" name="图片 1" descr="3(数学）全身"/>
            <p:cNvPicPr>
              <a:picLocks noChangeAspect="1"/>
            </p:cNvPicPr>
            <p:nvPr/>
          </p:nvPicPr>
          <p:blipFill>
            <a:blip r:embed="rId5" cstate="print"/>
            <a:stretch>
              <a:fillRect/>
            </a:stretch>
          </p:blipFill>
          <p:spPr>
            <a:xfrm flipH="1">
              <a:off x="276" y="5779"/>
              <a:ext cx="4197" cy="4211"/>
            </a:xfrm>
            <a:prstGeom prst="rect">
              <a:avLst/>
            </a:prstGeom>
            <a:effectLst>
              <a:outerShdw blurRad="50800" dist="38100" dir="2700000" algn="tl" rotWithShape="0">
                <a:prstClr val="black">
                  <a:alpha val="40000"/>
                </a:prstClr>
              </a:outerShdw>
            </a:effectLst>
          </p:spPr>
        </p:pic>
        <p:pic>
          <p:nvPicPr>
            <p:cNvPr id="6" name="图片 5" descr="2345_image_file_copy_2"/>
            <p:cNvPicPr>
              <a:picLocks noChangeAspect="1"/>
            </p:cNvPicPr>
            <p:nvPr/>
          </p:nvPicPr>
          <p:blipFill>
            <a:blip r:embed="rId6" cstate="print"/>
            <a:stretch>
              <a:fillRect/>
            </a:stretch>
          </p:blipFill>
          <p:spPr>
            <a:xfrm>
              <a:off x="3953" y="7768"/>
              <a:ext cx="2426" cy="2106"/>
            </a:xfrm>
            <a:prstGeom prst="rect">
              <a:avLst/>
            </a:prstGeom>
            <a:effectLst>
              <a:outerShdw blurRad="50800" dist="38100" dir="2700000" algn="tl" rotWithShape="0">
                <a:prstClr val="black">
                  <a:alpha val="40000"/>
                </a:prstClr>
              </a:outerShdw>
            </a:effectLst>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ChangeArrowheads="1"/>
          </p:cNvSpPr>
          <p:nvPr/>
        </p:nvSpPr>
        <p:spPr bwMode="auto">
          <a:xfrm>
            <a:off x="711285" y="1131715"/>
            <a:ext cx="10763249" cy="437043"/>
          </a:xfrm>
          <a:prstGeom prst="rect">
            <a:avLst/>
          </a:prstGeom>
          <a:noFill/>
          <a:ln w="9525">
            <a:noFill/>
            <a:miter lim="800000"/>
          </a:ln>
        </p:spPr>
        <p:txBody>
          <a:bodyPr>
            <a:spAutoFit/>
          </a:bodyPr>
          <a:lstStyle/>
          <a:p>
            <a:pPr>
              <a:lnSpc>
                <a:spcPct val="80000"/>
              </a:lnSpc>
              <a:spcBef>
                <a:spcPct val="50000"/>
              </a:spcBef>
            </a:pPr>
            <a:r>
              <a:rPr lang="en-US" altLang="zh-CN" sz="2800" b="1" dirty="0" smtClean="0">
                <a:solidFill>
                  <a:srgbClr val="0000FF"/>
                </a:solidFill>
                <a:latin typeface="Times New Roman" panose="02020603050405020304" pitchFamily="18" charset="0"/>
              </a:rPr>
              <a:t>1. Complete </a:t>
            </a:r>
            <a:r>
              <a:rPr lang="en-US" altLang="zh-CN" sz="2800" b="1" dirty="0">
                <a:solidFill>
                  <a:srgbClr val="0000FF"/>
                </a:solidFill>
                <a:latin typeface="Times New Roman" panose="02020603050405020304" pitchFamily="18" charset="0"/>
              </a:rPr>
              <a:t>the passage with the </a:t>
            </a:r>
            <a:r>
              <a:rPr lang="en-US" altLang="zh-CN" sz="2800" b="1" dirty="0" smtClean="0">
                <a:solidFill>
                  <a:srgbClr val="0000FF"/>
                </a:solidFill>
                <a:latin typeface="Times New Roman" panose="02020603050405020304" pitchFamily="18" charset="0"/>
              </a:rPr>
              <a:t>correct</a:t>
            </a:r>
            <a:r>
              <a:rPr lang="zh-CN" altLang="en-US" sz="2800" b="1" dirty="0" smtClean="0">
                <a:solidFill>
                  <a:srgbClr val="0000FF"/>
                </a:solidFill>
                <a:latin typeface="Times New Roman" panose="02020603050405020304" pitchFamily="18" charset="0"/>
              </a:rPr>
              <a:t> </a:t>
            </a:r>
            <a:r>
              <a:rPr lang="en-US" altLang="zh-CN" sz="2800" b="1" dirty="0" smtClean="0">
                <a:solidFill>
                  <a:srgbClr val="0000FF"/>
                </a:solidFill>
                <a:latin typeface="Times New Roman" panose="02020603050405020304" pitchFamily="18" charset="0"/>
              </a:rPr>
              <a:t>form </a:t>
            </a:r>
            <a:r>
              <a:rPr lang="en-US" altLang="zh-CN" sz="2800" b="1" dirty="0">
                <a:solidFill>
                  <a:srgbClr val="0000FF"/>
                </a:solidFill>
                <a:latin typeface="Times New Roman" panose="02020603050405020304" pitchFamily="18" charset="0"/>
              </a:rPr>
              <a:t>of the words in the box.</a:t>
            </a:r>
          </a:p>
        </p:txBody>
      </p:sp>
      <p:sp>
        <p:nvSpPr>
          <p:cNvPr id="2" name="文本框 1"/>
          <p:cNvSpPr txBox="1"/>
          <p:nvPr/>
        </p:nvSpPr>
        <p:spPr>
          <a:xfrm>
            <a:off x="950026" y="1611040"/>
            <a:ext cx="10426535" cy="460375"/>
          </a:xfrm>
          <a:prstGeom prst="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2400" b="1" noProof="1">
                <a:latin typeface="Times New Roman" panose="02020603050405020304" pitchFamily="18" charset="0"/>
                <a:cs typeface="Times New Roman" panose="02020603050405020304" pitchFamily="18" charset="0"/>
              </a:rPr>
              <a:t>Canadian　continue  himself　</a:t>
            </a:r>
            <a:r>
              <a:rPr lang="zh-CN" altLang="en-US" sz="2400" b="1" noProof="1" smtClean="0">
                <a:latin typeface="Times New Roman" panose="02020603050405020304" pitchFamily="18" charset="0"/>
                <a:cs typeface="Times New Roman" panose="02020603050405020304" pitchFamily="18" charset="0"/>
              </a:rPr>
              <a:t>invention    manage   </a:t>
            </a:r>
            <a:r>
              <a:rPr lang="zh-CN" altLang="en-US" sz="2400" b="1" noProof="1">
                <a:latin typeface="Times New Roman" panose="02020603050405020304" pitchFamily="18" charset="0"/>
                <a:cs typeface="Times New Roman" panose="02020603050405020304" pitchFamily="18" charset="0"/>
              </a:rPr>
              <a:t>sick　tool　war　wound</a:t>
            </a:r>
          </a:p>
        </p:txBody>
      </p:sp>
      <p:sp>
        <p:nvSpPr>
          <p:cNvPr id="24579" name="文本框 2"/>
          <p:cNvSpPr txBox="1">
            <a:spLocks noChangeArrowheads="1"/>
          </p:cNvSpPr>
          <p:nvPr/>
        </p:nvSpPr>
        <p:spPr bwMode="auto">
          <a:xfrm>
            <a:off x="858652" y="2082549"/>
            <a:ext cx="10779166" cy="3928110"/>
          </a:xfrm>
          <a:prstGeom prst="rect">
            <a:avLst/>
          </a:prstGeom>
          <a:noFill/>
          <a:ln w="9525">
            <a:noFill/>
            <a:miter lim="800000"/>
          </a:ln>
        </p:spPr>
        <p:txBody>
          <a:bodyPr wrap="square">
            <a:spAutoFit/>
          </a:bodyPr>
          <a:lstStyle/>
          <a:p>
            <a:pPr>
              <a:lnSpc>
                <a:spcPct val="130000"/>
              </a:lnSpc>
            </a:pPr>
            <a:r>
              <a:rPr lang="zh-CN" altLang="en-US" sz="2400" dirty="0">
                <a:latin typeface="Times New Roman" panose="02020603050405020304" pitchFamily="18" charset="0"/>
                <a:cs typeface="Times New Roman" panose="02020603050405020304" pitchFamily="18" charset="0"/>
              </a:rPr>
              <a:t>Norman Bethune was (1)_____</a:t>
            </a:r>
            <a:r>
              <a:rPr lang="en-US" altLang="zh-CN" sz="2400" dirty="0">
                <a:latin typeface="Times New Roman" panose="02020603050405020304" pitchFamily="18" charset="0"/>
                <a:cs typeface="Times New Roman" panose="02020603050405020304" pitchFamily="18" charset="0"/>
              </a:rPr>
              <a:t>_</a:t>
            </a:r>
            <a:r>
              <a:rPr lang="zh-CN" altLang="en-US" sz="2400" dirty="0">
                <a:latin typeface="Times New Roman" panose="02020603050405020304" pitchFamily="18" charset="0"/>
                <a:cs typeface="Times New Roman" panose="02020603050405020304" pitchFamily="18" charset="0"/>
              </a:rPr>
              <a:t>___，but he is one of the most famous heroes in China. During the (2)________ in Spain，he treated the wounded soldiers there. He invented special (3)________ to use outside hospitals. His (4)_______</a:t>
            </a:r>
            <a:r>
              <a:rPr lang="en-US" altLang="zh-CN" sz="2400" dirty="0">
                <a:latin typeface="Times New Roman" panose="02020603050405020304" pitchFamily="18" charset="0"/>
                <a:cs typeface="Times New Roman" panose="02020603050405020304" pitchFamily="18" charset="0"/>
              </a:rPr>
              <a:t>___</a:t>
            </a:r>
            <a:r>
              <a:rPr lang="zh-CN" altLang="en-US" sz="2400" dirty="0">
                <a:latin typeface="Times New Roman" panose="02020603050405020304" pitchFamily="18" charset="0"/>
                <a:cs typeface="Times New Roman" panose="02020603050405020304" pitchFamily="18" charset="0"/>
              </a:rPr>
              <a:t>_ saved many lives. In China，he (5</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_</a:t>
            </a:r>
            <a:r>
              <a:rPr lang="zh-CN" altLang="en-US" sz="2400" dirty="0" smtClean="0">
                <a:latin typeface="Times New Roman" panose="02020603050405020304" pitchFamily="18" charset="0"/>
                <a:cs typeface="Times New Roman" panose="02020603050405020304" pitchFamily="18" charset="0"/>
              </a:rPr>
              <a:t>______</a:t>
            </a:r>
            <a:r>
              <a:rPr lang="en-US" altLang="zh-CN" sz="2400" dirty="0" smtClean="0">
                <a:latin typeface="Times New Roman" panose="02020603050405020304" pitchFamily="18" charset="0"/>
                <a:cs typeface="Times New Roman" panose="02020603050405020304" pitchFamily="18" charset="0"/>
              </a:rPr>
              <a:t>_</a:t>
            </a:r>
            <a:r>
              <a:rPr lang="zh-CN" altLang="en-US" sz="2400" dirty="0">
                <a:latin typeface="Times New Roman" panose="02020603050405020304" pitchFamily="18" charset="0"/>
                <a:cs typeface="Times New Roman" panose="02020603050405020304" pitchFamily="18" charset="0"/>
              </a:rPr>
              <a:t>__ to treat (6)______ and wounded soldiers. He often worked without taking a rest and did not look after (7)________．At one point，he (8</a:t>
            </a:r>
            <a:r>
              <a:rPr lang="zh-CN" altLang="en-US" sz="2400" dirty="0" smtClean="0">
                <a:latin typeface="Times New Roman" panose="02020603050405020304" pitchFamily="18" charset="0"/>
                <a:cs typeface="Times New Roman" panose="02020603050405020304" pitchFamily="18" charset="0"/>
              </a:rPr>
              <a:t>)_</a:t>
            </a:r>
            <a:r>
              <a:rPr lang="en-US" altLang="zh-CN" sz="2400" dirty="0" smtClean="0">
                <a:latin typeface="Times New Roman" panose="02020603050405020304" pitchFamily="18" charset="0"/>
                <a:cs typeface="Times New Roman" panose="02020603050405020304" pitchFamily="18" charset="0"/>
              </a:rPr>
              <a:t>__</a:t>
            </a:r>
            <a:r>
              <a:rPr lang="zh-CN" altLang="en-US" sz="2400" dirty="0" smtClean="0">
                <a:latin typeface="Times New Roman" panose="02020603050405020304" pitchFamily="18" charset="0"/>
                <a:cs typeface="Times New Roman" panose="02020603050405020304" pitchFamily="18" charset="0"/>
              </a:rPr>
              <a:t>_______ </a:t>
            </a:r>
            <a:r>
              <a:rPr lang="zh-CN" altLang="en-US" sz="2400" dirty="0">
                <a:latin typeface="Times New Roman" panose="02020603050405020304" pitchFamily="18" charset="0"/>
                <a:cs typeface="Times New Roman" panose="02020603050405020304" pitchFamily="18" charset="0"/>
              </a:rPr>
              <a:t>to save over one hundred lives in </a:t>
            </a:r>
            <a:r>
              <a:rPr lang="zh-CN" altLang="en-US" sz="2400" dirty="0" smtClean="0">
                <a:latin typeface="Times New Roman" panose="02020603050405020304" pitchFamily="18" charset="0"/>
                <a:cs typeface="Times New Roman" panose="02020603050405020304" pitchFamily="18" charset="0"/>
              </a:rPr>
              <a:t>sixty</a:t>
            </a:r>
            <a:r>
              <a:rPr lang="en-US"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nine hours. During an operation，he cut his finger，and finally died of his (9)________．He is still remembered in both China and Canada.</a:t>
            </a:r>
          </a:p>
        </p:txBody>
      </p:sp>
      <p:sp>
        <p:nvSpPr>
          <p:cNvPr id="24580" name="文本框 3"/>
          <p:cNvSpPr txBox="1">
            <a:spLocks noChangeArrowheads="1"/>
          </p:cNvSpPr>
          <p:nvPr/>
        </p:nvSpPr>
        <p:spPr bwMode="auto">
          <a:xfrm>
            <a:off x="3997807" y="2157103"/>
            <a:ext cx="2201333" cy="460375"/>
          </a:xfrm>
          <a:prstGeom prst="rect">
            <a:avLst/>
          </a:prstGeom>
          <a:noFill/>
          <a:ln w="9525">
            <a:noFill/>
            <a:miter lim="800000"/>
          </a:ln>
        </p:spPr>
        <p:txBody>
          <a:bodyPr>
            <a:spAutoFit/>
          </a:bodyPr>
          <a:lstStyle/>
          <a:p>
            <a:r>
              <a:rPr lang="zh-CN" altLang="en-US" sz="2400" dirty="0">
                <a:solidFill>
                  <a:srgbClr val="C00000"/>
                </a:solidFill>
              </a:rPr>
              <a:t>Canadian</a:t>
            </a:r>
          </a:p>
        </p:txBody>
      </p:sp>
      <p:sp>
        <p:nvSpPr>
          <p:cNvPr id="24581" name="文本框 4"/>
          <p:cNvSpPr txBox="1">
            <a:spLocks noChangeArrowheads="1"/>
          </p:cNvSpPr>
          <p:nvPr/>
        </p:nvSpPr>
        <p:spPr bwMode="auto">
          <a:xfrm>
            <a:off x="3775075" y="2672080"/>
            <a:ext cx="892810" cy="460375"/>
          </a:xfrm>
          <a:prstGeom prst="rect">
            <a:avLst/>
          </a:prstGeom>
          <a:noFill/>
          <a:ln w="9525">
            <a:noFill/>
            <a:miter lim="800000"/>
          </a:ln>
        </p:spPr>
        <p:txBody>
          <a:bodyPr wrap="square">
            <a:spAutoFit/>
          </a:bodyPr>
          <a:lstStyle/>
          <a:p>
            <a:pPr algn="ctr"/>
            <a:r>
              <a:rPr lang="zh-CN" altLang="en-US" sz="2400" dirty="0">
                <a:solidFill>
                  <a:srgbClr val="C00000"/>
                </a:solidFill>
              </a:rPr>
              <a:t>war</a:t>
            </a:r>
          </a:p>
        </p:txBody>
      </p:sp>
      <p:sp>
        <p:nvSpPr>
          <p:cNvPr id="24582" name="文本框 5"/>
          <p:cNvSpPr txBox="1">
            <a:spLocks noChangeArrowheads="1"/>
          </p:cNvSpPr>
          <p:nvPr/>
        </p:nvSpPr>
        <p:spPr bwMode="auto">
          <a:xfrm>
            <a:off x="3293745" y="3115310"/>
            <a:ext cx="1272540" cy="460375"/>
          </a:xfrm>
          <a:prstGeom prst="rect">
            <a:avLst/>
          </a:prstGeom>
          <a:noFill/>
          <a:ln w="9525">
            <a:noFill/>
            <a:miter lim="800000"/>
          </a:ln>
        </p:spPr>
        <p:txBody>
          <a:bodyPr wrap="square">
            <a:spAutoFit/>
          </a:bodyPr>
          <a:lstStyle/>
          <a:p>
            <a:pPr algn="ctr"/>
            <a:r>
              <a:rPr lang="zh-CN" altLang="en-US" sz="2400" dirty="0">
                <a:solidFill>
                  <a:srgbClr val="C00000"/>
                </a:solidFill>
              </a:rPr>
              <a:t>tools</a:t>
            </a:r>
          </a:p>
        </p:txBody>
      </p:sp>
      <p:sp>
        <p:nvSpPr>
          <p:cNvPr id="24583" name="文本框 7"/>
          <p:cNvSpPr txBox="1">
            <a:spLocks noChangeArrowheads="1"/>
          </p:cNvSpPr>
          <p:nvPr/>
        </p:nvSpPr>
        <p:spPr bwMode="auto">
          <a:xfrm>
            <a:off x="8450580" y="3101975"/>
            <a:ext cx="1765935" cy="460375"/>
          </a:xfrm>
          <a:prstGeom prst="rect">
            <a:avLst/>
          </a:prstGeom>
          <a:noFill/>
          <a:ln w="9525">
            <a:noFill/>
            <a:miter lim="800000"/>
          </a:ln>
        </p:spPr>
        <p:txBody>
          <a:bodyPr wrap="square">
            <a:spAutoFit/>
          </a:bodyPr>
          <a:lstStyle/>
          <a:p>
            <a:pPr algn="ctr"/>
            <a:r>
              <a:rPr lang="zh-CN" altLang="en-US" sz="2400" dirty="0">
                <a:solidFill>
                  <a:srgbClr val="C00000"/>
                </a:solidFill>
              </a:rPr>
              <a:t>inventions</a:t>
            </a:r>
          </a:p>
        </p:txBody>
      </p:sp>
      <p:sp>
        <p:nvSpPr>
          <p:cNvPr id="24584" name="文本框 8"/>
          <p:cNvSpPr txBox="1">
            <a:spLocks noChangeArrowheads="1"/>
          </p:cNvSpPr>
          <p:nvPr/>
        </p:nvSpPr>
        <p:spPr bwMode="auto">
          <a:xfrm>
            <a:off x="4353560" y="3600450"/>
            <a:ext cx="1744345" cy="460375"/>
          </a:xfrm>
          <a:prstGeom prst="rect">
            <a:avLst/>
          </a:prstGeom>
          <a:noFill/>
          <a:ln w="9525">
            <a:noFill/>
            <a:miter lim="800000"/>
          </a:ln>
        </p:spPr>
        <p:txBody>
          <a:bodyPr wrap="square">
            <a:spAutoFit/>
          </a:bodyPr>
          <a:lstStyle/>
          <a:p>
            <a:pPr algn="ctr"/>
            <a:r>
              <a:rPr lang="zh-CN" altLang="en-US" sz="2400" dirty="0">
                <a:solidFill>
                  <a:srgbClr val="C00000"/>
                </a:solidFill>
              </a:rPr>
              <a:t>continued</a:t>
            </a:r>
          </a:p>
        </p:txBody>
      </p:sp>
      <p:sp>
        <p:nvSpPr>
          <p:cNvPr id="24585" name="文本框 9"/>
          <p:cNvSpPr txBox="1">
            <a:spLocks noChangeArrowheads="1"/>
          </p:cNvSpPr>
          <p:nvPr/>
        </p:nvSpPr>
        <p:spPr bwMode="auto">
          <a:xfrm>
            <a:off x="7117080" y="3602990"/>
            <a:ext cx="1398905" cy="460375"/>
          </a:xfrm>
          <a:prstGeom prst="rect">
            <a:avLst/>
          </a:prstGeom>
          <a:noFill/>
          <a:ln w="9525">
            <a:noFill/>
            <a:miter lim="800000"/>
          </a:ln>
        </p:spPr>
        <p:txBody>
          <a:bodyPr wrap="square">
            <a:spAutoFit/>
          </a:bodyPr>
          <a:lstStyle/>
          <a:p>
            <a:pPr algn="ctr"/>
            <a:r>
              <a:rPr lang="zh-CN" altLang="en-US" sz="2400" dirty="0">
                <a:solidFill>
                  <a:srgbClr val="C00000"/>
                </a:solidFill>
              </a:rPr>
              <a:t>sick</a:t>
            </a:r>
          </a:p>
        </p:txBody>
      </p:sp>
      <p:sp>
        <p:nvSpPr>
          <p:cNvPr id="24586" name="文本框 10"/>
          <p:cNvSpPr txBox="1">
            <a:spLocks noChangeArrowheads="1"/>
          </p:cNvSpPr>
          <p:nvPr/>
        </p:nvSpPr>
        <p:spPr bwMode="auto">
          <a:xfrm>
            <a:off x="8615045" y="4083050"/>
            <a:ext cx="1363980" cy="460375"/>
          </a:xfrm>
          <a:prstGeom prst="rect">
            <a:avLst/>
          </a:prstGeom>
          <a:noFill/>
          <a:ln w="9525">
            <a:noFill/>
            <a:miter lim="800000"/>
          </a:ln>
        </p:spPr>
        <p:txBody>
          <a:bodyPr wrap="square">
            <a:spAutoFit/>
          </a:bodyPr>
          <a:lstStyle/>
          <a:p>
            <a:pPr algn="ctr"/>
            <a:r>
              <a:rPr lang="zh-CN" altLang="en-US" sz="2400" dirty="0">
                <a:solidFill>
                  <a:srgbClr val="C00000"/>
                </a:solidFill>
              </a:rPr>
              <a:t>himself</a:t>
            </a:r>
          </a:p>
        </p:txBody>
      </p:sp>
      <p:sp>
        <p:nvSpPr>
          <p:cNvPr id="24587" name="文本框 11"/>
          <p:cNvSpPr txBox="1">
            <a:spLocks noChangeArrowheads="1"/>
          </p:cNvSpPr>
          <p:nvPr/>
        </p:nvSpPr>
        <p:spPr bwMode="auto">
          <a:xfrm>
            <a:off x="2228603" y="4519902"/>
            <a:ext cx="2336800" cy="460375"/>
          </a:xfrm>
          <a:prstGeom prst="rect">
            <a:avLst/>
          </a:prstGeom>
          <a:noFill/>
          <a:ln w="9525">
            <a:noFill/>
            <a:miter lim="800000"/>
          </a:ln>
        </p:spPr>
        <p:txBody>
          <a:bodyPr>
            <a:spAutoFit/>
          </a:bodyPr>
          <a:lstStyle/>
          <a:p>
            <a:pPr algn="ctr"/>
            <a:r>
              <a:rPr lang="zh-CN" altLang="en-US" sz="2400" dirty="0">
                <a:solidFill>
                  <a:srgbClr val="C00000"/>
                </a:solidFill>
              </a:rPr>
              <a:t>managed</a:t>
            </a:r>
          </a:p>
        </p:txBody>
      </p:sp>
      <p:sp>
        <p:nvSpPr>
          <p:cNvPr id="24588" name="文本框 12"/>
          <p:cNvSpPr txBox="1">
            <a:spLocks noChangeArrowheads="1"/>
          </p:cNvSpPr>
          <p:nvPr/>
        </p:nvSpPr>
        <p:spPr bwMode="auto">
          <a:xfrm>
            <a:off x="8170545" y="5018405"/>
            <a:ext cx="1248410" cy="460375"/>
          </a:xfrm>
          <a:prstGeom prst="rect">
            <a:avLst/>
          </a:prstGeom>
          <a:noFill/>
          <a:ln w="9525">
            <a:noFill/>
            <a:miter lim="800000"/>
          </a:ln>
        </p:spPr>
        <p:txBody>
          <a:bodyPr wrap="square">
            <a:spAutoFit/>
          </a:bodyPr>
          <a:lstStyle/>
          <a:p>
            <a:pPr algn="ctr"/>
            <a:r>
              <a:rPr lang="zh-CN" altLang="en-US" sz="2400" dirty="0">
                <a:solidFill>
                  <a:srgbClr val="C00000"/>
                </a:solidFill>
              </a:rPr>
              <a:t>wound</a:t>
            </a:r>
          </a:p>
        </p:txBody>
      </p:sp>
      <p:sp>
        <p:nvSpPr>
          <p:cNvPr id="14" name="矩形 13"/>
          <p:cNvSpPr/>
          <p:nvPr/>
        </p:nvSpPr>
        <p:spPr>
          <a:xfrm>
            <a:off x="3174815" y="410582"/>
            <a:ext cx="5379525" cy="645160"/>
          </a:xfrm>
          <a:prstGeom prst="rect">
            <a:avLst/>
          </a:prstGeom>
        </p:spPr>
        <p:txBody>
          <a:bodyPr wrap="square">
            <a:spAutoFit/>
          </a:bodyPr>
          <a:lstStyle/>
          <a:p>
            <a:pPr lvl="0" algn="ctr" fontAlgn="base">
              <a:spcBef>
                <a:spcPct val="0"/>
              </a:spcBef>
              <a:spcAft>
                <a:spcPct val="0"/>
              </a:spcAft>
            </a:pPr>
            <a:r>
              <a:rPr lang="en-US" altLang="zh-CN" sz="3600" b="1" kern="10" spc="-360" dirty="0" smtClean="0">
                <a:ln w="12700">
                  <a:solidFill>
                    <a:srgbClr val="000099"/>
                  </a:solidFill>
                  <a:round/>
                </a:ln>
                <a:solidFill>
                  <a:srgbClr val="33CCFF"/>
                </a:solidFill>
                <a:effectLst>
                  <a:outerShdw dist="125724" dir="18900000" algn="ctr" rotWithShape="0">
                    <a:srgbClr val="000099"/>
                  </a:outerShdw>
                </a:effectLst>
                <a:latin typeface="Arial Black" panose="020B0A04020102020204"/>
                <a:ea typeface="宋体" panose="02010600030101010101" pitchFamily="2" charset="-122"/>
              </a:rPr>
              <a:t>Post-reading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p:tgtEl>
                                          <p:spTgt spid="24580"/>
                                        </p:tgtEl>
                                        <p:attrNameLst>
                                          <p:attrName>ppt_y</p:attrName>
                                        </p:attrNameLst>
                                      </p:cBhvr>
                                      <p:tavLst>
                                        <p:tav tm="0">
                                          <p:val>
                                            <p:strVal val="#ppt_y+#ppt_h*1.125000"/>
                                          </p:val>
                                        </p:tav>
                                        <p:tav tm="100000">
                                          <p:val>
                                            <p:strVal val="#ppt_y"/>
                                          </p:val>
                                        </p:tav>
                                      </p:tavLst>
                                    </p:anim>
                                    <p:animEffect transition="in" filter="wipe(up)">
                                      <p:cBhvr>
                                        <p:cTn id="8" dur="500"/>
                                        <p:tgtEl>
                                          <p:spTgt spid="2458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p:cTn id="13" dur="500"/>
                                        <p:tgtEl>
                                          <p:spTgt spid="24581"/>
                                        </p:tgtEl>
                                        <p:attrNameLst>
                                          <p:attrName>ppt_y</p:attrName>
                                        </p:attrNameLst>
                                      </p:cBhvr>
                                      <p:tavLst>
                                        <p:tav tm="0">
                                          <p:val>
                                            <p:strVal val="#ppt_y+#ppt_h*1.125000"/>
                                          </p:val>
                                        </p:tav>
                                        <p:tav tm="100000">
                                          <p:val>
                                            <p:strVal val="#ppt_y"/>
                                          </p:val>
                                        </p:tav>
                                      </p:tavLst>
                                    </p:anim>
                                    <p:animEffect transition="in" filter="wipe(up)">
                                      <p:cBhvr>
                                        <p:cTn id="14" dur="500"/>
                                        <p:tgtEl>
                                          <p:spTgt spid="2458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p:cTn id="19" dur="500"/>
                                        <p:tgtEl>
                                          <p:spTgt spid="24582"/>
                                        </p:tgtEl>
                                        <p:attrNameLst>
                                          <p:attrName>ppt_y</p:attrName>
                                        </p:attrNameLst>
                                      </p:cBhvr>
                                      <p:tavLst>
                                        <p:tav tm="0">
                                          <p:val>
                                            <p:strVal val="#ppt_y+#ppt_h*1.125000"/>
                                          </p:val>
                                        </p:tav>
                                        <p:tav tm="100000">
                                          <p:val>
                                            <p:strVal val="#ppt_y"/>
                                          </p:val>
                                        </p:tav>
                                      </p:tavLst>
                                    </p:anim>
                                    <p:animEffect transition="in" filter="wipe(up)">
                                      <p:cBhvr>
                                        <p:cTn id="20" dur="500"/>
                                        <p:tgtEl>
                                          <p:spTgt spid="2458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4583"/>
                                        </p:tgtEl>
                                        <p:attrNameLst>
                                          <p:attrName>style.visibility</p:attrName>
                                        </p:attrNameLst>
                                      </p:cBhvr>
                                      <p:to>
                                        <p:strVal val="visible"/>
                                      </p:to>
                                    </p:set>
                                    <p:anim calcmode="lin" valueType="num">
                                      <p:cBhvr>
                                        <p:cTn id="25" dur="500"/>
                                        <p:tgtEl>
                                          <p:spTgt spid="24583"/>
                                        </p:tgtEl>
                                        <p:attrNameLst>
                                          <p:attrName>ppt_y</p:attrName>
                                        </p:attrNameLst>
                                      </p:cBhvr>
                                      <p:tavLst>
                                        <p:tav tm="0">
                                          <p:val>
                                            <p:strVal val="#ppt_y+#ppt_h*1.125000"/>
                                          </p:val>
                                        </p:tav>
                                        <p:tav tm="100000">
                                          <p:val>
                                            <p:strVal val="#ppt_y"/>
                                          </p:val>
                                        </p:tav>
                                      </p:tavLst>
                                    </p:anim>
                                    <p:animEffect transition="in" filter="wipe(up)">
                                      <p:cBhvr>
                                        <p:cTn id="26" dur="500"/>
                                        <p:tgtEl>
                                          <p:spTgt spid="2458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4584"/>
                                        </p:tgtEl>
                                        <p:attrNameLst>
                                          <p:attrName>style.visibility</p:attrName>
                                        </p:attrNameLst>
                                      </p:cBhvr>
                                      <p:to>
                                        <p:strVal val="visible"/>
                                      </p:to>
                                    </p:set>
                                    <p:anim calcmode="lin" valueType="num">
                                      <p:cBhvr>
                                        <p:cTn id="31" dur="500"/>
                                        <p:tgtEl>
                                          <p:spTgt spid="24584"/>
                                        </p:tgtEl>
                                        <p:attrNameLst>
                                          <p:attrName>ppt_y</p:attrName>
                                        </p:attrNameLst>
                                      </p:cBhvr>
                                      <p:tavLst>
                                        <p:tav tm="0">
                                          <p:val>
                                            <p:strVal val="#ppt_y+#ppt_h*1.125000"/>
                                          </p:val>
                                        </p:tav>
                                        <p:tav tm="100000">
                                          <p:val>
                                            <p:strVal val="#ppt_y"/>
                                          </p:val>
                                        </p:tav>
                                      </p:tavLst>
                                    </p:anim>
                                    <p:animEffect transition="in" filter="wipe(up)">
                                      <p:cBhvr>
                                        <p:cTn id="32" dur="500"/>
                                        <p:tgtEl>
                                          <p:spTgt spid="2458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p:tgtEl>
                                          <p:spTgt spid="24585"/>
                                        </p:tgtEl>
                                        <p:attrNameLst>
                                          <p:attrName>ppt_y</p:attrName>
                                        </p:attrNameLst>
                                      </p:cBhvr>
                                      <p:tavLst>
                                        <p:tav tm="0">
                                          <p:val>
                                            <p:strVal val="#ppt_y+#ppt_h*1.125000"/>
                                          </p:val>
                                        </p:tav>
                                        <p:tav tm="100000">
                                          <p:val>
                                            <p:strVal val="#ppt_y"/>
                                          </p:val>
                                        </p:tav>
                                      </p:tavLst>
                                    </p:anim>
                                    <p:animEffect transition="in" filter="wipe(up)">
                                      <p:cBhvr>
                                        <p:cTn id="38" dur="500"/>
                                        <p:tgtEl>
                                          <p:spTgt spid="2458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4586"/>
                                        </p:tgtEl>
                                        <p:attrNameLst>
                                          <p:attrName>style.visibility</p:attrName>
                                        </p:attrNameLst>
                                      </p:cBhvr>
                                      <p:to>
                                        <p:strVal val="visible"/>
                                      </p:to>
                                    </p:set>
                                    <p:anim calcmode="lin" valueType="num">
                                      <p:cBhvr>
                                        <p:cTn id="43" dur="500"/>
                                        <p:tgtEl>
                                          <p:spTgt spid="24586"/>
                                        </p:tgtEl>
                                        <p:attrNameLst>
                                          <p:attrName>ppt_y</p:attrName>
                                        </p:attrNameLst>
                                      </p:cBhvr>
                                      <p:tavLst>
                                        <p:tav tm="0">
                                          <p:val>
                                            <p:strVal val="#ppt_y+#ppt_h*1.125000"/>
                                          </p:val>
                                        </p:tav>
                                        <p:tav tm="100000">
                                          <p:val>
                                            <p:strVal val="#ppt_y"/>
                                          </p:val>
                                        </p:tav>
                                      </p:tavLst>
                                    </p:anim>
                                    <p:animEffect transition="in" filter="wipe(up)">
                                      <p:cBhvr>
                                        <p:cTn id="44" dur="500"/>
                                        <p:tgtEl>
                                          <p:spTgt spid="2458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4587"/>
                                        </p:tgtEl>
                                        <p:attrNameLst>
                                          <p:attrName>style.visibility</p:attrName>
                                        </p:attrNameLst>
                                      </p:cBhvr>
                                      <p:to>
                                        <p:strVal val="visible"/>
                                      </p:to>
                                    </p:set>
                                    <p:anim calcmode="lin" valueType="num">
                                      <p:cBhvr>
                                        <p:cTn id="49" dur="500"/>
                                        <p:tgtEl>
                                          <p:spTgt spid="24587"/>
                                        </p:tgtEl>
                                        <p:attrNameLst>
                                          <p:attrName>ppt_y</p:attrName>
                                        </p:attrNameLst>
                                      </p:cBhvr>
                                      <p:tavLst>
                                        <p:tav tm="0">
                                          <p:val>
                                            <p:strVal val="#ppt_y+#ppt_h*1.125000"/>
                                          </p:val>
                                        </p:tav>
                                        <p:tav tm="100000">
                                          <p:val>
                                            <p:strVal val="#ppt_y"/>
                                          </p:val>
                                        </p:tav>
                                      </p:tavLst>
                                    </p:anim>
                                    <p:animEffect transition="in" filter="wipe(up)">
                                      <p:cBhvr>
                                        <p:cTn id="50" dur="500"/>
                                        <p:tgtEl>
                                          <p:spTgt spid="24587"/>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4588"/>
                                        </p:tgtEl>
                                        <p:attrNameLst>
                                          <p:attrName>style.visibility</p:attrName>
                                        </p:attrNameLst>
                                      </p:cBhvr>
                                      <p:to>
                                        <p:strVal val="visible"/>
                                      </p:to>
                                    </p:set>
                                    <p:anim calcmode="lin" valueType="num">
                                      <p:cBhvr>
                                        <p:cTn id="55" dur="500"/>
                                        <p:tgtEl>
                                          <p:spTgt spid="24588"/>
                                        </p:tgtEl>
                                        <p:attrNameLst>
                                          <p:attrName>ppt_y</p:attrName>
                                        </p:attrNameLst>
                                      </p:cBhvr>
                                      <p:tavLst>
                                        <p:tav tm="0">
                                          <p:val>
                                            <p:strVal val="#ppt_y+#ppt_h*1.125000"/>
                                          </p:val>
                                        </p:tav>
                                        <p:tav tm="100000">
                                          <p:val>
                                            <p:strVal val="#ppt_y"/>
                                          </p:val>
                                        </p:tav>
                                      </p:tavLst>
                                    </p:anim>
                                    <p:animEffect transition="in" filter="wipe(up)">
                                      <p:cBhvr>
                                        <p:cTn id="56" dur="5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24583" grpId="0"/>
      <p:bldP spid="24584" grpId="0"/>
      <p:bldP spid="24585" grpId="0"/>
      <p:bldP spid="24586" grpId="0"/>
      <p:bldP spid="24587" grpId="0"/>
      <p:bldP spid="245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66947" y="2417944"/>
            <a:ext cx="2042556" cy="461665"/>
          </a:xfrm>
          <a:prstGeom prst="rect">
            <a:avLst/>
          </a:prstGeom>
          <a:noFill/>
          <a:ln>
            <a:solidFill>
              <a:schemeClr val="accent1"/>
            </a:solidFill>
          </a:ln>
        </p:spPr>
        <p:txBody>
          <a:bodyPr wrap="square" rtlCol="0">
            <a:spAutoFit/>
          </a:bodyPr>
          <a:lstStyle/>
          <a:p>
            <a:r>
              <a:rPr lang="en-US" altLang="zh-CN" sz="2400" dirty="0" smtClean="0"/>
              <a:t>born…</a:t>
            </a:r>
            <a:endParaRPr lang="zh-CN" altLang="en-US" sz="2400" dirty="0"/>
          </a:p>
        </p:txBody>
      </p:sp>
      <p:graphicFrame>
        <p:nvGraphicFramePr>
          <p:cNvPr id="13" name="图示 12"/>
          <p:cNvGraphicFramePr/>
          <p:nvPr/>
        </p:nvGraphicFramePr>
        <p:xfrm>
          <a:off x="2980710" y="3082967"/>
          <a:ext cx="8728360" cy="1092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4061362" y="4448628"/>
            <a:ext cx="1935677" cy="461665"/>
          </a:xfrm>
          <a:prstGeom prst="rect">
            <a:avLst/>
          </a:prstGeom>
          <a:noFill/>
          <a:ln>
            <a:solidFill>
              <a:schemeClr val="accent1"/>
            </a:solidFill>
          </a:ln>
        </p:spPr>
        <p:txBody>
          <a:bodyPr wrap="square" rtlCol="0">
            <a:spAutoFit/>
          </a:bodyPr>
          <a:lstStyle/>
          <a:p>
            <a:r>
              <a:rPr lang="en-US" altLang="zh-CN" sz="2400" dirty="0" smtClean="0"/>
              <a:t>became…</a:t>
            </a:r>
            <a:endParaRPr lang="zh-CN" altLang="en-US" sz="2400" dirty="0"/>
          </a:p>
        </p:txBody>
      </p:sp>
      <p:sp>
        <p:nvSpPr>
          <p:cNvPr id="16" name="TextBox 15"/>
          <p:cNvSpPr txBox="1"/>
          <p:nvPr/>
        </p:nvSpPr>
        <p:spPr>
          <a:xfrm>
            <a:off x="5047017" y="2049810"/>
            <a:ext cx="3384471" cy="830997"/>
          </a:xfrm>
          <a:prstGeom prst="rect">
            <a:avLst/>
          </a:prstGeom>
          <a:noFill/>
          <a:ln>
            <a:solidFill>
              <a:schemeClr val="accent1"/>
            </a:solidFill>
          </a:ln>
        </p:spPr>
        <p:txBody>
          <a:bodyPr wrap="square" rtlCol="0">
            <a:spAutoFit/>
          </a:bodyPr>
          <a:lstStyle/>
          <a:p>
            <a:r>
              <a:rPr lang="en-US" altLang="zh-CN" sz="2400" dirty="0" smtClean="0"/>
              <a:t>went …</a:t>
            </a:r>
            <a:r>
              <a:rPr lang="en-US" altLang="zh-CN" sz="2400" dirty="0" err="1" smtClean="0"/>
              <a:t>realised</a:t>
            </a:r>
            <a:r>
              <a:rPr lang="en-US" altLang="zh-CN" sz="2400" dirty="0" smtClean="0"/>
              <a:t>…</a:t>
            </a:r>
          </a:p>
          <a:p>
            <a:r>
              <a:rPr lang="en-US" altLang="zh-CN" sz="2400" dirty="0" smtClean="0"/>
              <a:t>developed…invented…</a:t>
            </a:r>
            <a:endParaRPr lang="zh-CN" altLang="en-US" sz="2400" dirty="0"/>
          </a:p>
        </p:txBody>
      </p:sp>
      <p:sp>
        <p:nvSpPr>
          <p:cNvPr id="17" name="TextBox 16"/>
          <p:cNvSpPr txBox="1"/>
          <p:nvPr/>
        </p:nvSpPr>
        <p:spPr>
          <a:xfrm>
            <a:off x="6626429" y="4448627"/>
            <a:ext cx="3277592" cy="830997"/>
          </a:xfrm>
          <a:prstGeom prst="rect">
            <a:avLst/>
          </a:prstGeom>
          <a:noFill/>
          <a:ln>
            <a:solidFill>
              <a:schemeClr val="accent1"/>
            </a:solidFill>
          </a:ln>
        </p:spPr>
        <p:txBody>
          <a:bodyPr wrap="square" rtlCol="0">
            <a:spAutoFit/>
          </a:bodyPr>
          <a:lstStyle/>
          <a:p>
            <a:r>
              <a:rPr lang="en-US" altLang="zh-CN" sz="2400" dirty="0" smtClean="0"/>
              <a:t>came…developed… wrote…worked…</a:t>
            </a:r>
            <a:endParaRPr lang="zh-CN" altLang="en-US" sz="2400" dirty="0"/>
          </a:p>
        </p:txBody>
      </p:sp>
      <p:sp>
        <p:nvSpPr>
          <p:cNvPr id="18" name="TextBox 17"/>
          <p:cNvSpPr txBox="1"/>
          <p:nvPr/>
        </p:nvSpPr>
        <p:spPr>
          <a:xfrm>
            <a:off x="8763988" y="2417944"/>
            <a:ext cx="1757546" cy="461665"/>
          </a:xfrm>
          <a:prstGeom prst="rect">
            <a:avLst/>
          </a:prstGeom>
          <a:noFill/>
          <a:ln>
            <a:solidFill>
              <a:schemeClr val="accent1"/>
            </a:solidFill>
          </a:ln>
        </p:spPr>
        <p:txBody>
          <a:bodyPr wrap="square" rtlCol="0">
            <a:spAutoFit/>
          </a:bodyPr>
          <a:lstStyle/>
          <a:p>
            <a:r>
              <a:rPr lang="en-US" altLang="zh-CN" sz="2400" dirty="0" smtClean="0"/>
              <a:t>cut… die…</a:t>
            </a:r>
            <a:endParaRPr lang="zh-CN" altLang="en-US" sz="2400" dirty="0"/>
          </a:p>
        </p:txBody>
      </p:sp>
      <p:sp>
        <p:nvSpPr>
          <p:cNvPr id="19" name="上箭头 18"/>
          <p:cNvSpPr/>
          <p:nvPr/>
        </p:nvSpPr>
        <p:spPr>
          <a:xfrm>
            <a:off x="3562593" y="2928586"/>
            <a:ext cx="261258" cy="415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上箭头 19"/>
          <p:cNvSpPr/>
          <p:nvPr/>
        </p:nvSpPr>
        <p:spPr>
          <a:xfrm>
            <a:off x="6543299" y="2916713"/>
            <a:ext cx="261258" cy="415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上箭头 20"/>
          <p:cNvSpPr/>
          <p:nvPr/>
        </p:nvSpPr>
        <p:spPr>
          <a:xfrm>
            <a:off x="9512131" y="2892959"/>
            <a:ext cx="261258" cy="415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下箭头 21"/>
          <p:cNvSpPr/>
          <p:nvPr/>
        </p:nvSpPr>
        <p:spPr>
          <a:xfrm>
            <a:off x="4833257" y="3926110"/>
            <a:ext cx="261257" cy="463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下箭头 22"/>
          <p:cNvSpPr/>
          <p:nvPr/>
        </p:nvSpPr>
        <p:spPr>
          <a:xfrm>
            <a:off x="8122722" y="3949862"/>
            <a:ext cx="261257" cy="463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 Box 16"/>
          <p:cNvSpPr txBox="1">
            <a:spLocks noChangeArrowheads="1"/>
          </p:cNvSpPr>
          <p:nvPr/>
        </p:nvSpPr>
        <p:spPr bwMode="auto">
          <a:xfrm>
            <a:off x="792348" y="351641"/>
            <a:ext cx="3269014" cy="609398"/>
          </a:xfrm>
          <a:prstGeom prst="rect">
            <a:avLst/>
          </a:prstGeom>
          <a:noFill/>
          <a:ln w="9525">
            <a:noFill/>
            <a:miter lim="800000"/>
          </a:ln>
        </p:spPr>
        <p:txBody>
          <a:bodyPr wrap="square">
            <a:spAutoFit/>
          </a:bodyPr>
          <a:lstStyle/>
          <a:p>
            <a:pPr>
              <a:lnSpc>
                <a:spcPct val="120000"/>
              </a:lnSpc>
            </a:pPr>
            <a:r>
              <a:rPr lang="en-US" altLang="zh-CN" sz="2800" b="1" dirty="0" smtClean="0">
                <a:solidFill>
                  <a:srgbClr val="0000FF"/>
                </a:solidFill>
                <a:latin typeface="Times New Roman" panose="02020603050405020304" pitchFamily="18" charset="0"/>
                <a:ea typeface="华文新魏" panose="02010800040101010101" pitchFamily="2" charset="-122"/>
                <a:cs typeface="Times New Roman" panose="02020603050405020304" pitchFamily="18" charset="0"/>
              </a:rPr>
              <a:t>2. Retell the story.</a:t>
            </a:r>
            <a:endParaRPr lang="en-US" altLang="zh-CN" sz="2800" b="1" dirty="0">
              <a:solidFill>
                <a:srgbClr val="0000FF"/>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9" name="TextBox 28"/>
          <p:cNvSpPr txBox="1"/>
          <p:nvPr/>
        </p:nvSpPr>
        <p:spPr>
          <a:xfrm>
            <a:off x="1068779" y="1147288"/>
            <a:ext cx="2101933" cy="461665"/>
          </a:xfrm>
          <a:prstGeom prst="rect">
            <a:avLst/>
          </a:prstGeom>
          <a:solidFill>
            <a:schemeClr val="accent6">
              <a:lumMod val="60000"/>
              <a:lumOff val="40000"/>
            </a:schemeClr>
          </a:solidFill>
        </p:spPr>
        <p:txBody>
          <a:bodyPr wrap="square" rtlCol="0">
            <a:spAutoFit/>
          </a:bodyPr>
          <a:lstStyle/>
          <a:p>
            <a:r>
              <a:rPr lang="en-US" altLang="zh-CN" sz="2400" b="1" dirty="0" smtClean="0"/>
              <a:t>Introduction</a:t>
            </a:r>
            <a:endParaRPr lang="zh-CN" altLang="en-US" sz="2400" b="1" dirty="0"/>
          </a:p>
        </p:txBody>
      </p:sp>
      <p:sp>
        <p:nvSpPr>
          <p:cNvPr id="30" name="右箭头 29"/>
          <p:cNvSpPr/>
          <p:nvPr/>
        </p:nvSpPr>
        <p:spPr>
          <a:xfrm>
            <a:off x="3277590" y="1372919"/>
            <a:ext cx="344384" cy="15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4025735" y="1206665"/>
            <a:ext cx="5973288" cy="461665"/>
          </a:xfrm>
          <a:prstGeom prst="rect">
            <a:avLst/>
          </a:prstGeom>
          <a:noFill/>
          <a:ln>
            <a:solidFill>
              <a:schemeClr val="accent5">
                <a:lumMod val="60000"/>
                <a:lumOff val="40000"/>
              </a:schemeClr>
            </a:solidFill>
          </a:ln>
        </p:spPr>
        <p:txBody>
          <a:bodyPr wrap="square" rtlCol="0">
            <a:spAutoFit/>
          </a:bodyPr>
          <a:lstStyle/>
          <a:p>
            <a:r>
              <a:rPr lang="en-US" altLang="zh-CN" sz="2400" dirty="0" smtClean="0"/>
              <a:t>hero…Canadian doctor…came…died</a:t>
            </a:r>
            <a:endParaRPr lang="zh-CN" altLang="en-US" sz="2400" dirty="0"/>
          </a:p>
        </p:txBody>
      </p:sp>
      <p:sp>
        <p:nvSpPr>
          <p:cNvPr id="32" name="TextBox 31"/>
          <p:cNvSpPr txBox="1"/>
          <p:nvPr/>
        </p:nvSpPr>
        <p:spPr>
          <a:xfrm>
            <a:off x="1116280" y="3379849"/>
            <a:ext cx="1187533" cy="461665"/>
          </a:xfrm>
          <a:prstGeom prst="rect">
            <a:avLst/>
          </a:prstGeom>
          <a:solidFill>
            <a:schemeClr val="accent6">
              <a:lumMod val="60000"/>
              <a:lumOff val="40000"/>
            </a:schemeClr>
          </a:solidFill>
        </p:spPr>
        <p:txBody>
          <a:bodyPr wrap="square" rtlCol="0">
            <a:spAutoFit/>
          </a:bodyPr>
          <a:lstStyle/>
          <a:p>
            <a:r>
              <a:rPr lang="en-US" altLang="zh-CN" sz="2400" b="1" dirty="0" smtClean="0"/>
              <a:t>details</a:t>
            </a:r>
            <a:endParaRPr lang="zh-CN" altLang="en-US" sz="2400" b="1" dirty="0"/>
          </a:p>
        </p:txBody>
      </p:sp>
      <p:sp>
        <p:nvSpPr>
          <p:cNvPr id="33" name="右箭头 32"/>
          <p:cNvSpPr/>
          <p:nvPr/>
        </p:nvSpPr>
        <p:spPr>
          <a:xfrm>
            <a:off x="2422566" y="3557978"/>
            <a:ext cx="344384" cy="15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116280" y="5363028"/>
            <a:ext cx="1864426" cy="461665"/>
          </a:xfrm>
          <a:prstGeom prst="rect">
            <a:avLst/>
          </a:prstGeom>
          <a:solidFill>
            <a:schemeClr val="accent6">
              <a:lumMod val="60000"/>
              <a:lumOff val="40000"/>
            </a:schemeClr>
          </a:solidFill>
        </p:spPr>
        <p:txBody>
          <a:bodyPr wrap="square" rtlCol="0">
            <a:spAutoFit/>
          </a:bodyPr>
          <a:lstStyle/>
          <a:p>
            <a:r>
              <a:rPr lang="en-US" altLang="zh-CN" sz="2400" b="1" dirty="0" smtClean="0"/>
              <a:t>conclusion</a:t>
            </a:r>
            <a:endParaRPr lang="zh-CN" altLang="en-US" sz="2400" b="1" dirty="0"/>
          </a:p>
        </p:txBody>
      </p:sp>
      <p:sp>
        <p:nvSpPr>
          <p:cNvPr id="35" name="右箭头 34"/>
          <p:cNvSpPr/>
          <p:nvPr/>
        </p:nvSpPr>
        <p:spPr>
          <a:xfrm>
            <a:off x="3170712" y="5517407"/>
            <a:ext cx="344384" cy="15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3610099" y="5351154"/>
            <a:ext cx="5973288" cy="461665"/>
          </a:xfrm>
          <a:prstGeom prst="rect">
            <a:avLst/>
          </a:prstGeom>
          <a:noFill/>
          <a:ln>
            <a:solidFill>
              <a:schemeClr val="accent5">
                <a:lumMod val="60000"/>
                <a:lumOff val="40000"/>
              </a:schemeClr>
            </a:solidFill>
          </a:ln>
        </p:spPr>
        <p:txBody>
          <a:bodyPr wrap="square" rtlCol="0">
            <a:spAutoFit/>
          </a:bodyPr>
          <a:lstStyle/>
          <a:p>
            <a:r>
              <a:rPr lang="en-US" altLang="zh-CN" sz="2400" dirty="0" smtClean="0"/>
              <a:t>made… books and films… is remembered</a:t>
            </a:r>
            <a:endParaRPr lang="zh-CN" altLang="en-US" sz="2400" dirty="0"/>
          </a:p>
        </p:txBody>
      </p:sp>
      <p:sp>
        <p:nvSpPr>
          <p:cNvPr id="37" name="左大括号 36"/>
          <p:cNvSpPr/>
          <p:nvPr/>
        </p:nvSpPr>
        <p:spPr>
          <a:xfrm>
            <a:off x="736270" y="1361044"/>
            <a:ext cx="154379" cy="42632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57855" y="2468880"/>
            <a:ext cx="5875655" cy="768350"/>
          </a:xfrm>
          <a:prstGeom prst="rect">
            <a:avLst/>
          </a:prstGeom>
        </p:spPr>
        <p:txBody>
          <a:bodyPr wrap="square">
            <a:spAutoFit/>
          </a:bodyPr>
          <a:lstStyle/>
          <a:p>
            <a:pPr lvl="0" algn="ctr" fontAlgn="base">
              <a:spcBef>
                <a:spcPct val="0"/>
              </a:spcBef>
              <a:spcAft>
                <a:spcPct val="0"/>
              </a:spcAft>
            </a:pPr>
            <a:r>
              <a:rPr lang="en-US" altLang="zh-CN" sz="4400" b="1" kern="10" spc="-360" dirty="0" smtClean="0">
                <a:ln w="12700">
                  <a:solidFill>
                    <a:srgbClr val="000099"/>
                  </a:solidFill>
                  <a:round/>
                </a:ln>
                <a:solidFill>
                  <a:srgbClr val="33CCFF"/>
                </a:solidFill>
                <a:effectLst>
                  <a:outerShdw dist="125724" dir="18900000" algn="ctr" rotWithShape="0">
                    <a:srgbClr val="000099"/>
                  </a:outerShdw>
                </a:effectLst>
                <a:latin typeface="Arial Black" panose="020B0A04020102020204"/>
                <a:ea typeface="宋体" panose="02010600030101010101" pitchFamily="2" charset="-122"/>
              </a:rPr>
              <a:t>Language points</a:t>
            </a:r>
          </a:p>
        </p:txBody>
      </p:sp>
      <p:pic>
        <p:nvPicPr>
          <p:cNvPr id="3" name="Picture 3" descr="words"/>
          <p:cNvPicPr>
            <a:picLocks noChangeAspect="1"/>
          </p:cNvPicPr>
          <p:nvPr/>
        </p:nvPicPr>
        <p:blipFill>
          <a:blip r:embed="rId2" cstate="print"/>
          <a:srcRect b="7952"/>
          <a:stretch>
            <a:fillRect/>
          </a:stretch>
        </p:blipFill>
        <p:spPr>
          <a:xfrm>
            <a:off x="708511" y="4533899"/>
            <a:ext cx="2627630" cy="1764030"/>
          </a:xfrm>
          <a:prstGeom prst="rect">
            <a:avLst/>
          </a:prstGeom>
          <a:noFill/>
          <a:ln w="9525">
            <a:noFill/>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840" y="854710"/>
            <a:ext cx="10949305" cy="4965065"/>
          </a:xfrm>
          <a:prstGeom prst="rect">
            <a:avLst/>
          </a:prstGeom>
          <a:noFill/>
        </p:spPr>
        <p:txBody>
          <a:bodyPr wrap="square" rtlCol="0">
            <a:spAutoFit/>
          </a:bodyPr>
          <a:lstStyle/>
          <a:p>
            <a:pPr marL="514350" indent="-514350">
              <a:lnSpc>
                <a:spcPct val="120000"/>
              </a:lnSpc>
              <a:buAutoNum type="arabicPeriod"/>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He came to China to help the Chinese people and </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died</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for</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them.</a:t>
            </a:r>
          </a:p>
          <a:p>
            <a:pPr>
              <a:lnSpc>
                <a:spcPct val="120000"/>
              </a:lnSpc>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他来到中国帮助中国人民，并为他们献身。</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2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die</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不及物动词，意为“死”，过去式和过去分词都是</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died</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，现在分词是</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dying</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p>
          <a:p>
            <a:pPr marL="514350" indent="-514350">
              <a:lnSpc>
                <a:spcPct val="12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die</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for</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意为“为</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而死”。</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2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His grandfather died 20 years ago.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他爷爷是</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年前去世的。</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2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Thousands of pioneers died for our country.</a:t>
            </a:r>
          </a:p>
          <a:p>
            <a:pPr marL="514350" indent="-514350">
              <a:lnSpc>
                <a:spcPct val="12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无数的先烈们为我们的祖国而献身。</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2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注意】</a:t>
            </a:r>
            <a:endParaRPr lang="en-US" altLang="zh-CN"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2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die</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是终止性动词，不能直接与表示一段时间的状语连用。与一段时间连用时</a:t>
            </a:r>
          </a:p>
          <a:p>
            <a:pPr marL="514350" indent="-514350">
              <a:lnSpc>
                <a:spcPct val="12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常用</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be dead</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来代替。</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2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Her father has been dead for 3 year.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她父亲去世</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年了。</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checkerboard(across)">
                                      <p:cBhvr>
                                        <p:cTn id="7" dur="500"/>
                                        <p:tgtEl>
                                          <p:spTgt spid="2">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checkerboard(across)">
                                      <p:cBhvr>
                                        <p:cTn id="10" dur="500"/>
                                        <p:tgtEl>
                                          <p:spTgt spid="2">
                                            <p:txEl>
                                              <p:pRg st="8" end="8"/>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checkerboard(across)">
                                      <p:cBhvr>
                                        <p:cTn id="13" dur="500"/>
                                        <p:tgtEl>
                                          <p:spTgt spid="2">
                                            <p:txEl>
                                              <p:pRg st="9" end="9"/>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checkerboard(across)">
                                      <p:cBhvr>
                                        <p:cTn id="1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653" y="701468"/>
            <a:ext cx="10010898" cy="5184775"/>
          </a:xfrm>
          <a:prstGeom prst="rect">
            <a:avLst/>
          </a:prstGeom>
          <a:noFill/>
        </p:spPr>
        <p:txBody>
          <a:bodyPr wrap="square" rtlCol="0">
            <a:spAutoFit/>
          </a:bodyPr>
          <a:lstStyle/>
          <a:p>
            <a:pPr marL="514350" indent="-514350">
              <a:lnSpc>
                <a:spcPct val="150000"/>
              </a:lnSpc>
            </a:pPr>
            <a:r>
              <a:rPr lang="en-US" altLang="zh-CN"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【辨析】</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die, dead, dying</a:t>
            </a:r>
            <a:r>
              <a:rPr lang="zh-CN" altLang="en-US"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death</a:t>
            </a:r>
          </a:p>
          <a:p>
            <a:pPr marL="514350" indent="-514350">
              <a:lnSpc>
                <a:spcPct val="150000"/>
              </a:lnSpc>
            </a:pP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p>
          <a:p>
            <a:pPr marL="514350" indent="-514350">
              <a:lnSpc>
                <a:spcPct val="13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 famous scientist died at the age of 97.</a:t>
            </a:r>
          </a:p>
          <a:p>
            <a:pPr marL="514350" indent="-514350">
              <a:lnSpc>
                <a:spcPct val="13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这位著名的科学家在</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97</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岁时去世了。</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cat was dead.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那只猫死了。</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It was a dying bird.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那是一只即将死去的鸟。</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Her death made us all sad.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她的去世使我们都很伤心。</a:t>
            </a:r>
            <a:endPar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a:graphicFrameLocks noGrp="1"/>
          </p:cNvGraphicFramePr>
          <p:nvPr>
            <p:custDataLst>
              <p:tags r:id="rId1"/>
            </p:custDataLst>
          </p:nvPr>
        </p:nvGraphicFramePr>
        <p:xfrm>
          <a:off x="1271905" y="1383030"/>
          <a:ext cx="9724390" cy="1732280"/>
        </p:xfrm>
        <a:graphic>
          <a:graphicData uri="http://schemas.openxmlformats.org/drawingml/2006/table">
            <a:tbl>
              <a:tblPr firstRow="1" bandRow="1">
                <a:tableStyleId>{5940675A-B579-460E-94D1-54222C63F5DA}</a:tableStyleId>
              </a:tblPr>
              <a:tblGrid>
                <a:gridCol w="1404620"/>
                <a:gridCol w="1662430"/>
                <a:gridCol w="3679825"/>
                <a:gridCol w="2977515"/>
              </a:tblGrid>
              <a:tr h="433070">
                <a:tc>
                  <a:txBody>
                    <a:bodyPr/>
                    <a:lstStyle/>
                    <a:p>
                      <a:pPr algn="ctr">
                        <a:lnSpc>
                          <a:spcPct val="120000"/>
                        </a:lnSpc>
                      </a:pPr>
                      <a:r>
                        <a:rPr lang="en-US" altLang="zh-CN" dirty="0" smtClean="0"/>
                        <a:t>die</a:t>
                      </a:r>
                      <a:endParaRPr lang="zh-CN" altLang="en-US" dirty="0"/>
                    </a:p>
                  </a:txBody>
                  <a:tcPr/>
                </a:tc>
                <a:tc>
                  <a:txBody>
                    <a:bodyPr/>
                    <a:lstStyle/>
                    <a:p>
                      <a:pPr algn="ctr">
                        <a:lnSpc>
                          <a:spcPct val="120000"/>
                        </a:lnSpc>
                      </a:pPr>
                      <a:r>
                        <a:rPr lang="zh-CN" altLang="en-US" dirty="0" smtClean="0"/>
                        <a:t>动词</a:t>
                      </a:r>
                      <a:endParaRPr lang="zh-CN" altLang="en-US" dirty="0"/>
                    </a:p>
                  </a:txBody>
                  <a:tcPr/>
                </a:tc>
                <a:tc>
                  <a:txBody>
                    <a:bodyPr/>
                    <a:lstStyle/>
                    <a:p>
                      <a:pPr algn="ctr">
                        <a:lnSpc>
                          <a:spcPct val="120000"/>
                        </a:lnSpc>
                      </a:pPr>
                      <a:r>
                        <a:rPr lang="zh-CN" altLang="en-US" dirty="0" smtClean="0"/>
                        <a:t>死；去世</a:t>
                      </a:r>
                      <a:endParaRPr lang="zh-CN" altLang="en-US" dirty="0"/>
                    </a:p>
                  </a:txBody>
                  <a:tcPr/>
                </a:tc>
                <a:tc>
                  <a:txBody>
                    <a:bodyPr/>
                    <a:lstStyle/>
                    <a:p>
                      <a:pPr algn="ctr">
                        <a:lnSpc>
                          <a:spcPct val="120000"/>
                        </a:lnSpc>
                      </a:pPr>
                      <a:r>
                        <a:rPr lang="zh-CN" altLang="en-US" dirty="0" smtClean="0"/>
                        <a:t>常作谓语</a:t>
                      </a:r>
                      <a:endParaRPr lang="zh-CN" altLang="en-US" dirty="0"/>
                    </a:p>
                  </a:txBody>
                  <a:tcPr/>
                </a:tc>
              </a:tr>
              <a:tr h="433070">
                <a:tc>
                  <a:txBody>
                    <a:bodyPr/>
                    <a:lstStyle/>
                    <a:p>
                      <a:pPr algn="ctr">
                        <a:lnSpc>
                          <a:spcPct val="120000"/>
                        </a:lnSpc>
                      </a:pPr>
                      <a:r>
                        <a:rPr lang="en-US" altLang="zh-CN" dirty="0" smtClean="0"/>
                        <a:t>dead</a:t>
                      </a:r>
                      <a:endParaRPr lang="zh-CN" altLang="en-US" dirty="0"/>
                    </a:p>
                  </a:txBody>
                  <a:tcPr/>
                </a:tc>
                <a:tc>
                  <a:txBody>
                    <a:bodyPr/>
                    <a:lstStyle/>
                    <a:p>
                      <a:pPr algn="ctr">
                        <a:lnSpc>
                          <a:spcPct val="120000"/>
                        </a:lnSpc>
                      </a:pPr>
                      <a:r>
                        <a:rPr lang="zh-CN" altLang="en-US" dirty="0" smtClean="0"/>
                        <a:t>形容词</a:t>
                      </a:r>
                      <a:endParaRPr lang="zh-CN" altLang="en-US" dirty="0"/>
                    </a:p>
                  </a:txBody>
                  <a:tcPr/>
                </a:tc>
                <a:tc>
                  <a:txBody>
                    <a:bodyPr/>
                    <a:lstStyle/>
                    <a:p>
                      <a:pPr algn="ctr">
                        <a:lnSpc>
                          <a:spcPct val="120000"/>
                        </a:lnSpc>
                      </a:pPr>
                      <a:r>
                        <a:rPr lang="zh-CN" altLang="en-US" dirty="0" smtClean="0"/>
                        <a:t>死的；去世的</a:t>
                      </a:r>
                      <a:endParaRPr lang="zh-CN" altLang="en-US" dirty="0"/>
                    </a:p>
                  </a:txBody>
                  <a:tcPr/>
                </a:tc>
                <a:tc>
                  <a:txBody>
                    <a:bodyPr/>
                    <a:lstStyle/>
                    <a:p>
                      <a:pPr algn="ctr">
                        <a:lnSpc>
                          <a:spcPct val="120000"/>
                        </a:lnSpc>
                      </a:pPr>
                      <a:r>
                        <a:rPr lang="zh-CN" altLang="en-US" dirty="0" smtClean="0"/>
                        <a:t>常作表语或定语</a:t>
                      </a:r>
                      <a:endParaRPr lang="zh-CN" altLang="en-US" dirty="0"/>
                    </a:p>
                  </a:txBody>
                  <a:tcPr/>
                </a:tc>
              </a:tr>
              <a:tr h="433070">
                <a:tc>
                  <a:txBody>
                    <a:bodyPr/>
                    <a:lstStyle/>
                    <a:p>
                      <a:pPr algn="ctr">
                        <a:lnSpc>
                          <a:spcPct val="120000"/>
                        </a:lnSpc>
                      </a:pPr>
                      <a:r>
                        <a:rPr lang="en-US" altLang="zh-CN" dirty="0" smtClean="0"/>
                        <a:t>dying</a:t>
                      </a:r>
                      <a:endParaRPr lang="zh-CN" altLang="en-US" dirty="0"/>
                    </a:p>
                  </a:txBody>
                  <a:tcPr/>
                </a:tc>
                <a:tc>
                  <a:txBody>
                    <a:bodyPr/>
                    <a:lstStyle/>
                    <a:p>
                      <a:pPr algn="ctr">
                        <a:lnSpc>
                          <a:spcPct val="120000"/>
                        </a:lnSpc>
                      </a:pPr>
                      <a:r>
                        <a:rPr lang="zh-CN" altLang="en-US" dirty="0" smtClean="0"/>
                        <a:t>形容词</a:t>
                      </a:r>
                      <a:endParaRPr lang="zh-CN" altLang="en-US" dirty="0"/>
                    </a:p>
                  </a:txBody>
                  <a:tcPr/>
                </a:tc>
                <a:tc>
                  <a:txBody>
                    <a:bodyPr/>
                    <a:lstStyle/>
                    <a:p>
                      <a:pPr algn="ctr">
                        <a:lnSpc>
                          <a:spcPct val="120000"/>
                        </a:lnSpc>
                      </a:pPr>
                      <a:r>
                        <a:rPr lang="zh-CN" altLang="en-US" dirty="0" smtClean="0"/>
                        <a:t>垂死的；即将死亡的</a:t>
                      </a:r>
                      <a:endParaRPr lang="zh-CN" altLang="en-US" dirty="0"/>
                    </a:p>
                  </a:txBody>
                  <a:tcPr/>
                </a:tc>
                <a:tc>
                  <a:txBody>
                    <a:bodyPr/>
                    <a:lstStyle/>
                    <a:p>
                      <a:pPr algn="ctr">
                        <a:lnSpc>
                          <a:spcPct val="120000"/>
                        </a:lnSpc>
                      </a:pPr>
                      <a:r>
                        <a:rPr lang="zh-CN" altLang="en-US" dirty="0" smtClean="0"/>
                        <a:t>只在名词前作定语</a:t>
                      </a:r>
                      <a:endParaRPr lang="zh-CN" altLang="en-US" dirty="0"/>
                    </a:p>
                  </a:txBody>
                  <a:tcPr/>
                </a:tc>
              </a:tr>
              <a:tr h="433070">
                <a:tc>
                  <a:txBody>
                    <a:bodyPr/>
                    <a:lstStyle/>
                    <a:p>
                      <a:pPr algn="ctr">
                        <a:lnSpc>
                          <a:spcPct val="120000"/>
                        </a:lnSpc>
                      </a:pPr>
                      <a:r>
                        <a:rPr lang="en-US" altLang="zh-CN" dirty="0" smtClean="0"/>
                        <a:t>death</a:t>
                      </a:r>
                      <a:endParaRPr lang="zh-CN" altLang="en-US" dirty="0"/>
                    </a:p>
                  </a:txBody>
                  <a:tcPr/>
                </a:tc>
                <a:tc>
                  <a:txBody>
                    <a:bodyPr/>
                    <a:lstStyle/>
                    <a:p>
                      <a:pPr algn="ctr">
                        <a:lnSpc>
                          <a:spcPct val="120000"/>
                        </a:lnSpc>
                      </a:pPr>
                      <a:r>
                        <a:rPr lang="zh-CN" altLang="en-US" dirty="0" smtClean="0"/>
                        <a:t>名词</a:t>
                      </a:r>
                      <a:endParaRPr lang="zh-CN" altLang="en-US" dirty="0"/>
                    </a:p>
                  </a:txBody>
                  <a:tcPr/>
                </a:tc>
                <a:tc>
                  <a:txBody>
                    <a:bodyPr/>
                    <a:lstStyle/>
                    <a:p>
                      <a:pPr algn="ctr">
                        <a:lnSpc>
                          <a:spcPct val="120000"/>
                        </a:lnSpc>
                      </a:pPr>
                      <a:r>
                        <a:rPr lang="zh-CN" altLang="en-US" dirty="0" smtClean="0"/>
                        <a:t>死亡</a:t>
                      </a:r>
                      <a:endParaRPr lang="zh-CN" altLang="en-US" dirty="0"/>
                    </a:p>
                  </a:txBody>
                  <a:tcPr/>
                </a:tc>
                <a:tc>
                  <a:txBody>
                    <a:bodyPr/>
                    <a:lstStyle/>
                    <a:p>
                      <a:pPr algn="ctr">
                        <a:lnSpc>
                          <a:spcPct val="120000"/>
                        </a:lnSpc>
                      </a:pPr>
                      <a:r>
                        <a:rPr lang="zh-CN" altLang="en-US" dirty="0" smtClean="0"/>
                        <a:t>常作主语或宾语</a:t>
                      </a:r>
                      <a:endParaRPr lang="zh-CN" altLang="en-US"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7560" y="582930"/>
            <a:ext cx="11002010" cy="5259070"/>
          </a:xfrm>
          <a:prstGeom prst="rect">
            <a:avLst/>
          </a:prstGeom>
          <a:noFill/>
        </p:spPr>
        <p:txBody>
          <a:bodyPr wrap="square" rtlCol="0">
            <a:spAutoFit/>
          </a:bodyPr>
          <a:lstStyle/>
          <a:p>
            <a:pPr marL="514350" indent="-514350">
              <a:lnSpc>
                <a:spcPct val="140000"/>
              </a:lnSpc>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2. </a:t>
            </a:r>
            <a:r>
              <a:rPr lang="en-US" altLang="zh-CN"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He soon </a:t>
            </a:r>
            <a:r>
              <a:rPr lang="en-US" altLang="zh-CN" sz="2400" b="1" dirty="0" err="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realised</a:t>
            </a:r>
            <a:r>
              <a:rPr lang="en-US" altLang="zh-CN"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that many people were dying because they did not get to</a:t>
            </a:r>
          </a:p>
          <a:p>
            <a:pPr marL="514350" indent="-514350">
              <a:lnSpc>
                <a:spcPct val="140000"/>
              </a:lnSpc>
            </a:pPr>
            <a:r>
              <a:rPr lang="en-US" altLang="zh-CN"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hospital quickly enough. </a:t>
            </a:r>
          </a:p>
          <a:p>
            <a:pPr marL="514350" indent="-514350">
              <a:lnSpc>
                <a:spcPct val="140000"/>
              </a:lnSpc>
            </a:pPr>
            <a:r>
              <a:rPr lang="en-US" altLang="zh-CN"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他很快意识到很多人因为不能及时入院治疗而生命垂危。</a:t>
            </a:r>
            <a:endParaRPr lang="en-US" altLang="zh-CN"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4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realise</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及物动词，意为“了解；意识到”，后接名词、代词或从句。</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4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I didn’t </a:t>
            </a:r>
            <a:r>
              <a:rPr lang="en-US" altLang="zh-CN" sz="2400" dirty="0" err="1" smtClean="0">
                <a:latin typeface="Times New Roman" panose="02020603050405020304" pitchFamily="18" charset="0"/>
                <a:ea typeface="宋体" panose="02010600030101010101" pitchFamily="2" charset="-122"/>
                <a:cs typeface="Times New Roman" panose="02020603050405020304" pitchFamily="18" charset="0"/>
              </a:rPr>
              <a:t>realise</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my mistake until Miss Go told me.</a:t>
            </a:r>
          </a:p>
          <a:p>
            <a:pPr marL="514350" indent="-514350">
              <a:lnSpc>
                <a:spcPct val="140000"/>
              </a:lnSpc>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直到高老师告诉我，我才意识我的错误。</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4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We </a:t>
            </a:r>
            <a:r>
              <a:rPr lang="en-US" altLang="zh-CN" sz="2400" dirty="0" err="1" smtClean="0">
                <a:latin typeface="Times New Roman" panose="02020603050405020304" pitchFamily="18" charset="0"/>
                <a:ea typeface="宋体" panose="02010600030101010101" pitchFamily="2" charset="-122"/>
                <a:cs typeface="Times New Roman" panose="02020603050405020304" pitchFamily="18" charset="0"/>
              </a:rPr>
              <a:t>realised</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how important it was to learn English well. </a:t>
            </a:r>
          </a:p>
          <a:p>
            <a:pPr marL="514350" indent="-514350">
              <a:lnSpc>
                <a:spcPct val="14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我们意识到学好英语是多么重要啊。</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40000"/>
              </a:lnSpc>
            </a:pP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　【拓展】</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latin typeface="Times New Roman" panose="02020603050405020304" pitchFamily="18" charset="0"/>
                <a:ea typeface="宋体" panose="02010600030101010101" pitchFamily="2" charset="-122"/>
                <a:cs typeface="Times New Roman" panose="02020603050405020304" pitchFamily="18" charset="0"/>
              </a:rPr>
              <a:t>realise</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作及物动词，还可表示“实现；完成”。</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4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I will </a:t>
            </a:r>
            <a:r>
              <a:rPr lang="en-US" altLang="zh-CN" sz="2400" dirty="0" err="1" smtClean="0">
                <a:latin typeface="Times New Roman" panose="02020603050405020304" pitchFamily="18" charset="0"/>
                <a:ea typeface="宋体" panose="02010600030101010101" pitchFamily="2" charset="-122"/>
                <a:cs typeface="Times New Roman" panose="02020603050405020304" pitchFamily="18" charset="0"/>
              </a:rPr>
              <a:t>realise</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my dream some day.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终有一天我会实现我的梦想。</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checkerboard(across)">
                                      <p:cBhvr>
                                        <p:cTn id="7" dur="500"/>
                                        <p:tgtEl>
                                          <p:spTgt spid="2">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checkerboard(across)">
                                      <p:cBhvr>
                                        <p:cTn id="1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327" y="1210665"/>
            <a:ext cx="10010898" cy="3969385"/>
          </a:xfrm>
          <a:prstGeom prst="rect">
            <a:avLst/>
          </a:prstGeom>
          <a:noFill/>
        </p:spPr>
        <p:txBody>
          <a:bodyPr wrap="square" rtlCol="0">
            <a:spAutoFit/>
          </a:bodyPr>
          <a:lstStyle/>
          <a:p>
            <a:pPr marL="514350" indent="-514350">
              <a:lnSpc>
                <a:spcPct val="150000"/>
              </a:lnSpc>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3. Doctor Bethune developed new ways of </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taking care of the sick</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a:t>
            </a:r>
          </a:p>
          <a:p>
            <a:pPr marL="514350" indent="-514350">
              <a:lnSpc>
                <a:spcPct val="150000"/>
              </a:lnSpc>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白求恩医生研究出了护理病人的新方法。</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(1) </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take care of</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意为“照顾；护理”，相当于</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look after</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take good care of  </a:t>
            </a:r>
          </a:p>
          <a:p>
            <a:pPr marL="514350" indent="-514350">
              <a:lnSpc>
                <a:spcPct val="15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相当于</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look after…well</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，意为“好好照顾”。</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If you use your father’s camera, you must take good care of it.</a:t>
            </a: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If you use your father’s camera, you must look after it well.</a:t>
            </a:r>
          </a:p>
          <a:p>
            <a:pPr marL="514350" indent="-514350">
              <a:lnSpc>
                <a:spcPct val="15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如果你用你父亲的照相机，你一定要好好</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护理</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它。</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097" y="1231987"/>
            <a:ext cx="10010898" cy="4523105"/>
          </a:xfrm>
          <a:prstGeom prst="rect">
            <a:avLst/>
          </a:prstGeom>
          <a:noFill/>
        </p:spPr>
        <p:txBody>
          <a:bodyPr wrap="square" rtlCol="0">
            <a:spAutoFit/>
          </a:bodyPr>
          <a:lstStyle/>
          <a:p>
            <a:pPr marL="514350" indent="-514350">
              <a:lnSpc>
                <a:spcPct val="150000"/>
              </a:lnSpc>
            </a:pP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sick</a:t>
            </a:r>
            <a:r>
              <a:rPr lang="zh-CN" altLang="en-US"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意为“病人” 。</a:t>
            </a:r>
            <a:endParaRPr lang="en-US" altLang="zh-CN"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在英语中，“</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某些形容词”表示一类人，</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表示</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复数</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含义</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作主语时，</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谓语动词用复数</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young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年轻人</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 old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老年人</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 rich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富有的人</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 poor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穷人</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wounded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伤员</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young love this game.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年轻人喜欢这个游戏。</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3779" y="419266"/>
            <a:ext cx="10010898" cy="5077460"/>
          </a:xfrm>
          <a:prstGeom prst="rect">
            <a:avLst/>
          </a:prstGeom>
          <a:noFill/>
        </p:spPr>
        <p:txBody>
          <a:bodyPr wrap="square" rtlCol="0">
            <a:spAutoFit/>
          </a:bodyPr>
          <a:lstStyle/>
          <a:p>
            <a:pPr marL="514350" indent="-514350">
              <a:lnSpc>
                <a:spcPct val="150000"/>
              </a:lnSpc>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4. At that time, there were </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few</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doctors, so he had to work very hard </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on his own</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那时医生很少，所以他不得不很辛苦地独自工作。</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(1) </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few</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意为“很少；几个”，表示否定的含义。</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He had few friends in the city, did he?</a:t>
            </a:r>
          </a:p>
          <a:p>
            <a:pPr marL="514350" indent="-514350">
              <a:lnSpc>
                <a:spcPct val="150000"/>
              </a:lnSpc>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他在这座城市里没有几个朋友，对吗？</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【辨析】</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few, a few, little, a little</a:t>
            </a:r>
          </a:p>
          <a:p>
            <a:pPr marL="514350" indent="-514350">
              <a:lnSpc>
                <a:spcPct val="150000"/>
              </a:lnSpc>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few                    a few</a:t>
            </a:r>
          </a:p>
          <a:p>
            <a:pPr marL="514350" indent="-514350">
              <a:lnSpc>
                <a:spcPct val="1500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little                   a little</a:t>
            </a:r>
          </a:p>
        </p:txBody>
      </p:sp>
      <p:cxnSp>
        <p:nvCxnSpPr>
          <p:cNvPr id="5" name="直接连接符 4"/>
          <p:cNvCxnSpPr/>
          <p:nvPr/>
        </p:nvCxnSpPr>
        <p:spPr>
          <a:xfrm flipV="1">
            <a:off x="2280040" y="4926615"/>
            <a:ext cx="3728852" cy="1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78211" y="3803737"/>
            <a:ext cx="35626" cy="212568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52632" y="4441374"/>
            <a:ext cx="2161309" cy="369332"/>
          </a:xfrm>
          <a:prstGeom prst="rect">
            <a:avLst/>
          </a:prstGeom>
          <a:solidFill>
            <a:schemeClr val="accent6">
              <a:lumMod val="20000"/>
              <a:lumOff val="80000"/>
            </a:schemeClr>
          </a:solidFill>
        </p:spPr>
        <p:txBody>
          <a:bodyPr wrap="square" rtlCol="0">
            <a:spAutoFit/>
          </a:bodyPr>
          <a:lstStyle/>
          <a:p>
            <a:r>
              <a:rPr lang="zh-CN" altLang="en-US" dirty="0" smtClean="0">
                <a:solidFill>
                  <a:schemeClr val="accent6">
                    <a:lumMod val="50000"/>
                  </a:schemeClr>
                </a:solidFill>
              </a:rPr>
              <a:t>修饰可数名词复数</a:t>
            </a:r>
            <a:endParaRPr lang="zh-CN" altLang="en-US" dirty="0">
              <a:solidFill>
                <a:schemeClr val="accent6">
                  <a:lumMod val="50000"/>
                </a:schemeClr>
              </a:solidFill>
            </a:endParaRPr>
          </a:p>
        </p:txBody>
      </p:sp>
      <p:sp>
        <p:nvSpPr>
          <p:cNvPr id="10" name="TextBox 9"/>
          <p:cNvSpPr txBox="1"/>
          <p:nvPr/>
        </p:nvSpPr>
        <p:spPr>
          <a:xfrm>
            <a:off x="5652632" y="4988800"/>
            <a:ext cx="2161309" cy="369332"/>
          </a:xfrm>
          <a:prstGeom prst="rect">
            <a:avLst/>
          </a:prstGeom>
          <a:solidFill>
            <a:schemeClr val="accent6">
              <a:lumMod val="20000"/>
              <a:lumOff val="80000"/>
            </a:schemeClr>
          </a:solidFill>
        </p:spPr>
        <p:txBody>
          <a:bodyPr wrap="square" rtlCol="0">
            <a:spAutoFit/>
          </a:bodyPr>
          <a:lstStyle/>
          <a:p>
            <a:r>
              <a:rPr lang="zh-CN" altLang="en-US" dirty="0" smtClean="0">
                <a:solidFill>
                  <a:schemeClr val="accent6">
                    <a:lumMod val="50000"/>
                  </a:schemeClr>
                </a:solidFill>
              </a:rPr>
              <a:t>修饰不可数名词</a:t>
            </a:r>
            <a:endParaRPr lang="zh-CN" altLang="en-US" dirty="0">
              <a:solidFill>
                <a:schemeClr val="accent6">
                  <a:lumMod val="50000"/>
                </a:schemeClr>
              </a:solidFill>
            </a:endParaRPr>
          </a:p>
        </p:txBody>
      </p:sp>
      <p:sp>
        <p:nvSpPr>
          <p:cNvPr id="11" name="TextBox 10"/>
          <p:cNvSpPr txBox="1"/>
          <p:nvPr/>
        </p:nvSpPr>
        <p:spPr>
          <a:xfrm>
            <a:off x="2280040" y="3791862"/>
            <a:ext cx="1567543" cy="369332"/>
          </a:xfrm>
          <a:prstGeom prst="rect">
            <a:avLst/>
          </a:prstGeom>
          <a:solidFill>
            <a:schemeClr val="accent6">
              <a:lumMod val="20000"/>
              <a:lumOff val="80000"/>
            </a:schemeClr>
          </a:solidFill>
        </p:spPr>
        <p:txBody>
          <a:bodyPr wrap="square" rtlCol="0">
            <a:spAutoFit/>
          </a:bodyPr>
          <a:lstStyle/>
          <a:p>
            <a:r>
              <a:rPr lang="zh-CN" altLang="en-US" dirty="0" smtClean="0">
                <a:solidFill>
                  <a:schemeClr val="accent6">
                    <a:lumMod val="50000"/>
                  </a:schemeClr>
                </a:solidFill>
              </a:rPr>
              <a:t>表示否定含义</a:t>
            </a:r>
            <a:endParaRPr lang="zh-CN" altLang="en-US" dirty="0">
              <a:solidFill>
                <a:schemeClr val="accent6">
                  <a:lumMod val="50000"/>
                </a:schemeClr>
              </a:solidFill>
            </a:endParaRPr>
          </a:p>
        </p:txBody>
      </p:sp>
      <p:sp>
        <p:nvSpPr>
          <p:cNvPr id="12" name="TextBox 11"/>
          <p:cNvSpPr txBox="1"/>
          <p:nvPr/>
        </p:nvSpPr>
        <p:spPr>
          <a:xfrm>
            <a:off x="4132591" y="3791863"/>
            <a:ext cx="1567543" cy="369332"/>
          </a:xfrm>
          <a:prstGeom prst="rect">
            <a:avLst/>
          </a:prstGeom>
          <a:solidFill>
            <a:schemeClr val="accent6">
              <a:lumMod val="20000"/>
              <a:lumOff val="80000"/>
            </a:schemeClr>
          </a:solidFill>
        </p:spPr>
        <p:txBody>
          <a:bodyPr wrap="square" rtlCol="0">
            <a:spAutoFit/>
          </a:bodyPr>
          <a:lstStyle/>
          <a:p>
            <a:r>
              <a:rPr lang="zh-CN" altLang="en-US" dirty="0" smtClean="0">
                <a:solidFill>
                  <a:schemeClr val="accent6">
                    <a:lumMod val="50000"/>
                  </a:schemeClr>
                </a:solidFill>
              </a:rPr>
              <a:t>表示肯定含义</a:t>
            </a:r>
            <a:endParaRPr lang="zh-CN" altLang="en-US" dirty="0">
              <a:solidFill>
                <a:schemeClr val="accent6">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7528" y="971726"/>
            <a:ext cx="10010898" cy="4523105"/>
          </a:xfrm>
          <a:prstGeom prst="rect">
            <a:avLst/>
          </a:prstGeom>
          <a:noFill/>
        </p:spPr>
        <p:txBody>
          <a:bodyPr wrap="square" rtlCol="0">
            <a:spAutoFit/>
          </a:bodyPr>
          <a:lstStyle/>
          <a:p>
            <a:pPr marL="514350" indent="-514350">
              <a:lnSpc>
                <a:spcPct val="150000"/>
              </a:lnSpc>
            </a:pP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(2) </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on one’s own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意为“独自一人”，常在句中作状语。</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Can you finish the work on your own?</a:t>
            </a:r>
          </a:p>
          <a:p>
            <a:pPr marL="514350" indent="-514350">
              <a:lnSpc>
                <a:spcPct val="150000"/>
              </a:lnSpc>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你能独自完成这项工作吗？</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They can live on their own now.</a:t>
            </a:r>
          </a:p>
          <a:p>
            <a:pPr marL="514350" indent="-514350">
              <a:lnSpc>
                <a:spcPct val="150000"/>
              </a:lnSpc>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他们现在能自食其力了。</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  【拓展】</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of one’s own</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意为“（属于某人）自己的”，常用于名词之后作定语。</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I have a computer of my own.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我有一台属于我自己的电脑。</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checkerboard(across)">
                                      <p:cBhvr>
                                        <p:cTn id="7" dur="500"/>
                                        <p:tgtEl>
                                          <p:spTgt spid="2">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checkerboard(across)">
                                      <p:cBhvr>
                                        <p:cTn id="10" dur="500"/>
                                        <p:tgtEl>
                                          <p:spTgt spid="2">
                                            <p:txEl>
                                              <p:pRg st="6" end="6"/>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checkerboard(across)">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标题2"/>
          <p:cNvPicPr>
            <a:picLocks noChangeAspect="1"/>
          </p:cNvPicPr>
          <p:nvPr/>
        </p:nvPicPr>
        <p:blipFill>
          <a:blip r:embed="rId4" cstate="print"/>
          <a:stretch>
            <a:fillRect/>
          </a:stretch>
        </p:blipFill>
        <p:spPr>
          <a:xfrm>
            <a:off x="444500" y="191770"/>
            <a:ext cx="1003300" cy="1003300"/>
          </a:xfrm>
          <a:prstGeom prst="rect">
            <a:avLst/>
          </a:prstGeom>
        </p:spPr>
      </p:pic>
      <p:grpSp>
        <p:nvGrpSpPr>
          <p:cNvPr id="7" name="组合 16"/>
          <p:cNvGrpSpPr/>
          <p:nvPr/>
        </p:nvGrpSpPr>
        <p:grpSpPr>
          <a:xfrm>
            <a:off x="737235" y="408305"/>
            <a:ext cx="3112770" cy="645160"/>
            <a:chOff x="1161" y="963"/>
            <a:chExt cx="4902" cy="1016"/>
          </a:xfrm>
        </p:grpSpPr>
        <p:sp>
          <p:nvSpPr>
            <p:cNvPr id="13" name="TextBox 2"/>
            <p:cNvSpPr txBox="1"/>
            <p:nvPr/>
          </p:nvSpPr>
          <p:spPr>
            <a:xfrm>
              <a:off x="1900" y="963"/>
              <a:ext cx="3768" cy="1016"/>
            </a:xfrm>
            <a:prstGeom prst="rect">
              <a:avLst/>
            </a:prstGeom>
            <a:noFill/>
          </p:spPr>
          <p:txBody>
            <a:bodyPr wrap="none" rtlCol="0">
              <a:spAutoFit/>
            </a:bodyPr>
            <a:lstStyle/>
            <a:p>
              <a:r>
                <a:rPr lang="zh-CN" altLang="en-US" sz="3600" b="1" dirty="0" smtClean="0">
                  <a:solidFill>
                    <a:srgbClr val="009FB9"/>
                  </a:solidFill>
                </a:rPr>
                <a:t>学 习 目 标</a:t>
              </a:r>
            </a:p>
          </p:txBody>
        </p:sp>
        <p:cxnSp>
          <p:nvCxnSpPr>
            <p:cNvPr id="16" name="直接连接符 15"/>
            <p:cNvCxnSpPr/>
            <p:nvPr/>
          </p:nvCxnSpPr>
          <p:spPr>
            <a:xfrm>
              <a:off x="1161" y="1880"/>
              <a:ext cx="4903"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grpSp>
      <p:grpSp>
        <p:nvGrpSpPr>
          <p:cNvPr id="9" name="组合 6"/>
          <p:cNvGrpSpPr/>
          <p:nvPr/>
        </p:nvGrpSpPr>
        <p:grpSpPr>
          <a:xfrm>
            <a:off x="1347024" y="1452173"/>
            <a:ext cx="9669145" cy="2171065"/>
            <a:chOff x="2280" y="2630"/>
            <a:chExt cx="15227" cy="3419"/>
          </a:xfrm>
        </p:grpSpPr>
        <p:sp>
          <p:nvSpPr>
            <p:cNvPr id="5" name="矩形 4"/>
            <p:cNvSpPr/>
            <p:nvPr/>
          </p:nvSpPr>
          <p:spPr>
            <a:xfrm>
              <a:off x="2280" y="2779"/>
              <a:ext cx="742" cy="686"/>
            </a:xfrm>
            <a:prstGeom prst="rect">
              <a:avLst/>
            </a:prstGeom>
            <a:solidFill>
              <a:srgbClr val="009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600">
                <a:solidFill>
                  <a:schemeClr val="accent1">
                    <a:lumMod val="50000"/>
                  </a:schemeClr>
                </a:solidFill>
              </a:endParaRPr>
            </a:p>
          </p:txBody>
        </p:sp>
        <p:sp>
          <p:nvSpPr>
            <p:cNvPr id="12" name="矩形 11"/>
            <p:cNvSpPr/>
            <p:nvPr/>
          </p:nvSpPr>
          <p:spPr>
            <a:xfrm>
              <a:off x="3170" y="2630"/>
              <a:ext cx="14337" cy="3419"/>
            </a:xfrm>
            <a:prstGeom prst="rect">
              <a:avLst/>
            </a:prstGeom>
          </p:spPr>
          <p:txBody>
            <a:bodyPr wrap="square">
              <a:spAutoFit/>
            </a:bodyPr>
            <a:lstStyle/>
            <a:p>
              <a:pPr indent="0" fontAlgn="auto">
                <a:lnSpc>
                  <a:spcPct val="130000"/>
                </a:lnSpc>
              </a:pPr>
              <a:r>
                <a:rPr lang="zh-CN" altLang="en-US" sz="2600" b="1" dirty="0" smtClean="0">
                  <a:solidFill>
                    <a:schemeClr val="tx1"/>
                  </a:solidFill>
                  <a:latin typeface="宋体" panose="02010600030101010101" pitchFamily="2" charset="-122"/>
                  <a:ea typeface="宋体" panose="02010600030101010101" pitchFamily="2" charset="-122"/>
                  <a:cs typeface="方正兰亭黑_GB18030" panose="02000000000000000000" charset="-122"/>
                </a:rPr>
                <a:t>学习本单元新单词及短语 </a:t>
              </a:r>
              <a:r>
                <a:rPr lang="en-US" altLang="zh-CN" sz="26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Canadian, sick, soldier, treat, war, wound, die for, wounded, </a:t>
              </a:r>
              <a:r>
                <a:rPr lang="en-US" altLang="zh-CN" sz="2600" b="1" dirty="0" err="1"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realise</a:t>
              </a:r>
              <a:r>
                <a:rPr lang="en-US" altLang="zh-CN" sz="26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dying, care, take care of, tool, invention, at that time, on one’s own, useful, rest, himself, manage, operation, continue,  die of, Canada</a:t>
              </a:r>
              <a:r>
                <a:rPr lang="zh-CN" altLang="en-US" sz="26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p:txBody>
        </p:sp>
        <p:sp>
          <p:nvSpPr>
            <p:cNvPr id="2" name="文本框 1"/>
            <p:cNvSpPr txBox="1"/>
            <p:nvPr/>
          </p:nvSpPr>
          <p:spPr>
            <a:xfrm>
              <a:off x="2348" y="2664"/>
              <a:ext cx="682" cy="899"/>
            </a:xfrm>
            <a:prstGeom prst="rect">
              <a:avLst/>
            </a:prstGeom>
            <a:noFill/>
          </p:spPr>
          <p:txBody>
            <a:bodyPr wrap="square" rtlCol="0">
              <a:spAutoFit/>
            </a:bodyPr>
            <a:lstStyle/>
            <a:p>
              <a:pPr>
                <a:lnSpc>
                  <a:spcPct val="120000"/>
                </a:lnSpc>
              </a:pPr>
              <a:r>
                <a:rPr lang="en-US" altLang="zh-CN" sz="2600" dirty="0">
                  <a:solidFill>
                    <a:schemeClr val="bg1"/>
                  </a:solidFill>
                </a:rPr>
                <a:t>1</a:t>
              </a:r>
            </a:p>
          </p:txBody>
        </p:sp>
      </p:grpSp>
      <p:grpSp>
        <p:nvGrpSpPr>
          <p:cNvPr id="10" name="组合 10"/>
          <p:cNvGrpSpPr/>
          <p:nvPr/>
        </p:nvGrpSpPr>
        <p:grpSpPr>
          <a:xfrm>
            <a:off x="1330323" y="4574588"/>
            <a:ext cx="9419590" cy="1130935"/>
            <a:chOff x="2323" y="6482"/>
            <a:chExt cx="14834" cy="1781"/>
          </a:xfrm>
        </p:grpSpPr>
        <p:sp>
          <p:nvSpPr>
            <p:cNvPr id="21" name="矩形 20"/>
            <p:cNvSpPr/>
            <p:nvPr/>
          </p:nvSpPr>
          <p:spPr>
            <a:xfrm>
              <a:off x="2323" y="6651"/>
              <a:ext cx="742" cy="686"/>
            </a:xfrm>
            <a:prstGeom prst="rect">
              <a:avLst/>
            </a:prstGeom>
            <a:solidFill>
              <a:srgbClr val="009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600">
                <a:solidFill>
                  <a:schemeClr val="accent1">
                    <a:lumMod val="50000"/>
                  </a:schemeClr>
                </a:solidFill>
              </a:endParaRPr>
            </a:p>
          </p:txBody>
        </p:sp>
        <p:sp>
          <p:nvSpPr>
            <p:cNvPr id="4" name="文本框 3"/>
            <p:cNvSpPr txBox="1"/>
            <p:nvPr/>
          </p:nvSpPr>
          <p:spPr>
            <a:xfrm>
              <a:off x="2388" y="6526"/>
              <a:ext cx="780" cy="899"/>
            </a:xfrm>
            <a:prstGeom prst="rect">
              <a:avLst/>
            </a:prstGeom>
            <a:noFill/>
          </p:spPr>
          <p:txBody>
            <a:bodyPr wrap="square" rtlCol="0">
              <a:spAutoFit/>
            </a:bodyPr>
            <a:lstStyle/>
            <a:p>
              <a:pPr>
                <a:lnSpc>
                  <a:spcPct val="120000"/>
                </a:lnSpc>
              </a:pPr>
              <a:r>
                <a:rPr lang="en-US" altLang="zh-CN" sz="2600" dirty="0">
                  <a:solidFill>
                    <a:schemeClr val="bg1"/>
                  </a:solidFill>
                </a:rPr>
                <a:t>3</a:t>
              </a:r>
            </a:p>
          </p:txBody>
        </p:sp>
        <p:sp>
          <p:nvSpPr>
            <p:cNvPr id="6" name="矩形 5"/>
            <p:cNvSpPr/>
            <p:nvPr/>
          </p:nvSpPr>
          <p:spPr>
            <a:xfrm>
              <a:off x="3129" y="6482"/>
              <a:ext cx="14028" cy="1781"/>
            </a:xfrm>
            <a:prstGeom prst="rect">
              <a:avLst/>
            </a:prstGeom>
          </p:spPr>
          <p:txBody>
            <a:bodyPr wrap="square">
              <a:spAutoFit/>
            </a:bodyPr>
            <a:lstStyle/>
            <a:p>
              <a:pPr indent="0" fontAlgn="auto">
                <a:lnSpc>
                  <a:spcPct val="130000"/>
                </a:lnSpc>
              </a:pPr>
              <a:r>
                <a:rPr lang="zh-CN" altLang="en-US" sz="2600" b="1" dirty="0" smtClean="0">
                  <a:solidFill>
                    <a:schemeClr val="tx1"/>
                  </a:solidFill>
                  <a:latin typeface="宋体" panose="02010600030101010101" pitchFamily="2" charset="-122"/>
                  <a:ea typeface="宋体" panose="02010600030101010101" pitchFamily="2" charset="-122"/>
                  <a:cs typeface="方正兰亭黑_GB18030" panose="02000000000000000000" charset="-122"/>
                </a:rPr>
                <a:t>了解白求恩的英雄事迹，培养刻苦努力、积极向上、乐于助人的优秀品质。</a:t>
              </a:r>
            </a:p>
          </p:txBody>
        </p:sp>
      </p:grpSp>
      <p:grpSp>
        <p:nvGrpSpPr>
          <p:cNvPr id="11" name="组合 9"/>
          <p:cNvGrpSpPr/>
          <p:nvPr/>
        </p:nvGrpSpPr>
        <p:grpSpPr>
          <a:xfrm>
            <a:off x="1332903" y="3736825"/>
            <a:ext cx="9378950" cy="570865"/>
            <a:chOff x="2169" y="5241"/>
            <a:chExt cx="14770" cy="899"/>
          </a:xfrm>
        </p:grpSpPr>
        <p:grpSp>
          <p:nvGrpSpPr>
            <p:cNvPr id="14" name="组合 8"/>
            <p:cNvGrpSpPr/>
            <p:nvPr/>
          </p:nvGrpSpPr>
          <p:grpSpPr>
            <a:xfrm>
              <a:off x="2169" y="5281"/>
              <a:ext cx="14770" cy="845"/>
              <a:chOff x="2237" y="5267"/>
              <a:chExt cx="14770" cy="845"/>
            </a:xfrm>
          </p:grpSpPr>
          <p:sp>
            <p:nvSpPr>
              <p:cNvPr id="20" name="矩形 19"/>
              <p:cNvSpPr/>
              <p:nvPr/>
            </p:nvSpPr>
            <p:spPr>
              <a:xfrm>
                <a:off x="2237" y="5358"/>
                <a:ext cx="742" cy="686"/>
              </a:xfrm>
              <a:prstGeom prst="rect">
                <a:avLst/>
              </a:prstGeom>
              <a:solidFill>
                <a:srgbClr val="009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600">
                  <a:solidFill>
                    <a:schemeClr val="accent1">
                      <a:lumMod val="50000"/>
                    </a:schemeClr>
                  </a:solidFill>
                </a:endParaRPr>
              </a:p>
            </p:txBody>
          </p:sp>
          <p:sp>
            <p:nvSpPr>
              <p:cNvPr id="8" name="矩形 7"/>
              <p:cNvSpPr/>
              <p:nvPr/>
            </p:nvSpPr>
            <p:spPr>
              <a:xfrm>
                <a:off x="2979" y="5267"/>
                <a:ext cx="14028" cy="845"/>
              </a:xfrm>
              <a:prstGeom prst="rect">
                <a:avLst/>
              </a:prstGeom>
            </p:spPr>
            <p:txBody>
              <a:bodyPr wrap="square">
                <a:spAutoFit/>
              </a:bodyPr>
              <a:lstStyle/>
              <a:p>
                <a:pPr indent="0" fontAlgn="auto">
                  <a:lnSpc>
                    <a:spcPct val="120000"/>
                  </a:lnSpc>
                </a:pPr>
                <a:r>
                  <a:rPr lang="zh-CN" altLang="en-US" sz="2600" b="1" dirty="0" smtClean="0">
                    <a:latin typeface="宋体" panose="02010600030101010101" pitchFamily="2" charset="-122"/>
                    <a:ea typeface="宋体" panose="02010600030101010101" pitchFamily="2" charset="-122"/>
                    <a:cs typeface="方正兰亭黑_GB18030" panose="02000000000000000000" charset="-122"/>
                  </a:rPr>
                  <a:t>能谈论国际主义战士白求恩</a:t>
                </a:r>
                <a:r>
                  <a:rPr lang="zh-CN" altLang="en-US" sz="2600" b="1" dirty="0" smtClean="0">
                    <a:solidFill>
                      <a:schemeClr val="tx1"/>
                    </a:solidFill>
                    <a:latin typeface="宋体" panose="02010600030101010101" pitchFamily="2" charset="-122"/>
                    <a:ea typeface="宋体" panose="02010600030101010101" pitchFamily="2" charset="-122"/>
                    <a:cs typeface="方正兰亭黑_GB18030" panose="02000000000000000000" charset="-122"/>
                  </a:rPr>
                  <a:t>；</a:t>
                </a:r>
              </a:p>
            </p:txBody>
          </p:sp>
        </p:grpSp>
        <p:sp>
          <p:nvSpPr>
            <p:cNvPr id="3" name="文本框 2"/>
            <p:cNvSpPr txBox="1"/>
            <p:nvPr/>
          </p:nvSpPr>
          <p:spPr>
            <a:xfrm>
              <a:off x="2236" y="5241"/>
              <a:ext cx="939" cy="899"/>
            </a:xfrm>
            <a:prstGeom prst="rect">
              <a:avLst/>
            </a:prstGeom>
            <a:noFill/>
          </p:spPr>
          <p:txBody>
            <a:bodyPr wrap="square" rtlCol="0">
              <a:spAutoFit/>
            </a:bodyPr>
            <a:lstStyle/>
            <a:p>
              <a:pPr>
                <a:lnSpc>
                  <a:spcPct val="120000"/>
                </a:lnSpc>
              </a:pPr>
              <a:r>
                <a:rPr lang="en-US" altLang="zh-CN" sz="2600" dirty="0">
                  <a:solidFill>
                    <a:schemeClr val="bg1"/>
                  </a:solidFill>
                </a:rPr>
                <a:t>2</a:t>
              </a:r>
            </a:p>
          </p:txBody>
        </p:sp>
      </p:gr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ou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0590" y="535305"/>
            <a:ext cx="10558780" cy="5367020"/>
          </a:xfrm>
          <a:prstGeom prst="rect">
            <a:avLst/>
          </a:prstGeom>
          <a:noFill/>
        </p:spPr>
        <p:txBody>
          <a:bodyPr wrap="square" rtlCol="0">
            <a:spAutoFit/>
          </a:bodyPr>
          <a:lstStyle/>
          <a:p>
            <a:pPr marL="514350" indent="-514350">
              <a:lnSpc>
                <a:spcPct val="130000"/>
              </a:lnSpc>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5. Once, he even worked for sixty-nine hours without stopping and</a:t>
            </a:r>
          </a:p>
          <a:p>
            <a:pPr marL="514350" indent="-514350">
              <a:lnSpc>
                <a:spcPct val="130000"/>
              </a:lnSpc>
            </a:pP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managed to save </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over a hundred lives.</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一次，他甚至连续工作了</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69</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个小时，</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成功救治了一百多个生命。</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辨析】</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manage to do </a:t>
            </a:r>
            <a:r>
              <a:rPr lang="en-US" altLang="zh-CN" sz="2400" b="1" dirty="0" err="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try to do </a:t>
            </a:r>
            <a:r>
              <a:rPr lang="en-US" altLang="zh-CN" sz="2400" b="1" dirty="0" err="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p>
          <a:p>
            <a:pPr marL="514350" indent="-514350">
              <a:lnSpc>
                <a:spcPct val="130000"/>
              </a:lnSpc>
            </a:pP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We managed to cross the river and reached the other side.</a:t>
            </a:r>
          </a:p>
          <a:p>
            <a:pPr marL="514350" indent="-514350">
              <a:lnSpc>
                <a:spcPct val="13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我们设法渡过河到达了对岸。</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3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 tried to finish my homework</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before 10 am, but I didn’t.</a:t>
            </a:r>
          </a:p>
          <a:p>
            <a:pPr marL="514350" indent="-514350">
              <a:lnSpc>
                <a:spcPct val="13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我尽力在上午</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点</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前</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完成我的作业，但没有做到。</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a:graphicFrameLocks noGrp="1"/>
          </p:cNvGraphicFramePr>
          <p:nvPr>
            <p:custDataLst>
              <p:tags r:id="rId1"/>
            </p:custDataLst>
          </p:nvPr>
        </p:nvGraphicFramePr>
        <p:xfrm>
          <a:off x="1308100" y="2644140"/>
          <a:ext cx="9563735" cy="1036320"/>
        </p:xfrm>
        <a:graphic>
          <a:graphicData uri="http://schemas.openxmlformats.org/drawingml/2006/table">
            <a:tbl>
              <a:tblPr firstRow="1" bandRow="1">
                <a:tableStyleId>{5940675A-B579-460E-94D1-54222C63F5DA}</a:tableStyleId>
              </a:tblPr>
              <a:tblGrid>
                <a:gridCol w="2717800"/>
                <a:gridCol w="2836545"/>
                <a:gridCol w="4009390"/>
              </a:tblGrid>
              <a:tr h="518160">
                <a:tc>
                  <a:txBody>
                    <a:bodyPr/>
                    <a:lstStyle/>
                    <a:p>
                      <a:pPr algn="ctr">
                        <a:lnSpc>
                          <a:spcPct val="140000"/>
                        </a:lnSpc>
                      </a:pPr>
                      <a:r>
                        <a:rPr lang="en-US" altLang="zh-CN" sz="2000" dirty="0" smtClean="0"/>
                        <a:t>manage to do </a:t>
                      </a:r>
                      <a:r>
                        <a:rPr lang="en-US" altLang="zh-CN" sz="2000" dirty="0" err="1" smtClean="0"/>
                        <a:t>sth</a:t>
                      </a:r>
                      <a:r>
                        <a:rPr lang="en-US" altLang="zh-CN" sz="2000" dirty="0" smtClean="0"/>
                        <a:t>.</a:t>
                      </a:r>
                      <a:endParaRPr lang="zh-CN" altLang="en-US" sz="2000" dirty="0"/>
                    </a:p>
                  </a:txBody>
                  <a:tcPr/>
                </a:tc>
                <a:tc>
                  <a:txBody>
                    <a:bodyPr/>
                    <a:lstStyle/>
                    <a:p>
                      <a:pPr algn="ctr">
                        <a:lnSpc>
                          <a:spcPct val="140000"/>
                        </a:lnSpc>
                      </a:pPr>
                      <a:r>
                        <a:rPr lang="zh-CN" altLang="en-US" sz="2000" dirty="0" smtClean="0"/>
                        <a:t>设法做成某事</a:t>
                      </a:r>
                      <a:endParaRPr lang="zh-CN" altLang="en-US" sz="2000" dirty="0"/>
                    </a:p>
                  </a:txBody>
                  <a:tcPr/>
                </a:tc>
                <a:tc>
                  <a:txBody>
                    <a:bodyPr/>
                    <a:lstStyle/>
                    <a:p>
                      <a:pPr algn="ctr">
                        <a:lnSpc>
                          <a:spcPct val="140000"/>
                        </a:lnSpc>
                      </a:pPr>
                      <a:r>
                        <a:rPr lang="zh-CN" altLang="en-US" sz="2000" dirty="0" smtClean="0"/>
                        <a:t>强调成功完成这一结果</a:t>
                      </a:r>
                      <a:endParaRPr lang="zh-CN" altLang="en-US" sz="2000" dirty="0"/>
                    </a:p>
                  </a:txBody>
                  <a:tcPr/>
                </a:tc>
              </a:tr>
              <a:tr h="518160">
                <a:tc>
                  <a:txBody>
                    <a:bodyPr/>
                    <a:lstStyle/>
                    <a:p>
                      <a:pPr algn="ctr">
                        <a:lnSpc>
                          <a:spcPct val="140000"/>
                        </a:lnSpc>
                      </a:pPr>
                      <a:r>
                        <a:rPr lang="en-US" altLang="zh-CN" sz="2000" dirty="0" smtClean="0"/>
                        <a:t>try to do </a:t>
                      </a:r>
                      <a:r>
                        <a:rPr lang="en-US" altLang="zh-CN" sz="2000" dirty="0" err="1" smtClean="0"/>
                        <a:t>sth</a:t>
                      </a:r>
                      <a:r>
                        <a:rPr lang="en-US" altLang="zh-CN" sz="2000" dirty="0" smtClean="0"/>
                        <a:t>.</a:t>
                      </a:r>
                      <a:endParaRPr lang="zh-CN" altLang="en-US" sz="2000" dirty="0"/>
                    </a:p>
                  </a:txBody>
                  <a:tcPr/>
                </a:tc>
                <a:tc>
                  <a:txBody>
                    <a:bodyPr/>
                    <a:lstStyle/>
                    <a:p>
                      <a:pPr algn="ctr">
                        <a:lnSpc>
                          <a:spcPct val="140000"/>
                        </a:lnSpc>
                      </a:pPr>
                      <a:r>
                        <a:rPr lang="zh-CN" altLang="en-US" sz="2000" dirty="0" smtClean="0"/>
                        <a:t>尽力做某事</a:t>
                      </a:r>
                      <a:endParaRPr lang="zh-CN" altLang="en-US" sz="2000" dirty="0"/>
                    </a:p>
                  </a:txBody>
                  <a:tcPr/>
                </a:tc>
                <a:tc>
                  <a:txBody>
                    <a:bodyPr/>
                    <a:lstStyle/>
                    <a:p>
                      <a:pPr algn="ctr">
                        <a:lnSpc>
                          <a:spcPct val="140000"/>
                        </a:lnSpc>
                      </a:pPr>
                      <a:r>
                        <a:rPr lang="zh-CN" altLang="en-US" sz="2000" dirty="0" smtClean="0"/>
                        <a:t>强调过程，不一定成功</a:t>
                      </a:r>
                      <a:endParaRPr lang="zh-CN" altLang="en-US" sz="2000" dirty="0"/>
                    </a:p>
                  </a:txBody>
                  <a:tcPr/>
                </a:tc>
              </a:tr>
            </a:tbl>
          </a:graphicData>
        </a:graphic>
      </p:graphicFrame>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120" y="1033145"/>
            <a:ext cx="8980170" cy="3969385"/>
          </a:xfrm>
          <a:prstGeom prst="rect">
            <a:avLst/>
          </a:prstGeom>
          <a:noFill/>
        </p:spPr>
        <p:txBody>
          <a:bodyPr wrap="square" rtlCol="0">
            <a:spAutoFit/>
          </a:bodyPr>
          <a:lstStyle/>
          <a:p>
            <a:pPr marL="514350" indent="-514350">
              <a:lnSpc>
                <a:spcPct val="150000"/>
              </a:lnSpc>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6. …but he </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continued</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his work without treating it. </a:t>
            </a:r>
          </a:p>
          <a:p>
            <a:pPr marL="514350" indent="-514350">
              <a:lnSpc>
                <a:spcPct val="150000"/>
              </a:lnSpc>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但他没有处理伤口，仍继续工作。</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continue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动词，意为“（使）继续”，常见用法有：</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名词</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代词　　　继续进行某事</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to do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继续做某事</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doing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继续做某事</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with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继续进行某事</a:t>
            </a:r>
            <a:endParaRPr lang="en-US" altLang="zh-CN" sz="22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Box 3"/>
          <p:cNvSpPr txBox="1"/>
          <p:nvPr/>
        </p:nvSpPr>
        <p:spPr>
          <a:xfrm>
            <a:off x="1618006" y="3652117"/>
            <a:ext cx="1104406"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continue</a:t>
            </a:r>
            <a:endParaRPr lang="zh-CN" altLang="en-US" sz="2000" dirty="0">
              <a:latin typeface="Times New Roman" panose="02020603050405020304" pitchFamily="18" charset="0"/>
              <a:cs typeface="Times New Roman" panose="02020603050405020304" pitchFamily="18" charset="0"/>
            </a:endParaRPr>
          </a:p>
        </p:txBody>
      </p:sp>
      <p:sp>
        <p:nvSpPr>
          <p:cNvPr id="6" name="左大括号 5"/>
          <p:cNvSpPr/>
          <p:nvPr/>
        </p:nvSpPr>
        <p:spPr>
          <a:xfrm>
            <a:off x="2722245" y="3021330"/>
            <a:ext cx="479425" cy="17043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676" y="894114"/>
            <a:ext cx="10010898" cy="4523105"/>
          </a:xfrm>
          <a:prstGeom prst="rect">
            <a:avLst/>
          </a:prstGeom>
          <a:noFill/>
        </p:spPr>
        <p:txBody>
          <a:bodyPr wrap="square" rtlCol="0">
            <a:spAutoFit/>
          </a:bodyPr>
          <a:lstStyle/>
          <a:p>
            <a:pPr marL="514350" indent="-514350">
              <a:lnSpc>
                <a:spcPct val="150000"/>
              </a:lnSpc>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7. In the end, he </a:t>
            </a:r>
            <a:r>
              <a:rPr lang="en-US"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died of </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his wound. </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最后，他因伤去世。</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die of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意为“因</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而死”，原因多来自内部，如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hunger, cold, illness,</a:t>
            </a:r>
          </a:p>
          <a:p>
            <a:pPr marL="514350" indent="-514350">
              <a:lnSpc>
                <a:spcPct val="1500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old age, a fever</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等。</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man died of  illness.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这个男子死于疾病。</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拓展】</a:t>
            </a:r>
            <a:endParaRPr lang="en-US" altLang="zh-CN" sz="24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die from</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也可表示“死于”，多指由于外部原因而引起死亡。</a:t>
            </a:r>
            <a:endPar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pP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Her son died from a terrible road accident</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two years ago.</a:t>
            </a:r>
          </a:p>
          <a:p>
            <a:pPr marL="514350" indent="-514350">
              <a:lnSpc>
                <a:spcPct val="150000"/>
              </a:lnSpc>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两年前她的儿子死于一场恶性交通事故。　</a:t>
            </a:r>
            <a:r>
              <a:rPr lang="zh-CN" altLang="en-US" sz="20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2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checkerboard(across)">
                                      <p:cBhvr>
                                        <p:cTn id="7" dur="500"/>
                                        <p:tgtEl>
                                          <p:spTgt spid="2">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checkerboard(across)">
                                      <p:cBhvr>
                                        <p:cTn id="10" dur="500"/>
                                        <p:tgtEl>
                                          <p:spTgt spid="2">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checkerboard(across)">
                                      <p:cBhvr>
                                        <p:cTn id="13" dur="500"/>
                                        <p:tgtEl>
                                          <p:spTgt spid="2">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checkerboard(across)">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37172" y="2427352"/>
            <a:ext cx="3990111" cy="1015663"/>
          </a:xfrm>
          <a:prstGeom prst="rect">
            <a:avLst/>
          </a:prstGeom>
        </p:spPr>
        <p:txBody>
          <a:bodyPr wrap="square">
            <a:spAutoFit/>
          </a:bodyPr>
          <a:lstStyle/>
          <a:p>
            <a:pPr algn="ctr"/>
            <a:r>
              <a:rPr lang="en-US" altLang="zh-CN" sz="6000" b="1" kern="10" spc="-360" dirty="0" smtClean="0">
                <a:ln w="12700">
                  <a:solidFill>
                    <a:srgbClr val="000099"/>
                  </a:solidFill>
                  <a:round/>
                </a:ln>
                <a:solidFill>
                  <a:srgbClr val="33CCFF"/>
                </a:solidFill>
                <a:effectLst>
                  <a:outerShdw dist="125724" dir="18900000" algn="ctr" rotWithShape="0">
                    <a:srgbClr val="000099"/>
                  </a:outerShdw>
                </a:effectLst>
                <a:latin typeface="Arial Black" panose="020B0A04020102020204"/>
              </a:rPr>
              <a:t>Writing</a:t>
            </a:r>
            <a:endParaRPr lang="zh-CN" altLang="en-US" sz="6000" dirty="0"/>
          </a:p>
        </p:txBody>
      </p:sp>
      <p:pic>
        <p:nvPicPr>
          <p:cNvPr id="3" name="图片 2" descr="9358d109b3de9c82a9cfe86c6781800a18d843ae.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66898" y="4465639"/>
            <a:ext cx="2113807" cy="184477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0"/>
          <p:cNvSpPr txBox="1">
            <a:spLocks noChangeArrowheads="1"/>
          </p:cNvSpPr>
          <p:nvPr/>
        </p:nvSpPr>
        <p:spPr bwMode="auto">
          <a:xfrm>
            <a:off x="824346" y="549133"/>
            <a:ext cx="10492317" cy="1038860"/>
          </a:xfrm>
          <a:prstGeom prst="rect">
            <a:avLst/>
          </a:prstGeom>
          <a:noFill/>
          <a:ln w="9525">
            <a:noFill/>
            <a:miter lim="800000"/>
          </a:ln>
        </p:spPr>
        <p:txBody>
          <a:bodyPr>
            <a:spAutoFit/>
          </a:bodyPr>
          <a:lstStyle/>
          <a:p>
            <a:pPr>
              <a:lnSpc>
                <a:spcPct val="110000"/>
              </a:lnSpc>
            </a:pPr>
            <a:r>
              <a:rPr lang="en-US" altLang="zh-CN" sz="2800" b="1" dirty="0" smtClean="0">
                <a:solidFill>
                  <a:srgbClr val="0000FF"/>
                </a:solidFill>
                <a:latin typeface="Times New Roman" panose="02020603050405020304" pitchFamily="18" charset="0"/>
              </a:rPr>
              <a:t>1. </a:t>
            </a:r>
            <a:r>
              <a:rPr lang="en-US" altLang="zh-CN" sz="2800" b="1" dirty="0">
                <a:solidFill>
                  <a:srgbClr val="0000FF"/>
                </a:solidFill>
                <a:latin typeface="Times New Roman" panose="02020603050405020304" pitchFamily="18" charset="0"/>
              </a:rPr>
              <a:t>Look at the facts about Yuan </a:t>
            </a:r>
            <a:r>
              <a:rPr lang="en-US" altLang="zh-CN" sz="2800" b="1" dirty="0" err="1" smtClean="0">
                <a:solidFill>
                  <a:srgbClr val="0000FF"/>
                </a:solidFill>
                <a:latin typeface="Times New Roman" panose="02020603050405020304" pitchFamily="18" charset="0"/>
              </a:rPr>
              <a:t>Longping</a:t>
            </a:r>
            <a:r>
              <a:rPr lang="en-US" altLang="zh-CN" sz="2800" b="1" dirty="0" smtClean="0">
                <a:solidFill>
                  <a:srgbClr val="0000FF"/>
                </a:solidFill>
                <a:latin typeface="Times New Roman" panose="02020603050405020304" pitchFamily="18" charset="0"/>
              </a:rPr>
              <a:t> </a:t>
            </a:r>
            <a:r>
              <a:rPr lang="en-US" altLang="zh-CN" sz="2800" b="1" dirty="0">
                <a:solidFill>
                  <a:srgbClr val="0000FF"/>
                </a:solidFill>
                <a:latin typeface="Times New Roman" panose="02020603050405020304" pitchFamily="18" charset="0"/>
              </a:rPr>
              <a:t>and write a passage about</a:t>
            </a:r>
          </a:p>
          <a:p>
            <a:pPr>
              <a:lnSpc>
                <a:spcPct val="110000"/>
              </a:lnSpc>
            </a:pPr>
            <a:r>
              <a:rPr lang="en-US" altLang="zh-CN" sz="2800" b="1" dirty="0">
                <a:solidFill>
                  <a:srgbClr val="0000FF"/>
                </a:solidFill>
                <a:latin typeface="Times New Roman" panose="02020603050405020304" pitchFamily="18" charset="0"/>
              </a:rPr>
              <a:t>   him. Use the passage in Activity 2 </a:t>
            </a:r>
            <a:r>
              <a:rPr lang="en-US" altLang="zh-CN" sz="2800" b="1" dirty="0" smtClean="0">
                <a:solidFill>
                  <a:srgbClr val="0000FF"/>
                </a:solidFill>
                <a:latin typeface="Times New Roman" panose="02020603050405020304" pitchFamily="18" charset="0"/>
              </a:rPr>
              <a:t>to help </a:t>
            </a:r>
            <a:r>
              <a:rPr lang="en-US" altLang="zh-CN" sz="2800" b="1" dirty="0">
                <a:solidFill>
                  <a:srgbClr val="0000FF"/>
                </a:solidFill>
                <a:latin typeface="Times New Roman" panose="02020603050405020304" pitchFamily="18" charset="0"/>
              </a:rPr>
              <a:t>you. </a:t>
            </a:r>
          </a:p>
        </p:txBody>
      </p:sp>
      <p:sp>
        <p:nvSpPr>
          <p:cNvPr id="4" name="文本框 1"/>
          <p:cNvSpPr txBox="1"/>
          <p:nvPr/>
        </p:nvSpPr>
        <p:spPr>
          <a:xfrm>
            <a:off x="927100" y="1682115"/>
            <a:ext cx="10467975" cy="43116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40000"/>
              </a:lnSpc>
            </a:pP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en-US" altLang="zh-CN" sz="2800" b="1" noProof="1" smtClean="0">
                <a:solidFill>
                  <a:srgbClr val="000000"/>
                </a:solidFill>
                <a:latin typeface="Times New Roman" panose="02020603050405020304" pitchFamily="18" charset="0"/>
                <a:cs typeface="Times New Roman" panose="02020603050405020304" pitchFamily="18" charset="0"/>
              </a:rPr>
              <a:t>Fact Box: Yuan Longping</a:t>
            </a:r>
          </a:p>
          <a:p>
            <a:pPr>
              <a:lnSpc>
                <a:spcPct val="140000"/>
              </a:lnSpc>
            </a:pPr>
            <a:r>
              <a:rPr lang="en-US" altLang="zh-CN"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smtClean="0">
                <a:solidFill>
                  <a:schemeClr val="accent6">
                    <a:lumMod val="75000"/>
                  </a:schemeClr>
                </a:solidFill>
                <a:latin typeface="Times New Roman" panose="02020603050405020304" pitchFamily="18" charset="0"/>
                <a:cs typeface="Times New Roman" panose="02020603050405020304" pitchFamily="18" charset="0"/>
              </a:rPr>
              <a:t>Now</a:t>
            </a: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a:solidFill>
                  <a:srgbClr val="000000"/>
                </a:solidFill>
                <a:latin typeface="Times New Roman" panose="02020603050405020304" pitchFamily="18" charset="0"/>
                <a:cs typeface="Times New Roman" panose="02020603050405020304" pitchFamily="18" charset="0"/>
              </a:rPr>
              <a:t>Is helping many countries of the world </a:t>
            </a:r>
            <a:r>
              <a:rPr lang="zh-CN" altLang="en-US" sz="2400" noProof="1" smtClean="0">
                <a:solidFill>
                  <a:srgbClr val="000000"/>
                </a:solidFill>
                <a:latin typeface="Times New Roman" panose="02020603050405020304" pitchFamily="18" charset="0"/>
                <a:cs typeface="Times New Roman" panose="02020603050405020304" pitchFamily="18" charset="0"/>
              </a:rPr>
              <a:t>grow </a:t>
            </a:r>
            <a:r>
              <a:rPr lang="en-US" altLang="zh-CN" sz="2400" noProof="1" smtClean="0">
                <a:solidFill>
                  <a:srgbClr val="000000"/>
                </a:solidFill>
                <a:latin typeface="Times New Roman" panose="02020603050405020304" pitchFamily="18" charset="0"/>
                <a:cs typeface="Times New Roman" panose="02020603050405020304" pitchFamily="18" charset="0"/>
              </a:rPr>
              <a:t>m</a:t>
            </a:r>
            <a:r>
              <a:rPr lang="zh-CN" altLang="en-US" sz="2400" noProof="1" smtClean="0">
                <a:solidFill>
                  <a:srgbClr val="000000"/>
                </a:solidFill>
                <a:latin typeface="Times New Roman" panose="02020603050405020304" pitchFamily="18" charset="0"/>
                <a:cs typeface="Times New Roman" panose="02020603050405020304" pitchFamily="18" charset="0"/>
              </a:rPr>
              <a:t>ore </a:t>
            </a:r>
            <a:r>
              <a:rPr lang="zh-CN" altLang="en-US" sz="2400" noProof="1">
                <a:solidFill>
                  <a:srgbClr val="000000"/>
                </a:solidFill>
                <a:latin typeface="Times New Roman" panose="02020603050405020304" pitchFamily="18" charset="0"/>
                <a:cs typeface="Times New Roman" panose="02020603050405020304" pitchFamily="18" charset="0"/>
              </a:rPr>
              <a:t>rice than before</a:t>
            </a:r>
          </a:p>
          <a:p>
            <a:pPr>
              <a:lnSpc>
                <a:spcPct val="140000"/>
              </a:lnSpc>
            </a:pPr>
            <a:r>
              <a:rPr lang="zh-CN" altLang="en-US" sz="2400" noProof="1" smtClean="0">
                <a:solidFill>
                  <a:schemeClr val="accent6">
                    <a:lumMod val="75000"/>
                  </a:schemeClr>
                </a:solidFill>
                <a:latin typeface="Times New Roman" panose="02020603050405020304" pitchFamily="18" charset="0"/>
                <a:cs typeface="Times New Roman" panose="02020603050405020304" pitchFamily="18" charset="0"/>
              </a:rPr>
              <a:t>    2004       </a:t>
            </a:r>
            <a:r>
              <a:rPr lang="zh-CN" altLang="en-US" sz="2400" noProof="1" smtClean="0">
                <a:solidFill>
                  <a:srgbClr val="000000"/>
                </a:solidFill>
                <a:latin typeface="Times New Roman" panose="02020603050405020304" pitchFamily="18" charset="0"/>
                <a:cs typeface="Times New Roman" panose="02020603050405020304" pitchFamily="18" charset="0"/>
                <a:sym typeface="+mn-ea"/>
              </a:rPr>
              <a:t>——</a:t>
            </a:r>
            <a:r>
              <a:rPr lang="zh-CN" altLang="en-US" sz="2400" noProof="1">
                <a:solidFill>
                  <a:srgbClr val="000000"/>
                </a:solidFill>
                <a:latin typeface="Times New Roman" panose="02020603050405020304" pitchFamily="18" charset="0"/>
                <a:cs typeface="Times New Roman" panose="02020603050405020304" pitchFamily="18" charset="0"/>
              </a:rPr>
              <a:t>Won World Food Prize</a:t>
            </a:r>
          </a:p>
          <a:p>
            <a:pPr>
              <a:lnSpc>
                <a:spcPct val="140000"/>
              </a:lnSpc>
            </a:pP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smtClean="0">
                <a:solidFill>
                  <a:schemeClr val="accent6">
                    <a:lumMod val="75000"/>
                  </a:schemeClr>
                </a:solidFill>
                <a:latin typeface="Times New Roman" panose="02020603050405020304" pitchFamily="18" charset="0"/>
                <a:cs typeface="Times New Roman" panose="02020603050405020304" pitchFamily="18" charset="0"/>
              </a:rPr>
              <a:t>1980s</a:t>
            </a: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a:solidFill>
                  <a:srgbClr val="000000"/>
                </a:solidFill>
                <a:latin typeface="Times New Roman" panose="02020603050405020304" pitchFamily="18" charset="0"/>
                <a:cs typeface="Times New Roman" panose="02020603050405020304" pitchFamily="18" charset="0"/>
              </a:rPr>
              <a:t>Travelled around the world and gave </a:t>
            </a:r>
            <a:r>
              <a:rPr lang="zh-CN" altLang="en-US" sz="2400" noProof="1" smtClean="0">
                <a:solidFill>
                  <a:srgbClr val="000000"/>
                </a:solidFill>
                <a:latin typeface="Times New Roman" panose="02020603050405020304" pitchFamily="18" charset="0"/>
                <a:cs typeface="Times New Roman" panose="02020603050405020304" pitchFamily="18" charset="0"/>
              </a:rPr>
              <a:t>advice about </a:t>
            </a:r>
            <a:r>
              <a:rPr lang="zh-CN" altLang="en-US" sz="2400" noProof="1">
                <a:solidFill>
                  <a:srgbClr val="000000"/>
                </a:solidFill>
                <a:latin typeface="Times New Roman" panose="02020603050405020304" pitchFamily="18" charset="0"/>
                <a:cs typeface="Times New Roman" panose="02020603050405020304" pitchFamily="18" charset="0"/>
              </a:rPr>
              <a:t>growing rice</a:t>
            </a:r>
          </a:p>
          <a:p>
            <a:pPr>
              <a:lnSpc>
                <a:spcPct val="140000"/>
              </a:lnSpc>
            </a:pP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smtClean="0">
                <a:solidFill>
                  <a:schemeClr val="accent6">
                    <a:lumMod val="75000"/>
                  </a:schemeClr>
                </a:solidFill>
                <a:latin typeface="Times New Roman" panose="02020603050405020304" pitchFamily="18" charset="0"/>
                <a:cs typeface="Times New Roman" panose="02020603050405020304" pitchFamily="18" charset="0"/>
              </a:rPr>
              <a:t>1974 </a:t>
            </a: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a:solidFill>
                  <a:srgbClr val="000000"/>
                </a:solidFill>
                <a:latin typeface="Times New Roman" panose="02020603050405020304" pitchFamily="18" charset="0"/>
                <a:cs typeface="Times New Roman" panose="02020603050405020304" pitchFamily="18" charset="0"/>
              </a:rPr>
              <a:t>Developed a new kind of rice</a:t>
            </a:r>
          </a:p>
          <a:p>
            <a:pPr>
              <a:lnSpc>
                <a:spcPct val="140000"/>
              </a:lnSpc>
            </a:pP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smtClean="0">
                <a:solidFill>
                  <a:schemeClr val="accent6">
                    <a:lumMod val="75000"/>
                  </a:schemeClr>
                </a:solidFill>
                <a:latin typeface="Times New Roman" panose="02020603050405020304" pitchFamily="18" charset="0"/>
                <a:cs typeface="Times New Roman" panose="02020603050405020304" pitchFamily="18" charset="0"/>
              </a:rPr>
              <a:t>1964</a:t>
            </a: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a:solidFill>
                  <a:srgbClr val="000000"/>
                </a:solidFill>
                <a:latin typeface="Times New Roman" panose="02020603050405020304" pitchFamily="18" charset="0"/>
                <a:cs typeface="Times New Roman" panose="02020603050405020304" pitchFamily="18" charset="0"/>
              </a:rPr>
              <a:t>Made a special study of rice</a:t>
            </a:r>
          </a:p>
          <a:p>
            <a:pPr>
              <a:lnSpc>
                <a:spcPct val="140000"/>
              </a:lnSpc>
            </a:pPr>
            <a:r>
              <a:rPr lang="zh-CN" altLang="en-US" sz="2400" noProof="1" smtClean="0">
                <a:solidFill>
                  <a:schemeClr val="accent6">
                    <a:lumMod val="75000"/>
                  </a:schemeClr>
                </a:solidFill>
                <a:latin typeface="Times New Roman" panose="02020603050405020304" pitchFamily="18" charset="0"/>
                <a:cs typeface="Times New Roman" panose="02020603050405020304" pitchFamily="18" charset="0"/>
              </a:rPr>
              <a:t>1950</a:t>
            </a:r>
            <a:r>
              <a:rPr lang="en-US" altLang="zh-CN" sz="2400" noProof="1">
                <a:solidFill>
                  <a:schemeClr val="accent6">
                    <a:lumMod val="75000"/>
                  </a:schemeClr>
                </a:solidFill>
                <a:latin typeface="Times New Roman" panose="02020603050405020304" pitchFamily="18" charset="0"/>
                <a:cs typeface="Times New Roman" panose="02020603050405020304" pitchFamily="18" charset="0"/>
              </a:rPr>
              <a:t>-</a:t>
            </a:r>
            <a:r>
              <a:rPr lang="zh-CN" altLang="en-US" sz="2400" noProof="1" smtClean="0">
                <a:solidFill>
                  <a:schemeClr val="accent6">
                    <a:lumMod val="75000"/>
                  </a:schemeClr>
                </a:solidFill>
                <a:latin typeface="Times New Roman" panose="02020603050405020304" pitchFamily="18" charset="0"/>
                <a:cs typeface="Times New Roman" panose="02020603050405020304" pitchFamily="18" charset="0"/>
              </a:rPr>
              <a:t>1953  </a:t>
            </a:r>
            <a:r>
              <a:rPr lang="zh-CN" altLang="en-US" sz="2400" noProof="1" smtClean="0">
                <a:solidFill>
                  <a:srgbClr val="000000"/>
                </a:solidFill>
                <a:latin typeface="Times New Roman" panose="02020603050405020304" pitchFamily="18" charset="0"/>
                <a:cs typeface="Times New Roman" panose="02020603050405020304" pitchFamily="18" charset="0"/>
              </a:rPr>
              <a:t>——</a:t>
            </a:r>
            <a:r>
              <a:rPr lang="zh-CN" altLang="en-US" sz="2400" noProof="1">
                <a:solidFill>
                  <a:srgbClr val="000000"/>
                </a:solidFill>
                <a:latin typeface="Times New Roman" panose="02020603050405020304" pitchFamily="18" charset="0"/>
                <a:cs typeface="Times New Roman" panose="02020603050405020304" pitchFamily="18" charset="0"/>
              </a:rPr>
              <a:t>Studied in Southwest Agricultural </a:t>
            </a:r>
            <a:r>
              <a:rPr lang="zh-CN" altLang="en-US" sz="2400" noProof="1" smtClean="0">
                <a:solidFill>
                  <a:srgbClr val="000000"/>
                </a:solidFill>
                <a:latin typeface="Times New Roman" panose="02020603050405020304" pitchFamily="18" charset="0"/>
                <a:cs typeface="Times New Roman" panose="02020603050405020304" pitchFamily="18" charset="0"/>
              </a:rPr>
              <a:t>College</a:t>
            </a:r>
            <a:endParaRPr lang="zh-CN" altLang="en-US" sz="2400" noProof="1">
              <a:solidFill>
                <a:srgbClr val="000000"/>
              </a:solidFill>
              <a:latin typeface="Times New Roman" panose="02020603050405020304" pitchFamily="18" charset="0"/>
              <a:cs typeface="Times New Roman" panose="02020603050405020304" pitchFamily="18" charset="0"/>
            </a:endParaRPr>
          </a:p>
          <a:p>
            <a:pPr>
              <a:lnSpc>
                <a:spcPct val="140000"/>
              </a:lnSpc>
            </a:pP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smtClean="0">
                <a:solidFill>
                  <a:schemeClr val="accent6">
                    <a:lumMod val="75000"/>
                  </a:schemeClr>
                </a:solidFill>
                <a:latin typeface="Times New Roman" panose="02020603050405020304" pitchFamily="18" charset="0"/>
                <a:cs typeface="Times New Roman" panose="02020603050405020304" pitchFamily="18" charset="0"/>
              </a:rPr>
              <a:t>1930</a:t>
            </a:r>
            <a:r>
              <a:rPr lang="zh-CN" altLang="en-US" sz="2400" noProof="1" smtClean="0">
                <a:solidFill>
                  <a:srgbClr val="000000"/>
                </a:solidFill>
                <a:latin typeface="Times New Roman" panose="02020603050405020304" pitchFamily="18" charset="0"/>
                <a:cs typeface="Times New Roman" panose="02020603050405020304" pitchFamily="18" charset="0"/>
              </a:rPr>
              <a:t>       ——</a:t>
            </a:r>
            <a:r>
              <a:rPr lang="zh-CN" altLang="en-US" sz="2400" noProof="1">
                <a:solidFill>
                  <a:srgbClr val="000000"/>
                </a:solidFill>
                <a:latin typeface="Times New Roman" panose="02020603050405020304" pitchFamily="18" charset="0"/>
                <a:cs typeface="Times New Roman" panose="02020603050405020304" pitchFamily="18" charset="0"/>
              </a:rPr>
              <a:t>Was born in </a:t>
            </a:r>
            <a:r>
              <a:rPr lang="zh-CN" altLang="en-US" sz="2400" noProof="1" smtClean="0">
                <a:solidFill>
                  <a:srgbClr val="000000"/>
                </a:solidFill>
                <a:latin typeface="Times New Roman" panose="02020603050405020304" pitchFamily="18" charset="0"/>
                <a:cs typeface="Times New Roman" panose="02020603050405020304" pitchFamily="18" charset="0"/>
              </a:rPr>
              <a:t>Beijing </a:t>
            </a:r>
            <a:endParaRPr lang="zh-CN" altLang="en-US" sz="2400" noProof="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1"/>
          <p:cNvSpPr txBox="1">
            <a:spLocks noChangeArrowheads="1"/>
          </p:cNvSpPr>
          <p:nvPr/>
        </p:nvSpPr>
        <p:spPr bwMode="auto">
          <a:xfrm>
            <a:off x="1359863" y="1478273"/>
            <a:ext cx="10022416" cy="4182110"/>
          </a:xfrm>
          <a:prstGeom prst="rect">
            <a:avLst/>
          </a:prstGeom>
          <a:noFill/>
          <a:ln w="9525">
            <a:noFill/>
            <a:miter lim="800000"/>
          </a:ln>
        </p:spPr>
        <p:txBody>
          <a:bodyPr>
            <a:spAutoFit/>
          </a:bodyPr>
          <a:lstStyle/>
          <a:p>
            <a:pPr marL="457200" indent="-457200">
              <a:lnSpc>
                <a:spcPct val="190000"/>
              </a:lnSpc>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Write when and where he was born.</a:t>
            </a:r>
          </a:p>
          <a:p>
            <a:pPr marL="457200" indent="-457200">
              <a:lnSpc>
                <a:spcPct val="190000"/>
              </a:lnSpc>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Write about his studies.</a:t>
            </a:r>
          </a:p>
          <a:p>
            <a:pPr marL="457200" indent="-457200">
              <a:lnSpc>
                <a:spcPct val="190000"/>
              </a:lnSpc>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Write about the result of his work.</a:t>
            </a:r>
          </a:p>
          <a:p>
            <a:pPr marL="457200" indent="-457200">
              <a:lnSpc>
                <a:spcPct val="190000"/>
              </a:lnSpc>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Write about the things he did and the prize he won.</a:t>
            </a:r>
          </a:p>
          <a:p>
            <a:pPr marL="457200" indent="-457200">
              <a:lnSpc>
                <a:spcPct val="190000"/>
              </a:lnSpc>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Write about what he is doing now.</a:t>
            </a:r>
          </a:p>
        </p:txBody>
      </p:sp>
      <p:sp>
        <p:nvSpPr>
          <p:cNvPr id="4" name="Text Box 10"/>
          <p:cNvSpPr txBox="1">
            <a:spLocks noChangeArrowheads="1"/>
          </p:cNvSpPr>
          <p:nvPr/>
        </p:nvSpPr>
        <p:spPr bwMode="auto">
          <a:xfrm>
            <a:off x="964046" y="836120"/>
            <a:ext cx="10492317" cy="523220"/>
          </a:xfrm>
          <a:prstGeom prst="rect">
            <a:avLst/>
          </a:prstGeom>
          <a:noFill/>
          <a:ln w="9525">
            <a:noFill/>
            <a:miter lim="800000"/>
          </a:ln>
        </p:spPr>
        <p:txBody>
          <a:bodyPr>
            <a:spAutoFit/>
          </a:bodyPr>
          <a:lstStyle/>
          <a:p>
            <a:r>
              <a:rPr lang="en-US" altLang="zh-CN" sz="2800" b="1" dirty="0" smtClean="0">
                <a:solidFill>
                  <a:srgbClr val="0000FF"/>
                </a:solidFill>
                <a:latin typeface="Times New Roman" panose="02020603050405020304" pitchFamily="18" charset="0"/>
              </a:rPr>
              <a:t>2. Now speak out and write.</a:t>
            </a:r>
            <a:endParaRPr lang="en-US" altLang="zh-CN" sz="28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p:nvPr/>
        </p:nvSpPr>
        <p:spPr>
          <a:xfrm>
            <a:off x="570865" y="318770"/>
            <a:ext cx="4684395" cy="829945"/>
          </a:xfrm>
          <a:prstGeom prst="rect">
            <a:avLst/>
          </a:prstGeom>
          <a:noFill/>
          <a:ln w="9525">
            <a:noFill/>
          </a:ln>
        </p:spPr>
        <p:txBody>
          <a:bodyPr wrap="square">
            <a:spAutoFit/>
          </a:bodyPr>
          <a:lstStyle/>
          <a:p>
            <a:pPr marL="342900" indent="-342900">
              <a:lnSpc>
                <a:spcPct val="150000"/>
              </a:lnSpc>
            </a:pPr>
            <a:r>
              <a:rPr lang="en-US" altLang="zh-CN" sz="3200" b="1" noProof="1" smtClean="0">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A possible answer:</a:t>
            </a:r>
            <a:endParaRPr lang="en-US" altLang="zh-CN" sz="3200" b="1" i="1" noProof="1" smtClean="0">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rot="21360000">
            <a:off x="709295" y="1113155"/>
            <a:ext cx="10835640" cy="4356100"/>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rtlCol="0">
            <a:spAutoFit/>
          </a:bodyPr>
          <a:lstStyle/>
          <a:p>
            <a:pPr>
              <a:lnSpc>
                <a:spcPct val="140000"/>
              </a:lnSpc>
            </a:pPr>
            <a:r>
              <a:rPr lang="en-US" altLang="zh-CN" sz="2200" dirty="0" smtClean="0">
                <a:latin typeface="Times New Roman" panose="02020603050405020304" pitchFamily="18" charset="0"/>
              </a:rPr>
              <a:t>Yuan </a:t>
            </a:r>
            <a:r>
              <a:rPr lang="en-US" altLang="zh-CN" sz="2200" dirty="0" err="1" smtClean="0">
                <a:latin typeface="Times New Roman" panose="02020603050405020304" pitchFamily="18" charset="0"/>
              </a:rPr>
              <a:t>Longping</a:t>
            </a:r>
            <a:r>
              <a:rPr lang="en-US" altLang="zh-CN" sz="2200" dirty="0" smtClean="0">
                <a:latin typeface="Times New Roman" panose="02020603050405020304" pitchFamily="18" charset="0"/>
              </a:rPr>
              <a:t> was born in 1930 in Beijing. When he was 20 years old, he studied in Southwest Agricultural College. He finished his studies three years later and became a teacher.</a:t>
            </a:r>
          </a:p>
          <a:p>
            <a:pPr>
              <a:lnSpc>
                <a:spcPct val="140000"/>
              </a:lnSpc>
            </a:pPr>
            <a:r>
              <a:rPr lang="en-US" altLang="zh-CN" sz="2200" dirty="0" smtClean="0">
                <a:latin typeface="Times New Roman" panose="02020603050405020304" pitchFamily="18" charset="0"/>
              </a:rPr>
              <a:t>In 1964, Yuan </a:t>
            </a:r>
            <a:r>
              <a:rPr lang="en-US" altLang="zh-CN" sz="2200" dirty="0" err="1" smtClean="0">
                <a:latin typeface="Times New Roman" panose="02020603050405020304" pitchFamily="18" charset="0"/>
              </a:rPr>
              <a:t>Longping</a:t>
            </a:r>
            <a:r>
              <a:rPr lang="en-US" altLang="zh-CN" sz="2200" dirty="0" smtClean="0">
                <a:latin typeface="Times New Roman" panose="02020603050405020304" pitchFamily="18" charset="0"/>
              </a:rPr>
              <a:t> made a special study of rice after natural disasters caused a great damage to China’s rice harvest. He wanted to find a new and strong kind of rice. He developed his new kind of rice in 1974.</a:t>
            </a:r>
          </a:p>
          <a:p>
            <a:pPr eaLnBrk="0" hangingPunct="0">
              <a:lnSpc>
                <a:spcPct val="140000"/>
              </a:lnSpc>
              <a:spcAft>
                <a:spcPts val="600"/>
              </a:spcAft>
            </a:pPr>
            <a:r>
              <a:rPr lang="en-US" altLang="zh-CN" sz="2200" dirty="0" smtClean="0">
                <a:latin typeface="Times New Roman" panose="02020603050405020304" pitchFamily="18" charset="0"/>
              </a:rPr>
              <a:t>In the 1980s, he travelled around the world and gave advice about growing rice to many people. In 2004, he won the World Food Prize for his contribution. Yuan </a:t>
            </a:r>
            <a:r>
              <a:rPr lang="en-US" altLang="zh-CN" sz="2200" dirty="0" err="1" smtClean="0">
                <a:latin typeface="Times New Roman" panose="02020603050405020304" pitchFamily="18" charset="0"/>
              </a:rPr>
              <a:t>Longping’s</a:t>
            </a:r>
            <a:r>
              <a:rPr lang="en-US" altLang="zh-CN" sz="2200" dirty="0" smtClean="0">
                <a:latin typeface="Times New Roman" panose="02020603050405020304" pitchFamily="18" charset="0"/>
              </a:rPr>
              <a:t> new rice has helped many countries of the world grow more rice than before. So he is called “The Father of Hybrid Rice”. He has saved many people from hunger, and that is why he is a hero.</a:t>
            </a:r>
            <a:endParaRPr lang="zh-CN" altLang="en-US" sz="2200" dirty="0">
              <a:solidFill>
                <a:schemeClr val="accent6">
                  <a:lumMod val="50000"/>
                </a:schemeClr>
              </a:solidFill>
            </a:endParaRPr>
          </a:p>
        </p:txBody>
      </p:sp>
      <p:pic>
        <p:nvPicPr>
          <p:cNvPr id="7" name="图片 6" descr="5904ac1f83b57_610.jpg"/>
          <p:cNvPicPr>
            <a:picLocks noChangeAspect="1"/>
          </p:cNvPicPr>
          <p:nvPr/>
        </p:nvPicPr>
        <p:blipFill>
          <a:blip r:embed="rId2" cstate="print">
            <a:clrChange>
              <a:clrFrom>
                <a:srgbClr val="F6F6F6"/>
              </a:clrFrom>
              <a:clrTo>
                <a:srgbClr val="F6F6F6">
                  <a:alpha val="0"/>
                </a:srgbClr>
              </a:clrTo>
            </a:clrChange>
          </a:blip>
          <a:stretch>
            <a:fillRect/>
          </a:stretch>
        </p:blipFill>
        <p:spPr>
          <a:xfrm>
            <a:off x="10197178" y="367401"/>
            <a:ext cx="1322738" cy="13227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11"/>
          <p:cNvSpPr>
            <a:spLocks noChangeArrowheads="1" noTextEdit="1"/>
          </p:cNvSpPr>
          <p:nvPr/>
        </p:nvSpPr>
        <p:spPr bwMode="auto">
          <a:xfrm>
            <a:off x="730866" y="1056491"/>
            <a:ext cx="2368591" cy="467845"/>
          </a:xfrm>
          <a:prstGeom prst="rect">
            <a:avLst/>
          </a:prstGeom>
          <a:noFill/>
          <a:ln w="9525">
            <a:noFill/>
            <a:miter lim="800000"/>
          </a:ln>
        </p:spPr>
        <p:txBody>
          <a:bodyPr/>
          <a:lstStyle/>
          <a:p>
            <a:r>
              <a:rPr lang="en-US" altLang="zh-CN" sz="2800" b="1" dirty="0" smtClean="0">
                <a:solidFill>
                  <a:srgbClr val="0000FF"/>
                </a:solidFill>
                <a:latin typeface="+mj-ea"/>
                <a:ea typeface="+mj-ea"/>
                <a:cs typeface="+mj-ea"/>
              </a:rPr>
              <a:t>I.</a:t>
            </a:r>
            <a:r>
              <a:rPr lang="zh-CN" altLang="en-US" sz="2800" b="1" dirty="0" smtClean="0">
                <a:solidFill>
                  <a:srgbClr val="0000FF"/>
                </a:solidFill>
                <a:latin typeface="+mj-ea"/>
                <a:ea typeface="+mj-ea"/>
                <a:cs typeface="+mj-ea"/>
              </a:rPr>
              <a:t>单项填空</a:t>
            </a:r>
            <a:endParaRPr lang="zh-CN" altLang="en-US" sz="2800" dirty="0">
              <a:solidFill>
                <a:srgbClr val="0000FF"/>
              </a:solidFill>
              <a:latin typeface="+mj-ea"/>
              <a:ea typeface="+mj-ea"/>
              <a:cs typeface="+mj-ea"/>
            </a:endParaRPr>
          </a:p>
        </p:txBody>
      </p:sp>
      <p:sp>
        <p:nvSpPr>
          <p:cNvPr id="9" name="TextBox 8"/>
          <p:cNvSpPr txBox="1"/>
          <p:nvPr/>
        </p:nvSpPr>
        <p:spPr>
          <a:xfrm>
            <a:off x="741680" y="1590425"/>
            <a:ext cx="10852785" cy="4556125"/>
          </a:xfrm>
          <a:prstGeom prst="rect">
            <a:avLst/>
          </a:prstGeom>
          <a:noFill/>
        </p:spPr>
        <p:txBody>
          <a:bodyPr wrap="square" rtlCol="0">
            <a:spAutoFit/>
          </a:bodyPr>
          <a:lstStyle/>
          <a:p>
            <a:pPr marL="514350" indent="-514350">
              <a:lnSpc>
                <a:spcPct val="110000"/>
              </a:lnSpc>
            </a:pPr>
            <a:r>
              <a:rPr lang="en-US" altLang="zh-CN" sz="2400" dirty="0" smtClean="0"/>
              <a:t>1. The mother managed ______ for work without ______ her baby know.</a:t>
            </a:r>
          </a:p>
          <a:p>
            <a:pPr marL="514350" indent="-514350">
              <a:lnSpc>
                <a:spcPct val="110000"/>
              </a:lnSpc>
            </a:pPr>
            <a:r>
              <a:rPr lang="en-US" altLang="zh-CN" sz="2400" dirty="0" smtClean="0"/>
              <a:t>     A. leaving; letting                                 B. to leave; to let     </a:t>
            </a:r>
          </a:p>
          <a:p>
            <a:pPr marL="514350" indent="-514350">
              <a:lnSpc>
                <a:spcPct val="110000"/>
              </a:lnSpc>
            </a:pPr>
            <a:r>
              <a:rPr lang="en-US" altLang="zh-CN" sz="2400" dirty="0" smtClean="0"/>
              <a:t>     C. leaving; letting                                 D. to leave; letting</a:t>
            </a:r>
          </a:p>
          <a:p>
            <a:pPr marL="514350" indent="-514350">
              <a:lnSpc>
                <a:spcPct val="110000"/>
              </a:lnSpc>
            </a:pPr>
            <a:r>
              <a:rPr lang="en-US" altLang="zh-CN" sz="2400" dirty="0" smtClean="0"/>
              <a:t>2. — His father ______ a serious illness.</a:t>
            </a:r>
          </a:p>
          <a:p>
            <a:pPr marL="514350" indent="-514350">
              <a:lnSpc>
                <a:spcPct val="110000"/>
              </a:lnSpc>
            </a:pPr>
            <a:r>
              <a:rPr lang="en-US" altLang="zh-CN" sz="2400" dirty="0" smtClean="0"/>
              <a:t>    — Really? I’m sorry to hear that.</a:t>
            </a:r>
          </a:p>
          <a:p>
            <a:pPr marL="514350" indent="-514350">
              <a:lnSpc>
                <a:spcPct val="110000"/>
              </a:lnSpc>
            </a:pPr>
            <a:r>
              <a:rPr lang="en-US" altLang="zh-CN" sz="2400" dirty="0" smtClean="0"/>
              <a:t>     A. died of           B. worried about    C. searched for   D. looked after</a:t>
            </a:r>
          </a:p>
          <a:p>
            <a:pPr marL="514350" indent="-514350">
              <a:lnSpc>
                <a:spcPct val="110000"/>
              </a:lnSpc>
            </a:pPr>
            <a:r>
              <a:rPr lang="en-US" altLang="zh-CN" sz="2400" dirty="0" smtClean="0"/>
              <a:t>3. There are ______ eggs in the fridge, so we must go to buy some for dinner.</a:t>
            </a:r>
          </a:p>
          <a:p>
            <a:pPr marL="514350" indent="-514350">
              <a:lnSpc>
                <a:spcPct val="110000"/>
              </a:lnSpc>
            </a:pPr>
            <a:r>
              <a:rPr lang="en-US" altLang="zh-CN" sz="2400" dirty="0" smtClean="0"/>
              <a:t>    A. some             B. few                     C. little                 D. a few</a:t>
            </a:r>
          </a:p>
          <a:p>
            <a:pPr marL="514350" indent="-514350">
              <a:lnSpc>
                <a:spcPct val="110000"/>
              </a:lnSpc>
            </a:pPr>
            <a:r>
              <a:rPr lang="en-US" altLang="zh-CN" sz="2400" dirty="0" smtClean="0"/>
              <a:t>4. To give ______ some peace, </a:t>
            </a:r>
            <a:r>
              <a:rPr lang="en-US" altLang="zh-CN" sz="2400" dirty="0" err="1" smtClean="0"/>
              <a:t>Mr</a:t>
            </a:r>
            <a:r>
              <a:rPr lang="en-US" altLang="zh-CN" sz="2400" dirty="0" smtClean="0"/>
              <a:t> Smith went for a walk in the country on ______ own.</a:t>
            </a:r>
          </a:p>
          <a:p>
            <a:pPr marL="514350" indent="-514350">
              <a:lnSpc>
                <a:spcPct val="110000"/>
              </a:lnSpc>
            </a:pPr>
            <a:r>
              <a:rPr lang="en-US" altLang="zh-CN" sz="2400" dirty="0" smtClean="0"/>
              <a:t>    A. him; his          B. himself; his         C. him; him         D. himself; he’s</a:t>
            </a:r>
          </a:p>
        </p:txBody>
      </p:sp>
      <p:sp>
        <p:nvSpPr>
          <p:cNvPr id="10" name="TextBox 9"/>
          <p:cNvSpPr txBox="1"/>
          <p:nvPr/>
        </p:nvSpPr>
        <p:spPr>
          <a:xfrm>
            <a:off x="4493326" y="1620774"/>
            <a:ext cx="546429" cy="460375"/>
          </a:xfrm>
          <a:prstGeom prst="rect">
            <a:avLst/>
          </a:prstGeom>
          <a:noFill/>
        </p:spPr>
        <p:txBody>
          <a:bodyPr wrap="square" rtlCol="0">
            <a:spAutoFit/>
          </a:bodyPr>
          <a:lstStyle/>
          <a:p>
            <a:r>
              <a:rPr lang="en-US" altLang="zh-CN" sz="2400" dirty="0" smtClean="0">
                <a:solidFill>
                  <a:srgbClr val="C00000"/>
                </a:solidFill>
              </a:rPr>
              <a:t>D</a:t>
            </a:r>
          </a:p>
        </p:txBody>
      </p:sp>
      <p:sp>
        <p:nvSpPr>
          <p:cNvPr id="13" name="TextBox 12"/>
          <p:cNvSpPr txBox="1"/>
          <p:nvPr/>
        </p:nvSpPr>
        <p:spPr>
          <a:xfrm>
            <a:off x="3221844" y="2827933"/>
            <a:ext cx="546429" cy="460375"/>
          </a:xfrm>
          <a:prstGeom prst="rect">
            <a:avLst/>
          </a:prstGeom>
          <a:noFill/>
        </p:spPr>
        <p:txBody>
          <a:bodyPr wrap="square" rtlCol="0">
            <a:spAutoFit/>
          </a:bodyPr>
          <a:lstStyle/>
          <a:p>
            <a:r>
              <a:rPr lang="en-US" altLang="zh-CN" sz="2400" dirty="0" smtClean="0">
                <a:solidFill>
                  <a:srgbClr val="C00000"/>
                </a:solidFill>
              </a:rPr>
              <a:t>A </a:t>
            </a:r>
          </a:p>
        </p:txBody>
      </p:sp>
      <p:sp>
        <p:nvSpPr>
          <p:cNvPr id="14" name="TextBox 13"/>
          <p:cNvSpPr txBox="1"/>
          <p:nvPr/>
        </p:nvSpPr>
        <p:spPr>
          <a:xfrm>
            <a:off x="2934028" y="4028172"/>
            <a:ext cx="546429" cy="460375"/>
          </a:xfrm>
          <a:prstGeom prst="rect">
            <a:avLst/>
          </a:prstGeom>
          <a:noFill/>
        </p:spPr>
        <p:txBody>
          <a:bodyPr wrap="square" rtlCol="0">
            <a:spAutoFit/>
          </a:bodyPr>
          <a:lstStyle/>
          <a:p>
            <a:r>
              <a:rPr lang="en-US" altLang="zh-CN" sz="2400" dirty="0" smtClean="0">
                <a:solidFill>
                  <a:srgbClr val="C00000"/>
                </a:solidFill>
              </a:rPr>
              <a:t>B </a:t>
            </a:r>
          </a:p>
        </p:txBody>
      </p:sp>
      <p:sp>
        <p:nvSpPr>
          <p:cNvPr id="7" name="TextBox 6"/>
          <p:cNvSpPr txBox="1"/>
          <p:nvPr/>
        </p:nvSpPr>
        <p:spPr>
          <a:xfrm>
            <a:off x="2520371" y="4823820"/>
            <a:ext cx="546429" cy="460375"/>
          </a:xfrm>
          <a:prstGeom prst="rect">
            <a:avLst/>
          </a:prstGeom>
          <a:noFill/>
        </p:spPr>
        <p:txBody>
          <a:bodyPr wrap="square" rtlCol="0">
            <a:spAutoFit/>
          </a:bodyPr>
          <a:lstStyle/>
          <a:p>
            <a:r>
              <a:rPr lang="en-US" altLang="zh-CN" sz="2400" dirty="0" smtClean="0">
                <a:solidFill>
                  <a:srgbClr val="C00000"/>
                </a:solidFill>
              </a:rPr>
              <a:t>B</a:t>
            </a:r>
            <a:r>
              <a:rPr lang="en-US" altLang="zh-CN" sz="2400" dirty="0" smtClean="0">
                <a:solidFill>
                  <a:srgbClr val="0000FF"/>
                </a:solidFill>
              </a:rPr>
              <a:t> </a:t>
            </a:r>
          </a:p>
        </p:txBody>
      </p:sp>
      <p:grpSp>
        <p:nvGrpSpPr>
          <p:cNvPr id="11" name="组合 10"/>
          <p:cNvGrpSpPr/>
          <p:nvPr/>
        </p:nvGrpSpPr>
        <p:grpSpPr>
          <a:xfrm>
            <a:off x="589280" y="121729"/>
            <a:ext cx="3304540" cy="1003300"/>
            <a:chOff x="700" y="622"/>
            <a:chExt cx="5204" cy="1580"/>
          </a:xfrm>
        </p:grpSpPr>
        <p:sp>
          <p:nvSpPr>
            <p:cNvPr id="12" name="TextBox 2"/>
            <p:cNvSpPr txBox="1"/>
            <p:nvPr/>
          </p:nvSpPr>
          <p:spPr>
            <a:xfrm>
              <a:off x="1900" y="963"/>
              <a:ext cx="3810" cy="1016"/>
            </a:xfrm>
            <a:prstGeom prst="rect">
              <a:avLst/>
            </a:prstGeom>
            <a:noFill/>
          </p:spPr>
          <p:txBody>
            <a:bodyPr wrap="none" rtlCol="0">
              <a:spAutoFit/>
            </a:bodyPr>
            <a:lstStyle/>
            <a:p>
              <a:pPr algn="l"/>
              <a:r>
                <a:rPr lang="zh-CN" altLang="en-US" sz="3600" b="1" dirty="0" smtClean="0">
                  <a:solidFill>
                    <a:srgbClr val="009FB9"/>
                  </a:solidFill>
                  <a:latin typeface="+mj-ea"/>
                  <a:ea typeface="+mj-ea"/>
                </a:rPr>
                <a:t>课 堂 达 标</a:t>
              </a:r>
            </a:p>
          </p:txBody>
        </p:sp>
        <p:pic>
          <p:nvPicPr>
            <p:cNvPr id="15" name="图片 14" descr="标题2"/>
            <p:cNvPicPr>
              <a:picLocks noChangeAspect="1"/>
            </p:cNvPicPr>
            <p:nvPr/>
          </p:nvPicPr>
          <p:blipFill>
            <a:blip r:embed="rId3" cstate="print"/>
            <a:stretch>
              <a:fillRect/>
            </a:stretch>
          </p:blipFill>
          <p:spPr>
            <a:xfrm>
              <a:off x="700" y="622"/>
              <a:ext cx="1580" cy="1580"/>
            </a:xfrm>
            <a:prstGeom prst="rect">
              <a:avLst/>
            </a:prstGeom>
          </p:spPr>
        </p:pic>
        <p:cxnSp>
          <p:nvCxnSpPr>
            <p:cNvPr id="16" name="直接连接符 15"/>
            <p:cNvCxnSpPr/>
            <p:nvPr/>
          </p:nvCxnSpPr>
          <p:spPr>
            <a:xfrm>
              <a:off x="1161" y="1880"/>
              <a:ext cx="4743"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gr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48995" y="1226820"/>
            <a:ext cx="10723245" cy="4569460"/>
          </a:xfrm>
          <a:prstGeom prst="rect">
            <a:avLst/>
          </a:prstGeom>
          <a:noFill/>
        </p:spPr>
        <p:txBody>
          <a:bodyPr wrap="square" rtlCol="0">
            <a:spAutoFit/>
          </a:bodyPr>
          <a:lstStyle/>
          <a:p>
            <a:pPr>
              <a:lnSpc>
                <a:spcPct val="140000"/>
              </a:lnSpc>
            </a:pPr>
            <a:r>
              <a:rPr lang="en-US" altLang="zh-CN" sz="2600" dirty="0" smtClean="0">
                <a:latin typeface="Times New Roman" panose="02020603050405020304" pitchFamily="18" charset="0"/>
                <a:cs typeface="Times New Roman" panose="02020603050405020304" pitchFamily="18" charset="0"/>
              </a:rPr>
              <a:t>1. Finally he decided to ________</a:t>
            </a:r>
            <a:r>
              <a:rPr lang="zh-CN" altLang="en-US" sz="2600" b="1" dirty="0" smtClean="0">
                <a:latin typeface="宋体" panose="02010600030101010101" pitchFamily="2" charset="-122"/>
                <a:ea typeface="宋体" panose="02010600030101010101" pitchFamily="2" charset="-122"/>
                <a:cs typeface="Times New Roman" panose="02020603050405020304" pitchFamily="18" charset="0"/>
              </a:rPr>
              <a:t>（继续）</a:t>
            </a:r>
            <a:r>
              <a:rPr lang="en-US" altLang="zh-CN" sz="2600" dirty="0" smtClean="0">
                <a:latin typeface="Times New Roman" panose="02020603050405020304" pitchFamily="18" charset="0"/>
                <a:cs typeface="Times New Roman" panose="02020603050405020304" pitchFamily="18" charset="0"/>
              </a:rPr>
              <a:t>with his study for another two  </a:t>
            </a:r>
          </a:p>
          <a:p>
            <a:pPr>
              <a:lnSpc>
                <a:spcPct val="140000"/>
              </a:lnSpc>
            </a:pPr>
            <a:r>
              <a:rPr lang="en-US" altLang="zh-CN" sz="2600" dirty="0">
                <a:latin typeface="Times New Roman" panose="02020603050405020304" pitchFamily="18" charset="0"/>
                <a:cs typeface="Times New Roman" panose="02020603050405020304" pitchFamily="18" charset="0"/>
              </a:rPr>
              <a:t> </a:t>
            </a:r>
            <a:r>
              <a:rPr lang="en-US" altLang="zh-CN" sz="2600" dirty="0" smtClean="0">
                <a:latin typeface="Times New Roman" panose="02020603050405020304" pitchFamily="18" charset="0"/>
                <a:cs typeface="Times New Roman" panose="02020603050405020304" pitchFamily="18" charset="0"/>
              </a:rPr>
              <a:t>   years.</a:t>
            </a:r>
          </a:p>
          <a:p>
            <a:pPr>
              <a:lnSpc>
                <a:spcPct val="140000"/>
              </a:lnSpc>
            </a:pPr>
            <a:r>
              <a:rPr lang="en-US" altLang="zh-CN" sz="2600" dirty="0" smtClean="0">
                <a:latin typeface="Times New Roman" panose="02020603050405020304" pitchFamily="18" charset="0"/>
                <a:cs typeface="Times New Roman" panose="02020603050405020304" pitchFamily="18" charset="0"/>
              </a:rPr>
              <a:t>2. I suddenly r________ I was wearing someone else’s coat when I saw mine </a:t>
            </a:r>
          </a:p>
          <a:p>
            <a:pPr>
              <a:lnSpc>
                <a:spcPct val="140000"/>
              </a:lnSpc>
            </a:pPr>
            <a:r>
              <a:rPr lang="en-US" altLang="zh-CN" sz="2600" dirty="0">
                <a:latin typeface="Times New Roman" panose="02020603050405020304" pitchFamily="18" charset="0"/>
                <a:cs typeface="Times New Roman" panose="02020603050405020304" pitchFamily="18" charset="0"/>
              </a:rPr>
              <a:t> </a:t>
            </a:r>
            <a:r>
              <a:rPr lang="en-US" altLang="zh-CN" sz="2600" dirty="0" smtClean="0">
                <a:latin typeface="Times New Roman" panose="02020603050405020304" pitchFamily="18" charset="0"/>
                <a:cs typeface="Times New Roman" panose="02020603050405020304" pitchFamily="18" charset="0"/>
              </a:rPr>
              <a:t>   on the sofa.</a:t>
            </a:r>
          </a:p>
          <a:p>
            <a:pPr>
              <a:lnSpc>
                <a:spcPct val="140000"/>
              </a:lnSpc>
            </a:pPr>
            <a:r>
              <a:rPr lang="en-US" altLang="zh-CN" sz="2600" dirty="0" smtClean="0">
                <a:latin typeface="Times New Roman" panose="02020603050405020304" pitchFamily="18" charset="0"/>
                <a:cs typeface="Times New Roman" panose="02020603050405020304" pitchFamily="18" charset="0"/>
              </a:rPr>
              <a:t>3. At that time, the doctors ______________ </a:t>
            </a:r>
            <a:r>
              <a:rPr lang="en-US" altLang="zh-CN" sz="26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2600" b="1" dirty="0" smtClean="0">
                <a:latin typeface="宋体" panose="02010600030101010101" pitchFamily="2" charset="-122"/>
                <a:ea typeface="宋体" panose="02010600030101010101" pitchFamily="2" charset="-122"/>
                <a:cs typeface="Times New Roman" panose="02020603050405020304" pitchFamily="18" charset="0"/>
              </a:rPr>
              <a:t>治疗）</a:t>
            </a:r>
            <a:r>
              <a:rPr lang="en-US" altLang="zh-CN" sz="2600" dirty="0" smtClean="0">
                <a:latin typeface="Times New Roman" panose="02020603050405020304" pitchFamily="18" charset="0"/>
                <a:cs typeface="Times New Roman" panose="02020603050405020304" pitchFamily="18" charset="0"/>
              </a:rPr>
              <a:t>the sick boy.</a:t>
            </a:r>
          </a:p>
          <a:p>
            <a:pPr>
              <a:lnSpc>
                <a:spcPct val="140000"/>
              </a:lnSpc>
            </a:pPr>
            <a:r>
              <a:rPr lang="en-US" altLang="zh-CN" sz="2600" dirty="0" smtClean="0">
                <a:latin typeface="Times New Roman" panose="02020603050405020304" pitchFamily="18" charset="0"/>
                <a:cs typeface="Times New Roman" panose="02020603050405020304" pitchFamily="18" charset="0"/>
              </a:rPr>
              <a:t>4. The parents looked worried because the doctors were doing an o________ </a:t>
            </a:r>
          </a:p>
          <a:p>
            <a:pPr>
              <a:lnSpc>
                <a:spcPct val="140000"/>
              </a:lnSpc>
            </a:pPr>
            <a:r>
              <a:rPr lang="en-US" altLang="zh-CN" sz="2600" dirty="0">
                <a:latin typeface="Times New Roman" panose="02020603050405020304" pitchFamily="18" charset="0"/>
                <a:cs typeface="Times New Roman" panose="02020603050405020304" pitchFamily="18" charset="0"/>
              </a:rPr>
              <a:t> </a:t>
            </a:r>
            <a:r>
              <a:rPr lang="en-US" altLang="zh-CN" sz="2600" dirty="0" smtClean="0">
                <a:latin typeface="Times New Roman" panose="02020603050405020304" pitchFamily="18" charset="0"/>
                <a:cs typeface="Times New Roman" panose="02020603050405020304" pitchFamily="18" charset="0"/>
              </a:rPr>
              <a:t>   on their daughter’s leg.</a:t>
            </a:r>
          </a:p>
          <a:p>
            <a:pPr>
              <a:lnSpc>
                <a:spcPct val="140000"/>
              </a:lnSpc>
            </a:pPr>
            <a:r>
              <a:rPr lang="en-US" altLang="zh-CN" sz="2600" dirty="0" smtClean="0">
                <a:latin typeface="Times New Roman" panose="02020603050405020304" pitchFamily="18" charset="0"/>
                <a:cs typeface="Times New Roman" panose="02020603050405020304" pitchFamily="18" charset="0"/>
              </a:rPr>
              <a:t>5. We need to buy some garden ______</a:t>
            </a:r>
            <a:r>
              <a:rPr lang="zh-CN" altLang="en-US" sz="2600" b="1" dirty="0" smtClean="0">
                <a:latin typeface="宋体" panose="02010600030101010101" pitchFamily="2" charset="-122"/>
                <a:ea typeface="宋体" panose="02010600030101010101" pitchFamily="2" charset="-122"/>
                <a:cs typeface="Times New Roman" panose="02020603050405020304" pitchFamily="18" charset="0"/>
              </a:rPr>
              <a:t>（工具）</a:t>
            </a:r>
            <a:r>
              <a:rPr lang="en-US" altLang="zh-CN" sz="2600" dirty="0" smtClean="0">
                <a:latin typeface="Times New Roman" panose="02020603050405020304" pitchFamily="18" charset="0"/>
                <a:cs typeface="Times New Roman" panose="02020603050405020304" pitchFamily="18" charset="0"/>
              </a:rPr>
              <a:t>to plant flowers.</a:t>
            </a:r>
          </a:p>
        </p:txBody>
      </p:sp>
      <p:sp>
        <p:nvSpPr>
          <p:cNvPr id="8" name="WordArt 11"/>
          <p:cNvSpPr>
            <a:spLocks noChangeArrowheads="1" noTextEdit="1"/>
          </p:cNvSpPr>
          <p:nvPr/>
        </p:nvSpPr>
        <p:spPr bwMode="auto">
          <a:xfrm>
            <a:off x="887095" y="544830"/>
            <a:ext cx="7602220" cy="581660"/>
          </a:xfrm>
          <a:prstGeom prst="rect">
            <a:avLst/>
          </a:prstGeom>
          <a:noFill/>
          <a:ln w="9525">
            <a:noFill/>
            <a:miter lim="800000"/>
          </a:ln>
        </p:spPr>
        <p:txBody>
          <a:bodyPr/>
          <a:lstStyle/>
          <a:p>
            <a:pPr>
              <a:lnSpc>
                <a:spcPct val="110000"/>
              </a:lnSpc>
            </a:pPr>
            <a:r>
              <a:rPr lang="en-US" altLang="zh-CN" sz="2800" b="1" dirty="0" smtClean="0">
                <a:solidFill>
                  <a:srgbClr val="0000FF"/>
                </a:solidFill>
                <a:latin typeface="+mj-ea"/>
                <a:ea typeface="+mj-ea"/>
                <a:cs typeface="+mj-ea"/>
              </a:rPr>
              <a:t>II. </a:t>
            </a:r>
            <a:r>
              <a:rPr lang="zh-CN" altLang="en-US" sz="2800" b="1" dirty="0" smtClean="0">
                <a:solidFill>
                  <a:srgbClr val="0000FF"/>
                </a:solidFill>
                <a:latin typeface="+mj-ea"/>
                <a:ea typeface="+mj-ea"/>
                <a:cs typeface="+mj-ea"/>
              </a:rPr>
              <a:t>根据句意及首字母或汉语提示完成单词</a:t>
            </a:r>
            <a:endParaRPr lang="zh-CN" altLang="en-US" sz="2800" dirty="0">
              <a:solidFill>
                <a:srgbClr val="0000FF"/>
              </a:solidFill>
              <a:latin typeface="+mj-ea"/>
              <a:ea typeface="+mj-ea"/>
              <a:cs typeface="+mj-ea"/>
            </a:endParaRPr>
          </a:p>
        </p:txBody>
      </p:sp>
      <p:sp>
        <p:nvSpPr>
          <p:cNvPr id="10" name="TextBox 9"/>
          <p:cNvSpPr txBox="1"/>
          <p:nvPr/>
        </p:nvSpPr>
        <p:spPr>
          <a:xfrm>
            <a:off x="3974592" y="1328394"/>
            <a:ext cx="1652663" cy="491490"/>
          </a:xfrm>
          <a:prstGeom prst="rect">
            <a:avLst/>
          </a:prstGeom>
          <a:noFill/>
        </p:spPr>
        <p:txBody>
          <a:bodyPr wrap="square" rtlCol="0">
            <a:spAutoFit/>
          </a:bodyPr>
          <a:lstStyle/>
          <a:p>
            <a:r>
              <a:rPr lang="en-US" altLang="zh-CN" sz="2600" dirty="0" smtClean="0">
                <a:solidFill>
                  <a:srgbClr val="0000FF"/>
                </a:solidFill>
              </a:rPr>
              <a:t> </a:t>
            </a:r>
            <a:r>
              <a:rPr lang="en-US" altLang="zh-CN" sz="2600" dirty="0" smtClean="0">
                <a:solidFill>
                  <a:srgbClr val="C00000"/>
                </a:solidFill>
              </a:rPr>
              <a:t>continue</a:t>
            </a:r>
          </a:p>
        </p:txBody>
      </p:sp>
      <p:sp>
        <p:nvSpPr>
          <p:cNvPr id="11" name="TextBox 10"/>
          <p:cNvSpPr txBox="1"/>
          <p:nvPr/>
        </p:nvSpPr>
        <p:spPr>
          <a:xfrm>
            <a:off x="2773862" y="2439289"/>
            <a:ext cx="1651380" cy="491490"/>
          </a:xfrm>
          <a:prstGeom prst="rect">
            <a:avLst/>
          </a:prstGeom>
          <a:noFill/>
        </p:spPr>
        <p:txBody>
          <a:bodyPr wrap="square" rtlCol="0">
            <a:spAutoFit/>
          </a:bodyPr>
          <a:lstStyle/>
          <a:p>
            <a:r>
              <a:rPr lang="en-US" altLang="zh-CN" sz="2600" dirty="0" smtClean="0">
                <a:solidFill>
                  <a:srgbClr val="0000FF"/>
                </a:solidFill>
              </a:rPr>
              <a:t> </a:t>
            </a:r>
            <a:r>
              <a:rPr lang="en-US" altLang="zh-CN" sz="2600" dirty="0" err="1" smtClean="0">
                <a:solidFill>
                  <a:srgbClr val="C00000"/>
                </a:solidFill>
              </a:rPr>
              <a:t>ealised</a:t>
            </a:r>
            <a:endParaRPr lang="en-US" altLang="zh-CN" sz="2600" dirty="0" smtClean="0">
              <a:solidFill>
                <a:srgbClr val="C00000"/>
              </a:solidFill>
            </a:endParaRPr>
          </a:p>
        </p:txBody>
      </p:sp>
      <p:sp>
        <p:nvSpPr>
          <p:cNvPr id="15" name="TextBox 14"/>
          <p:cNvSpPr txBox="1"/>
          <p:nvPr/>
        </p:nvSpPr>
        <p:spPr>
          <a:xfrm>
            <a:off x="4529566" y="3514965"/>
            <a:ext cx="2354824" cy="492443"/>
          </a:xfrm>
          <a:prstGeom prst="rect">
            <a:avLst/>
          </a:prstGeom>
          <a:noFill/>
        </p:spPr>
        <p:txBody>
          <a:bodyPr wrap="square" rtlCol="0">
            <a:spAutoFit/>
          </a:bodyPr>
          <a:lstStyle/>
          <a:p>
            <a:r>
              <a:rPr lang="en-US" altLang="zh-CN" sz="2600" dirty="0" smtClean="0">
                <a:solidFill>
                  <a:srgbClr val="0000FF"/>
                </a:solidFill>
              </a:rPr>
              <a:t> </a:t>
            </a:r>
            <a:r>
              <a:rPr lang="en-US" altLang="zh-CN" sz="2600" dirty="0" smtClean="0">
                <a:solidFill>
                  <a:srgbClr val="C00000"/>
                </a:solidFill>
              </a:rPr>
              <a:t>were treating</a:t>
            </a:r>
          </a:p>
        </p:txBody>
      </p:sp>
      <p:sp>
        <p:nvSpPr>
          <p:cNvPr id="9" name="TextBox 8"/>
          <p:cNvSpPr txBox="1"/>
          <p:nvPr/>
        </p:nvSpPr>
        <p:spPr>
          <a:xfrm>
            <a:off x="9681210" y="4081145"/>
            <a:ext cx="1763395" cy="491490"/>
          </a:xfrm>
          <a:prstGeom prst="rect">
            <a:avLst/>
          </a:prstGeom>
          <a:noFill/>
        </p:spPr>
        <p:txBody>
          <a:bodyPr wrap="square" rtlCol="0">
            <a:spAutoFit/>
          </a:bodyPr>
          <a:lstStyle/>
          <a:p>
            <a:r>
              <a:rPr lang="en-US" altLang="zh-CN" sz="2600" dirty="0" smtClean="0">
                <a:solidFill>
                  <a:srgbClr val="0000FF"/>
                </a:solidFill>
              </a:rPr>
              <a:t> </a:t>
            </a:r>
            <a:r>
              <a:rPr lang="en-US" altLang="zh-CN" sz="2600" dirty="0" err="1" smtClean="0">
                <a:solidFill>
                  <a:srgbClr val="C00000"/>
                </a:solidFill>
              </a:rPr>
              <a:t>peration</a:t>
            </a:r>
            <a:endParaRPr lang="en-US" altLang="zh-CN" sz="2600" dirty="0" smtClean="0">
              <a:solidFill>
                <a:srgbClr val="C00000"/>
              </a:solidFill>
            </a:endParaRPr>
          </a:p>
        </p:txBody>
      </p:sp>
      <p:sp>
        <p:nvSpPr>
          <p:cNvPr id="12" name="TextBox 11"/>
          <p:cNvSpPr txBox="1"/>
          <p:nvPr/>
        </p:nvSpPr>
        <p:spPr>
          <a:xfrm>
            <a:off x="5152033" y="5233266"/>
            <a:ext cx="1109507" cy="492443"/>
          </a:xfrm>
          <a:prstGeom prst="rect">
            <a:avLst/>
          </a:prstGeom>
          <a:noFill/>
        </p:spPr>
        <p:txBody>
          <a:bodyPr wrap="square" rtlCol="0">
            <a:spAutoFit/>
          </a:bodyPr>
          <a:lstStyle/>
          <a:p>
            <a:r>
              <a:rPr lang="en-US" altLang="zh-CN" sz="2600" dirty="0" smtClean="0">
                <a:solidFill>
                  <a:srgbClr val="0000FF"/>
                </a:solidFill>
              </a:rPr>
              <a:t> </a:t>
            </a:r>
            <a:r>
              <a:rPr lang="en-US" altLang="zh-CN" sz="2600" dirty="0" smtClean="0">
                <a:solidFill>
                  <a:srgbClr val="C00000"/>
                </a:solidFill>
              </a:rPr>
              <a:t>tools</a:t>
            </a: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08832" y="1028822"/>
            <a:ext cx="11041039" cy="5048885"/>
          </a:xfrm>
          <a:prstGeom prst="rect">
            <a:avLst/>
          </a:prstGeom>
          <a:noFill/>
        </p:spPr>
        <p:txBody>
          <a:bodyPr wrap="square" rtlCol="0">
            <a:spAutoFit/>
          </a:bodyPr>
          <a:lstStyle/>
          <a:p>
            <a:pPr>
              <a:lnSpc>
                <a:spcPct val="130000"/>
              </a:lnSpc>
            </a:pP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越来越多的动物将死于饥饿和疾病。</a:t>
            </a:r>
            <a:endPar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      ______  ______  ______ animals will ________  ______ hunger and illness.</a:t>
            </a:r>
          </a:p>
          <a:p>
            <a:pPr>
              <a:lnSpc>
                <a:spcPct val="130000"/>
              </a:lnSpc>
            </a:pP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2.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那时候，大多数人不能上学校。</a:t>
            </a:r>
            <a:endPar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______  ______  ______ , most people couldn’t go to school.</a:t>
            </a:r>
          </a:p>
          <a:p>
            <a:pPr>
              <a:lnSpc>
                <a:spcPct val="130000"/>
              </a:lnSpc>
            </a:pP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3.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你能照顾好你自己吗？</a:t>
            </a:r>
            <a:endPar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    Are you able to _______  ______  ______  ______ yourself?</a:t>
            </a:r>
          </a:p>
          <a:p>
            <a:pPr>
              <a:lnSpc>
                <a:spcPct val="130000"/>
              </a:lnSpc>
            </a:pP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4.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他足够优秀能独立完成这台手术。</a:t>
            </a:r>
            <a:endPar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sz="2200" i="1"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 He is excellent _________ to complete the operation ______  ______  ______.</a:t>
            </a:r>
          </a:p>
          <a:p>
            <a:pPr>
              <a:lnSpc>
                <a:spcPct val="130000"/>
              </a:lnSpc>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5.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我们将提前二十分钟到达体育场，为的是有时间热身。</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We’ll arrived at the playground 20 minutes earlier ______  ______ we can</a:t>
            </a:r>
          </a:p>
          <a:p>
            <a:pPr>
              <a:lnSpc>
                <a:spcPct val="1300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have time to warm up.</a:t>
            </a:r>
          </a:p>
        </p:txBody>
      </p:sp>
      <p:sp>
        <p:nvSpPr>
          <p:cNvPr id="8" name="WordArt 11"/>
          <p:cNvSpPr>
            <a:spLocks noChangeArrowheads="1" noTextEdit="1"/>
          </p:cNvSpPr>
          <p:nvPr/>
        </p:nvSpPr>
        <p:spPr bwMode="auto">
          <a:xfrm>
            <a:off x="646396" y="514383"/>
            <a:ext cx="7386320" cy="580390"/>
          </a:xfrm>
          <a:prstGeom prst="rect">
            <a:avLst/>
          </a:prstGeom>
          <a:noFill/>
          <a:ln w="9525">
            <a:noFill/>
            <a:miter lim="800000"/>
          </a:ln>
        </p:spPr>
        <p:txBody>
          <a:bodyPr/>
          <a:lstStyle/>
          <a:p>
            <a:r>
              <a:rPr lang="en-US" altLang="zh-CN" sz="2800" b="1" dirty="0" smtClean="0">
                <a:solidFill>
                  <a:srgbClr val="0000FF"/>
                </a:solidFill>
                <a:latin typeface="+mj-ea"/>
                <a:ea typeface="+mj-ea"/>
                <a:cs typeface="+mj-ea"/>
              </a:rPr>
              <a:t>III.</a:t>
            </a:r>
            <a:r>
              <a:rPr lang="zh-CN" altLang="en-US" sz="2800" b="1" dirty="0" smtClean="0">
                <a:solidFill>
                  <a:srgbClr val="0000FF"/>
                </a:solidFill>
                <a:latin typeface="+mj-ea"/>
                <a:ea typeface="+mj-ea"/>
                <a:cs typeface="+mj-ea"/>
              </a:rPr>
              <a:t>根据汉语意思完成句子（每空一词）</a:t>
            </a:r>
            <a:endParaRPr lang="en-US" altLang="zh-CN" sz="2800" b="1" dirty="0" smtClean="0">
              <a:solidFill>
                <a:srgbClr val="0000FF"/>
              </a:solidFill>
              <a:latin typeface="+mj-ea"/>
              <a:ea typeface="+mj-ea"/>
              <a:cs typeface="+mj-ea"/>
            </a:endParaRPr>
          </a:p>
        </p:txBody>
      </p:sp>
      <p:sp>
        <p:nvSpPr>
          <p:cNvPr id="10" name="TextBox 9"/>
          <p:cNvSpPr txBox="1"/>
          <p:nvPr/>
        </p:nvSpPr>
        <p:spPr>
          <a:xfrm>
            <a:off x="1105823" y="1475155"/>
            <a:ext cx="6666742" cy="491490"/>
          </a:xfrm>
          <a:prstGeom prst="rect">
            <a:avLst/>
          </a:prstGeom>
          <a:noFill/>
        </p:spPr>
        <p:txBody>
          <a:bodyPr wrap="square" rtlCol="0">
            <a:spAutoFit/>
          </a:bodyPr>
          <a:lstStyle/>
          <a:p>
            <a:pPr>
              <a:lnSpc>
                <a:spcPct val="130000"/>
              </a:lnSpc>
            </a:pPr>
            <a:r>
              <a:rPr lang="en-US" altLang="zh-CN" sz="2000" dirty="0" smtClean="0">
                <a:solidFill>
                  <a:srgbClr val="0000FF"/>
                </a:solidFill>
              </a:rPr>
              <a:t> </a:t>
            </a:r>
            <a:r>
              <a:rPr lang="en-US" altLang="zh-CN" sz="2000" dirty="0" smtClean="0">
                <a:solidFill>
                  <a:srgbClr val="C00000"/>
                </a:solidFill>
              </a:rPr>
              <a:t>More        and      more                             die           of</a:t>
            </a:r>
          </a:p>
        </p:txBody>
      </p:sp>
      <p:sp>
        <p:nvSpPr>
          <p:cNvPr id="11" name="TextBox 10"/>
          <p:cNvSpPr txBox="1"/>
          <p:nvPr/>
        </p:nvSpPr>
        <p:spPr>
          <a:xfrm>
            <a:off x="2893503" y="3212080"/>
            <a:ext cx="4085889" cy="491490"/>
          </a:xfrm>
          <a:prstGeom prst="rect">
            <a:avLst/>
          </a:prstGeom>
          <a:noFill/>
        </p:spPr>
        <p:txBody>
          <a:bodyPr wrap="square" rtlCol="0">
            <a:spAutoFit/>
          </a:bodyPr>
          <a:lstStyle/>
          <a:p>
            <a:pPr>
              <a:lnSpc>
                <a:spcPct val="130000"/>
              </a:lnSpc>
            </a:pPr>
            <a:r>
              <a:rPr lang="en-US" altLang="zh-CN" sz="2000" dirty="0" smtClean="0">
                <a:solidFill>
                  <a:srgbClr val="C00000"/>
                </a:solidFill>
              </a:rPr>
              <a:t> take       good       care        of</a:t>
            </a:r>
          </a:p>
        </p:txBody>
      </p:sp>
      <p:sp>
        <p:nvSpPr>
          <p:cNvPr id="17" name="TextBox 16"/>
          <p:cNvSpPr txBox="1"/>
          <p:nvPr/>
        </p:nvSpPr>
        <p:spPr>
          <a:xfrm>
            <a:off x="1222375" y="2371725"/>
            <a:ext cx="3329940" cy="491490"/>
          </a:xfrm>
          <a:prstGeom prst="rect">
            <a:avLst/>
          </a:prstGeom>
          <a:noFill/>
        </p:spPr>
        <p:txBody>
          <a:bodyPr wrap="square" rtlCol="0">
            <a:spAutoFit/>
          </a:bodyPr>
          <a:lstStyle/>
          <a:p>
            <a:pPr>
              <a:lnSpc>
                <a:spcPct val="130000"/>
              </a:lnSpc>
            </a:pPr>
            <a:r>
              <a:rPr lang="en-US" altLang="zh-CN" sz="2000" dirty="0" smtClean="0">
                <a:solidFill>
                  <a:srgbClr val="C00000"/>
                </a:solidFill>
              </a:rPr>
              <a:t>At         that       time</a:t>
            </a:r>
          </a:p>
        </p:txBody>
      </p:sp>
      <p:sp>
        <p:nvSpPr>
          <p:cNvPr id="7" name="TextBox 6"/>
          <p:cNvSpPr txBox="1"/>
          <p:nvPr/>
        </p:nvSpPr>
        <p:spPr>
          <a:xfrm>
            <a:off x="2930785" y="4073223"/>
            <a:ext cx="7529727" cy="491490"/>
          </a:xfrm>
          <a:prstGeom prst="rect">
            <a:avLst/>
          </a:prstGeom>
          <a:noFill/>
        </p:spPr>
        <p:txBody>
          <a:bodyPr wrap="square" rtlCol="0">
            <a:spAutoFit/>
          </a:bodyPr>
          <a:lstStyle/>
          <a:p>
            <a:pPr>
              <a:lnSpc>
                <a:spcPct val="130000"/>
              </a:lnSpc>
            </a:pPr>
            <a:r>
              <a:rPr lang="en-US" altLang="zh-CN" sz="2000" dirty="0" smtClean="0">
                <a:solidFill>
                  <a:srgbClr val="C00000"/>
                </a:solidFill>
              </a:rPr>
              <a:t>enough                                                 on         his        own</a:t>
            </a:r>
          </a:p>
        </p:txBody>
      </p:sp>
      <p:sp>
        <p:nvSpPr>
          <p:cNvPr id="9" name="TextBox 8"/>
          <p:cNvSpPr txBox="1"/>
          <p:nvPr/>
        </p:nvSpPr>
        <p:spPr>
          <a:xfrm>
            <a:off x="7418774" y="5044527"/>
            <a:ext cx="2055201" cy="491490"/>
          </a:xfrm>
          <a:prstGeom prst="rect">
            <a:avLst/>
          </a:prstGeom>
          <a:noFill/>
        </p:spPr>
        <p:txBody>
          <a:bodyPr wrap="square" rtlCol="0">
            <a:spAutoFit/>
          </a:bodyPr>
          <a:lstStyle/>
          <a:p>
            <a:pPr>
              <a:lnSpc>
                <a:spcPct val="130000"/>
              </a:lnSpc>
            </a:pPr>
            <a:r>
              <a:rPr lang="en-US" altLang="zh-CN" sz="2000" dirty="0" smtClean="0">
                <a:solidFill>
                  <a:srgbClr val="C00000"/>
                </a:solidFill>
              </a:rPr>
              <a:t> so          that</a:t>
            </a: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a:xfrm>
            <a:off x="379095" y="316865"/>
            <a:ext cx="3304540" cy="1003300"/>
            <a:chOff x="700" y="622"/>
            <a:chExt cx="5204" cy="1580"/>
          </a:xfrm>
        </p:grpSpPr>
        <p:sp>
          <p:nvSpPr>
            <p:cNvPr id="13" name="TextBox 2"/>
            <p:cNvSpPr txBox="1"/>
            <p:nvPr/>
          </p:nvSpPr>
          <p:spPr>
            <a:xfrm>
              <a:off x="1900" y="963"/>
              <a:ext cx="3850" cy="1018"/>
            </a:xfrm>
            <a:prstGeom prst="rect">
              <a:avLst/>
            </a:prstGeom>
            <a:noFill/>
          </p:spPr>
          <p:txBody>
            <a:bodyPr wrap="none" rtlCol="0">
              <a:spAutoFit/>
            </a:bodyPr>
            <a:lstStyle/>
            <a:p>
              <a:r>
                <a:rPr lang="zh-CN" altLang="en-US" sz="3600" b="1" dirty="0" smtClean="0">
                  <a:solidFill>
                    <a:srgbClr val="009FB9"/>
                  </a:solidFill>
                  <a:latin typeface="+mj-ea"/>
                  <a:ea typeface="+mj-ea"/>
                </a:rPr>
                <a:t>课 堂 导 入</a:t>
              </a:r>
            </a:p>
          </p:txBody>
        </p:sp>
        <p:pic>
          <p:nvPicPr>
            <p:cNvPr id="15" name="图片 14" descr="标题2"/>
            <p:cNvPicPr>
              <a:picLocks noChangeAspect="1"/>
            </p:cNvPicPr>
            <p:nvPr/>
          </p:nvPicPr>
          <p:blipFill>
            <a:blip r:embed="rId4" cstate="print"/>
            <a:stretch>
              <a:fillRect/>
            </a:stretch>
          </p:blipFill>
          <p:spPr>
            <a:xfrm>
              <a:off x="700" y="622"/>
              <a:ext cx="1580" cy="1580"/>
            </a:xfrm>
            <a:prstGeom prst="rect">
              <a:avLst/>
            </a:prstGeom>
          </p:spPr>
        </p:pic>
        <p:cxnSp>
          <p:nvCxnSpPr>
            <p:cNvPr id="16" name="直接连接符 15"/>
            <p:cNvCxnSpPr/>
            <p:nvPr/>
          </p:nvCxnSpPr>
          <p:spPr>
            <a:xfrm>
              <a:off x="1161" y="1880"/>
              <a:ext cx="4743"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grpSp>
      <p:pic>
        <p:nvPicPr>
          <p:cNvPr id="2" name="图片 1" descr="图片1"/>
          <p:cNvPicPr>
            <a:picLocks noChangeAspect="1"/>
          </p:cNvPicPr>
          <p:nvPr/>
        </p:nvPicPr>
        <p:blipFill>
          <a:blip r:embed="rId5" cstate="print"/>
          <a:stretch>
            <a:fillRect/>
          </a:stretch>
        </p:blipFill>
        <p:spPr>
          <a:xfrm>
            <a:off x="8921115" y="1910715"/>
            <a:ext cx="2649220" cy="2519680"/>
          </a:xfrm>
          <a:prstGeom prst="rect">
            <a:avLst/>
          </a:prstGeom>
        </p:spPr>
      </p:pic>
      <p:sp>
        <p:nvSpPr>
          <p:cNvPr id="17" name="矩形 16"/>
          <p:cNvSpPr/>
          <p:nvPr/>
        </p:nvSpPr>
        <p:spPr>
          <a:xfrm>
            <a:off x="1140968" y="1495586"/>
            <a:ext cx="3104183" cy="584775"/>
          </a:xfrm>
          <a:prstGeom prst="rect">
            <a:avLst/>
          </a:prstGeom>
        </p:spPr>
        <p:txBody>
          <a:bodyPr wrap="none">
            <a:spAutoFit/>
          </a:bodyPr>
          <a:lstStyle/>
          <a:p>
            <a:r>
              <a:rPr lang="en-US" altLang="zh-CN" sz="3200" b="1" kern="10" spc="-360" dirty="0" smtClean="0">
                <a:ln w="12700">
                  <a:solidFill>
                    <a:srgbClr val="000099"/>
                  </a:solidFill>
                  <a:round/>
                </a:ln>
                <a:solidFill>
                  <a:srgbClr val="33CCFF"/>
                </a:solidFill>
                <a:effectLst>
                  <a:outerShdw dist="125724" dir="18900000" algn="ctr" rotWithShape="0">
                    <a:srgbClr val="000099"/>
                  </a:outerShdw>
                </a:effectLst>
                <a:latin typeface="Arial Black" panose="020B0A04020102020204"/>
              </a:rPr>
              <a:t>Ask and answer</a:t>
            </a:r>
            <a:endParaRPr lang="zh-CN" altLang="en-US" sz="3200" dirty="0"/>
          </a:p>
        </p:txBody>
      </p:sp>
      <p:sp>
        <p:nvSpPr>
          <p:cNvPr id="10" name="TextBox 9"/>
          <p:cNvSpPr txBox="1"/>
          <p:nvPr/>
        </p:nvSpPr>
        <p:spPr>
          <a:xfrm>
            <a:off x="1141095" y="2237105"/>
            <a:ext cx="8415020" cy="2861310"/>
          </a:xfrm>
          <a:prstGeom prst="rect">
            <a:avLst/>
          </a:prstGeom>
          <a:noFill/>
        </p:spPr>
        <p:txBody>
          <a:bodyPr wrap="square" rtlCol="0">
            <a:spAutoFit/>
          </a:bodyPr>
          <a:lstStyle/>
          <a:p>
            <a:pPr>
              <a:lnSpc>
                <a:spcPct val="150000"/>
              </a:lnSpc>
            </a:pPr>
            <a:r>
              <a:rPr lang="en-US" altLang="zh-CN" sz="2400" dirty="0" smtClean="0">
                <a:solidFill>
                  <a:schemeClr val="accent6">
                    <a:lumMod val="50000"/>
                  </a:schemeClr>
                </a:solidFill>
              </a:rPr>
              <a:t>• </a:t>
            </a:r>
            <a:r>
              <a:rPr lang="en-US" altLang="zh-CN" sz="2400" dirty="0">
                <a:solidFill>
                  <a:schemeClr val="accent6">
                    <a:lumMod val="50000"/>
                  </a:schemeClr>
                </a:solidFill>
              </a:rPr>
              <a:t>Have you heard of the great Canadian doctor  </a:t>
            </a:r>
          </a:p>
          <a:p>
            <a:pPr>
              <a:lnSpc>
                <a:spcPct val="150000"/>
              </a:lnSpc>
            </a:pPr>
            <a:r>
              <a:rPr lang="en-US" altLang="zh-CN" sz="2400" dirty="0">
                <a:solidFill>
                  <a:schemeClr val="accent6">
                    <a:lumMod val="50000"/>
                  </a:schemeClr>
                </a:solidFill>
              </a:rPr>
              <a:t>   Norman Bethune?  </a:t>
            </a:r>
          </a:p>
          <a:p>
            <a:pPr>
              <a:lnSpc>
                <a:spcPct val="150000"/>
              </a:lnSpc>
            </a:pPr>
            <a:r>
              <a:rPr lang="en-US" altLang="zh-CN" sz="2400" dirty="0">
                <a:solidFill>
                  <a:schemeClr val="accent6">
                    <a:lumMod val="50000"/>
                  </a:schemeClr>
                </a:solidFill>
              </a:rPr>
              <a:t>• Have </a:t>
            </a:r>
            <a:r>
              <a:rPr lang="en-US" altLang="zh-CN" sz="2400" dirty="0" smtClean="0">
                <a:solidFill>
                  <a:schemeClr val="accent6">
                    <a:lumMod val="50000"/>
                  </a:schemeClr>
                </a:solidFill>
              </a:rPr>
              <a:t>you seen the movie </a:t>
            </a:r>
            <a:r>
              <a:rPr lang="en-US" altLang="zh-CN" sz="2400" i="1" dirty="0" smtClean="0">
                <a:solidFill>
                  <a:schemeClr val="accent6">
                    <a:lumMod val="50000"/>
                  </a:schemeClr>
                </a:solidFill>
              </a:rPr>
              <a:t>Norman Bethune</a:t>
            </a:r>
            <a:r>
              <a:rPr lang="en-US" altLang="zh-CN" sz="2400" dirty="0" smtClean="0">
                <a:solidFill>
                  <a:schemeClr val="accent6">
                    <a:lumMod val="50000"/>
                  </a:schemeClr>
                </a:solidFill>
              </a:rPr>
              <a:t>?</a:t>
            </a:r>
          </a:p>
          <a:p>
            <a:pPr>
              <a:lnSpc>
                <a:spcPct val="150000"/>
              </a:lnSpc>
            </a:pPr>
            <a:r>
              <a:rPr lang="en-US" altLang="zh-CN" sz="2400" dirty="0" smtClean="0">
                <a:solidFill>
                  <a:schemeClr val="accent6">
                    <a:lumMod val="50000"/>
                  </a:schemeClr>
                </a:solidFill>
              </a:rPr>
              <a:t>•  Have you ever read any books about Norman Bethune?</a:t>
            </a:r>
          </a:p>
          <a:p>
            <a:pPr>
              <a:lnSpc>
                <a:spcPct val="150000"/>
              </a:lnSpc>
            </a:pPr>
            <a:r>
              <a:rPr lang="en-US" altLang="zh-CN" sz="2400" dirty="0" smtClean="0">
                <a:solidFill>
                  <a:schemeClr val="accent6">
                    <a:lumMod val="50000"/>
                  </a:schemeClr>
                </a:solidFill>
              </a:rPr>
              <a:t>•  What have you known about him?</a:t>
            </a:r>
            <a:endParaRPr lang="zh-CN" altLang="en-US" sz="2400" dirty="0">
              <a:solidFill>
                <a:schemeClr val="accent6">
                  <a:lumMod val="50000"/>
                </a:schemeClr>
              </a:solidFill>
            </a:endParaRP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911" y="3313368"/>
            <a:ext cx="1607475" cy="242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922905" y="1904365"/>
            <a:ext cx="8242300" cy="3046095"/>
          </a:xfrm>
          <a:prstGeom prst="rect">
            <a:avLst/>
          </a:prstGeom>
        </p:spPr>
        <p:txBody>
          <a:bodyPr wrap="square">
            <a:spAutoFit/>
          </a:bodyPr>
          <a:lstStyle/>
          <a:p>
            <a:pPr lvl="0" fontAlgn="base">
              <a:lnSpc>
                <a:spcPct val="150000"/>
              </a:lnSpc>
              <a:spcBef>
                <a:spcPct val="0"/>
              </a:spcBef>
              <a:spcAft>
                <a:spcPct val="0"/>
              </a:spcAft>
            </a:pPr>
            <a:r>
              <a:rPr lang="en-US" altLang="zh-CN"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 </a:t>
            </a:r>
            <a:r>
              <a:rPr lang="en-US" altLang="zh-CN" sz="32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Read the passage.</a:t>
            </a:r>
            <a:endParaRPr lang="en-US" altLang="zh-CN"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lvl="0" fontAlgn="base">
              <a:lnSpc>
                <a:spcPct val="150000"/>
              </a:lnSpc>
              <a:spcBef>
                <a:spcPct val="0"/>
              </a:spcBef>
              <a:spcAft>
                <a:spcPct val="0"/>
              </a:spcAft>
            </a:pPr>
            <a:r>
              <a:rPr lang="en-US" altLang="zh-CN"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Talk with your partner about some heroes. Search for some information on the Internet  if necessary.</a:t>
            </a:r>
            <a:endParaRPr lang="en-US" altLang="zh-CN"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868414" y="822362"/>
            <a:ext cx="2821940" cy="706755"/>
          </a:xfrm>
          <a:prstGeom prst="rect">
            <a:avLst/>
          </a:prstGeom>
        </p:spPr>
        <p:txBody>
          <a:bodyPr wrap="none">
            <a:spAutoFit/>
          </a:bodyPr>
          <a:lstStyle/>
          <a:p>
            <a:pPr lvl="0" algn="ctr"/>
            <a:r>
              <a:rPr lang="en-US" altLang="zh-CN" sz="4000" b="1" kern="10" spc="-360" dirty="0" smtClean="0">
                <a:ln w="12700">
                  <a:solidFill>
                    <a:srgbClr val="000099"/>
                  </a:solidFill>
                  <a:round/>
                </a:ln>
                <a:solidFill>
                  <a:srgbClr val="33CCFF"/>
                </a:solidFill>
                <a:effectLst>
                  <a:outerShdw dist="125724" dir="18900000" algn="ctr" rotWithShape="0">
                    <a:srgbClr val="000099"/>
                  </a:outerShdw>
                </a:effectLst>
                <a:latin typeface="Arial Black" panose="020B0A04020102020204"/>
              </a:rPr>
              <a:t>Homework</a:t>
            </a:r>
          </a:p>
        </p:txBody>
      </p:sp>
    </p:spTree>
    <p:custDataLst>
      <p:tags r:id="rId1"/>
    </p:custData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2"/>
          <p:cNvPicPr>
            <a:picLocks noChangeAspect="1"/>
          </p:cNvPicPr>
          <p:nvPr/>
        </p:nvPicPr>
        <p:blipFill>
          <a:blip r:embed="rId4" cstate="print"/>
          <a:stretch>
            <a:fillRect/>
          </a:stretch>
        </p:blipFill>
        <p:spPr>
          <a:xfrm>
            <a:off x="-24130" y="-11430"/>
            <a:ext cx="12244705" cy="6891655"/>
          </a:xfrm>
          <a:prstGeom prst="rect">
            <a:avLst/>
          </a:prstGeom>
        </p:spPr>
      </p:pic>
      <p:pic>
        <p:nvPicPr>
          <p:cNvPr id="24" name="图片 23" descr="书本"/>
          <p:cNvPicPr>
            <a:picLocks noChangeAspect="1"/>
          </p:cNvPicPr>
          <p:nvPr/>
        </p:nvPicPr>
        <p:blipFill>
          <a:blip r:embed="rId5" cstate="print"/>
          <a:stretch>
            <a:fillRect/>
          </a:stretch>
        </p:blipFill>
        <p:spPr>
          <a:xfrm>
            <a:off x="9648190" y="4932680"/>
            <a:ext cx="2852420" cy="1767840"/>
          </a:xfrm>
          <a:prstGeom prst="rect">
            <a:avLst/>
          </a:prstGeom>
          <a:effectLst>
            <a:outerShdw blurRad="50800" dist="38100" dir="2700000" algn="tl" rotWithShape="0">
              <a:prstClr val="black">
                <a:alpha val="40000"/>
              </a:prstClr>
            </a:outerShdw>
          </a:effectLst>
        </p:spPr>
      </p:pic>
      <p:pic>
        <p:nvPicPr>
          <p:cNvPr id="3" name="图片 2" descr="星仔再见(1)(1)"/>
          <p:cNvPicPr>
            <a:picLocks noChangeAspect="1"/>
          </p:cNvPicPr>
          <p:nvPr/>
        </p:nvPicPr>
        <p:blipFill>
          <a:blip r:embed="rId6" cstate="print"/>
          <a:stretch>
            <a:fillRect/>
          </a:stretch>
        </p:blipFill>
        <p:spPr>
          <a:xfrm>
            <a:off x="-288290" y="2709545"/>
            <a:ext cx="3816350" cy="3905885"/>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0942" y="4932679"/>
            <a:ext cx="1646238"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054985" y="2062480"/>
            <a:ext cx="6416040" cy="1568450"/>
          </a:xfrm>
          <a:prstGeom prst="rect">
            <a:avLst/>
          </a:prstGeom>
          <a:noFill/>
        </p:spPr>
        <p:txBody>
          <a:bodyPr wrap="square" lIns="91440" tIns="45720" rIns="91440" bIns="45720">
            <a:spAutoFit/>
          </a:bodyPr>
          <a:lstStyle/>
          <a:p>
            <a:pPr algn="ctr"/>
            <a:r>
              <a:rPr lang="en-US" altLang="zh-CN" sz="9600" b="1" cap="none" spc="0" dirty="0" smtClean="0">
                <a:ln w="10541" cmpd="sng">
                  <a:noFill/>
                  <a:prstDash val="solid"/>
                </a:ln>
                <a:solidFill>
                  <a:srgbClr val="0000FF"/>
                </a:solidFill>
                <a:effectLst/>
                <a:latin typeface="Brush Script Std" panose="03060802040607070404" pitchFamily="66" charset="0"/>
              </a:rPr>
              <a:t>Thank you !</a:t>
            </a:r>
          </a:p>
        </p:txBody>
      </p:sp>
      <p:sp>
        <p:nvSpPr>
          <p:cNvPr id="71" name="矩形 70"/>
          <p:cNvSpPr/>
          <p:nvPr/>
        </p:nvSpPr>
        <p:spPr>
          <a:xfrm>
            <a:off x="-30480" y="6526530"/>
            <a:ext cx="12245340" cy="181610"/>
          </a:xfrm>
          <a:prstGeom prst="rect">
            <a:avLst/>
          </a:prstGeom>
          <a:solidFill>
            <a:srgbClr val="009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2455" y="4083050"/>
            <a:ext cx="10816590" cy="1863725"/>
          </a:xfrm>
          <a:prstGeom prst="rect">
            <a:avLst/>
          </a:prstGeom>
          <a:noFill/>
          <a:effectLst/>
        </p:spPr>
        <p:txBody>
          <a:bodyPr wrap="square" rtlCol="0">
            <a:spAutoFit/>
          </a:bodyPr>
          <a:lstStyle/>
          <a:p>
            <a:pPr>
              <a:lnSpc>
                <a:spcPct val="120000"/>
              </a:lnSpc>
            </a:pPr>
            <a:r>
              <a:rPr lang="en-US" altLang="zh-CN" sz="2400" dirty="0" smtClean="0">
                <a:solidFill>
                  <a:srgbClr val="0000FF"/>
                </a:solidFill>
              </a:rPr>
              <a:t>Norman Bethune was a Canadian doctor. He came to China to help the Chinese people. He was good at doing operations and saved many wounded soldiers during the Anti-Japanese War. He worked hard. He died for the Chinese people.</a:t>
            </a:r>
            <a:endParaRPr lang="zh-CN" altLang="en-US" sz="2400" dirty="0">
              <a:solidFill>
                <a:srgbClr val="0000FF"/>
              </a:solidFill>
            </a:endParaRPr>
          </a:p>
        </p:txBody>
      </p:sp>
      <p:pic>
        <p:nvPicPr>
          <p:cNvPr id="8" name="图片 7" descr="21.jpg"/>
          <p:cNvPicPr>
            <a:picLocks noChangeAspect="1"/>
          </p:cNvPicPr>
          <p:nvPr/>
        </p:nvPicPr>
        <p:blipFill>
          <a:blip r:embed="rId3" cstate="print"/>
          <a:stretch>
            <a:fillRect/>
          </a:stretch>
        </p:blipFill>
        <p:spPr>
          <a:xfrm>
            <a:off x="696595" y="728980"/>
            <a:ext cx="2365375" cy="3239770"/>
          </a:xfrm>
          <a:prstGeom prst="rect">
            <a:avLst/>
          </a:prstGeom>
        </p:spPr>
      </p:pic>
      <p:pic>
        <p:nvPicPr>
          <p:cNvPr id="9" name="图片 8" descr="22.jpg"/>
          <p:cNvPicPr>
            <a:picLocks noChangeAspect="1"/>
          </p:cNvPicPr>
          <p:nvPr/>
        </p:nvPicPr>
        <p:blipFill>
          <a:blip r:embed="rId4" cstate="print"/>
          <a:stretch>
            <a:fillRect/>
          </a:stretch>
        </p:blipFill>
        <p:spPr>
          <a:xfrm>
            <a:off x="3311525" y="728980"/>
            <a:ext cx="2333625" cy="3239770"/>
          </a:xfrm>
          <a:prstGeom prst="rect">
            <a:avLst/>
          </a:prstGeom>
        </p:spPr>
      </p:pic>
      <p:pic>
        <p:nvPicPr>
          <p:cNvPr id="11" name="图片 10" descr="23.jpg"/>
          <p:cNvPicPr>
            <a:picLocks noChangeAspect="1"/>
          </p:cNvPicPr>
          <p:nvPr/>
        </p:nvPicPr>
        <p:blipFill>
          <a:blip r:embed="rId5" cstate="print"/>
          <a:stretch>
            <a:fillRect/>
          </a:stretch>
        </p:blipFill>
        <p:spPr>
          <a:xfrm>
            <a:off x="5894705" y="728980"/>
            <a:ext cx="2277745" cy="3239770"/>
          </a:xfrm>
          <a:prstGeom prst="rect">
            <a:avLst/>
          </a:prstGeom>
        </p:spPr>
      </p:pic>
      <p:pic>
        <p:nvPicPr>
          <p:cNvPr id="12" name="图片 11" descr="25.jpg"/>
          <p:cNvPicPr>
            <a:picLocks noChangeAspect="1"/>
          </p:cNvPicPr>
          <p:nvPr/>
        </p:nvPicPr>
        <p:blipFill>
          <a:blip r:embed="rId6" cstate="print"/>
          <a:srcRect l="7455" t="691" r="37525"/>
          <a:stretch>
            <a:fillRect/>
          </a:stretch>
        </p:blipFill>
        <p:spPr>
          <a:xfrm>
            <a:off x="8422005" y="728980"/>
            <a:ext cx="2254885" cy="3239770"/>
          </a:xfrm>
          <a:prstGeom prst="rect">
            <a:avLst/>
          </a:prstGeom>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500"/>
                                        <p:tgtEl>
                                          <p:spTgt spid="9"/>
                                        </p:tgtEl>
                                      </p:cBhvr>
                                    </p:animEffect>
                                  </p:childTnLst>
                                </p:cTn>
                              </p:par>
                              <p:par>
                                <p:cTn id="11" presetID="1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lide(fromBottom)">
                                      <p:cBhvr>
                                        <p:cTn id="13" dur="500"/>
                                        <p:tgtEl>
                                          <p:spTgt spid="11"/>
                                        </p:tgtEl>
                                      </p:cBhvr>
                                    </p:animEffect>
                                  </p:childTnLst>
                                </p:cTn>
                              </p:par>
                              <p:par>
                                <p:cTn id="14" presetID="1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Bottom)">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2123" y="1758010"/>
            <a:ext cx="7853432" cy="646331"/>
          </a:xfrm>
          <a:prstGeom prst="rect">
            <a:avLst/>
          </a:prstGeom>
          <a:noFill/>
        </p:spPr>
        <p:txBody>
          <a:bodyPr wrap="none" rtlCol="0">
            <a:spAutoFit/>
          </a:bodyPr>
          <a:lstStyle/>
          <a:p>
            <a:r>
              <a:rPr lang="en-US" altLang="zh-CN" sz="3600" dirty="0" smtClean="0"/>
              <a:t>Discuss and make up a conversation.</a:t>
            </a:r>
            <a:endParaRPr lang="zh-CN" altLang="en-US" sz="3600" dirty="0"/>
          </a:p>
        </p:txBody>
      </p:sp>
      <p:sp>
        <p:nvSpPr>
          <p:cNvPr id="5" name="Text Box 2"/>
          <p:cNvSpPr txBox="1">
            <a:spLocks noChangeArrowheads="1"/>
          </p:cNvSpPr>
          <p:nvPr/>
        </p:nvSpPr>
        <p:spPr bwMode="auto">
          <a:xfrm>
            <a:off x="1870223" y="2828900"/>
            <a:ext cx="7857128" cy="119888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smtClean="0">
                <a:ln>
                  <a:noFill/>
                </a:ln>
                <a:solidFill>
                  <a:srgbClr val="0000FF"/>
                </a:solidFill>
                <a:effectLst/>
                <a:latin typeface="Calibri" panose="020F0502020204030204" pitchFamily="34" charset="0"/>
                <a:ea typeface="宋体" panose="02010600030101010101" pitchFamily="2" charset="-122"/>
                <a:cs typeface="宋体" panose="02010600030101010101" pitchFamily="2" charset="-122"/>
              </a:rPr>
              <a:t>Canadian    doctor      hospital     sick  </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smtClean="0">
                <a:ln>
                  <a:noFill/>
                </a:ln>
                <a:solidFill>
                  <a:srgbClr val="0000FF"/>
                </a:solidFill>
                <a:effectLst/>
                <a:latin typeface="Calibri" panose="020F0502020204030204" pitchFamily="34" charset="0"/>
                <a:ea typeface="宋体" panose="02010600030101010101" pitchFamily="2" charset="-122"/>
                <a:cs typeface="宋体" panose="02010600030101010101" pitchFamily="2" charset="-122"/>
              </a:rPr>
              <a:t>soldier         treat         war          wound</a:t>
            </a:r>
            <a:endParaRPr kumimoji="0" lang="zh-CN" altLang="zh-CN" sz="3600" b="1" i="0" u="none" strike="noStrike" cap="none" normalizeH="0" baseline="0" dirty="0" smtClean="0">
              <a:ln>
                <a:noFill/>
              </a:ln>
              <a:solidFill>
                <a:srgbClr val="0000F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5"/>
          <p:cNvSpPr>
            <a:spLocks noChangeArrowheads="1"/>
          </p:cNvSpPr>
          <p:nvPr/>
        </p:nvSpPr>
        <p:spPr bwMode="auto">
          <a:xfrm>
            <a:off x="869675" y="1670715"/>
            <a:ext cx="10910647" cy="1038860"/>
          </a:xfrm>
          <a:prstGeom prst="rect">
            <a:avLst/>
          </a:prstGeom>
          <a:noFill/>
          <a:ln w="9525">
            <a:noFill/>
            <a:miter lim="800000"/>
          </a:ln>
        </p:spPr>
        <p:txBody>
          <a:bodyPr wrap="square">
            <a:spAutoFit/>
          </a:bodyPr>
          <a:lstStyle/>
          <a:p>
            <a:pPr>
              <a:lnSpc>
                <a:spcPct val="110000"/>
              </a:lnSpc>
            </a:pPr>
            <a:r>
              <a:rPr lang="en-US" altLang="zh-CN" sz="2800" b="1" dirty="0" smtClean="0">
                <a:solidFill>
                  <a:srgbClr val="0000FF"/>
                </a:solidFill>
                <a:latin typeface="Times New Roman" panose="02020603050405020304" pitchFamily="18" charset="0"/>
              </a:rPr>
              <a:t>Read </a:t>
            </a:r>
            <a:r>
              <a:rPr lang="en-US" altLang="zh-CN" sz="2800" b="1" dirty="0">
                <a:solidFill>
                  <a:srgbClr val="0000FF"/>
                </a:solidFill>
                <a:latin typeface="Times New Roman" panose="02020603050405020304" pitchFamily="18" charset="0"/>
              </a:rPr>
              <a:t>the text quickly, and number the events about Norman Bethune in the order they happened.</a:t>
            </a:r>
          </a:p>
        </p:txBody>
      </p:sp>
      <p:sp>
        <p:nvSpPr>
          <p:cNvPr id="20482" name="Rectangle 10"/>
          <p:cNvSpPr>
            <a:spLocks noChangeArrowheads="1"/>
          </p:cNvSpPr>
          <p:nvPr/>
        </p:nvSpPr>
        <p:spPr bwMode="auto">
          <a:xfrm>
            <a:off x="869951" y="2642601"/>
            <a:ext cx="7490607" cy="3415030"/>
          </a:xfrm>
          <a:prstGeom prst="rect">
            <a:avLst/>
          </a:prstGeom>
          <a:noFill/>
          <a:ln w="9525">
            <a:noFill/>
            <a:miter lim="800000"/>
          </a:ln>
        </p:spPr>
        <p:txBody>
          <a:bodyPr wrap="square">
            <a:spAutoFit/>
          </a:bodyPr>
          <a:lstStyle/>
          <a:p>
            <a:pPr marL="342900" indent="-342900">
              <a:lnSpc>
                <a:spcPct val="150000"/>
              </a:lnSpc>
            </a:pPr>
            <a:r>
              <a:rPr lang="en-US" altLang="zh-CN" sz="2400" dirty="0">
                <a:solidFill>
                  <a:srgbClr val="DF5963"/>
                </a:solidFill>
                <a:latin typeface="Times New Roman" panose="02020603050405020304" pitchFamily="18" charset="0"/>
              </a:rPr>
              <a:t>a</a:t>
            </a:r>
            <a:r>
              <a:rPr lang="en-US" altLang="zh-CN" sz="2400" dirty="0" smtClean="0">
                <a:solidFill>
                  <a:srgbClr val="DF5963"/>
                </a:solidFill>
                <a:latin typeface="Times New Roman" panose="02020603050405020304" pitchFamily="18" charset="0"/>
              </a:rPr>
              <a:t>)  </a:t>
            </a:r>
            <a:r>
              <a:rPr lang="en-US" altLang="zh-CN" sz="2400" dirty="0">
                <a:latin typeface="Times New Roman" panose="02020603050405020304" pitchFamily="18" charset="0"/>
              </a:rPr>
              <a:t>came to China</a:t>
            </a:r>
          </a:p>
          <a:p>
            <a:pPr marL="342900" indent="-342900">
              <a:lnSpc>
                <a:spcPct val="150000"/>
              </a:lnSpc>
            </a:pPr>
            <a:r>
              <a:rPr lang="en-US" altLang="zh-CN" sz="2400" dirty="0">
                <a:solidFill>
                  <a:srgbClr val="DF5963"/>
                </a:solidFill>
                <a:latin typeface="Times New Roman" panose="02020603050405020304" pitchFamily="18" charset="0"/>
              </a:rPr>
              <a:t>b</a:t>
            </a:r>
            <a:r>
              <a:rPr lang="en-US" altLang="zh-CN" sz="2400" dirty="0" smtClean="0">
                <a:solidFill>
                  <a:srgbClr val="DF5963"/>
                </a:solidFill>
                <a:latin typeface="Times New Roman" panose="02020603050405020304" pitchFamily="18" charset="0"/>
              </a:rPr>
              <a:t>)  </a:t>
            </a:r>
            <a:r>
              <a:rPr lang="en-US" altLang="zh-CN" sz="2400" dirty="0">
                <a:latin typeface="Times New Roman" panose="02020603050405020304" pitchFamily="18" charset="0"/>
              </a:rPr>
              <a:t>wrote books about ways of </a:t>
            </a:r>
            <a:r>
              <a:rPr lang="en-US" altLang="zh-CN" sz="2400" dirty="0" smtClean="0">
                <a:latin typeface="Times New Roman" panose="02020603050405020304" pitchFamily="18" charset="0"/>
              </a:rPr>
              <a:t>treating the </a:t>
            </a:r>
            <a:r>
              <a:rPr lang="en-US" altLang="zh-CN" sz="2400" dirty="0">
                <a:latin typeface="Times New Roman" panose="02020603050405020304" pitchFamily="18" charset="0"/>
              </a:rPr>
              <a:t>sick in China</a:t>
            </a:r>
          </a:p>
          <a:p>
            <a:pPr marL="342900" indent="-342900">
              <a:lnSpc>
                <a:spcPct val="150000"/>
              </a:lnSpc>
            </a:pPr>
            <a:r>
              <a:rPr lang="en-US" altLang="zh-CN" sz="2400" dirty="0">
                <a:solidFill>
                  <a:srgbClr val="DF5963"/>
                </a:solidFill>
                <a:latin typeface="Times New Roman" panose="02020603050405020304" pitchFamily="18" charset="0"/>
              </a:rPr>
              <a:t>c) </a:t>
            </a:r>
            <a:r>
              <a:rPr lang="en-US" altLang="zh-CN" sz="2400" dirty="0" smtClean="0">
                <a:solidFill>
                  <a:srgbClr val="DF5963"/>
                </a:solidFill>
                <a:latin typeface="Times New Roman" panose="02020603050405020304" pitchFamily="18" charset="0"/>
              </a:rPr>
              <a:t> </a:t>
            </a:r>
            <a:r>
              <a:rPr lang="en-US" altLang="zh-CN" sz="2400" dirty="0" smtClean="0">
                <a:latin typeface="Times New Roman" panose="02020603050405020304" pitchFamily="18" charset="0"/>
              </a:rPr>
              <a:t>was </a:t>
            </a:r>
            <a:r>
              <a:rPr lang="en-US" altLang="zh-CN" sz="2400" dirty="0">
                <a:latin typeface="Times New Roman" panose="02020603050405020304" pitchFamily="18" charset="0"/>
              </a:rPr>
              <a:t>born in 1890  </a:t>
            </a:r>
          </a:p>
          <a:p>
            <a:pPr marL="342900" indent="-342900">
              <a:lnSpc>
                <a:spcPct val="150000"/>
              </a:lnSpc>
            </a:pPr>
            <a:r>
              <a:rPr lang="en-US" altLang="zh-CN" sz="2400" dirty="0">
                <a:solidFill>
                  <a:srgbClr val="DF5963"/>
                </a:solidFill>
                <a:latin typeface="Times New Roman" panose="02020603050405020304" pitchFamily="18" charset="0"/>
              </a:rPr>
              <a:t>d</a:t>
            </a:r>
            <a:r>
              <a:rPr lang="en-US" altLang="zh-CN" sz="2400" dirty="0" smtClean="0">
                <a:solidFill>
                  <a:srgbClr val="DF5963"/>
                </a:solidFill>
                <a:latin typeface="Times New Roman" panose="02020603050405020304" pitchFamily="18" charset="0"/>
              </a:rPr>
              <a:t>)  </a:t>
            </a:r>
            <a:r>
              <a:rPr lang="en-US" altLang="zh-CN" sz="2400" dirty="0">
                <a:latin typeface="Times New Roman" panose="02020603050405020304" pitchFamily="18" charset="0"/>
              </a:rPr>
              <a:t>invented medical tools to use outside </a:t>
            </a:r>
            <a:r>
              <a:rPr lang="en-US" altLang="zh-CN" sz="2400" dirty="0" smtClean="0">
                <a:latin typeface="Times New Roman" panose="02020603050405020304" pitchFamily="18" charset="0"/>
              </a:rPr>
              <a:t>hospitals</a:t>
            </a:r>
            <a:endParaRPr lang="en-US" altLang="zh-CN" sz="2400" dirty="0">
              <a:latin typeface="Times New Roman" panose="02020603050405020304" pitchFamily="18" charset="0"/>
            </a:endParaRPr>
          </a:p>
          <a:p>
            <a:pPr marL="342900" indent="-342900">
              <a:lnSpc>
                <a:spcPct val="150000"/>
              </a:lnSpc>
            </a:pPr>
            <a:r>
              <a:rPr lang="en-US" altLang="zh-CN" sz="2400" dirty="0">
                <a:solidFill>
                  <a:srgbClr val="DF5963"/>
                </a:solidFill>
                <a:latin typeface="Times New Roman" panose="02020603050405020304" pitchFamily="18" charset="0"/>
              </a:rPr>
              <a:t>e</a:t>
            </a:r>
            <a:r>
              <a:rPr lang="en-US" altLang="zh-CN" sz="2400" dirty="0" smtClean="0">
                <a:solidFill>
                  <a:srgbClr val="DF5963"/>
                </a:solidFill>
                <a:latin typeface="Times New Roman" panose="02020603050405020304" pitchFamily="18" charset="0"/>
              </a:rPr>
              <a:t>)  </a:t>
            </a:r>
            <a:r>
              <a:rPr lang="en-US" altLang="zh-CN" sz="2400" dirty="0">
                <a:latin typeface="Times New Roman" panose="02020603050405020304" pitchFamily="18" charset="0"/>
              </a:rPr>
              <a:t>died</a:t>
            </a:r>
          </a:p>
          <a:p>
            <a:pPr marL="342900" indent="-342900">
              <a:lnSpc>
                <a:spcPct val="150000"/>
              </a:lnSpc>
            </a:pPr>
            <a:r>
              <a:rPr lang="en-US" altLang="zh-CN" sz="2400" dirty="0">
                <a:solidFill>
                  <a:srgbClr val="DF5963"/>
                </a:solidFill>
                <a:latin typeface="Times New Roman" panose="02020603050405020304" pitchFamily="18" charset="0"/>
              </a:rPr>
              <a:t>f</a:t>
            </a:r>
            <a:r>
              <a:rPr lang="en-US" altLang="zh-CN" sz="2400" dirty="0" smtClean="0">
                <a:solidFill>
                  <a:srgbClr val="DF5963"/>
                </a:solidFill>
                <a:latin typeface="Times New Roman" panose="02020603050405020304" pitchFamily="18" charset="0"/>
              </a:rPr>
              <a:t>)  </a:t>
            </a:r>
            <a:r>
              <a:rPr lang="en-US" altLang="zh-CN" sz="2400" dirty="0" smtClean="0">
                <a:latin typeface="Times New Roman" panose="02020603050405020304" pitchFamily="18" charset="0"/>
              </a:rPr>
              <a:t>went </a:t>
            </a:r>
            <a:r>
              <a:rPr lang="en-US" altLang="zh-CN" sz="2400" dirty="0">
                <a:latin typeface="Times New Roman" panose="02020603050405020304" pitchFamily="18" charset="0"/>
              </a:rPr>
              <a:t>to treat the wounded soldiers </a:t>
            </a:r>
            <a:r>
              <a:rPr lang="en-US" altLang="zh-CN" sz="2400" dirty="0" smtClean="0">
                <a:latin typeface="Times New Roman" panose="02020603050405020304" pitchFamily="18" charset="0"/>
              </a:rPr>
              <a:t>in Spain </a:t>
            </a:r>
            <a:endParaRPr lang="en-US" altLang="zh-CN" sz="2400" dirty="0">
              <a:latin typeface="Times New Roman" panose="02020603050405020304" pitchFamily="18" charset="0"/>
            </a:endParaRPr>
          </a:p>
        </p:txBody>
      </p:sp>
      <p:sp>
        <p:nvSpPr>
          <p:cNvPr id="17" name="矩形 16"/>
          <p:cNvSpPr/>
          <p:nvPr/>
        </p:nvSpPr>
        <p:spPr>
          <a:xfrm>
            <a:off x="4704195" y="1024362"/>
            <a:ext cx="3242930" cy="646331"/>
          </a:xfrm>
          <a:prstGeom prst="rect">
            <a:avLst/>
          </a:prstGeom>
        </p:spPr>
        <p:txBody>
          <a:bodyPr wrap="square">
            <a:spAutoFit/>
          </a:bodyPr>
          <a:lstStyle/>
          <a:p>
            <a:pPr lvl="0" algn="ctr" fontAlgn="base">
              <a:spcBef>
                <a:spcPct val="0"/>
              </a:spcBef>
              <a:spcAft>
                <a:spcPct val="0"/>
              </a:spcAft>
            </a:pPr>
            <a:r>
              <a:rPr lang="en-US" altLang="zh-CN" sz="3600" b="1" kern="10" spc="-360" dirty="0" smtClean="0">
                <a:ln w="12700">
                  <a:solidFill>
                    <a:srgbClr val="000099"/>
                  </a:solidFill>
                  <a:round/>
                </a:ln>
                <a:solidFill>
                  <a:srgbClr val="33CCFF"/>
                </a:solidFill>
                <a:effectLst>
                  <a:outerShdw dist="125724" dir="18900000" algn="ctr" rotWithShape="0">
                    <a:srgbClr val="000099"/>
                  </a:outerShdw>
                </a:effectLst>
                <a:latin typeface="Arial Black" panose="020B0A04020102020204"/>
                <a:ea typeface="宋体" panose="02010600030101010101" pitchFamily="2" charset="-122"/>
              </a:rPr>
              <a:t>Fast-reading</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Arial Black" panose="020B0A04020102020204"/>
              <a:ea typeface="宋体" panose="02010600030101010101" pitchFamily="2" charset="-122"/>
            </a:endParaRPr>
          </a:p>
        </p:txBody>
      </p:sp>
      <p:grpSp>
        <p:nvGrpSpPr>
          <p:cNvPr id="18" name="组合 26"/>
          <p:cNvGrpSpPr/>
          <p:nvPr/>
        </p:nvGrpSpPr>
        <p:grpSpPr>
          <a:xfrm>
            <a:off x="729780" y="286443"/>
            <a:ext cx="3304540" cy="1003300"/>
            <a:chOff x="700" y="622"/>
            <a:chExt cx="5204" cy="1580"/>
          </a:xfrm>
        </p:grpSpPr>
        <p:sp>
          <p:nvSpPr>
            <p:cNvPr id="19" name="TextBox 2"/>
            <p:cNvSpPr txBox="1"/>
            <p:nvPr/>
          </p:nvSpPr>
          <p:spPr>
            <a:xfrm>
              <a:off x="1900" y="963"/>
              <a:ext cx="3850" cy="1018"/>
            </a:xfrm>
            <a:prstGeom prst="rect">
              <a:avLst/>
            </a:prstGeom>
            <a:noFill/>
          </p:spPr>
          <p:txBody>
            <a:bodyPr wrap="none" rtlCol="0">
              <a:spAutoFit/>
            </a:bodyPr>
            <a:lstStyle/>
            <a:p>
              <a:r>
                <a:rPr lang="zh-CN" altLang="en-US" sz="3600" b="1" dirty="0" smtClean="0">
                  <a:solidFill>
                    <a:srgbClr val="009FB9"/>
                  </a:solidFill>
                  <a:latin typeface="+mj-ea"/>
                  <a:ea typeface="+mj-ea"/>
                </a:rPr>
                <a:t>课 堂 学 习</a:t>
              </a:r>
            </a:p>
          </p:txBody>
        </p:sp>
        <p:pic>
          <p:nvPicPr>
            <p:cNvPr id="20" name="图片 19" descr="标题2"/>
            <p:cNvPicPr>
              <a:picLocks noChangeAspect="1"/>
            </p:cNvPicPr>
            <p:nvPr/>
          </p:nvPicPr>
          <p:blipFill>
            <a:blip r:embed="rId4" cstate="print"/>
            <a:stretch>
              <a:fillRect/>
            </a:stretch>
          </p:blipFill>
          <p:spPr>
            <a:xfrm>
              <a:off x="700" y="622"/>
              <a:ext cx="1580" cy="1580"/>
            </a:xfrm>
            <a:prstGeom prst="rect">
              <a:avLst/>
            </a:prstGeom>
          </p:spPr>
        </p:pic>
        <p:cxnSp>
          <p:nvCxnSpPr>
            <p:cNvPr id="21" name="直接连接符 20"/>
            <p:cNvCxnSpPr/>
            <p:nvPr/>
          </p:nvCxnSpPr>
          <p:spPr>
            <a:xfrm>
              <a:off x="1161" y="1880"/>
              <a:ext cx="4743"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grpSp>
      <p:sp>
        <p:nvSpPr>
          <p:cNvPr id="23" name="矩形 22"/>
          <p:cNvSpPr/>
          <p:nvPr/>
        </p:nvSpPr>
        <p:spPr>
          <a:xfrm>
            <a:off x="8023926" y="2826334"/>
            <a:ext cx="463138" cy="3918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023926" y="3396346"/>
            <a:ext cx="463138" cy="3918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023926" y="3930734"/>
            <a:ext cx="463138" cy="3918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023926" y="4453248"/>
            <a:ext cx="463138" cy="3918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023926" y="4987637"/>
            <a:ext cx="463138" cy="3918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023926" y="5557655"/>
            <a:ext cx="463138" cy="3918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8085777" y="3888895"/>
            <a:ext cx="415637" cy="461645"/>
          </a:xfrm>
          <a:prstGeom prst="rect">
            <a:avLst/>
          </a:prstGeom>
          <a:noFill/>
        </p:spPr>
        <p:txBody>
          <a:bodyPr wrap="square" rtlCol="0">
            <a:spAutoFit/>
          </a:bodyPr>
          <a:lstStyle/>
          <a:p>
            <a:r>
              <a:rPr lang="en-US" altLang="zh-CN" sz="2400" dirty="0" smtClean="0">
                <a:solidFill>
                  <a:srgbClr val="C00000"/>
                </a:solidFill>
              </a:rPr>
              <a:t>1</a:t>
            </a:r>
            <a:endParaRPr lang="zh-CN" altLang="en-US" sz="2400" dirty="0">
              <a:solidFill>
                <a:srgbClr val="C00000"/>
              </a:solidFill>
            </a:endParaRPr>
          </a:p>
        </p:txBody>
      </p:sp>
      <p:sp>
        <p:nvSpPr>
          <p:cNvPr id="30" name="TextBox 29"/>
          <p:cNvSpPr txBox="1"/>
          <p:nvPr/>
        </p:nvSpPr>
        <p:spPr>
          <a:xfrm>
            <a:off x="8085777" y="5538625"/>
            <a:ext cx="415637" cy="461645"/>
          </a:xfrm>
          <a:prstGeom prst="rect">
            <a:avLst/>
          </a:prstGeom>
          <a:noFill/>
        </p:spPr>
        <p:txBody>
          <a:bodyPr wrap="square" rtlCol="0">
            <a:spAutoFit/>
          </a:bodyPr>
          <a:lstStyle/>
          <a:p>
            <a:r>
              <a:rPr lang="en-US" altLang="zh-CN" sz="2400" dirty="0" smtClean="0">
                <a:solidFill>
                  <a:srgbClr val="C00000"/>
                </a:solidFill>
              </a:rPr>
              <a:t>2</a:t>
            </a:r>
            <a:endParaRPr lang="zh-CN" altLang="en-US" sz="2400" dirty="0">
              <a:solidFill>
                <a:srgbClr val="C00000"/>
              </a:solidFill>
            </a:endParaRPr>
          </a:p>
        </p:txBody>
      </p:sp>
      <p:sp>
        <p:nvSpPr>
          <p:cNvPr id="31" name="TextBox 30"/>
          <p:cNvSpPr txBox="1"/>
          <p:nvPr/>
        </p:nvSpPr>
        <p:spPr>
          <a:xfrm>
            <a:off x="8085777" y="4438805"/>
            <a:ext cx="415637" cy="461645"/>
          </a:xfrm>
          <a:prstGeom prst="rect">
            <a:avLst/>
          </a:prstGeom>
          <a:noFill/>
        </p:spPr>
        <p:txBody>
          <a:bodyPr wrap="square" rtlCol="0">
            <a:spAutoFit/>
          </a:bodyPr>
          <a:lstStyle/>
          <a:p>
            <a:r>
              <a:rPr lang="en-US" altLang="zh-CN" sz="2400" dirty="0" smtClean="0">
                <a:solidFill>
                  <a:srgbClr val="C00000"/>
                </a:solidFill>
              </a:rPr>
              <a:t>3</a:t>
            </a:r>
            <a:endParaRPr lang="zh-CN" altLang="en-US" sz="2400" dirty="0">
              <a:solidFill>
                <a:srgbClr val="C00000"/>
              </a:solidFill>
            </a:endParaRPr>
          </a:p>
        </p:txBody>
      </p:sp>
      <p:sp>
        <p:nvSpPr>
          <p:cNvPr id="32" name="TextBox 31"/>
          <p:cNvSpPr txBox="1"/>
          <p:nvPr/>
        </p:nvSpPr>
        <p:spPr>
          <a:xfrm>
            <a:off x="8085777" y="2789055"/>
            <a:ext cx="415637" cy="461665"/>
          </a:xfrm>
          <a:prstGeom prst="rect">
            <a:avLst/>
          </a:prstGeom>
          <a:noFill/>
        </p:spPr>
        <p:txBody>
          <a:bodyPr wrap="square" rtlCol="0">
            <a:spAutoFit/>
          </a:bodyPr>
          <a:lstStyle/>
          <a:p>
            <a:r>
              <a:rPr lang="en-US" altLang="zh-CN" sz="2400" dirty="0" smtClean="0">
                <a:solidFill>
                  <a:srgbClr val="C00000"/>
                </a:solidFill>
              </a:rPr>
              <a:t>4</a:t>
            </a:r>
            <a:endParaRPr lang="zh-CN" altLang="en-US" sz="2400" dirty="0">
              <a:solidFill>
                <a:srgbClr val="C00000"/>
              </a:solidFill>
            </a:endParaRPr>
          </a:p>
        </p:txBody>
      </p:sp>
      <p:sp>
        <p:nvSpPr>
          <p:cNvPr id="33" name="TextBox 32"/>
          <p:cNvSpPr txBox="1"/>
          <p:nvPr/>
        </p:nvSpPr>
        <p:spPr>
          <a:xfrm>
            <a:off x="8085777" y="3338985"/>
            <a:ext cx="415637" cy="461645"/>
          </a:xfrm>
          <a:prstGeom prst="rect">
            <a:avLst/>
          </a:prstGeom>
          <a:noFill/>
        </p:spPr>
        <p:txBody>
          <a:bodyPr wrap="square" rtlCol="0">
            <a:spAutoFit/>
          </a:bodyPr>
          <a:lstStyle/>
          <a:p>
            <a:r>
              <a:rPr lang="en-US" altLang="zh-CN" sz="2400" dirty="0" smtClean="0">
                <a:solidFill>
                  <a:srgbClr val="C00000"/>
                </a:solidFill>
              </a:rPr>
              <a:t>5</a:t>
            </a:r>
            <a:endParaRPr lang="zh-CN" altLang="en-US" sz="2400" dirty="0">
              <a:solidFill>
                <a:srgbClr val="C00000"/>
              </a:solidFill>
            </a:endParaRPr>
          </a:p>
        </p:txBody>
      </p:sp>
      <p:sp>
        <p:nvSpPr>
          <p:cNvPr id="34" name="TextBox 33"/>
          <p:cNvSpPr txBox="1"/>
          <p:nvPr/>
        </p:nvSpPr>
        <p:spPr>
          <a:xfrm>
            <a:off x="8085777" y="4988715"/>
            <a:ext cx="415637" cy="461645"/>
          </a:xfrm>
          <a:prstGeom prst="rect">
            <a:avLst/>
          </a:prstGeom>
          <a:noFill/>
        </p:spPr>
        <p:txBody>
          <a:bodyPr wrap="square" rtlCol="0">
            <a:spAutoFit/>
          </a:bodyPr>
          <a:lstStyle/>
          <a:p>
            <a:r>
              <a:rPr lang="en-US" altLang="zh-CN" sz="2400" dirty="0" smtClean="0">
                <a:solidFill>
                  <a:srgbClr val="C00000"/>
                </a:solidFill>
              </a:rPr>
              <a:t>6</a:t>
            </a:r>
            <a:endParaRPr lang="zh-CN" altLang="en-US" sz="2400" dirty="0">
              <a:solidFill>
                <a:srgbClr val="C00000"/>
              </a:solidFill>
            </a:endParaRPr>
          </a:p>
        </p:txBody>
      </p:sp>
      <p:pic>
        <p:nvPicPr>
          <p:cNvPr id="2" name="m3u2a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tretch>
            <a:fillRect/>
          </a:stretch>
        </p:blipFill>
        <p:spPr>
          <a:xfrm>
            <a:off x="9343302" y="311641"/>
            <a:ext cx="609600" cy="6066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lide(fromBottom)">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lide(fromBottom)">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lide(fromBottom)">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slide(fromBottom)">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slide(fromBottom)">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41714"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5649" y="2232543"/>
            <a:ext cx="2042556" cy="461665"/>
          </a:xfrm>
          <a:prstGeom prst="rect">
            <a:avLst/>
          </a:prstGeom>
          <a:noFill/>
          <a:ln>
            <a:solidFill>
              <a:schemeClr val="accent1"/>
            </a:solidFill>
          </a:ln>
        </p:spPr>
        <p:txBody>
          <a:bodyPr wrap="square" rtlCol="0">
            <a:spAutoFit/>
          </a:bodyPr>
          <a:lstStyle/>
          <a:p>
            <a:r>
              <a:rPr lang="en-US" altLang="zh-CN" sz="2400" dirty="0" smtClean="0"/>
              <a:t>was _____</a:t>
            </a:r>
            <a:endParaRPr lang="zh-CN" altLang="en-US" sz="2400" dirty="0"/>
          </a:p>
        </p:txBody>
      </p:sp>
      <p:sp>
        <p:nvSpPr>
          <p:cNvPr id="70787" name="Text Box 131"/>
          <p:cNvSpPr txBox="1">
            <a:spLocks noChangeArrowheads="1"/>
          </p:cNvSpPr>
          <p:nvPr/>
        </p:nvSpPr>
        <p:spPr bwMode="auto">
          <a:xfrm>
            <a:off x="1667510" y="2138045"/>
            <a:ext cx="907415" cy="534035"/>
          </a:xfrm>
          <a:prstGeom prst="rect">
            <a:avLst/>
          </a:prstGeom>
          <a:noFill/>
          <a:ln w="9525">
            <a:noFill/>
            <a:miter lim="800000"/>
          </a:ln>
        </p:spPr>
        <p:txBody>
          <a:bodyPr wrap="square">
            <a:spAutoFit/>
          </a:bodyPr>
          <a:lstStyle/>
          <a:p>
            <a:pPr algn="ctr">
              <a:lnSpc>
                <a:spcPct val="120000"/>
              </a:lnSpc>
            </a:pPr>
            <a:r>
              <a:rPr kumimoji="1" lang="en-US" altLang="zh-CN" sz="2400" dirty="0" smtClean="0">
                <a:solidFill>
                  <a:srgbClr val="C00000"/>
                </a:solidFill>
              </a:rPr>
              <a:t>born</a:t>
            </a:r>
            <a:endParaRPr kumimoji="1" lang="en-US" altLang="zh-CN" sz="2400" dirty="0">
              <a:solidFill>
                <a:srgbClr val="C00000"/>
              </a:solidFill>
            </a:endParaRPr>
          </a:p>
        </p:txBody>
      </p:sp>
      <p:sp>
        <p:nvSpPr>
          <p:cNvPr id="15383" name="Text Box 136"/>
          <p:cNvSpPr txBox="1">
            <a:spLocks noChangeArrowheads="1"/>
          </p:cNvSpPr>
          <p:nvPr/>
        </p:nvSpPr>
        <p:spPr bwMode="auto">
          <a:xfrm>
            <a:off x="882859" y="1239780"/>
            <a:ext cx="6979796" cy="609398"/>
          </a:xfrm>
          <a:prstGeom prst="rect">
            <a:avLst/>
          </a:prstGeom>
          <a:noFill/>
          <a:ln w="9525">
            <a:noFill/>
            <a:miter lim="800000"/>
          </a:ln>
        </p:spPr>
        <p:txBody>
          <a:bodyPr wrap="none">
            <a:spAutoFit/>
          </a:bodyPr>
          <a:lstStyle/>
          <a:p>
            <a:pPr>
              <a:lnSpc>
                <a:spcPct val="120000"/>
              </a:lnSpc>
            </a:pPr>
            <a:r>
              <a:rPr lang="en-US" altLang="zh-CN" sz="2800" b="1" dirty="0" smtClean="0">
                <a:solidFill>
                  <a:srgbClr val="3333FF"/>
                </a:solidFill>
                <a:latin typeface="Times New Roman" panose="02020603050405020304" pitchFamily="18" charset="0"/>
                <a:cs typeface="Times New Roman" panose="02020603050405020304" pitchFamily="18" charset="0"/>
              </a:rPr>
              <a:t>1. Read the passage and complete the chart.</a:t>
            </a:r>
            <a:endParaRPr lang="en-US" altLang="zh-CN" sz="2800" b="1" dirty="0">
              <a:solidFill>
                <a:srgbClr val="3333FF"/>
              </a:solidFill>
              <a:latin typeface="Times New Roman" panose="02020603050405020304" pitchFamily="18" charset="0"/>
              <a:cs typeface="Times New Roman" panose="02020603050405020304" pitchFamily="18" charset="0"/>
            </a:endParaRPr>
          </a:p>
        </p:txBody>
      </p:sp>
      <p:graphicFrame>
        <p:nvGraphicFramePr>
          <p:cNvPr id="13" name="图示 12"/>
          <p:cNvGraphicFramePr/>
          <p:nvPr/>
        </p:nvGraphicFramePr>
        <p:xfrm>
          <a:off x="1104407" y="2826313"/>
          <a:ext cx="10331531" cy="1650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2161310" y="4727202"/>
            <a:ext cx="3135085" cy="461665"/>
          </a:xfrm>
          <a:prstGeom prst="rect">
            <a:avLst/>
          </a:prstGeom>
          <a:noFill/>
          <a:ln>
            <a:solidFill>
              <a:schemeClr val="accent1"/>
            </a:solidFill>
          </a:ln>
        </p:spPr>
        <p:txBody>
          <a:bodyPr wrap="square" rtlCol="0">
            <a:spAutoFit/>
          </a:bodyPr>
          <a:lstStyle/>
          <a:p>
            <a:r>
              <a:rPr lang="en-US" altLang="zh-CN" sz="2400" dirty="0" smtClean="0"/>
              <a:t>became a _______</a:t>
            </a:r>
            <a:endParaRPr lang="zh-CN" altLang="en-US" sz="2400" dirty="0"/>
          </a:p>
        </p:txBody>
      </p:sp>
      <p:sp>
        <p:nvSpPr>
          <p:cNvPr id="16" name="TextBox 15"/>
          <p:cNvSpPr txBox="1"/>
          <p:nvPr/>
        </p:nvSpPr>
        <p:spPr>
          <a:xfrm>
            <a:off x="4025727" y="2220667"/>
            <a:ext cx="2660074" cy="461665"/>
          </a:xfrm>
          <a:prstGeom prst="rect">
            <a:avLst/>
          </a:prstGeom>
          <a:noFill/>
          <a:ln>
            <a:solidFill>
              <a:schemeClr val="accent1"/>
            </a:solidFill>
          </a:ln>
        </p:spPr>
        <p:txBody>
          <a:bodyPr wrap="square" rtlCol="0">
            <a:spAutoFit/>
          </a:bodyPr>
          <a:lstStyle/>
          <a:p>
            <a:r>
              <a:rPr lang="en-US" altLang="zh-CN" sz="2400" dirty="0" smtClean="0"/>
              <a:t>went to _______</a:t>
            </a:r>
            <a:endParaRPr lang="zh-CN" altLang="en-US" sz="2400" dirty="0"/>
          </a:p>
        </p:txBody>
      </p:sp>
      <p:sp>
        <p:nvSpPr>
          <p:cNvPr id="17" name="TextBox 16"/>
          <p:cNvSpPr txBox="1"/>
          <p:nvPr/>
        </p:nvSpPr>
        <p:spPr>
          <a:xfrm>
            <a:off x="6068289" y="4703451"/>
            <a:ext cx="2612573" cy="461665"/>
          </a:xfrm>
          <a:prstGeom prst="rect">
            <a:avLst/>
          </a:prstGeom>
          <a:noFill/>
          <a:ln>
            <a:solidFill>
              <a:schemeClr val="accent1"/>
            </a:solidFill>
          </a:ln>
        </p:spPr>
        <p:txBody>
          <a:bodyPr wrap="square" rtlCol="0">
            <a:spAutoFit/>
          </a:bodyPr>
          <a:lstStyle/>
          <a:p>
            <a:r>
              <a:rPr lang="en-US" altLang="zh-CN" sz="2400" dirty="0" smtClean="0"/>
              <a:t>came to _______</a:t>
            </a:r>
            <a:endParaRPr lang="zh-CN" altLang="en-US" sz="2400" dirty="0"/>
          </a:p>
        </p:txBody>
      </p:sp>
      <p:sp>
        <p:nvSpPr>
          <p:cNvPr id="18" name="TextBox 17"/>
          <p:cNvSpPr txBox="1"/>
          <p:nvPr/>
        </p:nvSpPr>
        <p:spPr>
          <a:xfrm>
            <a:off x="7861467" y="2185042"/>
            <a:ext cx="2838201" cy="461665"/>
          </a:xfrm>
          <a:prstGeom prst="rect">
            <a:avLst/>
          </a:prstGeom>
          <a:noFill/>
          <a:ln>
            <a:solidFill>
              <a:schemeClr val="accent1"/>
            </a:solidFill>
          </a:ln>
        </p:spPr>
        <p:txBody>
          <a:bodyPr wrap="square" rtlCol="0">
            <a:spAutoFit/>
          </a:bodyPr>
          <a:lstStyle/>
          <a:p>
            <a:r>
              <a:rPr lang="en-US" altLang="zh-CN" sz="2400" dirty="0" smtClean="0"/>
              <a:t>died of his ______</a:t>
            </a:r>
            <a:endParaRPr lang="zh-CN" altLang="en-US" sz="2400" dirty="0"/>
          </a:p>
        </p:txBody>
      </p:sp>
      <p:sp>
        <p:nvSpPr>
          <p:cNvPr id="19" name="上箭头 18"/>
          <p:cNvSpPr/>
          <p:nvPr/>
        </p:nvSpPr>
        <p:spPr>
          <a:xfrm>
            <a:off x="1966846" y="2790684"/>
            <a:ext cx="261258" cy="415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上箭头 19"/>
          <p:cNvSpPr/>
          <p:nvPr/>
        </p:nvSpPr>
        <p:spPr>
          <a:xfrm>
            <a:off x="5612130" y="2790825"/>
            <a:ext cx="273685" cy="4159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上箭头 20"/>
          <p:cNvSpPr/>
          <p:nvPr/>
        </p:nvSpPr>
        <p:spPr>
          <a:xfrm>
            <a:off x="8938817" y="2791063"/>
            <a:ext cx="261258" cy="415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下箭头 21"/>
          <p:cNvSpPr/>
          <p:nvPr/>
        </p:nvSpPr>
        <p:spPr>
          <a:xfrm>
            <a:off x="3589647" y="4148606"/>
            <a:ext cx="261257" cy="463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下箭头 22"/>
          <p:cNvSpPr/>
          <p:nvPr/>
        </p:nvSpPr>
        <p:spPr>
          <a:xfrm>
            <a:off x="7227619" y="4148606"/>
            <a:ext cx="261257" cy="463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Box 131"/>
          <p:cNvSpPr txBox="1">
            <a:spLocks noChangeArrowheads="1"/>
          </p:cNvSpPr>
          <p:nvPr/>
        </p:nvSpPr>
        <p:spPr bwMode="auto">
          <a:xfrm>
            <a:off x="3652520" y="4643120"/>
            <a:ext cx="1297940" cy="534035"/>
          </a:xfrm>
          <a:prstGeom prst="rect">
            <a:avLst/>
          </a:prstGeom>
          <a:noFill/>
          <a:ln w="9525">
            <a:noFill/>
            <a:miter lim="800000"/>
          </a:ln>
        </p:spPr>
        <p:txBody>
          <a:bodyPr wrap="square">
            <a:spAutoFit/>
          </a:bodyPr>
          <a:lstStyle/>
          <a:p>
            <a:pPr algn="ctr">
              <a:lnSpc>
                <a:spcPct val="120000"/>
              </a:lnSpc>
            </a:pPr>
            <a:r>
              <a:rPr kumimoji="1" lang="en-US" altLang="zh-CN" sz="2400" dirty="0" smtClean="0">
                <a:solidFill>
                  <a:srgbClr val="C00000"/>
                </a:solidFill>
              </a:rPr>
              <a:t>doctor</a:t>
            </a:r>
            <a:endParaRPr kumimoji="1" lang="en-US" altLang="zh-CN" sz="2400" dirty="0">
              <a:solidFill>
                <a:srgbClr val="C00000"/>
              </a:solidFill>
            </a:endParaRPr>
          </a:p>
        </p:txBody>
      </p:sp>
      <p:sp>
        <p:nvSpPr>
          <p:cNvPr id="25" name="Text Box 131"/>
          <p:cNvSpPr txBox="1">
            <a:spLocks noChangeArrowheads="1"/>
          </p:cNvSpPr>
          <p:nvPr/>
        </p:nvSpPr>
        <p:spPr bwMode="auto">
          <a:xfrm>
            <a:off x="5315585" y="2099945"/>
            <a:ext cx="1169035" cy="534035"/>
          </a:xfrm>
          <a:prstGeom prst="rect">
            <a:avLst/>
          </a:prstGeom>
          <a:noFill/>
          <a:ln w="9525">
            <a:noFill/>
            <a:miter lim="800000"/>
          </a:ln>
        </p:spPr>
        <p:txBody>
          <a:bodyPr wrap="square">
            <a:spAutoFit/>
          </a:bodyPr>
          <a:lstStyle/>
          <a:p>
            <a:pPr>
              <a:lnSpc>
                <a:spcPct val="120000"/>
              </a:lnSpc>
            </a:pPr>
            <a:r>
              <a:rPr kumimoji="1" lang="en-US" altLang="zh-CN" sz="2400" dirty="0" smtClean="0">
                <a:solidFill>
                  <a:srgbClr val="C00000"/>
                </a:solidFill>
              </a:rPr>
              <a:t>Spain</a:t>
            </a:r>
            <a:endParaRPr kumimoji="1" lang="en-US" altLang="zh-CN" sz="2400" dirty="0">
              <a:solidFill>
                <a:srgbClr val="C00000"/>
              </a:solidFill>
            </a:endParaRPr>
          </a:p>
        </p:txBody>
      </p:sp>
      <p:sp>
        <p:nvSpPr>
          <p:cNvPr id="26" name="Text Box 131"/>
          <p:cNvSpPr txBox="1">
            <a:spLocks noChangeArrowheads="1"/>
          </p:cNvSpPr>
          <p:nvPr/>
        </p:nvSpPr>
        <p:spPr bwMode="auto">
          <a:xfrm>
            <a:off x="7330440" y="4607560"/>
            <a:ext cx="1128395" cy="534035"/>
          </a:xfrm>
          <a:prstGeom prst="rect">
            <a:avLst/>
          </a:prstGeom>
          <a:noFill/>
          <a:ln w="9525">
            <a:noFill/>
            <a:miter lim="800000"/>
          </a:ln>
        </p:spPr>
        <p:txBody>
          <a:bodyPr wrap="square">
            <a:spAutoFit/>
          </a:bodyPr>
          <a:lstStyle/>
          <a:p>
            <a:pPr algn="ctr">
              <a:lnSpc>
                <a:spcPct val="120000"/>
              </a:lnSpc>
            </a:pPr>
            <a:r>
              <a:rPr kumimoji="1" lang="en-US" altLang="zh-CN" sz="2400" dirty="0" smtClean="0">
                <a:solidFill>
                  <a:srgbClr val="C00000"/>
                </a:solidFill>
              </a:rPr>
              <a:t>China</a:t>
            </a:r>
            <a:endParaRPr kumimoji="1" lang="en-US" altLang="zh-CN" sz="2400" dirty="0">
              <a:solidFill>
                <a:srgbClr val="C00000"/>
              </a:solidFill>
            </a:endParaRPr>
          </a:p>
        </p:txBody>
      </p:sp>
      <p:sp>
        <p:nvSpPr>
          <p:cNvPr id="27" name="Text Box 131"/>
          <p:cNvSpPr txBox="1">
            <a:spLocks noChangeArrowheads="1"/>
          </p:cNvSpPr>
          <p:nvPr/>
        </p:nvSpPr>
        <p:spPr bwMode="auto">
          <a:xfrm>
            <a:off x="9354820" y="2099945"/>
            <a:ext cx="1232535" cy="534035"/>
          </a:xfrm>
          <a:prstGeom prst="rect">
            <a:avLst/>
          </a:prstGeom>
          <a:noFill/>
          <a:ln w="9525">
            <a:noFill/>
            <a:miter lim="800000"/>
          </a:ln>
        </p:spPr>
        <p:txBody>
          <a:bodyPr wrap="square">
            <a:spAutoFit/>
          </a:bodyPr>
          <a:lstStyle/>
          <a:p>
            <a:pPr>
              <a:lnSpc>
                <a:spcPct val="120000"/>
              </a:lnSpc>
            </a:pPr>
            <a:r>
              <a:rPr kumimoji="1" lang="en-US" altLang="zh-CN" sz="2400" dirty="0" smtClean="0">
                <a:solidFill>
                  <a:srgbClr val="C00000"/>
                </a:solidFill>
              </a:rPr>
              <a:t>wound</a:t>
            </a:r>
            <a:endParaRPr kumimoji="1" lang="en-US" altLang="zh-CN" sz="2400" dirty="0">
              <a:solidFill>
                <a:srgbClr val="C00000"/>
              </a:solidFill>
            </a:endParaRPr>
          </a:p>
        </p:txBody>
      </p:sp>
      <p:sp>
        <p:nvSpPr>
          <p:cNvPr id="28" name="矩形 27"/>
          <p:cNvSpPr/>
          <p:nvPr/>
        </p:nvSpPr>
        <p:spPr>
          <a:xfrm>
            <a:off x="3289462" y="359598"/>
            <a:ext cx="5557653" cy="707886"/>
          </a:xfrm>
          <a:prstGeom prst="rect">
            <a:avLst/>
          </a:prstGeom>
        </p:spPr>
        <p:txBody>
          <a:bodyPr wrap="square">
            <a:spAutoFit/>
          </a:bodyPr>
          <a:lstStyle/>
          <a:p>
            <a:pPr lvl="0" algn="ctr" fontAlgn="base">
              <a:spcBef>
                <a:spcPct val="0"/>
              </a:spcBef>
              <a:spcAft>
                <a:spcPct val="0"/>
              </a:spcAft>
            </a:pPr>
            <a:r>
              <a:rPr lang="en-US" altLang="zh-CN" sz="4000" b="1" kern="10" spc="-360" dirty="0" smtClean="0">
                <a:ln w="12700">
                  <a:solidFill>
                    <a:srgbClr val="000099"/>
                  </a:solidFill>
                  <a:round/>
                </a:ln>
                <a:solidFill>
                  <a:srgbClr val="33CCFF"/>
                </a:solidFill>
                <a:effectLst>
                  <a:outerShdw dist="125724" dir="18900000" algn="ctr" rotWithShape="0">
                    <a:srgbClr val="000099"/>
                  </a:outerShdw>
                </a:effectLst>
                <a:latin typeface="Arial Black" panose="020B0A04020102020204"/>
                <a:ea typeface="宋体" panose="02010600030101010101" pitchFamily="2" charset="-122"/>
              </a:rPr>
              <a:t>Careful-reading</a:t>
            </a:r>
            <a:endParaRPr lang="zh-CN" altLang="en-US" sz="4000" b="1" kern="10" spc="-360" dirty="0">
              <a:ln w="12700">
                <a:solidFill>
                  <a:srgbClr val="000099"/>
                </a:solidFill>
                <a:round/>
              </a:ln>
              <a:solidFill>
                <a:srgbClr val="33CCFF"/>
              </a:solidFill>
              <a:effectLst>
                <a:outerShdw dist="125724" dir="18900000" algn="ctr" rotWithShape="0">
                  <a:srgbClr val="000099"/>
                </a:outerShdw>
              </a:effectLst>
              <a:latin typeface="Arial Black" panose="020B0A04020102020204"/>
              <a:ea typeface="宋体" panose="02010600030101010101" pitchFamily="2" charset="-122"/>
            </a:endParaRPr>
          </a:p>
        </p:txBody>
      </p:sp>
      <p:pic>
        <p:nvPicPr>
          <p:cNvPr id="29" name="图片 28" descr="25.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01881" y="4854436"/>
            <a:ext cx="2636322" cy="1427611"/>
          </a:xfrm>
          <a:prstGeom prst="rect">
            <a:avLst/>
          </a:prstGeom>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787"/>
                                        </p:tgtEl>
                                        <p:attrNameLst>
                                          <p:attrName>style.visibility</p:attrName>
                                        </p:attrNameLst>
                                      </p:cBhvr>
                                      <p:to>
                                        <p:strVal val="visible"/>
                                      </p:to>
                                    </p:set>
                                    <p:animEffect transition="in" filter="blinds(horizontal)">
                                      <p:cBhvr>
                                        <p:cTn id="7" dur="500"/>
                                        <p:tgtEl>
                                          <p:spTgt spid="707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87" grpId="0" autoUpdateAnimBg="0"/>
      <p:bldP spid="24" grpId="0" autoUpdateAnimBg="0"/>
      <p:bldP spid="25" grpId="0" autoUpdateAnimBg="0"/>
      <p:bldP spid="26" grpId="0" autoUpdateAnimBg="0"/>
      <p:bldP spid="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2215" y="514350"/>
            <a:ext cx="4182745" cy="521970"/>
          </a:xfrm>
          <a:prstGeom prst="rect">
            <a:avLst/>
          </a:prstGeom>
          <a:noFill/>
        </p:spPr>
        <p:txBody>
          <a:bodyPr wrap="square" rtlCol="0">
            <a:spAutoFit/>
          </a:bodyPr>
          <a:lstStyle/>
          <a:p>
            <a:r>
              <a:rPr lang="en-US" altLang="zh-CN" sz="2800" b="1" dirty="0" smtClean="0">
                <a:solidFill>
                  <a:srgbClr val="0000FF"/>
                </a:solidFill>
                <a:latin typeface="Times New Roman" panose="02020603050405020304" pitchFamily="18" charset="0"/>
                <a:cs typeface="Times New Roman" panose="02020603050405020304" pitchFamily="18" charset="0"/>
              </a:rPr>
              <a:t>2. Answer the questions.</a:t>
            </a:r>
          </a:p>
        </p:txBody>
      </p:sp>
      <p:sp>
        <p:nvSpPr>
          <p:cNvPr id="3" name="TextBox 2"/>
          <p:cNvSpPr txBox="1"/>
          <p:nvPr/>
        </p:nvSpPr>
        <p:spPr>
          <a:xfrm>
            <a:off x="1186815" y="1059180"/>
            <a:ext cx="9392920" cy="4556125"/>
          </a:xfrm>
          <a:prstGeom prst="rect">
            <a:avLst/>
          </a:prstGeom>
          <a:noFill/>
        </p:spPr>
        <p:txBody>
          <a:bodyPr wrap="square" rtlCol="0">
            <a:spAutoFit/>
          </a:bodyPr>
          <a:lstStyle/>
          <a:p>
            <a:pPr marL="457200" indent="-457200">
              <a:lnSpc>
                <a:spcPct val="110000"/>
              </a:lnSpc>
              <a:buAutoNum type="arabicPeriod"/>
            </a:pPr>
            <a:r>
              <a:rPr lang="en-US" altLang="zh-CN" sz="2400" dirty="0" smtClean="0"/>
              <a:t>Where did Norman Bethune come from?</a:t>
            </a:r>
          </a:p>
          <a:p>
            <a:pPr marL="457200" indent="-457200">
              <a:lnSpc>
                <a:spcPct val="110000"/>
              </a:lnSpc>
              <a:buAutoNum type="arabicPeriod"/>
            </a:pPr>
            <a:endParaRPr lang="en-US" altLang="zh-CN" sz="2400" dirty="0" smtClean="0"/>
          </a:p>
          <a:p>
            <a:pPr marL="457200" indent="-457200">
              <a:lnSpc>
                <a:spcPct val="110000"/>
              </a:lnSpc>
              <a:buAutoNum type="arabicPeriod"/>
            </a:pPr>
            <a:r>
              <a:rPr lang="en-US" altLang="zh-CN" sz="2400" dirty="0" smtClean="0"/>
              <a:t>When was he born?</a:t>
            </a:r>
          </a:p>
          <a:p>
            <a:pPr marL="457200" indent="-457200">
              <a:lnSpc>
                <a:spcPct val="110000"/>
              </a:lnSpc>
              <a:buAutoNum type="arabicPeriod"/>
            </a:pPr>
            <a:endParaRPr lang="en-US" altLang="zh-CN" sz="2400" dirty="0" smtClean="0"/>
          </a:p>
          <a:p>
            <a:pPr marL="457200" indent="-457200">
              <a:lnSpc>
                <a:spcPct val="110000"/>
              </a:lnSpc>
              <a:buAutoNum type="arabicPeriod"/>
            </a:pPr>
            <a:r>
              <a:rPr lang="en-US" altLang="zh-CN" sz="2400" dirty="0" smtClean="0"/>
              <a:t>When did he come to China?</a:t>
            </a:r>
          </a:p>
          <a:p>
            <a:pPr marL="457200" indent="-457200">
              <a:lnSpc>
                <a:spcPct val="110000"/>
              </a:lnSpc>
              <a:buAutoNum type="arabicPeriod"/>
            </a:pPr>
            <a:endParaRPr lang="en-US" altLang="zh-CN" sz="2400" dirty="0" smtClean="0"/>
          </a:p>
          <a:p>
            <a:pPr marL="457200" indent="-457200">
              <a:lnSpc>
                <a:spcPct val="110000"/>
              </a:lnSpc>
              <a:buAutoNum type="arabicPeriod"/>
            </a:pPr>
            <a:r>
              <a:rPr lang="en-US" altLang="zh-CN" sz="2400" dirty="0" smtClean="0"/>
              <a:t>Why did he have to work hard on his own?</a:t>
            </a:r>
          </a:p>
          <a:p>
            <a:pPr marL="457200" indent="-457200">
              <a:lnSpc>
                <a:spcPct val="110000"/>
              </a:lnSpc>
              <a:buAutoNum type="arabicPeriod"/>
            </a:pPr>
            <a:endParaRPr lang="en-US" altLang="zh-CN" sz="2400" dirty="0" smtClean="0"/>
          </a:p>
          <a:p>
            <a:pPr marL="457200" indent="-457200">
              <a:lnSpc>
                <a:spcPct val="110000"/>
              </a:lnSpc>
              <a:buAutoNum type="arabicPeriod"/>
            </a:pPr>
            <a:r>
              <a:rPr lang="en-US" altLang="zh-CN" sz="2400" dirty="0" smtClean="0"/>
              <a:t>Did he stop his work when he cut his finger during an operation?</a:t>
            </a:r>
          </a:p>
          <a:p>
            <a:pPr marL="457200" indent="-457200">
              <a:lnSpc>
                <a:spcPct val="110000"/>
              </a:lnSpc>
              <a:buAutoNum type="arabicPeriod"/>
            </a:pPr>
            <a:endParaRPr lang="en-US" altLang="zh-CN" sz="2400" dirty="0" smtClean="0"/>
          </a:p>
          <a:p>
            <a:pPr marL="457200" indent="-457200">
              <a:lnSpc>
                <a:spcPct val="110000"/>
              </a:lnSpc>
              <a:buAutoNum type="arabicPeriod"/>
            </a:pPr>
            <a:r>
              <a:rPr lang="en-US" altLang="zh-CN" sz="2400" dirty="0" smtClean="0"/>
              <a:t>What made him a hero in China?</a:t>
            </a:r>
            <a:endParaRPr lang="zh-CN" altLang="en-US" sz="2400" dirty="0"/>
          </a:p>
        </p:txBody>
      </p:sp>
      <p:sp>
        <p:nvSpPr>
          <p:cNvPr id="4" name="TextBox 3"/>
          <p:cNvSpPr txBox="1"/>
          <p:nvPr/>
        </p:nvSpPr>
        <p:spPr>
          <a:xfrm>
            <a:off x="1655123" y="1503222"/>
            <a:ext cx="7635834" cy="461665"/>
          </a:xfrm>
          <a:prstGeom prst="rect">
            <a:avLst/>
          </a:prstGeom>
          <a:noFill/>
        </p:spPr>
        <p:txBody>
          <a:bodyPr wrap="square" rtlCol="0">
            <a:spAutoFit/>
          </a:bodyPr>
          <a:lstStyle/>
          <a:p>
            <a:r>
              <a:rPr lang="en-US" altLang="zh-CN" sz="2400" dirty="0" smtClean="0">
                <a:solidFill>
                  <a:srgbClr val="C00000"/>
                </a:solidFill>
              </a:rPr>
              <a:t>He came from Canada.</a:t>
            </a:r>
            <a:endParaRPr lang="zh-CN" altLang="en-US" sz="2400" dirty="0">
              <a:solidFill>
                <a:srgbClr val="C00000"/>
              </a:solidFill>
            </a:endParaRPr>
          </a:p>
        </p:txBody>
      </p:sp>
      <p:sp>
        <p:nvSpPr>
          <p:cNvPr id="5" name="TextBox 4"/>
          <p:cNvSpPr txBox="1"/>
          <p:nvPr/>
        </p:nvSpPr>
        <p:spPr>
          <a:xfrm>
            <a:off x="1655123" y="2275119"/>
            <a:ext cx="7635834" cy="461665"/>
          </a:xfrm>
          <a:prstGeom prst="rect">
            <a:avLst/>
          </a:prstGeom>
          <a:noFill/>
        </p:spPr>
        <p:txBody>
          <a:bodyPr wrap="square" rtlCol="0">
            <a:spAutoFit/>
          </a:bodyPr>
          <a:lstStyle/>
          <a:p>
            <a:r>
              <a:rPr lang="en-US" altLang="zh-CN" sz="2400" dirty="0" smtClean="0">
                <a:solidFill>
                  <a:srgbClr val="C00000"/>
                </a:solidFill>
              </a:rPr>
              <a:t>He was born in 1890.</a:t>
            </a:r>
            <a:endParaRPr lang="zh-CN" altLang="en-US" sz="2400" dirty="0">
              <a:solidFill>
                <a:srgbClr val="C00000"/>
              </a:solidFill>
            </a:endParaRPr>
          </a:p>
        </p:txBody>
      </p:sp>
      <p:sp>
        <p:nvSpPr>
          <p:cNvPr id="6" name="TextBox 5"/>
          <p:cNvSpPr txBox="1"/>
          <p:nvPr/>
        </p:nvSpPr>
        <p:spPr>
          <a:xfrm>
            <a:off x="1702624" y="3106392"/>
            <a:ext cx="7635834" cy="461665"/>
          </a:xfrm>
          <a:prstGeom prst="rect">
            <a:avLst/>
          </a:prstGeom>
          <a:noFill/>
        </p:spPr>
        <p:txBody>
          <a:bodyPr wrap="square" rtlCol="0">
            <a:spAutoFit/>
          </a:bodyPr>
          <a:lstStyle/>
          <a:p>
            <a:r>
              <a:rPr lang="en-US" altLang="zh-CN" sz="2400" dirty="0" smtClean="0">
                <a:solidFill>
                  <a:srgbClr val="C00000"/>
                </a:solidFill>
              </a:rPr>
              <a:t>In 1938.</a:t>
            </a:r>
            <a:endParaRPr lang="zh-CN" altLang="en-US" sz="2400" dirty="0">
              <a:solidFill>
                <a:srgbClr val="C00000"/>
              </a:solidFill>
            </a:endParaRPr>
          </a:p>
        </p:txBody>
      </p:sp>
      <p:sp>
        <p:nvSpPr>
          <p:cNvPr id="7" name="TextBox 6"/>
          <p:cNvSpPr txBox="1"/>
          <p:nvPr/>
        </p:nvSpPr>
        <p:spPr>
          <a:xfrm>
            <a:off x="1678873" y="3890164"/>
            <a:ext cx="7635834" cy="461665"/>
          </a:xfrm>
          <a:prstGeom prst="rect">
            <a:avLst/>
          </a:prstGeom>
          <a:noFill/>
        </p:spPr>
        <p:txBody>
          <a:bodyPr wrap="square" rtlCol="0">
            <a:spAutoFit/>
          </a:bodyPr>
          <a:lstStyle/>
          <a:p>
            <a:r>
              <a:rPr lang="en-US" altLang="zh-CN" sz="2400" dirty="0" smtClean="0">
                <a:solidFill>
                  <a:srgbClr val="C00000"/>
                </a:solidFill>
              </a:rPr>
              <a:t>Because there were few doctors then.</a:t>
            </a:r>
            <a:endParaRPr lang="zh-CN" altLang="en-US" sz="2400" dirty="0">
              <a:solidFill>
                <a:srgbClr val="C00000"/>
              </a:solidFill>
            </a:endParaRPr>
          </a:p>
        </p:txBody>
      </p:sp>
      <p:sp>
        <p:nvSpPr>
          <p:cNvPr id="8" name="TextBox 7"/>
          <p:cNvSpPr txBox="1"/>
          <p:nvPr/>
        </p:nvSpPr>
        <p:spPr>
          <a:xfrm>
            <a:off x="1643247" y="4721437"/>
            <a:ext cx="7635834" cy="461665"/>
          </a:xfrm>
          <a:prstGeom prst="rect">
            <a:avLst/>
          </a:prstGeom>
          <a:noFill/>
        </p:spPr>
        <p:txBody>
          <a:bodyPr wrap="square" rtlCol="0">
            <a:spAutoFit/>
          </a:bodyPr>
          <a:lstStyle/>
          <a:p>
            <a:r>
              <a:rPr lang="en-US" altLang="zh-CN" sz="2400" dirty="0" smtClean="0">
                <a:solidFill>
                  <a:srgbClr val="C00000"/>
                </a:solidFill>
              </a:rPr>
              <a:t>No, he didn’t.</a:t>
            </a:r>
            <a:endParaRPr lang="zh-CN" altLang="en-US" sz="2400" dirty="0">
              <a:solidFill>
                <a:srgbClr val="C00000"/>
              </a:solidFill>
            </a:endParaRPr>
          </a:p>
        </p:txBody>
      </p:sp>
      <p:sp>
        <p:nvSpPr>
          <p:cNvPr id="9" name="TextBox 8"/>
          <p:cNvSpPr txBox="1"/>
          <p:nvPr/>
        </p:nvSpPr>
        <p:spPr>
          <a:xfrm>
            <a:off x="1631371" y="5540835"/>
            <a:ext cx="7635834" cy="461665"/>
          </a:xfrm>
          <a:prstGeom prst="rect">
            <a:avLst/>
          </a:prstGeom>
          <a:noFill/>
        </p:spPr>
        <p:txBody>
          <a:bodyPr wrap="square" rtlCol="0">
            <a:spAutoFit/>
          </a:bodyPr>
          <a:lstStyle/>
          <a:p>
            <a:r>
              <a:rPr lang="en-US" altLang="zh-CN" sz="2400" dirty="0" smtClean="0">
                <a:solidFill>
                  <a:srgbClr val="C00000"/>
                </a:solidFill>
              </a:rPr>
              <a:t>His hard work for the Chinese people.</a:t>
            </a:r>
            <a:endParaRPr lang="zh-CN" alt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69950" y="640080"/>
            <a:ext cx="10627995" cy="521970"/>
          </a:xfrm>
          <a:prstGeom prst="rect">
            <a:avLst/>
          </a:prstGeom>
          <a:noFill/>
        </p:spPr>
        <p:txBody>
          <a:bodyPr wrap="square" rtlCol="0">
            <a:spAutoFit/>
          </a:bodyPr>
          <a:lstStyle/>
          <a:p>
            <a:r>
              <a:rPr lang="en-US" altLang="zh-CN" sz="2800" b="1" dirty="0" smtClean="0">
                <a:solidFill>
                  <a:srgbClr val="0000FF"/>
                </a:solidFill>
                <a:latin typeface="Times New Roman" panose="02020603050405020304" pitchFamily="18" charset="0"/>
                <a:cs typeface="Times New Roman" panose="02020603050405020304" pitchFamily="18" charset="0"/>
              </a:rPr>
              <a:t>3. Read the phrases in the passage and translate them into Chinese.</a:t>
            </a:r>
          </a:p>
        </p:txBody>
      </p:sp>
      <p:sp>
        <p:nvSpPr>
          <p:cNvPr id="15" name="TextBox 14"/>
          <p:cNvSpPr txBox="1"/>
          <p:nvPr/>
        </p:nvSpPr>
        <p:spPr>
          <a:xfrm>
            <a:off x="6429799" y="1393552"/>
            <a:ext cx="2139786" cy="398780"/>
          </a:xfrm>
          <a:prstGeom prst="rect">
            <a:avLst/>
          </a:prstGeom>
          <a:noFill/>
        </p:spPr>
        <p:txBody>
          <a:bodyPr wrap="square" rtlCol="0">
            <a:spAutoFit/>
          </a:bodyPr>
          <a:lstStyle/>
          <a:p>
            <a:r>
              <a:rPr lang="zh-CN" altLang="en-US" sz="2000" dirty="0">
                <a:latin typeface="思源黑体 CN Regular" panose="020B0500000000000000" charset="-122"/>
                <a:ea typeface="思源黑体 CN Regular" panose="020B0500000000000000" charset="-122"/>
                <a:cs typeface="思源黑体 CN Regular" panose="020B0500000000000000" charset="-122"/>
              </a:rPr>
              <a:t>为</a:t>
            </a:r>
            <a:r>
              <a:rPr lang="en-US" altLang="zh-CN" sz="2000" dirty="0">
                <a:latin typeface="思源黑体 CN Regular" panose="020B0500000000000000" charset="-122"/>
                <a:ea typeface="思源黑体 CN Regular" panose="020B0500000000000000" charset="-122"/>
                <a:cs typeface="思源黑体 CN Regular" panose="020B0500000000000000" charset="-122"/>
              </a:rPr>
              <a:t>……</a:t>
            </a:r>
            <a:r>
              <a:rPr lang="zh-CN" altLang="en-US" sz="2000" dirty="0">
                <a:latin typeface="思源黑体 CN Regular" panose="020B0500000000000000" charset="-122"/>
                <a:ea typeface="思源黑体 CN Regular" panose="020B0500000000000000" charset="-122"/>
                <a:cs typeface="思源黑体 CN Regular" panose="020B0500000000000000" charset="-122"/>
              </a:rPr>
              <a:t>而死</a:t>
            </a:r>
          </a:p>
        </p:txBody>
      </p:sp>
      <p:sp>
        <p:nvSpPr>
          <p:cNvPr id="16" name="TextBox 15"/>
          <p:cNvSpPr txBox="1"/>
          <p:nvPr/>
        </p:nvSpPr>
        <p:spPr>
          <a:xfrm>
            <a:off x="6429799" y="1806937"/>
            <a:ext cx="2339896" cy="400050"/>
          </a:xfrm>
          <a:prstGeom prst="rect">
            <a:avLst/>
          </a:prstGeom>
          <a:noFill/>
        </p:spPr>
        <p:txBody>
          <a:bodyPr wrap="square" rtlCol="0">
            <a:spAutoFit/>
          </a:bodyPr>
          <a:lstStyle/>
          <a:p>
            <a:r>
              <a:rPr lang="zh-CN" altLang="en-US" sz="2000" dirty="0" smtClean="0">
                <a:latin typeface="思源黑体 CN Regular" panose="020B0500000000000000" charset="-122"/>
                <a:ea typeface="思源黑体 CN Regular" panose="020B0500000000000000" charset="-122"/>
              </a:rPr>
              <a:t>靠近</a:t>
            </a:r>
          </a:p>
        </p:txBody>
      </p:sp>
      <p:sp>
        <p:nvSpPr>
          <p:cNvPr id="17" name="TextBox 16"/>
          <p:cNvSpPr txBox="1"/>
          <p:nvPr/>
        </p:nvSpPr>
        <p:spPr>
          <a:xfrm>
            <a:off x="6429799" y="2221592"/>
            <a:ext cx="3519098" cy="400050"/>
          </a:xfrm>
          <a:prstGeom prst="rect">
            <a:avLst/>
          </a:prstGeom>
          <a:noFill/>
        </p:spPr>
        <p:txBody>
          <a:bodyPr wrap="square" rtlCol="0">
            <a:spAutoFit/>
          </a:bodyPr>
          <a:lstStyle/>
          <a:p>
            <a:r>
              <a:rPr lang="zh-CN" altLang="en-US" sz="2000" dirty="0" smtClean="0">
                <a:latin typeface="思源黑体 CN Regular" panose="020B0500000000000000" charset="-122"/>
                <a:ea typeface="思源黑体 CN Regular" panose="020B0500000000000000" charset="-122"/>
              </a:rPr>
              <a:t>照顾；护理</a:t>
            </a:r>
          </a:p>
        </p:txBody>
      </p:sp>
      <p:sp>
        <p:nvSpPr>
          <p:cNvPr id="18" name="TextBox 17"/>
          <p:cNvSpPr txBox="1"/>
          <p:nvPr/>
        </p:nvSpPr>
        <p:spPr>
          <a:xfrm>
            <a:off x="6429799" y="2636247"/>
            <a:ext cx="2317916" cy="400050"/>
          </a:xfrm>
          <a:prstGeom prst="rect">
            <a:avLst/>
          </a:prstGeom>
          <a:noFill/>
        </p:spPr>
        <p:txBody>
          <a:bodyPr wrap="square" rtlCol="0">
            <a:spAutoFit/>
          </a:bodyPr>
          <a:lstStyle/>
          <a:p>
            <a:r>
              <a:rPr lang="zh-CN" altLang="en-US" sz="2000" dirty="0" smtClean="0">
                <a:latin typeface="思源黑体 CN Regular" panose="020B0500000000000000" charset="-122"/>
                <a:ea typeface="思源黑体 CN Regular" panose="020B0500000000000000" charset="-122"/>
              </a:rPr>
              <a:t>病人</a:t>
            </a:r>
          </a:p>
        </p:txBody>
      </p:sp>
      <p:sp>
        <p:nvSpPr>
          <p:cNvPr id="20" name="TextBox 19"/>
          <p:cNvSpPr txBox="1"/>
          <p:nvPr/>
        </p:nvSpPr>
        <p:spPr>
          <a:xfrm>
            <a:off x="1513840" y="1392555"/>
            <a:ext cx="3415030" cy="4556125"/>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die for</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close to</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take care of</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the sick</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so that</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at that time</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on one’s own</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manage to do </a:t>
            </a:r>
            <a:r>
              <a:rPr lang="en-US" altLang="zh-CN" sz="2400" dirty="0" err="1" smtClean="0">
                <a:latin typeface="Times New Roman" panose="02020603050405020304" pitchFamily="18" charset="0"/>
                <a:cs typeface="Times New Roman" panose="02020603050405020304" pitchFamily="18" charset="0"/>
              </a:rPr>
              <a:t>sth</a:t>
            </a:r>
            <a:r>
              <a:rPr lang="en-US" altLang="zh-CN" sz="2400" dirty="0" smtClean="0">
                <a:latin typeface="Times New Roman" panose="02020603050405020304" pitchFamily="18" charset="0"/>
                <a:cs typeface="Times New Roman" panose="02020603050405020304" pitchFamily="18" charset="0"/>
              </a:rPr>
              <a:t>.</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die of</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 both…and…</a:t>
            </a:r>
          </a:p>
          <a:p>
            <a:pPr marL="342900" indent="-342900">
              <a:lnSpc>
                <a:spcPct val="110000"/>
              </a:lnSpc>
              <a:buAutoNum type="arabicPeriod"/>
            </a:pPr>
            <a:r>
              <a:rPr lang="en-US" altLang="zh-CN" sz="2400" dirty="0" smtClean="0">
                <a:latin typeface="Times New Roman" panose="02020603050405020304" pitchFamily="18" charset="0"/>
                <a:cs typeface="Times New Roman" panose="02020603050405020304" pitchFamily="18" charset="0"/>
              </a:rPr>
              <a:t>learn about</a:t>
            </a:r>
          </a:p>
        </p:txBody>
      </p:sp>
      <p:sp>
        <p:nvSpPr>
          <p:cNvPr id="21" name="TextBox 20"/>
          <p:cNvSpPr txBox="1"/>
          <p:nvPr/>
        </p:nvSpPr>
        <p:spPr>
          <a:xfrm>
            <a:off x="6429799" y="3050902"/>
            <a:ext cx="2341667" cy="400050"/>
          </a:xfrm>
          <a:prstGeom prst="rect">
            <a:avLst/>
          </a:prstGeom>
          <a:noFill/>
        </p:spPr>
        <p:txBody>
          <a:bodyPr wrap="square" rtlCol="0">
            <a:spAutoFit/>
          </a:bodyPr>
          <a:lstStyle/>
          <a:p>
            <a:r>
              <a:rPr lang="zh-CN" altLang="en-US" sz="2000" dirty="0" smtClean="0">
                <a:latin typeface="思源黑体 CN Regular" panose="020B0500000000000000" charset="-122"/>
                <a:ea typeface="思源黑体 CN Regular" panose="020B0500000000000000" charset="-122"/>
              </a:rPr>
              <a:t>为的是</a:t>
            </a:r>
          </a:p>
        </p:txBody>
      </p:sp>
      <p:sp>
        <p:nvSpPr>
          <p:cNvPr id="22" name="TextBox 21"/>
          <p:cNvSpPr txBox="1"/>
          <p:nvPr/>
        </p:nvSpPr>
        <p:spPr>
          <a:xfrm>
            <a:off x="6429799" y="3465557"/>
            <a:ext cx="3091585" cy="400050"/>
          </a:xfrm>
          <a:prstGeom prst="rect">
            <a:avLst/>
          </a:prstGeom>
          <a:noFill/>
        </p:spPr>
        <p:txBody>
          <a:bodyPr wrap="square" rtlCol="0">
            <a:spAutoFit/>
          </a:bodyPr>
          <a:lstStyle/>
          <a:p>
            <a:r>
              <a:rPr lang="zh-CN" altLang="en-US" sz="2000" dirty="0" smtClean="0">
                <a:latin typeface="思源黑体 CN Regular" panose="020B0500000000000000" charset="-122"/>
                <a:ea typeface="思源黑体 CN Regular" panose="020B0500000000000000" charset="-122"/>
              </a:rPr>
              <a:t>在那时</a:t>
            </a:r>
          </a:p>
        </p:txBody>
      </p:sp>
      <p:sp>
        <p:nvSpPr>
          <p:cNvPr id="23" name="TextBox 22"/>
          <p:cNvSpPr txBox="1"/>
          <p:nvPr/>
        </p:nvSpPr>
        <p:spPr>
          <a:xfrm>
            <a:off x="6429799" y="3880212"/>
            <a:ext cx="2832099" cy="400050"/>
          </a:xfrm>
          <a:prstGeom prst="rect">
            <a:avLst/>
          </a:prstGeom>
          <a:noFill/>
        </p:spPr>
        <p:txBody>
          <a:bodyPr wrap="square" rtlCol="0">
            <a:spAutoFit/>
          </a:bodyPr>
          <a:lstStyle/>
          <a:p>
            <a:r>
              <a:rPr lang="zh-CN" altLang="en-US" sz="2000" dirty="0" smtClean="0">
                <a:latin typeface="思源黑体 CN Regular" panose="020B0500000000000000" charset="-122"/>
                <a:ea typeface="思源黑体 CN Regular" panose="020B0500000000000000" charset="-122"/>
              </a:rPr>
              <a:t>独自一人</a:t>
            </a:r>
          </a:p>
        </p:txBody>
      </p:sp>
      <p:sp>
        <p:nvSpPr>
          <p:cNvPr id="24" name="TextBox 23"/>
          <p:cNvSpPr txBox="1"/>
          <p:nvPr/>
        </p:nvSpPr>
        <p:spPr>
          <a:xfrm>
            <a:off x="6429799" y="4294867"/>
            <a:ext cx="1719618" cy="400050"/>
          </a:xfrm>
          <a:prstGeom prst="rect">
            <a:avLst/>
          </a:prstGeom>
          <a:noFill/>
        </p:spPr>
        <p:txBody>
          <a:bodyPr wrap="square" rtlCol="0">
            <a:spAutoFit/>
          </a:bodyPr>
          <a:lstStyle/>
          <a:p>
            <a:r>
              <a:rPr lang="zh-CN" altLang="en-US" sz="2000" dirty="0" smtClean="0">
                <a:latin typeface="思源黑体 CN Regular" panose="020B0500000000000000" charset="-122"/>
                <a:ea typeface="思源黑体 CN Regular" panose="020B0500000000000000" charset="-122"/>
              </a:rPr>
              <a:t>设法完成某事</a:t>
            </a:r>
          </a:p>
        </p:txBody>
      </p:sp>
      <p:sp>
        <p:nvSpPr>
          <p:cNvPr id="25" name="TextBox 24"/>
          <p:cNvSpPr txBox="1"/>
          <p:nvPr/>
        </p:nvSpPr>
        <p:spPr>
          <a:xfrm>
            <a:off x="6429799" y="4709522"/>
            <a:ext cx="3161063" cy="400050"/>
          </a:xfrm>
          <a:prstGeom prst="rect">
            <a:avLst/>
          </a:prstGeom>
          <a:noFill/>
        </p:spPr>
        <p:txBody>
          <a:bodyPr wrap="square" rtlCol="0">
            <a:spAutoFit/>
          </a:bodyPr>
          <a:lstStyle/>
          <a:p>
            <a:r>
              <a:rPr lang="zh-CN" altLang="en-US" sz="2000" dirty="0">
                <a:latin typeface="思源黑体 CN Regular" panose="020B0500000000000000" charset="-122"/>
                <a:ea typeface="思源黑体 CN Regular" panose="020B0500000000000000" charset="-122"/>
                <a:cs typeface="思源黑体 CN Regular" panose="020B0500000000000000" charset="-122"/>
              </a:rPr>
              <a:t>死于</a:t>
            </a:r>
            <a:r>
              <a:rPr lang="en-US" altLang="zh-CN" sz="2000" dirty="0">
                <a:latin typeface="思源黑体 CN Regular" panose="020B0500000000000000" charset="-122"/>
                <a:ea typeface="思源黑体 CN Regular" panose="020B0500000000000000" charset="-122"/>
                <a:cs typeface="思源黑体 CN Regular" panose="020B0500000000000000" charset="-122"/>
              </a:rPr>
              <a:t>……</a:t>
            </a:r>
            <a:endParaRPr lang="zh-CN" altLang="en-US" sz="2000" dirty="0">
              <a:latin typeface="思源黑体 CN Regular" panose="020B0500000000000000" charset="-122"/>
              <a:ea typeface="思源黑体 CN Regular" panose="020B0500000000000000" charset="-122"/>
              <a:cs typeface="思源黑体 CN Regular" panose="020B0500000000000000" charset="-122"/>
            </a:endParaRPr>
          </a:p>
        </p:txBody>
      </p:sp>
      <p:sp>
        <p:nvSpPr>
          <p:cNvPr id="13" name="TextBox 12"/>
          <p:cNvSpPr txBox="1"/>
          <p:nvPr/>
        </p:nvSpPr>
        <p:spPr>
          <a:xfrm>
            <a:off x="6429799" y="5124177"/>
            <a:ext cx="3161063" cy="400050"/>
          </a:xfrm>
          <a:prstGeom prst="rect">
            <a:avLst/>
          </a:prstGeom>
          <a:noFill/>
        </p:spPr>
        <p:txBody>
          <a:bodyPr wrap="square" rtlCol="0">
            <a:spAutoFit/>
          </a:bodyPr>
          <a:lstStyle/>
          <a:p>
            <a:r>
              <a:rPr lang="en-US" altLang="zh-CN" sz="2000" dirty="0">
                <a:latin typeface="思源黑体 CN Regular" panose="020B0500000000000000" charset="-122"/>
                <a:ea typeface="思源黑体 CN Regular" panose="020B0500000000000000" charset="-122"/>
                <a:cs typeface="思源黑体 CN Regular" panose="020B0500000000000000" charset="-122"/>
              </a:rPr>
              <a:t>……</a:t>
            </a:r>
            <a:r>
              <a:rPr lang="zh-CN" altLang="en-US" sz="2000" dirty="0">
                <a:latin typeface="思源黑体 CN Regular" panose="020B0500000000000000" charset="-122"/>
                <a:ea typeface="思源黑体 CN Regular" panose="020B0500000000000000" charset="-122"/>
                <a:cs typeface="思源黑体 CN Regular" panose="020B0500000000000000" charset="-122"/>
              </a:rPr>
              <a:t>和</a:t>
            </a:r>
            <a:r>
              <a:rPr lang="en-US" altLang="zh-CN" sz="2000" dirty="0">
                <a:latin typeface="思源黑体 CN Regular" panose="020B0500000000000000" charset="-122"/>
                <a:ea typeface="思源黑体 CN Regular" panose="020B0500000000000000" charset="-122"/>
                <a:cs typeface="思源黑体 CN Regular" panose="020B0500000000000000" charset="-122"/>
              </a:rPr>
              <a:t>……</a:t>
            </a:r>
            <a:r>
              <a:rPr lang="zh-CN" altLang="en-US" sz="2000" dirty="0">
                <a:latin typeface="思源黑体 CN Regular" panose="020B0500000000000000" charset="-122"/>
                <a:ea typeface="思源黑体 CN Regular" panose="020B0500000000000000" charset="-122"/>
                <a:cs typeface="思源黑体 CN Regular" panose="020B0500000000000000" charset="-122"/>
              </a:rPr>
              <a:t>都</a:t>
            </a:r>
          </a:p>
        </p:txBody>
      </p:sp>
      <p:sp>
        <p:nvSpPr>
          <p:cNvPr id="14" name="TextBox 13"/>
          <p:cNvSpPr txBox="1"/>
          <p:nvPr/>
        </p:nvSpPr>
        <p:spPr>
          <a:xfrm>
            <a:off x="6429799" y="5538832"/>
            <a:ext cx="3161063" cy="400050"/>
          </a:xfrm>
          <a:prstGeom prst="rect">
            <a:avLst/>
          </a:prstGeom>
          <a:noFill/>
        </p:spPr>
        <p:txBody>
          <a:bodyPr wrap="square" rtlCol="0">
            <a:spAutoFit/>
          </a:bodyPr>
          <a:lstStyle/>
          <a:p>
            <a:r>
              <a:rPr lang="zh-CN" altLang="en-US" sz="2000" dirty="0" smtClean="0">
                <a:latin typeface="思源黑体 CN Regular" panose="020B0500000000000000" charset="-122"/>
                <a:ea typeface="思源黑体 CN Regular" panose="020B0500000000000000" charset="-122"/>
              </a:rPr>
              <a:t>了解</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2" grpId="0"/>
      <p:bldP spid="23" grpId="0"/>
      <p:bldP spid="24" grpId="0"/>
      <p:bldP spid="25"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fed3b79c-3f51-43e6-8ac1-373576860f04}"/>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b8e80c52-45da-4921-ac76-b75c7373396a}"/>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LIDE_MODEL_TYPE" val="cover"/>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1738</Words>
  <Application>Microsoft Office PowerPoint</Application>
  <PresentationFormat>自定义</PresentationFormat>
  <Paragraphs>316</Paragraphs>
  <Slides>31</Slides>
  <Notes>4</Notes>
  <HiddenSlides>0</HiddenSlides>
  <MMClips>1</MMClips>
  <ScaleCrop>false</ScaleCrop>
  <HeadingPairs>
    <vt:vector size="4" baseType="variant">
      <vt:variant>
        <vt:lpstr>主题</vt:lpstr>
      </vt:variant>
      <vt:variant>
        <vt:i4>2</vt:i4>
      </vt:variant>
      <vt:variant>
        <vt:lpstr>幻灯片标题</vt:lpstr>
      </vt:variant>
      <vt:variant>
        <vt:i4>31</vt:i4>
      </vt:variant>
    </vt:vector>
  </HeadingPairs>
  <TitlesOfParts>
    <vt:vector size="33" baseType="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50</cp:revision>
  <dcterms:created xsi:type="dcterms:W3CDTF">2018-03-01T02:03:00Z</dcterms:created>
  <dcterms:modified xsi:type="dcterms:W3CDTF">2020-06-20T00:14:22Z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RubyTemplateID">
    <vt:lpwstr>13</vt:lpwstr>
  </property>
</Properties>
</file>