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9" r:id="rId3"/>
    <p:sldId id="260" r:id="rId4"/>
    <p:sldId id="261" r:id="rId5"/>
    <p:sldId id="262" r:id="rId6"/>
    <p:sldId id="263" r:id="rId7"/>
    <p:sldId id="258" r:id="rId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BEEE"/>
    <a:srgbClr val="FF9077"/>
    <a:srgbClr val="19917D"/>
    <a:srgbClr val="FFCE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636" y="-3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280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10BB2-D1A6-4E75-AD98-B5B78A41419E}" type="datetimeFigureOut">
              <a:rPr lang="zh-CN" altLang="en-US" smtClean="0"/>
              <a:pPr/>
              <a:t>2015/12/28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FEC56-11EF-476D-81E0-19E8D599BA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淘知学堂3年级数学课件知识讲解模版首图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8FDF-7DB1-4F6D-9166-AC280B64739B}" type="datetimeFigureOut">
              <a:rPr lang="zh-CN" altLang="en-US" smtClean="0"/>
              <a:pPr/>
              <a:t>2015/12/28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1D77-0CC9-4F5F-B35D-5658FE7402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8FDF-7DB1-4F6D-9166-AC280B64739B}" type="datetimeFigureOut">
              <a:rPr lang="zh-CN" altLang="en-US" smtClean="0"/>
              <a:pPr/>
              <a:t>2015/12/28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1D77-0CC9-4F5F-B35D-5658FE7402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8FDF-7DB1-4F6D-9166-AC280B64739B}" type="datetimeFigureOut">
              <a:rPr lang="zh-CN" altLang="en-US" smtClean="0"/>
              <a:pPr/>
              <a:t>2015/12/28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1D77-0CC9-4F5F-B35D-5658FE7402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淘知学堂3年级数学课件知识讲解模版中图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8FDF-7DB1-4F6D-9166-AC280B64739B}" type="datetimeFigureOut">
              <a:rPr lang="zh-CN" altLang="en-US" smtClean="0"/>
              <a:pPr/>
              <a:t>2015/12/28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1D77-0CC9-4F5F-B35D-5658FE7402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圆角矩形 7"/>
          <p:cNvSpPr/>
          <p:nvPr userDrawn="1"/>
        </p:nvSpPr>
        <p:spPr>
          <a:xfrm>
            <a:off x="285720" y="-38086"/>
            <a:ext cx="8572560" cy="142876"/>
          </a:xfrm>
          <a:prstGeom prst="roundRect">
            <a:avLst/>
          </a:prstGeom>
          <a:solidFill>
            <a:srgbClr val="FF90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285720" y="5045384"/>
            <a:ext cx="8572560" cy="142876"/>
          </a:xfrm>
          <a:prstGeom prst="roundRect">
            <a:avLst/>
          </a:prstGeom>
          <a:solidFill>
            <a:srgbClr val="82B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8FDF-7DB1-4F6D-9166-AC280B64739B}" type="datetimeFigureOut">
              <a:rPr lang="zh-CN" altLang="en-US" smtClean="0"/>
              <a:pPr/>
              <a:t>2015/12/28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1D77-0CC9-4F5F-B35D-5658FE7402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8FDF-7DB1-4F6D-9166-AC280B64739B}" type="datetimeFigureOut">
              <a:rPr lang="zh-CN" altLang="en-US" smtClean="0"/>
              <a:pPr/>
              <a:t>2015/12/28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1D77-0CC9-4F5F-B35D-5658FE7402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8FDF-7DB1-4F6D-9166-AC280B64739B}" type="datetimeFigureOut">
              <a:rPr lang="zh-CN" altLang="en-US" smtClean="0"/>
              <a:pPr/>
              <a:t>2015/12/28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1D77-0CC9-4F5F-B35D-5658FE7402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淘知学堂3年级数学课件知识讲解模版尾图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8FDF-7DB1-4F6D-9166-AC280B64739B}" type="datetimeFigureOut">
              <a:rPr lang="zh-CN" altLang="en-US" smtClean="0"/>
              <a:pPr/>
              <a:t>2015/12/28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1D77-0CC9-4F5F-B35D-5658FE7402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8FDF-7DB1-4F6D-9166-AC280B64739B}" type="datetimeFigureOut">
              <a:rPr lang="zh-CN" altLang="en-US" smtClean="0"/>
              <a:pPr/>
              <a:t>2015/12/28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1D77-0CC9-4F5F-B35D-5658FE7402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8FDF-7DB1-4F6D-9166-AC280B64739B}" type="datetimeFigureOut">
              <a:rPr lang="zh-CN" altLang="en-US" smtClean="0"/>
              <a:pPr/>
              <a:t>2015/12/28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1D77-0CC9-4F5F-B35D-5658FE7402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8FDF-7DB1-4F6D-9166-AC280B64739B}" type="datetimeFigureOut">
              <a:rPr lang="zh-CN" altLang="en-US" smtClean="0"/>
              <a:pPr/>
              <a:t>2015/12/28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61D77-0CC9-4F5F-B35D-5658FE7402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B8FDF-7DB1-4F6D-9166-AC280B64739B}" type="datetimeFigureOut">
              <a:rPr lang="zh-CN" altLang="en-US" smtClean="0"/>
              <a:pPr/>
              <a:t>2015/12/28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61D77-0CC9-4F5F-B35D-5658FE7402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标题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5193" y="285734"/>
            <a:ext cx="5931001" cy="1635270"/>
          </a:xfrm>
          <a:prstGeom prst="rect">
            <a:avLst/>
          </a:prstGeom>
        </p:spPr>
      </p:pic>
      <p:pic>
        <p:nvPicPr>
          <p:cNvPr id="9" name="图片 8" descr="小男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857370"/>
            <a:ext cx="1023612" cy="1145835"/>
          </a:xfrm>
          <a:prstGeom prst="rect">
            <a:avLst/>
          </a:prstGeom>
        </p:spPr>
      </p:pic>
      <p:pic>
        <p:nvPicPr>
          <p:cNvPr id="10" name="图片 9" descr="小女孩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1571618"/>
            <a:ext cx="893751" cy="1100002"/>
          </a:xfrm>
          <a:prstGeom prst="rect">
            <a:avLst/>
          </a:prstGeom>
        </p:spPr>
      </p:pic>
      <p:pic>
        <p:nvPicPr>
          <p:cNvPr id="5" name="图片 4" descr="黑板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2285998"/>
            <a:ext cx="2500330" cy="2532303"/>
          </a:xfrm>
          <a:prstGeom prst="rect">
            <a:avLst/>
          </a:prstGeom>
        </p:spPr>
      </p:pic>
      <p:pic>
        <p:nvPicPr>
          <p:cNvPr id="6" name="图片 5" descr="铅笔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10" y="4071948"/>
            <a:ext cx="1397919" cy="954863"/>
          </a:xfrm>
          <a:prstGeom prst="rect">
            <a:avLst/>
          </a:prstGeom>
        </p:spPr>
      </p:pic>
      <p:pic>
        <p:nvPicPr>
          <p:cNvPr id="7" name="图片 6" descr="三角尺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71934" y="3214692"/>
            <a:ext cx="2357454" cy="1313888"/>
          </a:xfrm>
          <a:prstGeom prst="rect">
            <a:avLst/>
          </a:prstGeom>
        </p:spPr>
      </p:pic>
      <p:pic>
        <p:nvPicPr>
          <p:cNvPr id="8" name="图片 7" descr="橡皮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83751" y="2857502"/>
            <a:ext cx="834510" cy="771529"/>
          </a:xfrm>
          <a:prstGeom prst="rect">
            <a:avLst/>
          </a:prstGeom>
        </p:spPr>
      </p:pic>
      <p:pic>
        <p:nvPicPr>
          <p:cNvPr id="11" name="图片 10" descr="圆规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29520" y="2285998"/>
            <a:ext cx="1077084" cy="2390974"/>
          </a:xfrm>
          <a:prstGeom prst="rect">
            <a:avLst/>
          </a:prstGeom>
        </p:spPr>
      </p:pic>
      <p:pic>
        <p:nvPicPr>
          <p:cNvPr id="12" name="图片 11" descr="主讲人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43174" y="2000246"/>
            <a:ext cx="3811809" cy="977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喜羊羊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8835" y="1482420"/>
            <a:ext cx="1857388" cy="2241458"/>
          </a:xfrm>
          <a:prstGeom prst="rect">
            <a:avLst/>
          </a:prstGeom>
        </p:spPr>
      </p:pic>
      <p:pic>
        <p:nvPicPr>
          <p:cNvPr id="32" name="图片 31" descr="灰太狼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3545" y="1516322"/>
            <a:ext cx="1655909" cy="21533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88757" y="1293504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Dotum" pitchFamily="34" charset="-127"/>
                <a:ea typeface="Dotum" pitchFamily="34" charset="-127"/>
              </a:rPr>
              <a:t>＋</a:t>
            </a:r>
            <a:r>
              <a:rPr lang="en-US" altLang="zh-CN" sz="2400" dirty="0" smtClean="0">
                <a:latin typeface="Dotum" pitchFamily="34" charset="-127"/>
                <a:ea typeface="Dotum" pitchFamily="34" charset="-127"/>
              </a:rPr>
              <a:t>2</a:t>
            </a:r>
            <a:endParaRPr lang="zh-CN" altLang="en-US" sz="2400" dirty="0"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21609" y="1293504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Dotum" pitchFamily="34" charset="-127"/>
                <a:ea typeface="Dotum" pitchFamily="34" charset="-127"/>
              </a:rPr>
              <a:t>＋</a:t>
            </a:r>
            <a:r>
              <a:rPr lang="en-US" altLang="zh-CN" sz="2400" dirty="0" smtClean="0">
                <a:latin typeface="Dotum" pitchFamily="34" charset="-127"/>
                <a:ea typeface="Dotum" pitchFamily="34" charset="-127"/>
              </a:rPr>
              <a:t>2</a:t>
            </a:r>
            <a:endParaRPr lang="zh-CN" altLang="en-US" sz="2400" dirty="0"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54461" y="1293504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Dotum" pitchFamily="34" charset="-127"/>
                <a:ea typeface="Dotum" pitchFamily="34" charset="-127"/>
              </a:rPr>
              <a:t>＋</a:t>
            </a:r>
            <a:r>
              <a:rPr lang="en-US" altLang="zh-CN" sz="2400" dirty="0" smtClean="0">
                <a:latin typeface="Dotum" pitchFamily="34" charset="-127"/>
                <a:ea typeface="Dotum" pitchFamily="34" charset="-127"/>
              </a:rPr>
              <a:t>3</a:t>
            </a:r>
            <a:endParaRPr lang="zh-CN" altLang="en-US" sz="2400" dirty="0"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87314" y="1293504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latin typeface="Dotum" pitchFamily="34" charset="-127"/>
                <a:ea typeface="Dotum" pitchFamily="34" charset="-127"/>
              </a:rPr>
              <a:t>＋</a:t>
            </a:r>
            <a:r>
              <a:rPr lang="en-US" altLang="zh-CN" sz="2400" smtClean="0">
                <a:latin typeface="Dotum" pitchFamily="34" charset="-127"/>
                <a:ea typeface="Dotum" pitchFamily="34" charset="-127"/>
              </a:rPr>
              <a:t>2</a:t>
            </a:r>
            <a:endParaRPr lang="zh-CN" altLang="en-US" sz="2400"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03005" y="1491168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Dotum" pitchFamily="34" charset="-127"/>
                <a:ea typeface="Dotum" pitchFamily="34" charset="-127"/>
              </a:rPr>
              <a:t>1</a:t>
            </a:r>
            <a:endParaRPr lang="zh-CN" altLang="en-US" sz="2400" dirty="0">
              <a:latin typeface="Dotum" pitchFamily="34" charset="-127"/>
              <a:ea typeface="Dotum" pitchFamily="34" charset="-127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>
            <a:off x="2912406" y="1739041"/>
            <a:ext cx="720000" cy="1588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矩形 4"/>
          <p:cNvSpPr>
            <a:spLocks noChangeAspect="1"/>
          </p:cNvSpPr>
          <p:nvPr/>
        </p:nvSpPr>
        <p:spPr>
          <a:xfrm>
            <a:off x="3722364" y="1569994"/>
            <a:ext cx="324000" cy="32400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4158711" y="1739041"/>
            <a:ext cx="720000" cy="1588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矩形 10"/>
          <p:cNvSpPr>
            <a:spLocks noChangeAspect="1"/>
          </p:cNvSpPr>
          <p:nvPr/>
        </p:nvSpPr>
        <p:spPr>
          <a:xfrm>
            <a:off x="4975863" y="1569994"/>
            <a:ext cx="324000" cy="32400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cxnSp>
        <p:nvCxnSpPr>
          <p:cNvPr id="13" name="直接箭头连接符 12"/>
          <p:cNvCxnSpPr/>
          <p:nvPr/>
        </p:nvCxnSpPr>
        <p:spPr>
          <a:xfrm>
            <a:off x="5405016" y="1739041"/>
            <a:ext cx="720000" cy="1588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矩形 13"/>
          <p:cNvSpPr>
            <a:spLocks noChangeAspect="1"/>
          </p:cNvSpPr>
          <p:nvPr/>
        </p:nvSpPr>
        <p:spPr>
          <a:xfrm>
            <a:off x="6214122" y="1569994"/>
            <a:ext cx="324000" cy="32400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cxnSp>
        <p:nvCxnSpPr>
          <p:cNvPr id="16" name="直接箭头连接符 15"/>
          <p:cNvCxnSpPr/>
          <p:nvPr/>
        </p:nvCxnSpPr>
        <p:spPr>
          <a:xfrm>
            <a:off x="6651322" y="1739041"/>
            <a:ext cx="720000" cy="1588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矩形 16"/>
          <p:cNvSpPr>
            <a:spLocks noChangeAspect="1"/>
          </p:cNvSpPr>
          <p:nvPr/>
        </p:nvSpPr>
        <p:spPr>
          <a:xfrm>
            <a:off x="7460000" y="1569994"/>
            <a:ext cx="324000" cy="32400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9" name="TextBox 18"/>
          <p:cNvSpPr txBox="1"/>
          <p:nvPr/>
        </p:nvSpPr>
        <p:spPr>
          <a:xfrm>
            <a:off x="2394470" y="3197797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Dotum" pitchFamily="34" charset="-127"/>
                <a:ea typeface="Dotum" pitchFamily="34" charset="-127"/>
              </a:rPr>
              <a:t>10</a:t>
            </a:r>
            <a:endParaRPr lang="zh-CN" altLang="en-US" sz="2400" dirty="0"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79232" y="3023225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latin typeface="Dotum" pitchFamily="34" charset="-127"/>
                <a:ea typeface="Dotum" pitchFamily="34" charset="-127"/>
              </a:rPr>
              <a:t>－</a:t>
            </a:r>
            <a:r>
              <a:rPr lang="en-US" altLang="zh-CN" sz="2400" smtClean="0">
                <a:latin typeface="Dotum" pitchFamily="34" charset="-127"/>
                <a:ea typeface="Dotum" pitchFamily="34" charset="-127"/>
              </a:rPr>
              <a:t>3</a:t>
            </a:r>
            <a:endParaRPr lang="zh-CN" altLang="en-US" sz="2400"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09935" y="3023225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latin typeface="Dotum" pitchFamily="34" charset="-127"/>
                <a:ea typeface="Dotum" pitchFamily="34" charset="-127"/>
              </a:rPr>
              <a:t>－</a:t>
            </a:r>
            <a:r>
              <a:rPr lang="en-US" altLang="zh-CN" sz="2400" smtClean="0">
                <a:latin typeface="Dotum" pitchFamily="34" charset="-127"/>
                <a:ea typeface="Dotum" pitchFamily="34" charset="-127"/>
              </a:rPr>
              <a:t>2</a:t>
            </a:r>
            <a:endParaRPr lang="zh-CN" altLang="en-US" sz="2400"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43431" y="3023225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latin typeface="Dotum" pitchFamily="34" charset="-127"/>
                <a:ea typeface="Dotum" pitchFamily="34" charset="-127"/>
              </a:rPr>
              <a:t>－</a:t>
            </a:r>
            <a:r>
              <a:rPr lang="en-US" altLang="zh-CN" sz="2400" smtClean="0">
                <a:latin typeface="Dotum" pitchFamily="34" charset="-127"/>
                <a:ea typeface="Dotum" pitchFamily="34" charset="-127"/>
              </a:rPr>
              <a:t>3</a:t>
            </a:r>
            <a:endParaRPr lang="zh-CN" altLang="en-US" sz="2400"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18937" y="3023225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smtClean="0">
                <a:latin typeface="Dotum" pitchFamily="34" charset="-127"/>
                <a:ea typeface="Dotum" pitchFamily="34" charset="-127"/>
              </a:rPr>
              <a:t>－</a:t>
            </a:r>
            <a:r>
              <a:rPr lang="en-US" altLang="zh-CN" sz="2400" smtClean="0">
                <a:latin typeface="Dotum" pitchFamily="34" charset="-127"/>
                <a:ea typeface="Dotum" pitchFamily="34" charset="-127"/>
              </a:rPr>
              <a:t>1</a:t>
            </a:r>
            <a:endParaRPr lang="zh-CN" altLang="en-US" sz="2400">
              <a:latin typeface="Dotum" pitchFamily="34" charset="-127"/>
              <a:ea typeface="Dotum" pitchFamily="34" charset="-127"/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>
            <a:off x="2915116" y="3461436"/>
            <a:ext cx="720000" cy="1588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矩形 35"/>
          <p:cNvSpPr>
            <a:spLocks noChangeAspect="1"/>
          </p:cNvSpPr>
          <p:nvPr/>
        </p:nvSpPr>
        <p:spPr>
          <a:xfrm>
            <a:off x="3725074" y="3292389"/>
            <a:ext cx="324000" cy="32400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cxnSp>
        <p:nvCxnSpPr>
          <p:cNvPr id="37" name="直接箭头连接符 36"/>
          <p:cNvCxnSpPr/>
          <p:nvPr/>
        </p:nvCxnSpPr>
        <p:spPr>
          <a:xfrm>
            <a:off x="4161421" y="3461436"/>
            <a:ext cx="720000" cy="1588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矩形 37"/>
          <p:cNvSpPr>
            <a:spLocks noChangeAspect="1"/>
          </p:cNvSpPr>
          <p:nvPr/>
        </p:nvSpPr>
        <p:spPr>
          <a:xfrm>
            <a:off x="4978573" y="3292389"/>
            <a:ext cx="324000" cy="32400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cxnSp>
        <p:nvCxnSpPr>
          <p:cNvPr id="39" name="直接箭头连接符 38"/>
          <p:cNvCxnSpPr/>
          <p:nvPr/>
        </p:nvCxnSpPr>
        <p:spPr>
          <a:xfrm>
            <a:off x="5407726" y="3461436"/>
            <a:ext cx="720000" cy="1588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矩形 39"/>
          <p:cNvSpPr>
            <a:spLocks noChangeAspect="1"/>
          </p:cNvSpPr>
          <p:nvPr/>
        </p:nvSpPr>
        <p:spPr>
          <a:xfrm>
            <a:off x="6232072" y="3292389"/>
            <a:ext cx="324000" cy="32400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cxnSp>
        <p:nvCxnSpPr>
          <p:cNvPr id="41" name="直接箭头连接符 40"/>
          <p:cNvCxnSpPr/>
          <p:nvPr/>
        </p:nvCxnSpPr>
        <p:spPr>
          <a:xfrm>
            <a:off x="6654032" y="3461436"/>
            <a:ext cx="720000" cy="1588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矩形 41"/>
          <p:cNvSpPr>
            <a:spLocks noChangeAspect="1"/>
          </p:cNvSpPr>
          <p:nvPr/>
        </p:nvSpPr>
        <p:spPr>
          <a:xfrm>
            <a:off x="7462710" y="3292389"/>
            <a:ext cx="324000" cy="32400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6" name="TextBox 45"/>
          <p:cNvSpPr txBox="1"/>
          <p:nvPr/>
        </p:nvSpPr>
        <p:spPr>
          <a:xfrm>
            <a:off x="7334592" y="1484912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Dotum" pitchFamily="34" charset="-127"/>
                <a:ea typeface="Dotum" pitchFamily="34" charset="-127"/>
              </a:rPr>
              <a:t>10</a:t>
            </a:r>
            <a:endParaRPr lang="zh-CN" altLang="en-US" sz="2400" dirty="0" smtClean="0">
              <a:solidFill>
                <a:srgbClr val="C00000"/>
              </a:solidFill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452320" y="319592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Dotum" pitchFamily="34" charset="-127"/>
                <a:ea typeface="Dotum" pitchFamily="34" charset="-127"/>
              </a:rPr>
              <a:t>1</a:t>
            </a:r>
            <a:endParaRPr lang="zh-CN" altLang="en-US" sz="2400" dirty="0">
              <a:solidFill>
                <a:srgbClr val="C00000"/>
              </a:solidFill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00284" y="148529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Dotum" pitchFamily="34" charset="-127"/>
                <a:ea typeface="Dotum" pitchFamily="34" charset="-127"/>
              </a:rPr>
              <a:t>3</a:t>
            </a:r>
            <a:endParaRPr lang="zh-CN" altLang="en-US" sz="2400" dirty="0">
              <a:solidFill>
                <a:srgbClr val="C00000"/>
              </a:solidFill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50708" y="148529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Dotum" pitchFamily="34" charset="-127"/>
                <a:ea typeface="Dotum" pitchFamily="34" charset="-127"/>
              </a:rPr>
              <a:t>5</a:t>
            </a:r>
            <a:endParaRPr lang="zh-CN" altLang="en-US" sz="2400" dirty="0">
              <a:solidFill>
                <a:srgbClr val="C00000"/>
              </a:solidFill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86656" y="1485294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Dotum" pitchFamily="34" charset="-127"/>
                <a:ea typeface="Dotum" pitchFamily="34" charset="-127"/>
              </a:rPr>
              <a:t>8</a:t>
            </a:r>
            <a:endParaRPr lang="zh-CN" altLang="en-US" sz="2400" dirty="0" smtClean="0">
              <a:solidFill>
                <a:srgbClr val="C00000"/>
              </a:solidFill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700284" y="3203559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Dotum" pitchFamily="34" charset="-127"/>
                <a:ea typeface="Dotum" pitchFamily="34" charset="-127"/>
              </a:rPr>
              <a:t>7</a:t>
            </a:r>
            <a:endParaRPr lang="zh-CN" altLang="en-US" sz="2400" dirty="0">
              <a:solidFill>
                <a:srgbClr val="C00000"/>
              </a:solidFill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954900" y="3195939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Dotum" pitchFamily="34" charset="-127"/>
                <a:ea typeface="Dotum" pitchFamily="34" charset="-127"/>
              </a:rPr>
              <a:t>5</a:t>
            </a:r>
            <a:endParaRPr lang="zh-CN" altLang="en-US" sz="2400" dirty="0">
              <a:solidFill>
                <a:srgbClr val="C00000"/>
              </a:solidFill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212944" y="3195939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C00000"/>
                </a:solidFill>
                <a:latin typeface="Dotum" pitchFamily="34" charset="-127"/>
                <a:ea typeface="Dotum" pitchFamily="34" charset="-127"/>
              </a:rPr>
              <a:t>2</a:t>
            </a:r>
            <a:endParaRPr lang="zh-CN" altLang="en-US" sz="2400" dirty="0">
              <a:solidFill>
                <a:srgbClr val="C00000"/>
              </a:solidFill>
              <a:latin typeface="Dotum" pitchFamily="34" charset="-127"/>
              <a:ea typeface="Dotum" pitchFamily="34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58025E-6 L -0.15868 -0.18704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-9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-0.49775 0.13765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" y="6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5" grpId="0"/>
      <p:bldP spid="18" grpId="0"/>
      <p:bldP spid="2" grpId="0"/>
      <p:bldP spid="5" grpId="0" animBg="1"/>
      <p:bldP spid="11" grpId="0" animBg="1"/>
      <p:bldP spid="14" grpId="0" animBg="1"/>
      <p:bldP spid="17" grpId="0" animBg="1"/>
      <p:bldP spid="19" grpId="0"/>
      <p:bldP spid="22" grpId="0"/>
      <p:bldP spid="25" grpId="0"/>
      <p:bldP spid="28" grpId="0"/>
      <p:bldP spid="31" grpId="0"/>
      <p:bldP spid="36" grpId="0" animBg="1"/>
      <p:bldP spid="38" grpId="0" animBg="1"/>
      <p:bldP spid="40" grpId="0" animBg="1"/>
      <p:bldP spid="42" grpId="0" animBg="1"/>
      <p:bldP spid="46" grpId="0"/>
      <p:bldP spid="52" grpId="0"/>
      <p:bldP spid="34" grpId="0"/>
      <p:bldP spid="43" grpId="0"/>
      <p:bldP spid="44" grpId="0"/>
      <p:bldP spid="45" grpId="0"/>
      <p:bldP spid="47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/>
          <p:cNvSpPr/>
          <p:nvPr/>
        </p:nvSpPr>
        <p:spPr>
          <a:xfrm>
            <a:off x="6687732" y="3697839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  <a:latin typeface="Dotum" pitchFamily="34" charset="-127"/>
                <a:ea typeface="Dotum" pitchFamily="34" charset="-127"/>
              </a:rPr>
              <a:t>8</a:t>
            </a:r>
            <a:endParaRPr lang="zh-CN" altLang="en-US" sz="2000" dirty="0"/>
          </a:p>
        </p:txBody>
      </p:sp>
      <p:pic>
        <p:nvPicPr>
          <p:cNvPr id="8" name="图片 7" descr="表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506378"/>
            <a:ext cx="3888432" cy="822962"/>
          </a:xfrm>
          <a:prstGeom prst="rect">
            <a:avLst/>
          </a:prstGeom>
        </p:spPr>
      </p:pic>
      <p:pic>
        <p:nvPicPr>
          <p:cNvPr id="3" name="图片 2" descr="摘南瓜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2633" y="1563638"/>
            <a:ext cx="5718733" cy="26414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9791" y="48351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第一组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98423" y="48351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第二组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14939" y="48351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第三组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05536" y="885086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Dotum" pitchFamily="34" charset="-127"/>
                <a:ea typeface="Dotum" pitchFamily="34" charset="-127"/>
              </a:rPr>
              <a:t>28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个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11959" y="885086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Dotum" pitchFamily="34" charset="-127"/>
                <a:ea typeface="Dotum" pitchFamily="34" charset="-127"/>
              </a:rPr>
              <a:t>34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个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58955" y="885086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Dotum" pitchFamily="34" charset="-127"/>
                <a:ea typeface="Dotum" pitchFamily="34" charset="-127"/>
              </a:rPr>
              <a:t>22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个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48561" y="267494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一共摘了多少个？</a:t>
            </a:r>
          </a:p>
        </p:txBody>
      </p:sp>
      <p:sp>
        <p:nvSpPr>
          <p:cNvPr id="13" name="椭圆 12"/>
          <p:cNvSpPr/>
          <p:nvPr/>
        </p:nvSpPr>
        <p:spPr>
          <a:xfrm>
            <a:off x="2627784" y="1203598"/>
            <a:ext cx="3960440" cy="576064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259632" y="2080336"/>
            <a:ext cx="2071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Dotum" pitchFamily="34" charset="-127"/>
                <a:ea typeface="Dotum" pitchFamily="34" charset="-127"/>
              </a:rPr>
              <a:t>28+34+22=</a:t>
            </a:r>
            <a:endParaRPr lang="zh-CN" altLang="en-US" sz="2800" dirty="0" smtClean="0"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582039" y="2882590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  <a:latin typeface="Dotum" pitchFamily="34" charset="-127"/>
                <a:ea typeface="Dotum" pitchFamily="34" charset="-127"/>
              </a:rPr>
              <a:t>2 8</a:t>
            </a:r>
            <a:endParaRPr lang="zh-CN" altLang="en-US" sz="2000" dirty="0"/>
          </a:p>
        </p:txBody>
      </p:sp>
      <p:sp>
        <p:nvSpPr>
          <p:cNvPr id="16" name="矩形 15"/>
          <p:cNvSpPr/>
          <p:nvPr/>
        </p:nvSpPr>
        <p:spPr>
          <a:xfrm>
            <a:off x="1266507" y="3264000"/>
            <a:ext cx="1056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  <a:latin typeface="Dotum" pitchFamily="34" charset="-127"/>
                <a:ea typeface="Dotum" pitchFamily="34" charset="-127"/>
              </a:rPr>
              <a:t>+ 3 4</a:t>
            </a:r>
            <a:endParaRPr lang="zh-CN" altLang="en-US" sz="2000" dirty="0"/>
          </a:p>
        </p:txBody>
      </p:sp>
      <p:cxnSp>
        <p:nvCxnSpPr>
          <p:cNvPr id="20" name="直接连接符 19"/>
          <p:cNvCxnSpPr/>
          <p:nvPr/>
        </p:nvCxnSpPr>
        <p:spPr>
          <a:xfrm>
            <a:off x="1259632" y="3746686"/>
            <a:ext cx="11521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1907704" y="3719186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  <a:latin typeface="Dotum" pitchFamily="34" charset="-127"/>
                <a:ea typeface="Dotum" pitchFamily="34" charset="-127"/>
              </a:rPr>
              <a:t>2</a:t>
            </a:r>
            <a:endParaRPr lang="zh-CN" altLang="en-US" sz="2000" dirty="0"/>
          </a:p>
        </p:txBody>
      </p:sp>
      <p:sp>
        <p:nvSpPr>
          <p:cNvPr id="23" name="矩形 22"/>
          <p:cNvSpPr/>
          <p:nvPr/>
        </p:nvSpPr>
        <p:spPr>
          <a:xfrm>
            <a:off x="1794446" y="3458654"/>
            <a:ext cx="3048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Dotum" pitchFamily="34" charset="-127"/>
                <a:ea typeface="Dotum" pitchFamily="34" charset="-127"/>
              </a:rPr>
              <a:t>1</a:t>
            </a:r>
            <a:endParaRPr lang="zh-CN" altLang="en-US" sz="1200" dirty="0">
              <a:solidFill>
                <a:srgbClr val="C0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585297" y="3726061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  <a:latin typeface="Dotum" pitchFamily="34" charset="-127"/>
                <a:ea typeface="Dotum" pitchFamily="34" charset="-127"/>
              </a:rPr>
              <a:t>6</a:t>
            </a:r>
            <a:endParaRPr lang="zh-CN" altLang="en-US" sz="2000" dirty="0"/>
          </a:p>
        </p:txBody>
      </p:sp>
      <p:sp>
        <p:nvSpPr>
          <p:cNvPr id="25" name="矩形 24"/>
          <p:cNvSpPr/>
          <p:nvPr/>
        </p:nvSpPr>
        <p:spPr>
          <a:xfrm>
            <a:off x="3395989" y="2882590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  <a:latin typeface="Dotum" pitchFamily="34" charset="-127"/>
                <a:ea typeface="Dotum" pitchFamily="34" charset="-127"/>
              </a:rPr>
              <a:t>2</a:t>
            </a:r>
            <a:endParaRPr lang="zh-CN" altLang="en-US" sz="2000" dirty="0"/>
          </a:p>
        </p:txBody>
      </p:sp>
      <p:sp>
        <p:nvSpPr>
          <p:cNvPr id="26" name="矩形 25"/>
          <p:cNvSpPr/>
          <p:nvPr/>
        </p:nvSpPr>
        <p:spPr>
          <a:xfrm>
            <a:off x="3066707" y="2882590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  <a:latin typeface="Dotum" pitchFamily="34" charset="-127"/>
                <a:ea typeface="Dotum" pitchFamily="34" charset="-127"/>
              </a:rPr>
              <a:t>6</a:t>
            </a:r>
            <a:endParaRPr lang="zh-CN" altLang="en-US" sz="2000" dirty="0"/>
          </a:p>
        </p:txBody>
      </p:sp>
      <p:sp>
        <p:nvSpPr>
          <p:cNvPr id="27" name="矩形 26"/>
          <p:cNvSpPr/>
          <p:nvPr/>
        </p:nvSpPr>
        <p:spPr>
          <a:xfrm>
            <a:off x="2751175" y="3264000"/>
            <a:ext cx="1056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  <a:latin typeface="Dotum" pitchFamily="34" charset="-127"/>
                <a:ea typeface="Dotum" pitchFamily="34" charset="-127"/>
              </a:rPr>
              <a:t>+ 2 2</a:t>
            </a:r>
            <a:endParaRPr lang="zh-CN" altLang="en-US" sz="2000" dirty="0"/>
          </a:p>
        </p:txBody>
      </p:sp>
      <p:cxnSp>
        <p:nvCxnSpPr>
          <p:cNvPr id="28" name="直接连接符 27"/>
          <p:cNvCxnSpPr/>
          <p:nvPr/>
        </p:nvCxnSpPr>
        <p:spPr>
          <a:xfrm>
            <a:off x="2771800" y="3746686"/>
            <a:ext cx="11521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3066707" y="3720647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  <a:latin typeface="Dotum" pitchFamily="34" charset="-127"/>
                <a:ea typeface="Dotum" pitchFamily="34" charset="-127"/>
              </a:rPr>
              <a:t>8 4</a:t>
            </a:r>
            <a:endParaRPr lang="zh-CN" altLang="en-US" sz="2000" dirty="0"/>
          </a:p>
        </p:txBody>
      </p:sp>
      <p:sp>
        <p:nvSpPr>
          <p:cNvPr id="30" name="矩形 29"/>
          <p:cNvSpPr/>
          <p:nvPr/>
        </p:nvSpPr>
        <p:spPr>
          <a:xfrm>
            <a:off x="5025538" y="2067694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  <a:latin typeface="Dotum" pitchFamily="34" charset="-127"/>
                <a:ea typeface="Dotum" pitchFamily="34" charset="-127"/>
              </a:rPr>
              <a:t>2 8</a:t>
            </a:r>
            <a:endParaRPr lang="zh-CN" altLang="en-US" sz="2000" dirty="0"/>
          </a:p>
        </p:txBody>
      </p:sp>
      <p:sp>
        <p:nvSpPr>
          <p:cNvPr id="31" name="矩形 30"/>
          <p:cNvSpPr/>
          <p:nvPr/>
        </p:nvSpPr>
        <p:spPr>
          <a:xfrm>
            <a:off x="4709141" y="2449104"/>
            <a:ext cx="1056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  <a:latin typeface="Dotum" pitchFamily="34" charset="-127"/>
                <a:ea typeface="Dotum" pitchFamily="34" charset="-127"/>
              </a:rPr>
              <a:t>+ 3 4</a:t>
            </a:r>
            <a:endParaRPr lang="zh-CN" altLang="en-US" sz="2000" dirty="0"/>
          </a:p>
        </p:txBody>
      </p:sp>
      <p:cxnSp>
        <p:nvCxnSpPr>
          <p:cNvPr id="32" name="直接连接符 31"/>
          <p:cNvCxnSpPr/>
          <p:nvPr/>
        </p:nvCxnSpPr>
        <p:spPr>
          <a:xfrm>
            <a:off x="4716016" y="2931790"/>
            <a:ext cx="11521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5357213" y="2911165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  <a:latin typeface="Dotum" pitchFamily="34" charset="-127"/>
                <a:ea typeface="Dotum" pitchFamily="34" charset="-127"/>
              </a:rPr>
              <a:t>2</a:t>
            </a:r>
            <a:endParaRPr lang="zh-CN" altLang="en-US" sz="2000" dirty="0"/>
          </a:p>
        </p:txBody>
      </p:sp>
      <p:sp>
        <p:nvSpPr>
          <p:cNvPr id="34" name="矩形 33"/>
          <p:cNvSpPr/>
          <p:nvPr/>
        </p:nvSpPr>
        <p:spPr>
          <a:xfrm>
            <a:off x="5237080" y="2643758"/>
            <a:ext cx="3048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Dotum" pitchFamily="34" charset="-127"/>
                <a:ea typeface="Dotum" pitchFamily="34" charset="-127"/>
              </a:rPr>
              <a:t>1</a:t>
            </a:r>
            <a:endParaRPr lang="zh-CN" altLang="en-US" sz="1200" dirty="0">
              <a:solidFill>
                <a:srgbClr val="C00000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027931" y="2911165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  <a:latin typeface="Dotum" pitchFamily="34" charset="-127"/>
                <a:ea typeface="Dotum" pitchFamily="34" charset="-127"/>
              </a:rPr>
              <a:t>6</a:t>
            </a:r>
            <a:endParaRPr lang="zh-CN" altLang="en-US" sz="2000" dirty="0"/>
          </a:p>
        </p:txBody>
      </p:sp>
      <p:sp>
        <p:nvSpPr>
          <p:cNvPr id="36" name="矩形 35"/>
          <p:cNvSpPr/>
          <p:nvPr/>
        </p:nvSpPr>
        <p:spPr>
          <a:xfrm>
            <a:off x="4709612" y="3272666"/>
            <a:ext cx="1056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  <a:latin typeface="Dotum" pitchFamily="34" charset="-127"/>
                <a:ea typeface="Dotum" pitchFamily="34" charset="-127"/>
              </a:rPr>
              <a:t>+ 2 2</a:t>
            </a:r>
            <a:endParaRPr lang="zh-CN" altLang="en-US" sz="2000" dirty="0"/>
          </a:p>
        </p:txBody>
      </p:sp>
      <p:cxnSp>
        <p:nvCxnSpPr>
          <p:cNvPr id="37" name="直接连接符 36"/>
          <p:cNvCxnSpPr/>
          <p:nvPr/>
        </p:nvCxnSpPr>
        <p:spPr>
          <a:xfrm>
            <a:off x="4716016" y="3761511"/>
            <a:ext cx="11521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5031548" y="3697839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  <a:latin typeface="Dotum" pitchFamily="34" charset="-127"/>
                <a:ea typeface="Dotum" pitchFamily="34" charset="-127"/>
              </a:rPr>
              <a:t>8 4</a:t>
            </a:r>
            <a:endParaRPr lang="zh-CN" altLang="en-US" sz="2000" dirty="0"/>
          </a:p>
        </p:txBody>
      </p:sp>
      <p:sp>
        <p:nvSpPr>
          <p:cNvPr id="39" name="矩形 38"/>
          <p:cNvSpPr/>
          <p:nvPr/>
        </p:nvSpPr>
        <p:spPr>
          <a:xfrm>
            <a:off x="6692890" y="2512166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  <a:latin typeface="Dotum" pitchFamily="34" charset="-127"/>
                <a:ea typeface="Dotum" pitchFamily="34" charset="-127"/>
              </a:rPr>
              <a:t>2 8</a:t>
            </a:r>
            <a:endParaRPr lang="zh-CN" altLang="en-US" sz="2000" dirty="0"/>
          </a:p>
        </p:txBody>
      </p:sp>
      <p:sp>
        <p:nvSpPr>
          <p:cNvPr id="40" name="矩形 39"/>
          <p:cNvSpPr/>
          <p:nvPr/>
        </p:nvSpPr>
        <p:spPr>
          <a:xfrm>
            <a:off x="6688093" y="2893576"/>
            <a:ext cx="724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  <a:latin typeface="Dotum" pitchFamily="34" charset="-127"/>
                <a:ea typeface="Dotum" pitchFamily="34" charset="-127"/>
              </a:rPr>
              <a:t>3 4</a:t>
            </a:r>
            <a:endParaRPr lang="zh-CN" altLang="en-US" sz="2000" dirty="0"/>
          </a:p>
        </p:txBody>
      </p:sp>
      <p:sp>
        <p:nvSpPr>
          <p:cNvPr id="43" name="矩形 42"/>
          <p:cNvSpPr/>
          <p:nvPr/>
        </p:nvSpPr>
        <p:spPr>
          <a:xfrm>
            <a:off x="6907014" y="3500765"/>
            <a:ext cx="3048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srgbClr val="C00000"/>
                </a:solidFill>
                <a:latin typeface="Dotum" pitchFamily="34" charset="-127"/>
                <a:ea typeface="Dotum" pitchFamily="34" charset="-127"/>
              </a:rPr>
              <a:t>1</a:t>
            </a:r>
            <a:endParaRPr lang="zh-CN" altLang="en-US" sz="1200" dirty="0">
              <a:solidFill>
                <a:srgbClr val="C00000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365796" y="3272666"/>
            <a:ext cx="1056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  <a:latin typeface="Dotum" pitchFamily="34" charset="-127"/>
                <a:ea typeface="Dotum" pitchFamily="34" charset="-127"/>
              </a:rPr>
              <a:t>+ 2 2</a:t>
            </a:r>
            <a:endParaRPr lang="zh-CN" altLang="en-US" sz="2000" dirty="0"/>
          </a:p>
        </p:txBody>
      </p:sp>
      <p:cxnSp>
        <p:nvCxnSpPr>
          <p:cNvPr id="46" name="直接连接符 45"/>
          <p:cNvCxnSpPr/>
          <p:nvPr/>
        </p:nvCxnSpPr>
        <p:spPr>
          <a:xfrm>
            <a:off x="6372200" y="3761511"/>
            <a:ext cx="11521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914456" y="4299942"/>
            <a:ext cx="3313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口答：一共摘了</a:t>
            </a:r>
            <a:r>
              <a:rPr lang="en-US" altLang="zh-CN" sz="2400" dirty="0" smtClean="0">
                <a:solidFill>
                  <a:srgbClr val="C00000"/>
                </a:solidFill>
                <a:latin typeface="Dotum" pitchFamily="34" charset="-127"/>
                <a:ea typeface="Dotum" pitchFamily="34" charset="-127"/>
              </a:rPr>
              <a:t>84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个。</a:t>
            </a:r>
            <a:endParaRPr lang="zh-CN" altLang="en-US" sz="2400" dirty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173300" y="2095194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  <a:latin typeface="Dotum" pitchFamily="34" charset="-127"/>
                <a:ea typeface="Dotum" pitchFamily="34" charset="-127"/>
              </a:rPr>
              <a:t>84</a:t>
            </a:r>
            <a:endParaRPr lang="zh-CN" altLang="en-US" sz="2000" dirty="0">
              <a:solidFill>
                <a:srgbClr val="C00000"/>
              </a:solidFill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7452320" y="2859782"/>
            <a:ext cx="216024" cy="36004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 flipV="1">
            <a:off x="7452320" y="3219822"/>
            <a:ext cx="216024" cy="36004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7596336" y="2931790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prstClr val="black"/>
                </a:solidFill>
                <a:latin typeface="Dotum" pitchFamily="34" charset="-127"/>
                <a:ea typeface="Dotum" pitchFamily="34" charset="-127"/>
              </a:rPr>
              <a:t>10</a:t>
            </a:r>
            <a:endParaRPr lang="zh-CN" altLang="en-US" sz="2000" dirty="0"/>
          </a:p>
        </p:txBody>
      </p:sp>
      <p:sp>
        <p:nvSpPr>
          <p:cNvPr id="54" name="矩形 53"/>
          <p:cNvSpPr/>
          <p:nvPr/>
        </p:nvSpPr>
        <p:spPr>
          <a:xfrm>
            <a:off x="7013397" y="3696378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dirty="0" smtClean="0">
                <a:solidFill>
                  <a:prstClr val="black"/>
                </a:solidFill>
                <a:latin typeface="Dotum" pitchFamily="34" charset="-127"/>
                <a:ea typeface="Dotum" pitchFamily="34" charset="-127"/>
              </a:rPr>
              <a:t>4</a:t>
            </a:r>
            <a:endParaRPr lang="zh-CN" altLang="en-US" sz="2000" dirty="0">
              <a:solidFill>
                <a:prstClr val="black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3620656" y="206769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个</a:t>
            </a:r>
            <a:r>
              <a:rPr lang="en-US" altLang="zh-CN" sz="2800" dirty="0" smtClean="0">
                <a:latin typeface="黑体" pitchFamily="49" charset="-122"/>
                <a:ea typeface="黑体" pitchFamily="49" charset="-122"/>
              </a:rPr>
              <a:t>)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7007 " pathEditMode="relative" ptsTypes="AA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7007 " pathEditMode="relative" ptsTypes="AA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7007 " pathEditMode="relative" ptsTypes="AA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7007 " pathEditMode="relative" ptsTypes="AA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7007 " pathEditMode="relative" ptsTypes="AA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7007 " pathEditMode="relative" ptsTypes="AA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07007 " pathEditMode="relative" ptsTypes="AA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" grpId="1"/>
      <p:bldP spid="5" grpId="2"/>
      <p:bldP spid="6" grpId="1"/>
      <p:bldP spid="6" grpId="2"/>
      <p:bldP spid="7" grpId="1"/>
      <p:bldP spid="7" grpId="2"/>
      <p:bldP spid="9" grpId="0"/>
      <p:bldP spid="9" grpId="1"/>
      <p:bldP spid="9" grpId="2"/>
      <p:bldP spid="10" grpId="0"/>
      <p:bldP spid="10" grpId="1"/>
      <p:bldP spid="11" grpId="0"/>
      <p:bldP spid="11" grpId="1"/>
      <p:bldP spid="12" grpId="1"/>
      <p:bldP spid="13" grpId="0" animBg="1"/>
      <p:bldP spid="14" grpId="0"/>
      <p:bldP spid="15" grpId="0"/>
      <p:bldP spid="16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3" grpId="0"/>
      <p:bldP spid="45" grpId="0"/>
      <p:bldP spid="48" grpId="0"/>
      <p:bldP spid="49" grpId="0"/>
      <p:bldP spid="49" grpId="1"/>
      <p:bldP spid="49" grpId="2"/>
      <p:bldP spid="53" grpId="1"/>
      <p:bldP spid="54" grpId="0"/>
      <p:bldP spid="5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全解二年级数学上人教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269345"/>
            <a:ext cx="5077019" cy="351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26361" y="896121"/>
            <a:ext cx="957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Dotum" pitchFamily="34" charset="-127"/>
                <a:ea typeface="Dotum" pitchFamily="34" charset="-127"/>
              </a:rPr>
              <a:t>84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个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72784" y="1551727"/>
            <a:ext cx="140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李大爷运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走了</a:t>
            </a:r>
            <a:r>
              <a:rPr lang="en-US" altLang="zh-CN" sz="2000" dirty="0" smtClean="0">
                <a:latin typeface="Dotum" pitchFamily="34" charset="-127"/>
                <a:ea typeface="Dotum" pitchFamily="34" charset="-127"/>
              </a:rPr>
              <a:t>40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个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9740" y="1544107"/>
            <a:ext cx="186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王叔叔运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pPr algn="just"/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走了</a:t>
            </a:r>
            <a:r>
              <a:rPr lang="en-US" altLang="zh-CN" sz="2000" dirty="0" smtClean="0">
                <a:latin typeface="Dotum" pitchFamily="34" charset="-127"/>
                <a:ea typeface="Dotum" pitchFamily="34" charset="-127"/>
              </a:rPr>
              <a:t>26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个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35512" y="1680503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还剩</a:t>
            </a:r>
            <a:r>
              <a:rPr lang="zh-CN" altLang="en-US" sz="2000" dirty="0" smtClean="0">
                <a:latin typeface="Dotum" pitchFamily="34" charset="-127"/>
                <a:ea typeface="Dotum" pitchFamily="34" charset="-127"/>
              </a:rPr>
              <a:t>？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个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267494"/>
            <a:ext cx="7488832" cy="102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zh-CN" sz="2200" dirty="0" smtClean="0">
                <a:latin typeface="黑体" pitchFamily="49" charset="-122"/>
                <a:ea typeface="黑体" pitchFamily="49" charset="-122"/>
              </a:rPr>
              <a:t>共有</a:t>
            </a:r>
            <a:r>
              <a:rPr lang="en-US" altLang="zh-CN" sz="2200" dirty="0" smtClean="0">
                <a:latin typeface="Dotum" pitchFamily="34" charset="-127"/>
                <a:ea typeface="Dotum" pitchFamily="34" charset="-127"/>
              </a:rPr>
              <a:t>84</a:t>
            </a:r>
            <a:r>
              <a:rPr lang="zh-CN" altLang="zh-CN" sz="2200" dirty="0" smtClean="0">
                <a:latin typeface="黑体" pitchFamily="49" charset="-122"/>
                <a:ea typeface="黑体" pitchFamily="49" charset="-122"/>
              </a:rPr>
              <a:t>个大南瓜，李大爷运走了</a:t>
            </a:r>
            <a:r>
              <a:rPr lang="en-US" altLang="zh-CN" sz="2200" dirty="0" smtClean="0">
                <a:latin typeface="Dotum" pitchFamily="34" charset="-127"/>
                <a:ea typeface="Dotum" pitchFamily="34" charset="-127"/>
              </a:rPr>
              <a:t>40</a:t>
            </a:r>
            <a:r>
              <a:rPr lang="zh-CN" altLang="zh-CN" sz="2200" dirty="0" smtClean="0">
                <a:latin typeface="黑体" pitchFamily="49" charset="-122"/>
                <a:ea typeface="黑体" pitchFamily="49" charset="-122"/>
              </a:rPr>
              <a:t>个，王叔叔运走了</a:t>
            </a:r>
            <a:r>
              <a:rPr lang="en-US" altLang="zh-CN" sz="2200" dirty="0" smtClean="0">
                <a:latin typeface="Dotum" pitchFamily="34" charset="-127"/>
                <a:ea typeface="Dotum" pitchFamily="34" charset="-127"/>
              </a:rPr>
              <a:t>26</a:t>
            </a:r>
            <a:r>
              <a:rPr lang="zh-CN" altLang="zh-CN" sz="2200" dirty="0" smtClean="0">
                <a:latin typeface="黑体" pitchFamily="49" charset="-122"/>
                <a:ea typeface="黑体" pitchFamily="49" charset="-122"/>
              </a:rPr>
              <a:t>个。还剩多少个？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568" y="373877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 </a:t>
            </a:r>
            <a:endParaRPr lang="zh-CN" alt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827584" y="1563638"/>
            <a:ext cx="10310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方法一</a:t>
            </a:r>
          </a:p>
        </p:txBody>
      </p:sp>
      <p:sp>
        <p:nvSpPr>
          <p:cNvPr id="42" name="矩形 41"/>
          <p:cNvSpPr/>
          <p:nvPr/>
        </p:nvSpPr>
        <p:spPr>
          <a:xfrm>
            <a:off x="3419872" y="2364437"/>
            <a:ext cx="1624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  <a:latin typeface="Dotum" pitchFamily="34" charset="-127"/>
                <a:ea typeface="Dotum" pitchFamily="34" charset="-127"/>
              </a:rPr>
              <a:t>84-40-26</a:t>
            </a:r>
            <a:endParaRPr lang="zh-CN" altLang="en-US" sz="2400" dirty="0"/>
          </a:p>
        </p:txBody>
      </p:sp>
      <p:sp>
        <p:nvSpPr>
          <p:cNvPr id="43" name="矩形 42"/>
          <p:cNvSpPr/>
          <p:nvPr/>
        </p:nvSpPr>
        <p:spPr>
          <a:xfrm>
            <a:off x="4886028" y="2364437"/>
            <a:ext cx="723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dirty="0" smtClean="0">
                <a:solidFill>
                  <a:prstClr val="black"/>
                </a:solidFill>
                <a:latin typeface="Dotum" pitchFamily="34" charset="-127"/>
                <a:ea typeface="Dotum" pitchFamily="34" charset="-127"/>
              </a:rPr>
              <a:t>=18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374127" y="3014088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  <a:latin typeface="Dotum" pitchFamily="34" charset="-127"/>
                <a:ea typeface="Dotum" pitchFamily="34" charset="-127"/>
              </a:rPr>
              <a:t>8 4</a:t>
            </a:r>
            <a:endParaRPr lang="zh-CN" altLang="en-US" dirty="0"/>
          </a:p>
        </p:txBody>
      </p:sp>
      <p:sp>
        <p:nvSpPr>
          <p:cNvPr id="45" name="矩形 44"/>
          <p:cNvSpPr/>
          <p:nvPr/>
        </p:nvSpPr>
        <p:spPr>
          <a:xfrm>
            <a:off x="2099845" y="3344115"/>
            <a:ext cx="928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  <a:latin typeface="Dotum" pitchFamily="34" charset="-127"/>
                <a:ea typeface="Dotum" pitchFamily="34" charset="-127"/>
              </a:rPr>
              <a:t>- 4 0</a:t>
            </a:r>
            <a:endParaRPr lang="zh-CN" altLang="en-US" dirty="0"/>
          </a:p>
        </p:txBody>
      </p:sp>
      <p:cxnSp>
        <p:nvCxnSpPr>
          <p:cNvPr id="46" name="直接连接符 45"/>
          <p:cNvCxnSpPr/>
          <p:nvPr/>
        </p:nvCxnSpPr>
        <p:spPr>
          <a:xfrm>
            <a:off x="2051720" y="3746457"/>
            <a:ext cx="11521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46"/>
          <p:cNvSpPr/>
          <p:nvPr/>
        </p:nvSpPr>
        <p:spPr>
          <a:xfrm>
            <a:off x="2377385" y="3691457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  <a:latin typeface="Dotum" pitchFamily="34" charset="-127"/>
                <a:ea typeface="Dotum" pitchFamily="34" charset="-127"/>
              </a:rPr>
              <a:t>4 4</a:t>
            </a:r>
            <a:endParaRPr lang="zh-CN" altLang="en-US" dirty="0"/>
          </a:p>
        </p:txBody>
      </p:sp>
      <p:sp>
        <p:nvSpPr>
          <p:cNvPr id="48" name="矩形 47"/>
          <p:cNvSpPr/>
          <p:nvPr/>
        </p:nvSpPr>
        <p:spPr>
          <a:xfrm>
            <a:off x="2024220" y="3024221"/>
            <a:ext cx="1224136" cy="1080120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848209" y="4382896"/>
            <a:ext cx="4032448" cy="360040"/>
          </a:xfrm>
          <a:prstGeom prst="rect">
            <a:avLst/>
          </a:prstGeom>
          <a:noFill/>
          <a:ln w="158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827584" y="4350648"/>
            <a:ext cx="4200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Dotum" pitchFamily="34" charset="-127"/>
                <a:ea typeface="Dotum" pitchFamily="34" charset="-127"/>
              </a:rPr>
              <a:t>84-40=44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能口算，可以不写竖式。</a:t>
            </a:r>
          </a:p>
        </p:txBody>
      </p:sp>
      <p:sp>
        <p:nvSpPr>
          <p:cNvPr id="51" name="矩形 50"/>
          <p:cNvSpPr/>
          <p:nvPr/>
        </p:nvSpPr>
        <p:spPr>
          <a:xfrm>
            <a:off x="3779912" y="3014088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  <a:latin typeface="Dotum" pitchFamily="34" charset="-127"/>
                <a:ea typeface="Dotum" pitchFamily="34" charset="-127"/>
              </a:rPr>
              <a:t>4 4</a:t>
            </a:r>
            <a:endParaRPr lang="zh-CN" altLang="en-US" dirty="0"/>
          </a:p>
        </p:txBody>
      </p:sp>
      <p:sp>
        <p:nvSpPr>
          <p:cNvPr id="52" name="矩形 51"/>
          <p:cNvSpPr/>
          <p:nvPr/>
        </p:nvSpPr>
        <p:spPr>
          <a:xfrm>
            <a:off x="3505630" y="3344115"/>
            <a:ext cx="928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  <a:latin typeface="Dotum" pitchFamily="34" charset="-127"/>
                <a:ea typeface="Dotum" pitchFamily="34" charset="-127"/>
              </a:rPr>
              <a:t>- 2 6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/>
        </p:nvCxnSpPr>
        <p:spPr>
          <a:xfrm>
            <a:off x="3457505" y="3746457"/>
            <a:ext cx="115212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/>
          <p:cNvSpPr/>
          <p:nvPr/>
        </p:nvSpPr>
        <p:spPr>
          <a:xfrm>
            <a:off x="3783170" y="3691457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  <a:latin typeface="Dotum" pitchFamily="34" charset="-127"/>
                <a:ea typeface="Dotum" pitchFamily="34" charset="-127"/>
              </a:rPr>
              <a:t>1</a:t>
            </a:r>
            <a:endParaRPr lang="zh-CN" alt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837425" y="263688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+mn-ea"/>
              </a:rPr>
              <a:t>.</a:t>
            </a:r>
            <a:endParaRPr lang="zh-CN" altLang="en-US" sz="3200" dirty="0" smtClean="0">
              <a:latin typeface="+mn-ea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7584" y="288447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列竖式：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292080" y="2884478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tx2"/>
                </a:solidFill>
                <a:latin typeface="黑体" pitchFamily="49" charset="-122"/>
                <a:ea typeface="黑体" pitchFamily="49" charset="-122"/>
              </a:rPr>
              <a:t>简便写法：</a:t>
            </a:r>
          </a:p>
        </p:txBody>
      </p:sp>
      <p:grpSp>
        <p:nvGrpSpPr>
          <p:cNvPr id="68" name="组合 67"/>
          <p:cNvGrpSpPr/>
          <p:nvPr/>
        </p:nvGrpSpPr>
        <p:grpSpPr>
          <a:xfrm>
            <a:off x="6732240" y="3014088"/>
            <a:ext cx="1152128" cy="1814606"/>
            <a:chOff x="6732240" y="3061400"/>
            <a:chExt cx="1152128" cy="1814606"/>
          </a:xfrm>
        </p:grpSpPr>
        <p:sp>
          <p:nvSpPr>
            <p:cNvPr id="58" name="矩形 57"/>
            <p:cNvSpPr/>
            <p:nvPr/>
          </p:nvSpPr>
          <p:spPr>
            <a:xfrm>
              <a:off x="7054647" y="3061400"/>
              <a:ext cx="6463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solidFill>
                    <a:prstClr val="black"/>
                  </a:solidFill>
                  <a:latin typeface="Dotum" pitchFamily="34" charset="-127"/>
                  <a:ea typeface="Dotum" pitchFamily="34" charset="-127"/>
                </a:rPr>
                <a:t>8 4</a:t>
              </a:r>
              <a:endParaRPr lang="zh-CN" altLang="en-US" dirty="0"/>
            </a:p>
          </p:txBody>
        </p:sp>
        <p:sp>
          <p:nvSpPr>
            <p:cNvPr id="59" name="矩形 58"/>
            <p:cNvSpPr/>
            <p:nvPr/>
          </p:nvSpPr>
          <p:spPr>
            <a:xfrm>
              <a:off x="6780365" y="3391427"/>
              <a:ext cx="92845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solidFill>
                    <a:prstClr val="black"/>
                  </a:solidFill>
                  <a:latin typeface="Dotum" pitchFamily="34" charset="-127"/>
                  <a:ea typeface="Dotum" pitchFamily="34" charset="-127"/>
                </a:rPr>
                <a:t>- 4 0</a:t>
              </a:r>
              <a:endParaRPr lang="zh-CN" altLang="en-US" dirty="0"/>
            </a:p>
          </p:txBody>
        </p:sp>
        <p:cxnSp>
          <p:nvCxnSpPr>
            <p:cNvPr id="60" name="直接连接符 59"/>
            <p:cNvCxnSpPr/>
            <p:nvPr/>
          </p:nvCxnSpPr>
          <p:spPr>
            <a:xfrm>
              <a:off x="6732240" y="3793769"/>
              <a:ext cx="115212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矩形 60"/>
            <p:cNvSpPr/>
            <p:nvPr/>
          </p:nvSpPr>
          <p:spPr>
            <a:xfrm>
              <a:off x="7057905" y="3786894"/>
              <a:ext cx="6463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solidFill>
                    <a:prstClr val="black"/>
                  </a:solidFill>
                  <a:latin typeface="Dotum" pitchFamily="34" charset="-127"/>
                  <a:ea typeface="Dotum" pitchFamily="34" charset="-127"/>
                </a:rPr>
                <a:t>4 4</a:t>
              </a:r>
              <a:endParaRPr lang="zh-CN" altLang="en-US" dirty="0"/>
            </a:p>
          </p:txBody>
        </p:sp>
        <p:sp>
          <p:nvSpPr>
            <p:cNvPr id="62" name="矩形 61"/>
            <p:cNvSpPr/>
            <p:nvPr/>
          </p:nvSpPr>
          <p:spPr>
            <a:xfrm>
              <a:off x="6783623" y="4063293"/>
              <a:ext cx="92845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solidFill>
                    <a:prstClr val="black"/>
                  </a:solidFill>
                  <a:latin typeface="Dotum" pitchFamily="34" charset="-127"/>
                  <a:ea typeface="Dotum" pitchFamily="34" charset="-127"/>
                </a:rPr>
                <a:t>- 2 6</a:t>
              </a:r>
              <a:endParaRPr lang="zh-CN" altLang="en-US" dirty="0"/>
            </a:p>
          </p:txBody>
        </p:sp>
        <p:cxnSp>
          <p:nvCxnSpPr>
            <p:cNvPr id="63" name="直接连接符 62"/>
            <p:cNvCxnSpPr/>
            <p:nvPr/>
          </p:nvCxnSpPr>
          <p:spPr>
            <a:xfrm>
              <a:off x="6732240" y="4460966"/>
              <a:ext cx="115212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7102772" y="3406510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latin typeface="+mn-ea"/>
                </a:rPr>
                <a:t>.</a:t>
              </a:r>
              <a:endParaRPr lang="zh-CN" altLang="en-US" sz="3200" dirty="0" smtClean="0">
                <a:latin typeface="+mn-ea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7065124" y="4414341"/>
              <a:ext cx="6463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solidFill>
                    <a:prstClr val="black"/>
                  </a:solidFill>
                  <a:latin typeface="Dotum" pitchFamily="34" charset="-127"/>
                  <a:ea typeface="Dotum" pitchFamily="34" charset="-127"/>
                </a:rPr>
                <a:t>1 8</a:t>
              </a:r>
              <a:endParaRPr lang="zh-CN" altLang="en-US" dirty="0"/>
            </a:p>
          </p:txBody>
        </p:sp>
      </p:grpSp>
      <p:pic>
        <p:nvPicPr>
          <p:cNvPr id="66" name="图片 65" descr="全解连接箭头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2555776" y="4129239"/>
            <a:ext cx="156570" cy="220544"/>
          </a:xfrm>
          <a:prstGeom prst="rect">
            <a:avLst/>
          </a:prstGeom>
        </p:spPr>
      </p:pic>
      <p:sp>
        <p:nvSpPr>
          <p:cNvPr id="67" name="矩形 66"/>
          <p:cNvSpPr/>
          <p:nvPr/>
        </p:nvSpPr>
        <p:spPr>
          <a:xfrm>
            <a:off x="4067944" y="3690316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  <a:latin typeface="Dotum" pitchFamily="34" charset="-127"/>
                <a:ea typeface="Dotum" pitchFamily="34" charset="-127"/>
              </a:rPr>
              <a:t>8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"/>
                            </p:stCondLst>
                            <p:childTnLst>
                              <p:par>
                                <p:cTn id="33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"/>
                            </p:stCondLst>
                            <p:childTnLst>
                              <p:par>
                                <p:cTn id="42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4" grpId="0"/>
      <p:bldP spid="4" grpId="1"/>
      <p:bldP spid="4" grpId="2"/>
      <p:bldP spid="5" grpId="0"/>
      <p:bldP spid="5" grpId="1"/>
      <p:bldP spid="5" grpId="2"/>
      <p:bldP spid="6" grpId="0"/>
      <p:bldP spid="41" grpId="0"/>
      <p:bldP spid="42" grpId="0"/>
      <p:bldP spid="43" grpId="0"/>
      <p:bldP spid="44" grpId="0"/>
      <p:bldP spid="45" grpId="0"/>
      <p:bldP spid="47" grpId="0"/>
      <p:bldP spid="48" grpId="1" animBg="1"/>
      <p:bldP spid="48" grpId="2" animBg="1"/>
      <p:bldP spid="49" grpId="0" animBg="1"/>
      <p:bldP spid="50" grpId="0"/>
      <p:bldP spid="51" grpId="0"/>
      <p:bldP spid="52" grpId="0"/>
      <p:bldP spid="54" grpId="0"/>
      <p:bldP spid="55" grpId="0"/>
      <p:bldP spid="56" grpId="0"/>
      <p:bldP spid="57" grpId="0"/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827584" y="772711"/>
            <a:ext cx="10310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方法二</a:t>
            </a:r>
          </a:p>
        </p:txBody>
      </p:sp>
      <p:pic>
        <p:nvPicPr>
          <p:cNvPr id="31" name="图片 30" descr="全解二年级数学上人教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342514"/>
            <a:ext cx="5077019" cy="35192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046241" y="992012"/>
            <a:ext cx="957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Dotum" pitchFamily="34" charset="-127"/>
                <a:ea typeface="Dotum" pitchFamily="34" charset="-127"/>
              </a:rPr>
              <a:t>84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个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92664" y="1624896"/>
            <a:ext cx="140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李大爷运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走了</a:t>
            </a:r>
            <a:r>
              <a:rPr lang="en-US" altLang="zh-CN" sz="2000" dirty="0" smtClean="0">
                <a:latin typeface="Dotum" pitchFamily="34" charset="-127"/>
                <a:ea typeface="Dotum" pitchFamily="34" charset="-127"/>
              </a:rPr>
              <a:t>40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个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79620" y="1617276"/>
            <a:ext cx="186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王叔叔运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pPr algn="just"/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走了</a:t>
            </a:r>
            <a:r>
              <a:rPr lang="en-US" altLang="zh-CN" sz="2000" dirty="0" smtClean="0">
                <a:latin typeface="Dotum" pitchFamily="34" charset="-127"/>
                <a:ea typeface="Dotum" pitchFamily="34" charset="-127"/>
              </a:rPr>
              <a:t>26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个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55392" y="1753672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还剩</a:t>
            </a:r>
            <a:r>
              <a:rPr lang="zh-CN" altLang="en-US" sz="2000" dirty="0" smtClean="0">
                <a:latin typeface="Dotum" pitchFamily="34" charset="-127"/>
                <a:ea typeface="Dotum" pitchFamily="34" charset="-127"/>
              </a:rPr>
              <a:t>？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个</a:t>
            </a:r>
          </a:p>
        </p:txBody>
      </p:sp>
      <p:sp>
        <p:nvSpPr>
          <p:cNvPr id="36" name="左大括号 35"/>
          <p:cNvSpPr/>
          <p:nvPr/>
        </p:nvSpPr>
        <p:spPr>
          <a:xfrm rot="16200000" flipV="1">
            <a:off x="4067945" y="1546132"/>
            <a:ext cx="216023" cy="1944215"/>
          </a:xfrm>
          <a:prstGeom prst="leftBrace">
            <a:avLst>
              <a:gd name="adj1" fmla="val 69181"/>
              <a:gd name="adj2" fmla="val 49216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3059832" y="2655967"/>
            <a:ext cx="23503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dirty="0" smtClean="0">
                <a:latin typeface="黑体" pitchFamily="49" charset="-122"/>
                <a:ea typeface="黑体" pitchFamily="49" charset="-122"/>
              </a:rPr>
              <a:t>即</a:t>
            </a:r>
            <a:r>
              <a:rPr lang="en-US" altLang="zh-CN" sz="2200" dirty="0" smtClean="0">
                <a:latin typeface="Dotum" pitchFamily="34" charset="-127"/>
                <a:ea typeface="Dotum" pitchFamily="34" charset="-127"/>
              </a:rPr>
              <a:t>40+26=66</a:t>
            </a:r>
            <a:r>
              <a:rPr lang="en-US" altLang="zh-CN" sz="2200" dirty="0" smtClean="0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zh-CN" sz="2200" dirty="0" smtClean="0">
                <a:latin typeface="黑体" pitchFamily="49" charset="-122"/>
                <a:ea typeface="黑体" pitchFamily="49" charset="-122"/>
              </a:rPr>
              <a:t>个</a:t>
            </a:r>
            <a:r>
              <a:rPr lang="en-US" altLang="zh-CN" sz="2200" dirty="0" smtClean="0">
                <a:latin typeface="黑体" pitchFamily="49" charset="-122"/>
                <a:ea typeface="黑体" pitchFamily="49" charset="-122"/>
              </a:rPr>
              <a:t>)</a:t>
            </a:r>
            <a:endParaRPr lang="zh-CN" altLang="en-US" sz="2200" dirty="0" smtClean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8" name="图片 37" descr="全解连接箭头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4083184" y="3148975"/>
            <a:ext cx="156570" cy="22054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336845" y="3363838"/>
            <a:ext cx="20714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 smtClean="0">
                <a:latin typeface="Dotum" pitchFamily="34" charset="-127"/>
                <a:ea typeface="Dotum" pitchFamily="34" charset="-127"/>
              </a:rPr>
              <a:t>84-66=18</a:t>
            </a:r>
            <a:r>
              <a:rPr lang="en-US" altLang="zh-CN" sz="2200" dirty="0" smtClean="0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zh-CN" sz="2200" dirty="0" smtClean="0">
                <a:latin typeface="黑体" pitchFamily="49" charset="-122"/>
                <a:ea typeface="黑体" pitchFamily="49" charset="-122"/>
              </a:rPr>
              <a:t>个</a:t>
            </a:r>
            <a:r>
              <a:rPr lang="en-US" altLang="zh-CN" sz="2200" dirty="0" smtClean="0">
                <a:latin typeface="黑体" pitchFamily="49" charset="-122"/>
                <a:ea typeface="黑体" pitchFamily="49" charset="-122"/>
              </a:rPr>
              <a:t>)</a:t>
            </a:r>
            <a:endParaRPr lang="zh-CN" altLang="zh-CN" sz="2200" dirty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06073" y="3939902"/>
            <a:ext cx="269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口答：还剩</a:t>
            </a:r>
            <a:r>
              <a:rPr lang="en-US" altLang="zh-CN" sz="2400" dirty="0" smtClean="0">
                <a:latin typeface="Dotum" pitchFamily="34" charset="-127"/>
                <a:ea typeface="Dotum" pitchFamily="34" charset="-127"/>
              </a:rPr>
              <a:t>18</a:t>
            </a:r>
            <a:r>
              <a:rPr lang="zh-CN" altLang="zh-CN" sz="2400" dirty="0" smtClean="0">
                <a:latin typeface="黑体" pitchFamily="49" charset="-122"/>
                <a:ea typeface="黑体" pitchFamily="49" charset="-122"/>
              </a:rPr>
              <a:t>个。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"/>
                            </p:stCondLst>
                            <p:childTnLst>
                              <p:par>
                                <p:cTn id="8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1"/>
      <p:bldP spid="32" grpId="2"/>
      <p:bldP spid="33" grpId="1"/>
      <p:bldP spid="33" grpId="2"/>
      <p:bldP spid="34" grpId="1"/>
      <p:bldP spid="34" grpId="2"/>
      <p:bldP spid="36" grpId="0" animBg="1"/>
      <p:bldP spid="37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931554" y="477233"/>
            <a:ext cx="1303200" cy="635879"/>
          </a:xfrm>
          <a:prstGeom prst="roundRect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9" descr="Pic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973448" y="515409"/>
            <a:ext cx="428628" cy="41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971600" y="483518"/>
            <a:ext cx="12105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3200" smtClean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总 结</a:t>
            </a:r>
            <a:endParaRPr lang="zh-CN" altLang="en-US" sz="3200">
              <a:solidFill>
                <a:prstClr val="white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1430670"/>
            <a:ext cx="604867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700" dirty="0" smtClean="0">
                <a:latin typeface="楷体" pitchFamily="49" charset="-122"/>
                <a:ea typeface="楷体" pitchFamily="49" charset="-122"/>
              </a:rPr>
              <a:t>在计算连加连减时，要按照从左到右的顺序进行计算；</a:t>
            </a:r>
          </a:p>
        </p:txBody>
      </p:sp>
      <p:sp>
        <p:nvSpPr>
          <p:cNvPr id="7" name="矩形 6"/>
          <p:cNvSpPr/>
          <p:nvPr/>
        </p:nvSpPr>
        <p:spPr>
          <a:xfrm>
            <a:off x="1475656" y="2733988"/>
            <a:ext cx="6480720" cy="64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700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用竖式计算时，列一个竖式比较简便；</a:t>
            </a:r>
            <a:endParaRPr lang="zh-CN" altLang="en-US" sz="2700" dirty="0"/>
          </a:p>
        </p:txBody>
      </p:sp>
      <p:sp>
        <p:nvSpPr>
          <p:cNvPr id="8" name="矩形 7"/>
          <p:cNvSpPr/>
          <p:nvPr/>
        </p:nvSpPr>
        <p:spPr>
          <a:xfrm>
            <a:off x="1483276" y="3576087"/>
            <a:ext cx="652750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zh-CN" sz="2700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能口算的可以直接口算，不用写出竖式。</a:t>
            </a:r>
            <a:endParaRPr lang="zh-CN" altLang="en-US" sz="27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0817" y="1606029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 </a:t>
            </a:r>
            <a:endParaRPr lang="zh-CN" alt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120817" y="2917413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 </a:t>
            </a:r>
            <a:endParaRPr lang="zh-CN" alt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120817" y="3622253"/>
            <a:ext cx="498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CN" sz="2400" dirty="0" smtClean="0"/>
              <a:t> 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Administrator\Desktop\圆规-尾图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859550"/>
            <a:ext cx="395392" cy="926514"/>
          </a:xfrm>
          <a:prstGeom prst="rect">
            <a:avLst/>
          </a:prstGeom>
          <a:noFill/>
        </p:spPr>
      </p:pic>
      <p:pic>
        <p:nvPicPr>
          <p:cNvPr id="5" name="图片 4" descr="谢谢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1857370"/>
            <a:ext cx="3649273" cy="993250"/>
          </a:xfrm>
          <a:prstGeom prst="rect">
            <a:avLst/>
          </a:prstGeom>
        </p:spPr>
      </p:pic>
      <p:pic>
        <p:nvPicPr>
          <p:cNvPr id="6" name="图片 5" descr="格尺-尾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1928808"/>
            <a:ext cx="428628" cy="888315"/>
          </a:xfrm>
          <a:prstGeom prst="rect">
            <a:avLst/>
          </a:prstGeom>
        </p:spPr>
      </p:pic>
      <p:pic>
        <p:nvPicPr>
          <p:cNvPr id="8" name="图片 7" descr="三角板-尾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2" y="2428874"/>
            <a:ext cx="714380" cy="534116"/>
          </a:xfrm>
          <a:prstGeom prst="rect">
            <a:avLst/>
          </a:prstGeom>
        </p:spPr>
      </p:pic>
      <p:pic>
        <p:nvPicPr>
          <p:cNvPr id="7" name="图片 6" descr="铅笔-尾图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28794" y="2285998"/>
            <a:ext cx="640495" cy="426997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3757606" y="4266259"/>
            <a:ext cx="1785950" cy="307777"/>
            <a:chOff x="3829044" y="4266259"/>
            <a:chExt cx="1785950" cy="307777"/>
          </a:xfrm>
        </p:grpSpPr>
        <p:sp>
          <p:nvSpPr>
            <p:cNvPr id="11" name="剪去单角的矩形 10"/>
            <p:cNvSpPr/>
            <p:nvPr/>
          </p:nvSpPr>
          <p:spPr>
            <a:xfrm>
              <a:off x="3829044" y="4269434"/>
              <a:ext cx="1785950" cy="285752"/>
            </a:xfrm>
            <a:prstGeom prst="snip1Rect">
              <a:avLst/>
            </a:prstGeom>
            <a:solidFill>
              <a:srgbClr val="FFCC6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07939" y="4266259"/>
              <a:ext cx="16594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>
                  <a:latin typeface="方正卡通简体" pitchFamily="65" charset="-122"/>
                  <a:ea typeface="方正卡通简体" pitchFamily="65" charset="-122"/>
                </a:rPr>
                <a:t>课件设计：大     新</a:t>
              </a:r>
              <a:endParaRPr lang="zh-CN" altLang="en-US" sz="1400" dirty="0">
                <a:latin typeface="方正卡通简体" pitchFamily="65" charset="-122"/>
                <a:ea typeface="方正卡通简体" pitchFamily="65" charset="-122"/>
              </a:endParaRPr>
            </a:p>
          </p:txBody>
        </p:sp>
      </p:grpSp>
      <p:pic>
        <p:nvPicPr>
          <p:cNvPr id="13" name="Picture 2" descr="D:\2015工作\那剑天\蜗牛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 flipH="1">
            <a:off x="3137316" y="4214824"/>
            <a:ext cx="660402" cy="406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"/>
                            </p:stCondLst>
                            <p:childTnLst>
                              <p:par>
                                <p:cTn id="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97531E-6 L 0.24601 1.97531E-6 " pathEditMode="relative" rAng="0" ptsTypes="AA">
                                      <p:cBhvr>
                                        <p:cTn id="42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mtClean="0">
            <a:latin typeface="Dotum" pitchFamily="34" charset="-127"/>
            <a:ea typeface="Dotum" pitchFamily="34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284</Words>
  <Application>Microsoft Office PowerPoint</Application>
  <PresentationFormat>全屏显示(16:9)</PresentationFormat>
  <Paragraphs>98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</vt:vector>
  </TitlesOfParts>
  <Company>QBPC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xb21cn</dc:creator>
  <cp:lastModifiedBy>Microsoft</cp:lastModifiedBy>
  <cp:revision>292</cp:revision>
  <dcterms:created xsi:type="dcterms:W3CDTF">2015-07-27T07:08:19Z</dcterms:created>
  <dcterms:modified xsi:type="dcterms:W3CDTF">2015-12-28T10:48:32Z</dcterms:modified>
</cp:coreProperties>
</file>