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3.xml" ContentType="application/vnd.openxmlformats-officedocument.theme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9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  <p:sldMasterId id="2147483659" r:id="rId2"/>
  </p:sldMasterIdLst>
  <p:notesMasterIdLst>
    <p:notesMasterId r:id="rId34"/>
  </p:notesMasterIdLst>
  <p:sldIdLst>
    <p:sldId id="352" r:id="rId3"/>
    <p:sldId id="377" r:id="rId4"/>
    <p:sldId id="402" r:id="rId5"/>
    <p:sldId id="400" r:id="rId6"/>
    <p:sldId id="403" r:id="rId7"/>
    <p:sldId id="422" r:id="rId8"/>
    <p:sldId id="423" r:id="rId9"/>
    <p:sldId id="404" r:id="rId10"/>
    <p:sldId id="406" r:id="rId11"/>
    <p:sldId id="424" r:id="rId12"/>
    <p:sldId id="426" r:id="rId13"/>
    <p:sldId id="427" r:id="rId14"/>
    <p:sldId id="429" r:id="rId15"/>
    <p:sldId id="409" r:id="rId16"/>
    <p:sldId id="411" r:id="rId17"/>
    <p:sldId id="412" r:id="rId18"/>
    <p:sldId id="413" r:id="rId19"/>
    <p:sldId id="414" r:id="rId20"/>
    <p:sldId id="415" r:id="rId21"/>
    <p:sldId id="430" r:id="rId22"/>
    <p:sldId id="431" r:id="rId23"/>
    <p:sldId id="432" r:id="rId24"/>
    <p:sldId id="433" r:id="rId25"/>
    <p:sldId id="434" r:id="rId26"/>
    <p:sldId id="435" r:id="rId27"/>
    <p:sldId id="436" r:id="rId28"/>
    <p:sldId id="416" r:id="rId29"/>
    <p:sldId id="417" r:id="rId30"/>
    <p:sldId id="437" r:id="rId31"/>
    <p:sldId id="375" r:id="rId32"/>
    <p:sldId id="376" r:id="rId3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333FF"/>
    <a:srgbClr val="009FB9"/>
    <a:srgbClr val="0E98D6"/>
    <a:srgbClr val="EAF5FB"/>
    <a:srgbClr val="DF5963"/>
    <a:srgbClr val="D86163"/>
    <a:srgbClr val="3000B8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26" autoAdjust="0"/>
    <p:restoredTop sz="94660"/>
  </p:normalViewPr>
  <p:slideViewPr>
    <p:cSldViewPr snapToGrid="0">
      <p:cViewPr>
        <p:scale>
          <a:sx n="80" d="100"/>
          <a:sy n="80" d="100"/>
        </p:scale>
        <p:origin x="-474" y="-288"/>
      </p:cViewPr>
      <p:guideLst>
        <p:guide orient="horz" pos="2165"/>
        <p:guide pos="385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25A8C7-CC1A-4A08-9B4B-31F43B054C7F}" type="datetimeFigureOut">
              <a:rPr lang="zh-CN" altLang="en-US" smtClean="0"/>
              <a:t>2019/12/13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E1B693-632D-4080-9CF6-EA28B66DC8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1163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  <a:t>31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854199"/>
            <a:ext cx="9144000" cy="1655763"/>
          </a:xfr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2019/12/13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2019/12/13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854199"/>
            <a:ext cx="9144000" cy="1655763"/>
          </a:xfr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2019/12/13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2019/12/13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  <a:t>2019/12/13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838200" y="2187443"/>
            <a:ext cx="10515600" cy="2483115"/>
          </a:xfrm>
        </p:spPr>
        <p:txBody>
          <a:bodyPr>
            <a:normAutofit/>
          </a:bodyPr>
          <a:lstStyle>
            <a:lvl1pPr algn="ctr">
              <a:defRPr sz="60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2019/12/13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2019/12/13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238500" y="2159000"/>
            <a:ext cx="5715000" cy="1382450"/>
          </a:xfrm>
        </p:spPr>
        <p:txBody>
          <a:bodyPr anchor="b" anchorCtr="0">
            <a:normAutofit/>
          </a:bodyPr>
          <a:lstStyle>
            <a:lvl1pPr algn="ctr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  <a:t>2019/12/13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3238500" y="3733201"/>
            <a:ext cx="5715000" cy="118593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2019/12/13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713673"/>
            <a:ext cx="4681654" cy="1428161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3"/>
            <a:ext cx="5711882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2313873"/>
            <a:ext cx="4681654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2019/12/13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444898" y="365125"/>
            <a:ext cx="908901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9446443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2019/12/13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2019/12/13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2019/12/13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  <a:t>2019/12/13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838200" y="2187443"/>
            <a:ext cx="10515600" cy="2483115"/>
          </a:xfrm>
        </p:spPr>
        <p:txBody>
          <a:bodyPr>
            <a:normAutofit/>
          </a:bodyPr>
          <a:lstStyle>
            <a:lvl1pPr algn="ctr">
              <a:defRPr sz="60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2019/12/13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2019/12/13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238500" y="2159000"/>
            <a:ext cx="5715000" cy="1382450"/>
          </a:xfrm>
        </p:spPr>
        <p:txBody>
          <a:bodyPr anchor="b" anchorCtr="0">
            <a:normAutofit/>
          </a:bodyPr>
          <a:lstStyle>
            <a:lvl1pPr algn="ctr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  <a:t>2019/12/13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3238500" y="3733201"/>
            <a:ext cx="5715000" cy="118593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2019/12/13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713673"/>
            <a:ext cx="4681654" cy="1428161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3"/>
            <a:ext cx="5711882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2313873"/>
            <a:ext cx="4681654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2019/12/13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444898" y="365125"/>
            <a:ext cx="908901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9446443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2019/12/13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1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tags" Target="../tags/tag5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ags" Target="../tags/tag4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tags" Target="../tags/tag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8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fld id="{D997B5FA-0921-464F-AAE1-844C04324D75}" type="datetimeFigureOut">
              <a:rPr lang="zh-CN" altLang="en-US" smtClean="0"/>
              <a:t>2019/12/13</a:t>
            </a:fld>
            <a:endParaRPr lang="zh-CN" altLang="en-US" dirty="0"/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KSO_TEMPLATE" hidden="1"/>
          <p:cNvSpPr/>
          <p:nvPr userDrawn="1">
            <p:custDataLst>
              <p:tags r:id="rId1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-26035" y="-635"/>
            <a:ext cx="12244705" cy="685927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-30480" y="6303010"/>
            <a:ext cx="12245975" cy="551815"/>
          </a:xfrm>
          <a:prstGeom prst="rect">
            <a:avLst/>
          </a:prstGeom>
          <a:solidFill>
            <a:srgbClr val="009F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 descr="LOGO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0616565" y="161925"/>
            <a:ext cx="1407795" cy="430530"/>
          </a:xfrm>
          <a:prstGeom prst="rect">
            <a:avLst/>
          </a:prstGeom>
        </p:spPr>
      </p:pic>
      <p:pic>
        <p:nvPicPr>
          <p:cNvPr id="5" name="图片 4" descr="书本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9701530" y="4909185"/>
            <a:ext cx="2852420" cy="1767840"/>
          </a:xfrm>
          <a:prstGeom prst="rect">
            <a:avLst/>
          </a:prstGeom>
        </p:spPr>
      </p:pic>
      <p:pic>
        <p:nvPicPr>
          <p:cNvPr id="12" name="图片 11" descr="线条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-30480" y="6303645"/>
            <a:ext cx="12245340" cy="55118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8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fld id="{D997B5FA-0921-464F-AAE1-844C04324D75}" type="datetimeFigureOut">
              <a:rPr lang="zh-CN" altLang="en-US" smtClean="0"/>
              <a:t>2019/12/13</a:t>
            </a:fld>
            <a:endParaRPr lang="zh-CN" altLang="en-US" dirty="0"/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KSO_TEMPLATE" hidden="1"/>
          <p:cNvSpPr/>
          <p:nvPr userDrawn="1">
            <p:custDataLst>
              <p:tags r:id="rId1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-26035" y="-635"/>
            <a:ext cx="12244705" cy="685927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-30480" y="6303010"/>
            <a:ext cx="12245975" cy="551815"/>
          </a:xfrm>
          <a:prstGeom prst="rect">
            <a:avLst/>
          </a:prstGeom>
          <a:solidFill>
            <a:srgbClr val="009F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 descr="LOGO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0616565" y="161925"/>
            <a:ext cx="1407795" cy="430530"/>
          </a:xfrm>
          <a:prstGeom prst="rect">
            <a:avLst/>
          </a:prstGeom>
        </p:spPr>
      </p:pic>
      <p:pic>
        <p:nvPicPr>
          <p:cNvPr id="5" name="图片 4" descr="书本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9701530" y="4909185"/>
            <a:ext cx="2852420" cy="1767840"/>
          </a:xfrm>
          <a:prstGeom prst="rect">
            <a:avLst/>
          </a:prstGeom>
        </p:spPr>
      </p:pic>
      <p:pic>
        <p:nvPicPr>
          <p:cNvPr id="12" name="图片 11" descr="线条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-30480" y="6303645"/>
            <a:ext cx="12245340" cy="55118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6" Type="http://schemas.openxmlformats.org/officeDocument/2006/relationships/image" Target="../media/image24.png"/><Relationship Id="rId5" Type="http://schemas.openxmlformats.org/officeDocument/2006/relationships/image" Target="../media/image2.png"/><Relationship Id="rId4" Type="http://schemas.openxmlformats.org/officeDocument/2006/relationships/image" Target="../media/image2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7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10" Type="http://schemas.openxmlformats.org/officeDocument/2006/relationships/image" Target="../media/image6.png"/><Relationship Id="rId4" Type="http://schemas.openxmlformats.org/officeDocument/2006/relationships/image" Target="../media/image14.jpeg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827895" y="1387186"/>
            <a:ext cx="9977411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altLang="zh-CN" sz="5400" b="1" dirty="0" smtClean="0">
                <a:latin typeface="+mn-ea"/>
              </a:rPr>
              <a:t>  Section B(2a—Self Check)  </a:t>
            </a:r>
            <a:endParaRPr lang="en-US" altLang="zh-CN" sz="5400" b="1" dirty="0">
              <a:latin typeface="+mn-ea"/>
            </a:endParaRPr>
          </a:p>
        </p:txBody>
      </p:sp>
      <p:pic>
        <p:nvPicPr>
          <p:cNvPr id="24" name="图片 23" descr="书本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48191" y="4932680"/>
            <a:ext cx="2852420" cy="17678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0" name="TextBox 5"/>
          <p:cNvSpPr txBox="1"/>
          <p:nvPr/>
        </p:nvSpPr>
        <p:spPr>
          <a:xfrm>
            <a:off x="4631515" y="3707996"/>
            <a:ext cx="22685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600" b="1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第 </a:t>
            </a:r>
            <a:r>
              <a:rPr lang="en-US" altLang="zh-CN" sz="3600" b="1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 </a:t>
            </a:r>
            <a:r>
              <a:rPr lang="zh-CN" altLang="en-US" sz="3600" b="1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课 时</a:t>
            </a:r>
          </a:p>
        </p:txBody>
      </p:sp>
      <p:sp>
        <p:nvSpPr>
          <p:cNvPr id="71" name="矩形 70"/>
          <p:cNvSpPr/>
          <p:nvPr/>
        </p:nvSpPr>
        <p:spPr>
          <a:xfrm>
            <a:off x="-93979" y="6553200"/>
            <a:ext cx="12421871" cy="406400"/>
          </a:xfrm>
          <a:prstGeom prst="rect">
            <a:avLst/>
          </a:prstGeom>
          <a:solidFill>
            <a:srgbClr val="009F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29816" y="3596006"/>
            <a:ext cx="3875405" cy="2673985"/>
            <a:chOff x="276" y="5779"/>
            <a:chExt cx="6103" cy="4211"/>
          </a:xfrm>
        </p:grpSpPr>
        <p:pic>
          <p:nvPicPr>
            <p:cNvPr id="2" name="图片 1" descr="3(数学）全身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>
              <a:off x="276" y="5779"/>
              <a:ext cx="4197" cy="421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图片 5" descr="2345_image_file_copy_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953" y="7768"/>
              <a:ext cx="2426" cy="210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46" name="文本框 4"/>
          <p:cNvSpPr txBox="1"/>
          <p:nvPr/>
        </p:nvSpPr>
        <p:spPr>
          <a:xfrm>
            <a:off x="2723066" y="469382"/>
            <a:ext cx="6157283" cy="33718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 smtClean="0">
                <a:solidFill>
                  <a:srgbClr val="009FB9"/>
                </a:solidFill>
                <a:latin typeface="+mn-ea"/>
              </a:rPr>
              <a:t>UNIT 12  </a:t>
            </a:r>
            <a:r>
              <a:rPr lang="en-US" altLang="zh-CN" sz="1600" dirty="0">
                <a:solidFill>
                  <a:srgbClr val="009FB9"/>
                </a:solidFill>
                <a:latin typeface="+mn-ea"/>
              </a:rPr>
              <a:t>What did you do last weekend?</a:t>
            </a:r>
            <a:endParaRPr lang="zh-CN" altLang="en-US" sz="1600" dirty="0">
              <a:solidFill>
                <a:srgbClr val="009FB9"/>
              </a:solidFill>
              <a:latin typeface="+mn-ea"/>
            </a:endParaRPr>
          </a:p>
        </p:txBody>
      </p:sp>
      <p:grpSp>
        <p:nvGrpSpPr>
          <p:cNvPr id="47" name="组合 46"/>
          <p:cNvGrpSpPr/>
          <p:nvPr/>
        </p:nvGrpSpPr>
        <p:grpSpPr>
          <a:xfrm>
            <a:off x="8625798" y="616150"/>
            <a:ext cx="1993900" cy="76200"/>
            <a:chOff x="11867" y="1528"/>
            <a:chExt cx="3966" cy="120"/>
          </a:xfrm>
        </p:grpSpPr>
        <p:cxnSp>
          <p:nvCxnSpPr>
            <p:cNvPr id="48" name="直接连接符 47"/>
            <p:cNvCxnSpPr/>
            <p:nvPr/>
          </p:nvCxnSpPr>
          <p:spPr>
            <a:xfrm flipH="1" flipV="1">
              <a:off x="11867" y="1586"/>
              <a:ext cx="3966" cy="3"/>
            </a:xfrm>
            <a:prstGeom prst="line">
              <a:avLst/>
            </a:prstGeom>
            <a:ln>
              <a:solidFill>
                <a:srgbClr val="009FB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矩形 48"/>
            <p:cNvSpPr/>
            <p:nvPr/>
          </p:nvSpPr>
          <p:spPr>
            <a:xfrm>
              <a:off x="12173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矩形 49"/>
            <p:cNvSpPr/>
            <p:nvPr/>
          </p:nvSpPr>
          <p:spPr>
            <a:xfrm>
              <a:off x="12693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9" name="矩形 68"/>
            <p:cNvSpPr/>
            <p:nvPr/>
          </p:nvSpPr>
          <p:spPr>
            <a:xfrm>
              <a:off x="13124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2" name="矩形 71"/>
            <p:cNvSpPr/>
            <p:nvPr/>
          </p:nvSpPr>
          <p:spPr>
            <a:xfrm>
              <a:off x="13544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3" name="矩形 72"/>
            <p:cNvSpPr/>
            <p:nvPr/>
          </p:nvSpPr>
          <p:spPr>
            <a:xfrm>
              <a:off x="13984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4" name="矩形 73"/>
            <p:cNvSpPr/>
            <p:nvPr/>
          </p:nvSpPr>
          <p:spPr>
            <a:xfrm>
              <a:off x="14424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5" name="矩形 74"/>
            <p:cNvSpPr/>
            <p:nvPr/>
          </p:nvSpPr>
          <p:spPr>
            <a:xfrm>
              <a:off x="14954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6" name="矩形 75"/>
            <p:cNvSpPr/>
            <p:nvPr/>
          </p:nvSpPr>
          <p:spPr>
            <a:xfrm>
              <a:off x="15334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7" name="矩形 76"/>
          <p:cNvSpPr/>
          <p:nvPr/>
        </p:nvSpPr>
        <p:spPr>
          <a:xfrm>
            <a:off x="7856855" y="741680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8" name="矩形 77"/>
          <p:cNvSpPr/>
          <p:nvPr/>
        </p:nvSpPr>
        <p:spPr>
          <a:xfrm>
            <a:off x="8187055" y="741680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9" name="矩形 78"/>
          <p:cNvSpPr/>
          <p:nvPr/>
        </p:nvSpPr>
        <p:spPr>
          <a:xfrm>
            <a:off x="8460740" y="741680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0" name="矩形 79"/>
          <p:cNvSpPr/>
          <p:nvPr/>
        </p:nvSpPr>
        <p:spPr>
          <a:xfrm>
            <a:off x="8727440" y="741680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1" name="矩形 80"/>
          <p:cNvSpPr/>
          <p:nvPr/>
        </p:nvSpPr>
        <p:spPr>
          <a:xfrm>
            <a:off x="9006840" y="741680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2" name="矩形 81"/>
          <p:cNvSpPr/>
          <p:nvPr/>
        </p:nvSpPr>
        <p:spPr>
          <a:xfrm>
            <a:off x="9286240" y="741680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3" name="矩形 82"/>
          <p:cNvSpPr/>
          <p:nvPr/>
        </p:nvSpPr>
        <p:spPr>
          <a:xfrm>
            <a:off x="10016490" y="741680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4" name="矩形 83"/>
          <p:cNvSpPr/>
          <p:nvPr/>
        </p:nvSpPr>
        <p:spPr>
          <a:xfrm>
            <a:off x="9864090" y="741680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5" name="组合 84"/>
          <p:cNvGrpSpPr/>
          <p:nvPr/>
        </p:nvGrpSpPr>
        <p:grpSpPr>
          <a:xfrm>
            <a:off x="373536" y="556421"/>
            <a:ext cx="1953895" cy="76200"/>
            <a:chOff x="11867" y="1528"/>
            <a:chExt cx="3966" cy="120"/>
          </a:xfrm>
        </p:grpSpPr>
        <p:cxnSp>
          <p:nvCxnSpPr>
            <p:cNvPr id="86" name="直接连接符 85"/>
            <p:cNvCxnSpPr/>
            <p:nvPr/>
          </p:nvCxnSpPr>
          <p:spPr>
            <a:xfrm flipH="1" flipV="1">
              <a:off x="11867" y="1586"/>
              <a:ext cx="3966" cy="3"/>
            </a:xfrm>
            <a:prstGeom prst="line">
              <a:avLst/>
            </a:prstGeom>
            <a:ln>
              <a:solidFill>
                <a:srgbClr val="009FB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矩形 86"/>
            <p:cNvSpPr/>
            <p:nvPr/>
          </p:nvSpPr>
          <p:spPr>
            <a:xfrm>
              <a:off x="12173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8" name="矩形 87"/>
            <p:cNvSpPr/>
            <p:nvPr/>
          </p:nvSpPr>
          <p:spPr>
            <a:xfrm>
              <a:off x="12693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9" name="矩形 88"/>
            <p:cNvSpPr/>
            <p:nvPr/>
          </p:nvSpPr>
          <p:spPr>
            <a:xfrm>
              <a:off x="13124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0" name="矩形 89"/>
            <p:cNvSpPr/>
            <p:nvPr/>
          </p:nvSpPr>
          <p:spPr>
            <a:xfrm>
              <a:off x="13544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1" name="矩形 90"/>
            <p:cNvSpPr/>
            <p:nvPr/>
          </p:nvSpPr>
          <p:spPr>
            <a:xfrm>
              <a:off x="13984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2" name="矩形 91"/>
            <p:cNvSpPr/>
            <p:nvPr/>
          </p:nvSpPr>
          <p:spPr>
            <a:xfrm>
              <a:off x="14424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3" name="矩形 92"/>
            <p:cNvSpPr/>
            <p:nvPr/>
          </p:nvSpPr>
          <p:spPr>
            <a:xfrm>
              <a:off x="14954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4" name="矩形 93"/>
            <p:cNvSpPr/>
            <p:nvPr/>
          </p:nvSpPr>
          <p:spPr>
            <a:xfrm>
              <a:off x="15334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5" name="矩形 94"/>
          <p:cNvSpPr/>
          <p:nvPr/>
        </p:nvSpPr>
        <p:spPr>
          <a:xfrm>
            <a:off x="2510155" y="741680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6" name="矩形 95"/>
          <p:cNvSpPr/>
          <p:nvPr/>
        </p:nvSpPr>
        <p:spPr>
          <a:xfrm>
            <a:off x="2840355" y="741680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7" name="矩形 96"/>
          <p:cNvSpPr/>
          <p:nvPr/>
        </p:nvSpPr>
        <p:spPr>
          <a:xfrm>
            <a:off x="3114040" y="741680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8" name="矩形 97"/>
          <p:cNvSpPr/>
          <p:nvPr/>
        </p:nvSpPr>
        <p:spPr>
          <a:xfrm>
            <a:off x="3380740" y="741680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9" name="矩形 98"/>
          <p:cNvSpPr/>
          <p:nvPr/>
        </p:nvSpPr>
        <p:spPr>
          <a:xfrm>
            <a:off x="3660140" y="741680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0" name="矩形 99"/>
          <p:cNvSpPr/>
          <p:nvPr/>
        </p:nvSpPr>
        <p:spPr>
          <a:xfrm>
            <a:off x="3939540" y="741680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1" name="矩形 100"/>
          <p:cNvSpPr/>
          <p:nvPr/>
        </p:nvSpPr>
        <p:spPr>
          <a:xfrm>
            <a:off x="4276090" y="741680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" name="矩形 101"/>
          <p:cNvSpPr/>
          <p:nvPr/>
        </p:nvSpPr>
        <p:spPr>
          <a:xfrm>
            <a:off x="4517390" y="741680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7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880110" y="892175"/>
            <a:ext cx="10482580" cy="470789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</a:ln>
          <a:effectLst>
            <a:prstShdw prst="shdw13" dist="53882" dir="13500000">
              <a:srgbClr val="808080">
                <a:alpha val="50000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 smtClean="0">
                <a:solidFill>
                  <a:srgbClr val="FF3399"/>
                </a:solidFill>
                <a:latin typeface="Times New Roman" panose="02020603050405020304" pitchFamily="18" charset="0"/>
              </a:rPr>
              <a:t>A </a:t>
            </a:r>
            <a:r>
              <a:rPr lang="zh-CN" altLang="en-US" sz="3200" b="1" dirty="0">
                <a:solidFill>
                  <a:srgbClr val="FF3399"/>
                </a:solidFill>
                <a:latin typeface="Times New Roman" panose="02020603050405020304" pitchFamily="18" charset="0"/>
              </a:rPr>
              <a:t>Weekend </a:t>
            </a:r>
            <a:r>
              <a:rPr lang="zh-CN" altLang="en-US" sz="3200" b="1" dirty="0" smtClean="0">
                <a:solidFill>
                  <a:srgbClr val="FF3399"/>
                </a:solidFill>
                <a:latin typeface="Times New Roman" panose="02020603050405020304" pitchFamily="18" charset="0"/>
              </a:rPr>
              <a:t>to Remember</a:t>
            </a:r>
          </a:p>
          <a:p>
            <a:endParaRPr lang="zh-CN" altLang="en-US" sz="1600" b="1" dirty="0">
              <a:solidFill>
                <a:srgbClr val="FF3399"/>
              </a:solidFill>
              <a:latin typeface="Times New Roman" panose="02020603050405020304" pitchFamily="18" charset="0"/>
            </a:endParaRPr>
          </a:p>
          <a:p>
            <a:r>
              <a:rPr lang="zh-CN" altLang="en-US" sz="28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My sister finished 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high school</a:t>
            </a:r>
            <a:r>
              <a:rPr lang="zh-CN" altLang="en-US" sz="28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two weeks ago.As a </a:t>
            </a:r>
            <a:r>
              <a:rPr lang="zh-CN" alt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special  gift</a:t>
            </a:r>
            <a:r>
              <a:rPr lang="zh-CN" altLang="en-US" sz="28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,  our  parents  took  us  to  India. Last        weekend  was  interesting  but  scary. </a:t>
            </a:r>
          </a:p>
          <a:p>
            <a:r>
              <a:rPr lang="zh-CN" altLang="en-US" sz="28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We  went camping in a small village in India. First, we </a:t>
            </a:r>
            <a:r>
              <a:rPr lang="zh-CN" alt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took a long bus ride</a:t>
            </a:r>
            <a:r>
              <a:rPr lang="zh-CN" altLang="en-US" sz="28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 to  a  lake  in the  country-side. There we </a:t>
            </a:r>
            <a:r>
              <a:rPr lang="zh-CN" alt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put up our tents</a:t>
            </a:r>
            <a:r>
              <a:rPr lang="zh-CN" altLang="en-US" sz="28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and 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made a fire</a:t>
            </a:r>
            <a:r>
              <a:rPr lang="zh-CN" altLang="en-US" sz="28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to </a:t>
            </a:r>
            <a:r>
              <a:rPr lang="zh-CN" alt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keep  us  warm</a:t>
            </a:r>
            <a:r>
              <a:rPr lang="zh-CN" altLang="en-US" sz="28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 and   cook   food  on.  On  the first night, we  just  sat  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under  the  moon</a:t>
            </a:r>
            <a:r>
              <a:rPr lang="zh-CN" altLang="en-US" sz="28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and told each other  stories. But  I  was  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so</a:t>
            </a:r>
            <a:r>
              <a:rPr lang="zh-CN" altLang="en-US" sz="28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 tired  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that </a:t>
            </a:r>
            <a:r>
              <a:rPr lang="zh-CN" altLang="en-US" sz="28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I  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went  to sleep</a:t>
            </a:r>
            <a:r>
              <a:rPr lang="zh-CN" altLang="en-US" sz="28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early.</a:t>
            </a:r>
          </a:p>
          <a:p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The next morning</a:t>
            </a:r>
            <a:r>
              <a:rPr lang="zh-CN" altLang="en-US" sz="28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,  my sister  and I  got  a   terrible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114" name="Text Box 2"/>
          <p:cNvSpPr txBox="1">
            <a:spLocks noChangeArrowheads="1"/>
          </p:cNvSpPr>
          <p:nvPr/>
        </p:nvSpPr>
        <p:spPr bwMode="auto">
          <a:xfrm>
            <a:off x="114300" y="180976"/>
            <a:ext cx="11838517" cy="369332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rgbClr val="808080">
                <a:alpha val="50000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7030A0"/>
                </a:solidFill>
                <a:prstDash val="dashDot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zh-CN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0115" name="Text Box 3"/>
          <p:cNvSpPr txBox="1">
            <a:spLocks noChangeArrowheads="1"/>
          </p:cNvSpPr>
          <p:nvPr/>
        </p:nvSpPr>
        <p:spPr bwMode="auto">
          <a:xfrm>
            <a:off x="962660" y="880745"/>
            <a:ext cx="10394315" cy="4569460"/>
          </a:xfrm>
          <a:prstGeom prst="rect">
            <a:avLst/>
          </a:prstGeom>
          <a:noFill/>
          <a:ln w="12700" cmpd="sng">
            <a:solidFill>
              <a:schemeClr val="accent1">
                <a:shade val="50000"/>
              </a:schemeClr>
            </a:solidFill>
            <a:prstDash val="solid"/>
            <a:miter lim="800000"/>
          </a:ln>
          <a:effectLst>
            <a:prstShdw prst="shdw13" dist="53882" dir="13500000">
              <a:srgbClr val="808080">
                <a:alpha val="50000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surprise.</a:t>
            </a:r>
            <a:r>
              <a:rPr lang="zh-CN" altLang="en-US" sz="28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zh-CN" alt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When</a:t>
            </a:r>
            <a:r>
              <a:rPr lang="zh-CN" altLang="en-US" sz="28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zh-CN" alt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we </a:t>
            </a:r>
            <a:r>
              <a:rPr lang="zh-CN" altLang="en-US" sz="28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looked 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 of</a:t>
            </a:r>
            <a:r>
              <a:rPr lang="zh-CN" alt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our tent, we 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saw</a:t>
            </a:r>
            <a:r>
              <a:rPr lang="zh-CN" alt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 big snake 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sleeping</a:t>
            </a:r>
            <a:r>
              <a:rPr lang="zh-CN" alt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near the fire. I was</a:t>
            </a:r>
            <a:r>
              <a:rPr lang="zh-CN" altLang="en-US" sz="28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zh-CN" alt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zh-CN" alt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scared  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zh-CN" altLang="en-US" sz="28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zh-CN" alt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zh-CN" altLang="en-US" sz="28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zh-CN" alt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couldn't  move. We shouted </a:t>
            </a:r>
            <a:r>
              <a:rPr lang="zh-CN" altLang="en-US" sz="28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zh-CN" alt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zh-CN" altLang="en-US" sz="28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zh-CN" alt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our </a:t>
            </a:r>
            <a:r>
              <a:rPr lang="zh-CN" altLang="en-US" sz="28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zh-CN" alt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parents </a:t>
            </a:r>
            <a:r>
              <a:rPr lang="zh-CN" altLang="en-US" sz="28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zh-CN" alt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zh-CN" altLang="en-US" sz="28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zh-CN" alt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</a:t>
            </a:r>
            <a:r>
              <a:rPr lang="zh-CN" altLang="en-US" sz="28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zh-CN" alt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them know about the danger.My dad 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started to</a:t>
            </a:r>
            <a:r>
              <a:rPr lang="zh-CN" alt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800" b="1" u="sng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jumped up and </a:t>
            </a:r>
            <a:r>
              <a:rPr lang="zh-CN" altLang="en-US" sz="2800" b="1" u="sng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zh-CN" altLang="en-US" sz="2800" b="1" u="sng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down</a:t>
            </a:r>
            <a:r>
              <a:rPr lang="zh-CN" alt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 their  tent. This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woke</a:t>
            </a:r>
            <a:r>
              <a:rPr lang="zh-CN" alt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snake 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</a:t>
            </a:r>
            <a:r>
              <a:rPr lang="zh-CN" alt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it 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moved into</a:t>
            </a:r>
            <a:r>
              <a:rPr lang="zh-CN" alt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</a:t>
            </a:r>
            <a:r>
              <a:rPr lang="zh-CN" altLang="en-US" sz="28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zh-CN" alt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forest near the lake .My dad told me later that snakes don't have ears but can 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feel </a:t>
            </a:r>
            <a:r>
              <a:rPr lang="zh-CN" alt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things 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moving</a:t>
            </a:r>
            <a:r>
              <a:rPr lang="zh-CN" alt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He also told me it was</a:t>
            </a:r>
            <a:r>
              <a:rPr lang="zh-CN" altLang="en-US" sz="28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zh-CN" alt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important</a:t>
            </a:r>
            <a:r>
              <a:rPr lang="zh-CN" altLang="en-US" sz="28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zh-CN" alt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not to go near a snake.This was </a:t>
            </a:r>
            <a:r>
              <a:rPr lang="zh-CN" alt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very </a:t>
            </a:r>
            <a:r>
              <a:rPr lang="zh-CN" alt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zh-CN" alt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useful </a:t>
            </a:r>
            <a:r>
              <a:rPr lang="zh-CN" alt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zh-CN" alt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</a:t>
            </a:r>
            <a:r>
              <a:rPr lang="zh-CN" alt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 me.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224974" y="505026"/>
            <a:ext cx="9492342" cy="953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Put 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the phrases in order according to the passage. Then</a:t>
            </a:r>
          </a:p>
          <a:p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use them to retell the story.</a:t>
            </a:r>
          </a:p>
        </p:txBody>
      </p:sp>
      <p:sp>
        <p:nvSpPr>
          <p:cNvPr id="5" name="Oval 12"/>
          <p:cNvSpPr>
            <a:spLocks noChangeArrowheads="1"/>
          </p:cNvSpPr>
          <p:nvPr/>
        </p:nvSpPr>
        <p:spPr bwMode="auto">
          <a:xfrm>
            <a:off x="382762" y="360171"/>
            <a:ext cx="793791" cy="710416"/>
          </a:xfrm>
          <a:prstGeom prst="ellipse">
            <a:avLst/>
          </a:prstGeom>
          <a:solidFill>
            <a:schemeClr val="accent2"/>
          </a:solidFill>
          <a:ln w="9525">
            <a:solidFill>
              <a:srgbClr val="FFCC00"/>
            </a:solidFill>
            <a:round/>
          </a:ln>
          <a:effectLst/>
        </p:spPr>
        <p:txBody>
          <a:bodyPr wrap="none" anchor="ctr"/>
          <a:lstStyle/>
          <a:p>
            <a:pPr algn="ctr"/>
            <a:r>
              <a:rPr lang="en-US" altLang="zh-CN" sz="3300" b="1" dirty="0" smtClean="0">
                <a:solidFill>
                  <a:schemeClr val="bg1"/>
                </a:solidFill>
                <a:latin typeface="Arial Black" panose="020B0A04020102020204" pitchFamily="34" charset="0"/>
                <a:ea typeface="黑体" panose="02010609060101010101" pitchFamily="49" charset="-122"/>
              </a:rPr>
              <a:t>2c</a:t>
            </a:r>
            <a:endParaRPr lang="en-US" altLang="zh-CN" sz="3300" b="1" dirty="0">
              <a:solidFill>
                <a:schemeClr val="bg1"/>
              </a:solidFill>
              <a:latin typeface="Arial Black" panose="020B0A04020102020204" pitchFamily="34" charset="0"/>
              <a:ea typeface="黑体" panose="02010609060101010101" pitchFamily="49" charset="-122"/>
            </a:endParaRPr>
          </a:p>
        </p:txBody>
      </p:sp>
      <p:sp>
        <p:nvSpPr>
          <p:cNvPr id="6" name="Text Box 27"/>
          <p:cNvSpPr txBox="1"/>
          <p:nvPr/>
        </p:nvSpPr>
        <p:spPr>
          <a:xfrm>
            <a:off x="1225030" y="1339827"/>
            <a:ext cx="7893050" cy="481584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60000"/>
              </a:lnSpc>
            </a:pPr>
            <a:r>
              <a:rPr lang="en-US" altLang="zh-CN" sz="2400" b="1" dirty="0">
                <a:latin typeface="Times New Roman" panose="02020603050405020304" pitchFamily="18" charset="0"/>
              </a:rPr>
              <a:t>____ snake went into the forest</a:t>
            </a:r>
          </a:p>
          <a:p>
            <a:pPr>
              <a:lnSpc>
                <a:spcPct val="160000"/>
              </a:lnSpc>
            </a:pPr>
            <a:r>
              <a:rPr lang="en-US" altLang="zh-CN" sz="2400" b="1" dirty="0">
                <a:latin typeface="Times New Roman" panose="02020603050405020304" pitchFamily="18" charset="0"/>
              </a:rPr>
              <a:t>____ put up our tests and cooked food</a:t>
            </a:r>
          </a:p>
          <a:p>
            <a:pPr>
              <a:lnSpc>
                <a:spcPct val="160000"/>
              </a:lnSpc>
            </a:pPr>
            <a:r>
              <a:rPr lang="en-US" altLang="zh-CN" sz="2400" b="1" dirty="0">
                <a:latin typeface="Times New Roman" panose="02020603050405020304" pitchFamily="18" charset="0"/>
              </a:rPr>
              <a:t>____ learned a useful lesson</a:t>
            </a:r>
          </a:p>
          <a:p>
            <a:pPr>
              <a:lnSpc>
                <a:spcPct val="160000"/>
              </a:lnSpc>
            </a:pPr>
            <a:r>
              <a:rPr lang="en-US" altLang="zh-CN" sz="2400" b="1" dirty="0">
                <a:latin typeface="Times New Roman" panose="02020603050405020304" pitchFamily="18" charset="0"/>
              </a:rPr>
              <a:t>____ saw a snake and shouted to parents for help</a:t>
            </a:r>
          </a:p>
          <a:p>
            <a:pPr>
              <a:lnSpc>
                <a:spcPct val="160000"/>
              </a:lnSpc>
            </a:pPr>
            <a:r>
              <a:rPr lang="en-US" altLang="zh-CN" sz="2400" b="1" dirty="0">
                <a:latin typeface="Times New Roman" panose="02020603050405020304" pitchFamily="18" charset="0"/>
              </a:rPr>
              <a:t>____ snakes can’t hear but can feel things moving</a:t>
            </a:r>
          </a:p>
          <a:p>
            <a:pPr>
              <a:lnSpc>
                <a:spcPct val="160000"/>
              </a:lnSpc>
            </a:pPr>
            <a:r>
              <a:rPr lang="en-US" altLang="zh-CN" sz="2400" b="1" dirty="0">
                <a:latin typeface="Times New Roman" panose="02020603050405020304" pitchFamily="18" charset="0"/>
              </a:rPr>
              <a:t>____ my dad jumped up and down in his tent </a:t>
            </a:r>
          </a:p>
          <a:p>
            <a:pPr>
              <a:lnSpc>
                <a:spcPct val="160000"/>
              </a:lnSpc>
            </a:pPr>
            <a:r>
              <a:rPr lang="en-US" altLang="zh-CN" sz="2400" b="1" dirty="0">
                <a:latin typeface="Times New Roman" panose="02020603050405020304" pitchFamily="18" charset="0"/>
              </a:rPr>
              <a:t>____ took a bus to a small village in India</a:t>
            </a:r>
          </a:p>
          <a:p>
            <a:pPr>
              <a:lnSpc>
                <a:spcPct val="160000"/>
              </a:lnSpc>
            </a:pPr>
            <a:r>
              <a:rPr lang="en-US" altLang="zh-CN" sz="2400" b="1" dirty="0">
                <a:latin typeface="Times New Roman" panose="02020603050405020304" pitchFamily="18" charset="0"/>
              </a:rPr>
              <a:t>____ told stories under the moon, then went to sleep</a:t>
            </a:r>
          </a:p>
        </p:txBody>
      </p:sp>
      <p:sp>
        <p:nvSpPr>
          <p:cNvPr id="7" name="文本框 41987"/>
          <p:cNvSpPr txBox="1"/>
          <p:nvPr/>
        </p:nvSpPr>
        <p:spPr>
          <a:xfrm>
            <a:off x="1419022" y="4763244"/>
            <a:ext cx="335280" cy="71882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>
              <a:lnSpc>
                <a:spcPct val="170000"/>
              </a:lnSpc>
            </a:pPr>
            <a:r>
              <a:rPr lang="en-US" altLang="zh-CN" sz="2400" b="1" dirty="0">
                <a:solidFill>
                  <a:srgbClr val="CC3300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8" name="文本框 41988"/>
          <p:cNvSpPr txBox="1"/>
          <p:nvPr/>
        </p:nvSpPr>
        <p:spPr>
          <a:xfrm>
            <a:off x="1414472" y="1861952"/>
            <a:ext cx="242781" cy="7188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70000"/>
              </a:lnSpc>
            </a:pPr>
            <a:r>
              <a:rPr lang="en-US" altLang="zh-CN" sz="2400" b="1" dirty="0">
                <a:solidFill>
                  <a:srgbClr val="CC3300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9" name="文本框 41989"/>
          <p:cNvSpPr txBox="1"/>
          <p:nvPr/>
        </p:nvSpPr>
        <p:spPr>
          <a:xfrm>
            <a:off x="1431722" y="5359830"/>
            <a:ext cx="335280" cy="71882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>
              <a:lnSpc>
                <a:spcPct val="170000"/>
              </a:lnSpc>
            </a:pPr>
            <a:r>
              <a:rPr lang="en-US" altLang="zh-CN" sz="2400" b="1" dirty="0">
                <a:solidFill>
                  <a:srgbClr val="CC3300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10" name="文本框 41990"/>
          <p:cNvSpPr txBox="1"/>
          <p:nvPr/>
        </p:nvSpPr>
        <p:spPr>
          <a:xfrm>
            <a:off x="1431925" y="3042920"/>
            <a:ext cx="438150" cy="7188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70000"/>
              </a:lnSpc>
            </a:pPr>
            <a:r>
              <a:rPr lang="en-US" altLang="zh-CN" sz="2400" b="1" dirty="0">
                <a:solidFill>
                  <a:srgbClr val="CC3300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11" name="文本框 41991"/>
          <p:cNvSpPr txBox="1"/>
          <p:nvPr/>
        </p:nvSpPr>
        <p:spPr>
          <a:xfrm>
            <a:off x="1406525" y="4206240"/>
            <a:ext cx="450215" cy="7188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70000"/>
              </a:lnSpc>
            </a:pPr>
            <a:r>
              <a:rPr lang="en-US" altLang="zh-CN" sz="2400" b="1" dirty="0">
                <a:solidFill>
                  <a:srgbClr val="CC3300"/>
                </a:solidFill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12" name="文本框 41992"/>
          <p:cNvSpPr txBox="1"/>
          <p:nvPr/>
        </p:nvSpPr>
        <p:spPr>
          <a:xfrm>
            <a:off x="1419225" y="1339850"/>
            <a:ext cx="399415" cy="7188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70000"/>
              </a:lnSpc>
            </a:pPr>
            <a:r>
              <a:rPr lang="en-US" altLang="zh-CN" sz="2400" b="1" dirty="0">
                <a:solidFill>
                  <a:srgbClr val="CC3300"/>
                </a:solidFill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13" name="文本框 41993"/>
          <p:cNvSpPr txBox="1"/>
          <p:nvPr/>
        </p:nvSpPr>
        <p:spPr>
          <a:xfrm>
            <a:off x="1416240" y="3642425"/>
            <a:ext cx="213846" cy="7188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70000"/>
              </a:lnSpc>
            </a:pPr>
            <a:r>
              <a:rPr lang="en-US" altLang="zh-CN" sz="2400" b="1" dirty="0">
                <a:solidFill>
                  <a:srgbClr val="CC3300"/>
                </a:solidFill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14" name="文本框 41994"/>
          <p:cNvSpPr txBox="1"/>
          <p:nvPr/>
        </p:nvSpPr>
        <p:spPr>
          <a:xfrm>
            <a:off x="1419340" y="2486607"/>
            <a:ext cx="766445" cy="7188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70000"/>
              </a:lnSpc>
            </a:pPr>
            <a:r>
              <a:rPr lang="en-US" altLang="zh-CN" sz="2400" b="1" dirty="0">
                <a:solidFill>
                  <a:srgbClr val="CC3300"/>
                </a:solidFill>
                <a:latin typeface="Times New Roman" panose="02020603050405020304" pitchFamily="18" charset="0"/>
              </a:rPr>
              <a:t>8</a:t>
            </a:r>
          </a:p>
        </p:txBody>
      </p:sp>
      <p:pic>
        <p:nvPicPr>
          <p:cNvPr id="15" name="图片 14" descr="46186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5480" y="1322070"/>
            <a:ext cx="3061335" cy="19367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24840" y="505460"/>
            <a:ext cx="11196320" cy="5930265"/>
          </a:xfrm>
        </p:spPr>
        <p:txBody>
          <a:bodyPr>
            <a:noAutofit/>
          </a:bodyPr>
          <a:lstStyle/>
          <a:p>
            <a:pPr marL="0" indent="0">
              <a:lnSpc>
                <a:spcPct val="130000"/>
              </a:lnSpc>
              <a:buNone/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My sister finished high school two weeks ago. As a special gift, our parents  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________ (take) us to India. Last weekend 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__</a:t>
            </a:r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__(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be)interesting but scary. 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went camping in a small village in India. First, we took a long bus ride to a lake in the countryside. There we put up our tents and 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3 )________(make) a fire 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 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__________(keep) us warm and cook food on. On the first night, we just 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________(sit) under the moon and told each other stories. But I was so tired that I went to sleep early. 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next morning, my sister and I got a terrible surprise. When we looked out of our tent, we saw a big snake 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__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____(sleep) near the fire. I was so scared that I couldn’t move. We shouted to our parents to let them know about the danger. My dad started 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 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________(jump) up and down in their tent. This woke the snake up and it 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 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________(move) moved into the forest near the lake. My dad told me later that snakes 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_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__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_______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__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_(not have) ears but can feel things moving. He also told me it was important (10) 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____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________(not go) near a snake. This was a very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useful lesson for me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9589135" y="543560"/>
            <a:ext cx="94043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took</a:t>
            </a:r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3865606" y="959460"/>
            <a:ext cx="18288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</a:t>
            </a:r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4685972" y="1852865"/>
            <a:ext cx="14224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made</a:t>
            </a:r>
          </a:p>
        </p:txBody>
      </p:sp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7754985" y="1831295"/>
            <a:ext cx="23368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keep</a:t>
            </a:r>
          </a:p>
        </p:txBody>
      </p:sp>
      <p:sp>
        <p:nvSpPr>
          <p:cNvPr id="27657" name="Text Box 9"/>
          <p:cNvSpPr txBox="1">
            <a:spLocks noChangeArrowheads="1"/>
          </p:cNvSpPr>
          <p:nvPr/>
        </p:nvSpPr>
        <p:spPr bwMode="auto">
          <a:xfrm>
            <a:off x="5926455" y="2275160"/>
            <a:ext cx="18288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sat</a:t>
            </a:r>
          </a:p>
        </p:txBody>
      </p:sp>
      <p:sp>
        <p:nvSpPr>
          <p:cNvPr id="27658" name="Text Box 10"/>
          <p:cNvSpPr txBox="1">
            <a:spLocks noChangeArrowheads="1"/>
          </p:cNvSpPr>
          <p:nvPr/>
        </p:nvSpPr>
        <p:spPr bwMode="auto">
          <a:xfrm>
            <a:off x="2334593" y="3526734"/>
            <a:ext cx="17272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sleeping</a:t>
            </a:r>
          </a:p>
        </p:txBody>
      </p:sp>
      <p:sp>
        <p:nvSpPr>
          <p:cNvPr id="27659" name="Text Box 11"/>
          <p:cNvSpPr txBox="1">
            <a:spLocks noChangeArrowheads="1"/>
          </p:cNvSpPr>
          <p:nvPr/>
        </p:nvSpPr>
        <p:spPr bwMode="auto">
          <a:xfrm>
            <a:off x="8153997" y="3949880"/>
            <a:ext cx="21336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jump</a:t>
            </a:r>
          </a:p>
        </p:txBody>
      </p:sp>
      <p:sp>
        <p:nvSpPr>
          <p:cNvPr id="27660" name="Text Box 12"/>
          <p:cNvSpPr txBox="1">
            <a:spLocks noChangeArrowheads="1"/>
          </p:cNvSpPr>
          <p:nvPr/>
        </p:nvSpPr>
        <p:spPr bwMode="auto">
          <a:xfrm>
            <a:off x="5017097" y="4752504"/>
            <a:ext cx="22352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don’t have</a:t>
            </a:r>
          </a:p>
        </p:txBody>
      </p:sp>
      <p:sp>
        <p:nvSpPr>
          <p:cNvPr id="27661" name="Text Box 13"/>
          <p:cNvSpPr txBox="1">
            <a:spLocks noChangeArrowheads="1"/>
          </p:cNvSpPr>
          <p:nvPr/>
        </p:nvSpPr>
        <p:spPr bwMode="auto">
          <a:xfrm>
            <a:off x="4437052" y="5123943"/>
            <a:ext cx="21336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to go</a:t>
            </a:r>
          </a:p>
        </p:txBody>
      </p:sp>
      <p:sp>
        <p:nvSpPr>
          <p:cNvPr id="27662" name="Text Box 14"/>
          <p:cNvSpPr txBox="1">
            <a:spLocks noChangeArrowheads="1"/>
          </p:cNvSpPr>
          <p:nvPr/>
        </p:nvSpPr>
        <p:spPr bwMode="auto">
          <a:xfrm>
            <a:off x="6032172" y="4359081"/>
            <a:ext cx="104648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moved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7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7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7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 bldLvl="0" animBg="1" autoUpdateAnimBg="0"/>
      <p:bldP spid="27653" grpId="0" bldLvl="0" animBg="1" autoUpdateAnimBg="0"/>
      <p:bldP spid="27654" grpId="0" bldLvl="0" animBg="1" autoUpdateAnimBg="0"/>
      <p:bldP spid="27656" grpId="0" bldLvl="0" animBg="1" autoUpdateAnimBg="0"/>
      <p:bldP spid="27657" grpId="0" bldLvl="0" animBg="1" autoUpdateAnimBg="0"/>
      <p:bldP spid="27658" grpId="0" bldLvl="0" animBg="1" autoUpdateAnimBg="0"/>
      <p:bldP spid="27659" grpId="0" bldLvl="0" animBg="1" autoUpdateAnimBg="0"/>
      <p:bldP spid="27660" grpId="0"/>
      <p:bldP spid="27661" grpId="0"/>
      <p:bldP spid="2766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5" name="Text Box 27"/>
          <p:cNvSpPr txBox="1"/>
          <p:nvPr/>
        </p:nvSpPr>
        <p:spPr>
          <a:xfrm>
            <a:off x="1082750" y="1231438"/>
            <a:ext cx="10139432" cy="5240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10000"/>
              </a:lnSpc>
              <a:buAutoNum type="arabicPeriod"/>
            </a:pP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a special gift, our parents took us to India. </a:t>
            </a:r>
          </a:p>
          <a:p>
            <a:pPr marL="342900" indent="-342900">
              <a:lnSpc>
                <a:spcPct val="110000"/>
              </a:lnSpc>
            </a:pP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作为一份特殊的礼物， 我爸妈带着我们去了印度。</a:t>
            </a:r>
          </a:p>
          <a:p>
            <a:pPr marL="342900" indent="-342900">
              <a:lnSpc>
                <a:spcPct val="110000"/>
              </a:lnSpc>
            </a:pPr>
            <a:endParaRPr lang="zh-CN" alt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0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 </a:t>
            </a:r>
            <a:r>
              <a:rPr lang="en-US" altLang="zh-CN" sz="2400" b="1" dirty="0" smtClean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(1)</a:t>
            </a:r>
            <a:r>
              <a:rPr lang="zh-CN" altLang="en-US" sz="2400" dirty="0" smtClean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此处</a:t>
            </a:r>
            <a:r>
              <a:rPr lang="zh-CN" altLang="en-US" sz="24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介词</a:t>
            </a:r>
            <a:r>
              <a:rPr lang="en-US" altLang="zh-CN" sz="24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as </a:t>
            </a:r>
            <a:r>
              <a:rPr lang="zh-CN" altLang="en-US" sz="24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表示“作为</a:t>
            </a:r>
            <a:r>
              <a:rPr lang="en-US" altLang="zh-CN" sz="24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……; </a:t>
            </a:r>
            <a:r>
              <a:rPr lang="zh-CN" altLang="en-US" sz="24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当作</a:t>
            </a:r>
            <a:r>
              <a:rPr lang="en-US" altLang="zh-CN" sz="24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……”</a:t>
            </a:r>
            <a:r>
              <a:rPr lang="zh-CN" altLang="en-US" sz="24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，其后可以接职业，用途，特点等。用在句首时，这种短语的后面往往有逗号与语句的主体隔开</a:t>
            </a:r>
            <a:r>
              <a:rPr lang="zh-CN" altLang="en-US" sz="2400" dirty="0" smtClean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。</a:t>
            </a:r>
            <a:endParaRPr lang="zh-CN" altLang="en-US" sz="2400" dirty="0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0000"/>
              </a:lnSpc>
            </a:pPr>
            <a:r>
              <a:rPr lang="zh-CN" altLang="en-US" sz="24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    </a:t>
            </a:r>
            <a:r>
              <a:rPr lang="en-US" altLang="zh-CN" sz="24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As a student, I must work hard. </a:t>
            </a:r>
          </a:p>
          <a:p>
            <a:pPr marL="342900" indent="-342900">
              <a:lnSpc>
                <a:spcPct val="110000"/>
              </a:lnSpc>
            </a:pPr>
            <a:r>
              <a:rPr lang="en-US" altLang="zh-CN" sz="24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    </a:t>
            </a:r>
            <a:r>
              <a:rPr lang="zh-CN" altLang="en-US" sz="24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作为一名学生，我必须努力学习</a:t>
            </a:r>
            <a:r>
              <a:rPr lang="zh-CN" altLang="en-US" sz="2400" dirty="0" smtClean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。</a:t>
            </a:r>
            <a:endParaRPr lang="en-US" altLang="zh-CN" sz="2400" dirty="0" smtClean="0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40000"/>
              </a:lnSpc>
              <a:spcBef>
                <a:spcPct val="20000"/>
              </a:spcBef>
            </a:pP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zh-CN" sz="24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2)</a:t>
            </a:r>
            <a:r>
              <a:rPr lang="zh-CN" altLang="en-US" sz="2400" dirty="0" smtClean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本句中动词</a:t>
            </a:r>
            <a:r>
              <a:rPr lang="en-US" altLang="zh-CN" sz="2400" dirty="0" smtClean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take </a:t>
            </a:r>
            <a:r>
              <a:rPr lang="zh-CN" altLang="en-US" sz="24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表示“带领”，</a:t>
            </a:r>
            <a:r>
              <a:rPr lang="en-US" altLang="zh-CN" sz="24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take … to …</a:t>
            </a:r>
            <a:r>
              <a:rPr lang="zh-CN" altLang="en-US" sz="24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则表示“带领某人去某处”</a:t>
            </a:r>
            <a:r>
              <a:rPr lang="zh-CN" altLang="en-US" sz="2400" dirty="0" smtClean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。   </a:t>
            </a:r>
            <a:r>
              <a:rPr lang="en-US" altLang="zh-CN" sz="24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On Sundays, the father would take his son to the park. </a:t>
            </a:r>
          </a:p>
          <a:p>
            <a:pPr marL="342900" indent="-342900">
              <a:lnSpc>
                <a:spcPct val="140000"/>
              </a:lnSpc>
              <a:spcBef>
                <a:spcPct val="20000"/>
              </a:spcBef>
            </a:pPr>
            <a:r>
              <a:rPr lang="en-US" altLang="zh-CN" sz="24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    </a:t>
            </a:r>
            <a:r>
              <a:rPr lang="zh-CN" altLang="en-US" sz="24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一到星期天，爸爸便会带他的儿子去公园</a:t>
            </a:r>
            <a:endParaRPr lang="en-US" altLang="zh-CN" sz="2400" dirty="0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0000"/>
              </a:lnSpc>
            </a:pPr>
            <a:endParaRPr lang="zh-CN" altLang="en-US" sz="2400" dirty="0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0628" y="218218"/>
            <a:ext cx="41966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kern="10" spc="-429" dirty="0" smtClean="0">
                <a:ln w="12700">
                  <a:solidFill>
                    <a:srgbClr val="000099"/>
                  </a:solidFill>
                  <a:rou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 Black" panose="020B0A04020102020204"/>
                <a:ea typeface="宋体" panose="02010600030101010101" pitchFamily="2" charset="-122"/>
              </a:rPr>
              <a:t>Language points</a:t>
            </a:r>
            <a:endParaRPr lang="zh-CN" altLang="en-US" sz="4000" b="1" kern="10" spc="-429" dirty="0">
              <a:ln w="12700">
                <a:solidFill>
                  <a:srgbClr val="000099"/>
                </a:solidFill>
                <a:rou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Arial Black" panose="020B0A04020102020204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矩形 48131"/>
          <p:cNvSpPr/>
          <p:nvPr/>
        </p:nvSpPr>
        <p:spPr>
          <a:xfrm>
            <a:off x="1204289" y="1595485"/>
            <a:ext cx="9782300" cy="305689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/>
          <a:p>
            <a:pPr>
              <a:lnSpc>
                <a:spcPct val="105000"/>
              </a:lnSpc>
            </a:pPr>
            <a:r>
              <a:rPr lang="en-US" altLang="zh-CN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zh-CN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辨析</a:t>
            </a: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 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bring, take, carry, fetch</a:t>
            </a:r>
            <a:b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zh-CN" sz="7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zh-CN" sz="2400" dirty="0" smtClean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bring </a:t>
            </a:r>
            <a:r>
              <a:rPr lang="zh-CN" altLang="en-US" sz="24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意为“拿来，带来”，表示“拿到靠说话人近的地方”。</a:t>
            </a:r>
          </a:p>
          <a:p>
            <a:pPr>
              <a:lnSpc>
                <a:spcPct val="150000"/>
              </a:lnSpc>
            </a:pPr>
            <a:r>
              <a:rPr lang="zh-CN" altLang="en-US" sz="24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   </a:t>
            </a:r>
            <a:r>
              <a:rPr lang="en-US" altLang="zh-CN" sz="24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take </a:t>
            </a:r>
            <a:r>
              <a:rPr lang="zh-CN" altLang="en-US" sz="24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意为“拿走，带走”，表示“拿到远离说话人远的地方”。</a:t>
            </a:r>
          </a:p>
          <a:p>
            <a:pPr>
              <a:lnSpc>
                <a:spcPct val="150000"/>
              </a:lnSpc>
            </a:pPr>
            <a:r>
              <a:rPr lang="zh-CN" altLang="en-US" sz="24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   </a:t>
            </a:r>
            <a:r>
              <a:rPr lang="en-US" altLang="zh-CN" sz="24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carry </a:t>
            </a:r>
            <a:r>
              <a:rPr lang="zh-CN" altLang="en-US" sz="24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意为“扛，搬”，用力移动，没有方向性。</a:t>
            </a:r>
          </a:p>
          <a:p>
            <a:pPr>
              <a:lnSpc>
                <a:spcPct val="150000"/>
              </a:lnSpc>
            </a:pPr>
            <a:r>
              <a:rPr lang="zh-CN" altLang="en-US" sz="24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   </a:t>
            </a:r>
            <a:r>
              <a:rPr lang="en-US" altLang="zh-CN" sz="24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fetch </a:t>
            </a:r>
            <a:r>
              <a:rPr lang="zh-CN" altLang="en-US" sz="24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意为“去取，去拿”表示往返拿</a:t>
            </a:r>
            <a:r>
              <a:rPr lang="zh-CN" altLang="en-US" sz="2400" dirty="0" smtClean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物</a:t>
            </a:r>
            <a:r>
              <a:rPr lang="en-US" altLang="zh-CN" sz="2400" dirty="0" smtClean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en-US" sz="2400" dirty="0" smtClean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与</a:t>
            </a:r>
            <a:r>
              <a:rPr lang="en-US" altLang="zh-CN" sz="2400" dirty="0" smtClean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get </a:t>
            </a:r>
            <a:r>
              <a:rPr lang="zh-CN" altLang="en-US" sz="2400" dirty="0" smtClean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同义。</a:t>
            </a:r>
            <a:endParaRPr lang="zh-CN" altLang="en-US" sz="2400" dirty="0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Text Box 27"/>
          <p:cNvSpPr txBox="1"/>
          <p:nvPr/>
        </p:nvSpPr>
        <p:spPr>
          <a:xfrm>
            <a:off x="1058174" y="877092"/>
            <a:ext cx="9746244" cy="44196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15000"/>
              </a:lnSpc>
              <a:spcBef>
                <a:spcPct val="5000"/>
              </a:spcBef>
            </a:pP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There we put up tents and made a fire to keep us warm and cook food on. </a:t>
            </a:r>
            <a:r>
              <a:rPr lang="zh-CN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在</a:t>
            </a: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那里我们架起帐篷，生火取暖并做饭。</a:t>
            </a:r>
          </a:p>
          <a:p>
            <a:pPr marL="342900" indent="-342900">
              <a:lnSpc>
                <a:spcPct val="115000"/>
              </a:lnSpc>
              <a:spcBef>
                <a:spcPct val="5000"/>
              </a:spcBef>
            </a:pPr>
            <a:endParaRPr lang="zh-CN" altLang="en-US" sz="1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spcBef>
                <a:spcPct val="5000"/>
              </a:spcBef>
            </a:pPr>
            <a:r>
              <a:rPr lang="zh-CN" altLang="en-US" sz="2400" dirty="0" smtClean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（</a:t>
            </a:r>
            <a:r>
              <a:rPr lang="en-US" altLang="zh-CN" sz="2400" dirty="0" smtClean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2400" dirty="0" smtClean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）动</a:t>
            </a:r>
            <a:r>
              <a:rPr lang="zh-CN" altLang="en-US" sz="24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宾短语表达法：</a:t>
            </a:r>
            <a:r>
              <a:rPr lang="en-US" altLang="zh-CN" sz="24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put up tents </a:t>
            </a:r>
            <a:r>
              <a:rPr lang="zh-CN" altLang="en-US" sz="24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搭建帐篷； </a:t>
            </a:r>
            <a:r>
              <a:rPr lang="en-US" altLang="zh-CN" sz="24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make a fire </a:t>
            </a:r>
            <a:r>
              <a:rPr lang="zh-CN" altLang="en-US" sz="24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生火；</a:t>
            </a:r>
            <a:r>
              <a:rPr lang="en-US" altLang="zh-CN" sz="24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keep us warm </a:t>
            </a:r>
            <a:r>
              <a:rPr lang="zh-CN" altLang="en-US" sz="24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使得我们暖和；</a:t>
            </a:r>
            <a:r>
              <a:rPr lang="en-US" altLang="zh-CN" sz="24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cook food on the fire </a:t>
            </a:r>
            <a:r>
              <a:rPr lang="zh-CN" altLang="en-US" sz="24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在火上做饭 </a:t>
            </a:r>
            <a:endParaRPr lang="en-US" altLang="zh-CN" sz="2400" dirty="0" smtClean="0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spcBef>
                <a:spcPct val="5000"/>
              </a:spcBef>
            </a:pPr>
            <a:endParaRPr lang="zh-CN" altLang="en-US" sz="2400" dirty="0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spcBef>
                <a:spcPct val="5000"/>
              </a:spcBef>
            </a:pPr>
            <a:r>
              <a:rPr lang="zh-CN" altLang="en-US" sz="2400" b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en-US" sz="2400" b="1" dirty="0" smtClean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2400" b="1" dirty="0" smtClean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2400" b="1" dirty="0" smtClean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）</a:t>
            </a:r>
            <a:r>
              <a:rPr lang="zh-CN" altLang="en-US" sz="2400" dirty="0" smtClean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本</a:t>
            </a:r>
            <a:r>
              <a:rPr lang="zh-CN" altLang="en-US" sz="24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句的主体部分是</a:t>
            </a:r>
            <a:r>
              <a:rPr lang="en-US" altLang="zh-CN" sz="24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we put up tents and made a fire, </a:t>
            </a:r>
            <a:r>
              <a:rPr lang="zh-CN" altLang="en-US" sz="24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后续的 </a:t>
            </a:r>
            <a:r>
              <a:rPr lang="en-US" altLang="zh-CN" sz="24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to keep us warm and cook food on (it) </a:t>
            </a:r>
            <a:r>
              <a:rPr lang="zh-CN" altLang="en-US" sz="24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表达的是</a:t>
            </a:r>
            <a:r>
              <a:rPr lang="en-US" altLang="zh-CN" sz="24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made a fire </a:t>
            </a:r>
            <a:r>
              <a:rPr lang="zh-CN" altLang="en-US" sz="24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的目的。句尾介词“</a:t>
            </a:r>
            <a:r>
              <a:rPr lang="en-US" altLang="zh-CN" sz="24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on” </a:t>
            </a:r>
            <a:r>
              <a:rPr lang="zh-CN" altLang="en-US" sz="24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后有所省略，以避免重复。</a:t>
            </a:r>
          </a:p>
          <a:p>
            <a:pPr marL="342900" indent="-342900">
              <a:lnSpc>
                <a:spcPct val="115000"/>
              </a:lnSpc>
              <a:spcBef>
                <a:spcPct val="5000"/>
              </a:spcBef>
            </a:pPr>
            <a:endParaRPr lang="zh-CN" altLang="en-US" sz="2400" b="1" dirty="0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Text Box 27"/>
          <p:cNvSpPr txBox="1"/>
          <p:nvPr/>
        </p:nvSpPr>
        <p:spPr>
          <a:xfrm>
            <a:off x="1090930" y="1099185"/>
            <a:ext cx="9751695" cy="44932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spcBef>
                <a:spcPct val="5000"/>
              </a:spcBef>
            </a:pP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3. On the first night, … </a:t>
            </a: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在头一天夜里，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</a:t>
            </a:r>
          </a:p>
          <a:p>
            <a:pPr marL="342900" indent="-342900">
              <a:lnSpc>
                <a:spcPct val="150000"/>
              </a:lnSpc>
              <a:spcBef>
                <a:spcPct val="5000"/>
              </a:spcBef>
            </a:pP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zh-C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zh-CN" altLang="en-US" sz="2400" dirty="0" smtClean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英语</a:t>
            </a:r>
            <a:r>
              <a:rPr lang="zh-CN" altLang="en-US" sz="24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中表示一天中的时间分别采用</a:t>
            </a:r>
            <a:r>
              <a:rPr lang="en-US" altLang="zh-CN" sz="24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at night (</a:t>
            </a:r>
            <a:r>
              <a:rPr lang="zh-CN" altLang="en-US" sz="24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在夜里</a:t>
            </a:r>
            <a:r>
              <a:rPr lang="en-US" altLang="zh-CN" sz="24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en-US" sz="24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sz="24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in the morning (</a:t>
            </a:r>
            <a:r>
              <a:rPr lang="zh-CN" altLang="en-US" sz="24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在上午</a:t>
            </a:r>
            <a:r>
              <a:rPr lang="en-US" altLang="zh-CN" sz="24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en-US" sz="24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sz="24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in the evening (</a:t>
            </a:r>
            <a:r>
              <a:rPr lang="zh-CN" altLang="en-US" sz="24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在下午</a:t>
            </a:r>
            <a:r>
              <a:rPr lang="en-US" altLang="zh-CN" sz="24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en-US" sz="24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等，但表示“在某一天上午、下午或晚上等”的特定时间，往往使用介词</a:t>
            </a:r>
            <a:r>
              <a:rPr lang="en-US" altLang="zh-CN" sz="24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on</a:t>
            </a:r>
            <a:r>
              <a:rPr lang="zh-CN" altLang="en-US" sz="2400" dirty="0" smtClean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。</a:t>
            </a:r>
            <a:endParaRPr lang="en-US" altLang="zh-CN" sz="2400" dirty="0" smtClean="0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spcBef>
                <a:spcPct val="5000"/>
              </a:spcBef>
            </a:pPr>
            <a:endParaRPr lang="zh-CN" altLang="en-US" sz="2400" dirty="0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20000"/>
              </a:lnSpc>
              <a:spcBef>
                <a:spcPct val="5000"/>
              </a:spcBef>
            </a:pPr>
            <a:r>
              <a:rPr lang="zh-CN" altLang="en-US" sz="24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en-US" sz="2400" dirty="0" smtClean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    </a:t>
            </a:r>
            <a:r>
              <a:rPr lang="en-US" altLang="zh-CN" sz="2400" dirty="0" smtClean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On </a:t>
            </a:r>
            <a:r>
              <a:rPr lang="en-US" altLang="zh-CN" sz="24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the early morning of November 20th, we got a special postcard. </a:t>
            </a:r>
            <a:r>
              <a:rPr lang="zh-CN" altLang="en-US" sz="2400" dirty="0" smtClean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在</a:t>
            </a:r>
            <a:r>
              <a:rPr lang="en-US" altLang="zh-CN" sz="24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11</a:t>
            </a:r>
            <a:r>
              <a:rPr lang="zh-CN" altLang="en-US" sz="24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月</a:t>
            </a:r>
            <a:r>
              <a:rPr lang="en-US" altLang="zh-CN" sz="24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20</a:t>
            </a:r>
            <a:r>
              <a:rPr lang="zh-CN" altLang="en-US" sz="24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号一大清早，我们收到了一张特殊的明信片。</a:t>
            </a:r>
          </a:p>
          <a:p>
            <a:pPr marL="342900" indent="-342900">
              <a:lnSpc>
                <a:spcPct val="120000"/>
              </a:lnSpc>
              <a:spcBef>
                <a:spcPct val="5000"/>
              </a:spcBef>
            </a:pP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60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60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charRg st="149" end="14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060">
                                            <p:txEl>
                                              <p:charRg st="149" end="14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060">
                                            <p:txEl>
                                              <p:charRg st="149" end="14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 Box 27"/>
          <p:cNvSpPr txBox="1"/>
          <p:nvPr/>
        </p:nvSpPr>
        <p:spPr>
          <a:xfrm>
            <a:off x="773430" y="944880"/>
            <a:ext cx="10507345" cy="46081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spcBef>
                <a:spcPct val="5000"/>
              </a:spcBef>
            </a:pP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4. But I was so tired that I went to sleep early. </a:t>
            </a:r>
            <a:r>
              <a:rPr lang="zh-CN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但是</a:t>
            </a: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我太累了，所以早早就睡着了。</a:t>
            </a:r>
          </a:p>
          <a:p>
            <a:pPr marL="342900" indent="-342900">
              <a:lnSpc>
                <a:spcPct val="40000"/>
              </a:lnSpc>
              <a:spcBef>
                <a:spcPct val="5000"/>
              </a:spcBef>
            </a:pPr>
            <a:r>
              <a:rPr lang="zh-C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342900" indent="-342900">
              <a:lnSpc>
                <a:spcPct val="140000"/>
              </a:lnSpc>
              <a:spcBef>
                <a:spcPct val="5000"/>
              </a:spcBef>
            </a:pP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zh-CN" altLang="en-US" sz="24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英语中 “</a:t>
            </a:r>
            <a:r>
              <a:rPr lang="en-US" altLang="zh-CN" sz="24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so </a:t>
            </a:r>
            <a:r>
              <a:rPr lang="en-US" altLang="zh-CN" sz="2400" dirty="0" smtClean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…that …</a:t>
            </a:r>
            <a:r>
              <a:rPr lang="zh-CN" altLang="en-US" sz="2400" dirty="0" smtClean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en-US" sz="24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，表示“太</a:t>
            </a:r>
            <a:r>
              <a:rPr lang="en-US" altLang="zh-CN" sz="24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……</a:t>
            </a:r>
            <a:r>
              <a:rPr lang="zh-CN" altLang="en-US" sz="24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以至于</a:t>
            </a:r>
            <a:r>
              <a:rPr lang="en-US" altLang="zh-CN" sz="24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……”</a:t>
            </a:r>
            <a:r>
              <a:rPr lang="zh-CN" altLang="en-US" sz="2400" dirty="0" smtClean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。</a:t>
            </a:r>
            <a:endParaRPr lang="en-US" altLang="zh-CN" sz="2400" dirty="0" smtClean="0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40000"/>
              </a:lnSpc>
              <a:spcBef>
                <a:spcPct val="5000"/>
              </a:spcBef>
            </a:pPr>
            <a:r>
              <a:rPr lang="zh-CN" altLang="en-US" sz="2400" dirty="0" smtClean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   </a:t>
            </a:r>
            <a:r>
              <a:rPr lang="en-US" altLang="zh-CN" sz="24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The game is so interesting that I don’t want to stop playing it. </a:t>
            </a:r>
            <a:endParaRPr lang="en-US" altLang="zh-CN" sz="2400" dirty="0" smtClean="0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40000"/>
              </a:lnSpc>
              <a:spcBef>
                <a:spcPct val="5000"/>
              </a:spcBef>
            </a:pPr>
            <a:r>
              <a:rPr lang="en-US" altLang="zh-CN" sz="24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smtClean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  </a:t>
            </a:r>
            <a:r>
              <a:rPr lang="zh-CN" altLang="en-US" sz="24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这个游戏是如此有意思，以至于我都不想停下来</a:t>
            </a:r>
            <a:r>
              <a:rPr lang="zh-CN" altLang="en-US" sz="2400" dirty="0" smtClean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。</a:t>
            </a:r>
            <a:endParaRPr lang="en-US" altLang="zh-CN" sz="2400" dirty="0" smtClean="0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40000"/>
              </a:lnSpc>
              <a:spcBef>
                <a:spcPct val="5000"/>
              </a:spcBef>
            </a:pPr>
            <a:r>
              <a:rPr lang="en-US" altLang="zh-CN" sz="2400" dirty="0" smtClean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  【</a:t>
            </a:r>
            <a:r>
              <a:rPr lang="zh-CN" altLang="en-US" sz="2400" dirty="0" smtClean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拓展</a:t>
            </a:r>
            <a:r>
              <a:rPr lang="en-US" altLang="zh-CN" sz="2400" dirty="0" smtClean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】    </a:t>
            </a:r>
            <a:r>
              <a:rPr lang="zh-CN" altLang="en-US" sz="24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“</a:t>
            </a:r>
            <a:r>
              <a:rPr lang="en-US" altLang="zh-CN" sz="2400" dirty="0" smtClean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so…that…</a:t>
            </a:r>
            <a:r>
              <a:rPr lang="zh-CN" altLang="en-US" sz="2400" dirty="0" smtClean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en-US" sz="24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可以和“</a:t>
            </a:r>
            <a:r>
              <a:rPr lang="en-US" altLang="zh-CN" sz="24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too…to…</a:t>
            </a:r>
            <a:r>
              <a:rPr lang="zh-CN" altLang="en-US" sz="24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”句式结构互换同义句。</a:t>
            </a:r>
          </a:p>
          <a:p>
            <a:pPr marL="440055" indent="-440055">
              <a:lnSpc>
                <a:spcPct val="140000"/>
              </a:lnSpc>
              <a:tabLst>
                <a:tab pos="539750" algn="l"/>
              </a:tabLst>
            </a:pPr>
            <a:r>
              <a:rPr lang="en-US" altLang="zh-CN" sz="24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    Paul is _</a:t>
            </a:r>
            <a:r>
              <a:rPr lang="en-US" altLang="zh-CN" sz="24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_</a:t>
            </a:r>
            <a:r>
              <a:rPr lang="en-US" altLang="zh-CN" sz="24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__lazy _</a:t>
            </a:r>
            <a:r>
              <a:rPr lang="en-US" altLang="zh-CN" sz="24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_</a:t>
            </a:r>
            <a:r>
              <a:rPr lang="en-US" altLang="zh-CN" sz="24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___he doesn’t go to work. </a:t>
            </a:r>
          </a:p>
          <a:p>
            <a:pPr marL="440055" indent="-440055">
              <a:lnSpc>
                <a:spcPct val="140000"/>
              </a:lnSpc>
              <a:tabLst>
                <a:tab pos="539750" algn="l"/>
              </a:tabLst>
            </a:pPr>
            <a:r>
              <a:rPr lang="en-US" altLang="zh-CN" sz="24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    Paul is ____lazy ____to work.</a:t>
            </a:r>
            <a:endParaRPr lang="zh-CN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21196" y="4407039"/>
            <a:ext cx="950026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</a:p>
        </p:txBody>
      </p:sp>
      <p:sp>
        <p:nvSpPr>
          <p:cNvPr id="8" name="矩形 7"/>
          <p:cNvSpPr/>
          <p:nvPr/>
        </p:nvSpPr>
        <p:spPr>
          <a:xfrm>
            <a:off x="3185160" y="4419600"/>
            <a:ext cx="888076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that</a:t>
            </a:r>
          </a:p>
        </p:txBody>
      </p:sp>
      <p:sp>
        <p:nvSpPr>
          <p:cNvPr id="9" name="矩形 8"/>
          <p:cNvSpPr/>
          <p:nvPr/>
        </p:nvSpPr>
        <p:spPr>
          <a:xfrm>
            <a:off x="2064385" y="4940935"/>
            <a:ext cx="829310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too</a:t>
            </a:r>
          </a:p>
        </p:txBody>
      </p:sp>
      <p:sp>
        <p:nvSpPr>
          <p:cNvPr id="10" name="矩形 9"/>
          <p:cNvSpPr/>
          <p:nvPr/>
        </p:nvSpPr>
        <p:spPr>
          <a:xfrm>
            <a:off x="3246670" y="4941054"/>
            <a:ext cx="47879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Text Box 27"/>
          <p:cNvSpPr txBox="1"/>
          <p:nvPr/>
        </p:nvSpPr>
        <p:spPr>
          <a:xfrm>
            <a:off x="962025" y="612775"/>
            <a:ext cx="10116820" cy="26752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</a:pPr>
            <a:r>
              <a:rPr lang="en-US" altLang="zh-CN" sz="2800" b="1" dirty="0">
                <a:solidFill>
                  <a:srgbClr val="CC3300"/>
                </a:solidFill>
                <a:latin typeface="Times New Roman" panose="02020603050405020304" pitchFamily="18" charset="0"/>
              </a:rPr>
              <a:t>5. </a:t>
            </a:r>
            <a:r>
              <a:rPr lang="en-US" altLang="zh-CN" sz="28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… we saw a big snake sleeping near the fire.</a:t>
            </a:r>
          </a:p>
          <a:p>
            <a:pPr marL="342900" indent="-342900">
              <a:lnSpc>
                <a:spcPct val="120000"/>
              </a:lnSpc>
            </a:pPr>
            <a:r>
              <a:rPr lang="en-US" altLang="zh-CN" sz="28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   </a:t>
            </a:r>
            <a:r>
              <a:rPr lang="zh-CN" altLang="en-US" sz="28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我们看见一条大蛇正在篝火附近睡觉。</a:t>
            </a:r>
          </a:p>
          <a:p>
            <a:pPr marL="342900" indent="-342900">
              <a:lnSpc>
                <a:spcPct val="120000"/>
              </a:lnSpc>
            </a:pPr>
            <a:r>
              <a:rPr lang="zh-CN" altLang="en-US" sz="28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   </a:t>
            </a:r>
            <a:r>
              <a:rPr lang="en-US" altLang="zh-CN" sz="2800" b="1" dirty="0" smtClean="0">
                <a:solidFill>
                  <a:srgbClr val="3333FF"/>
                </a:solidFill>
                <a:latin typeface="Times New Roman" panose="02020603050405020304" pitchFamily="18" charset="0"/>
              </a:rPr>
              <a:t>My </a:t>
            </a:r>
            <a:r>
              <a:rPr lang="en-US" altLang="zh-CN" sz="28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dad told me later that snakes … can feel things moving. </a:t>
            </a:r>
          </a:p>
          <a:p>
            <a:pPr marL="342900" indent="-342900">
              <a:lnSpc>
                <a:spcPct val="120000"/>
              </a:lnSpc>
            </a:pPr>
            <a:r>
              <a:rPr lang="en-US" altLang="zh-CN" sz="28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   </a:t>
            </a:r>
            <a:r>
              <a:rPr lang="zh-CN" altLang="en-US" sz="2800" b="1" dirty="0" smtClean="0">
                <a:solidFill>
                  <a:srgbClr val="3333FF"/>
                </a:solidFill>
                <a:latin typeface="Times New Roman" panose="02020603050405020304" pitchFamily="18" charset="0"/>
              </a:rPr>
              <a:t>后来</a:t>
            </a:r>
            <a:r>
              <a:rPr lang="zh-CN" altLang="en-US" sz="28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我爸告诉我蛇</a:t>
            </a:r>
            <a:r>
              <a:rPr lang="en-US" altLang="zh-CN" sz="2800" b="1" dirty="0">
                <a:solidFill>
                  <a:srgbClr val="3333FF"/>
                </a:solidFill>
                <a:latin typeface="宋体" panose="02010600030101010101" pitchFamily="2" charset="-122"/>
              </a:rPr>
              <a:t>……</a:t>
            </a:r>
            <a:r>
              <a:rPr lang="zh-CN" altLang="en-US" sz="28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能够感觉到东西的震动。</a:t>
            </a:r>
          </a:p>
          <a:p>
            <a:pPr marL="342900" indent="-342900">
              <a:lnSpc>
                <a:spcPct val="120000"/>
              </a:lnSpc>
            </a:pPr>
            <a:r>
              <a:rPr lang="zh-CN" altLang="en-US" sz="2800" b="1" dirty="0">
                <a:latin typeface="Times New Roman" panose="02020603050405020304" pitchFamily="18" charset="0"/>
              </a:rPr>
              <a:t>    </a:t>
            </a:r>
          </a:p>
        </p:txBody>
      </p:sp>
      <p:sp>
        <p:nvSpPr>
          <p:cNvPr id="2" name="矩形 1"/>
          <p:cNvSpPr/>
          <p:nvPr/>
        </p:nvSpPr>
        <p:spPr>
          <a:xfrm>
            <a:off x="1290955" y="2867660"/>
            <a:ext cx="9876790" cy="3338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en-US" altLang="zh-CN" sz="24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see sb./</a:t>
            </a:r>
            <a:r>
              <a:rPr lang="en-US" altLang="zh-CN" sz="2400" dirty="0" err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sth</a:t>
            </a:r>
            <a:r>
              <a:rPr lang="en-US" altLang="zh-CN" sz="24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. doing </a:t>
            </a:r>
            <a:r>
              <a:rPr lang="en-US" altLang="zh-CN" sz="2400" dirty="0" err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sth</a:t>
            </a:r>
            <a:r>
              <a:rPr lang="en-US" altLang="zh-CN" sz="24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. </a:t>
            </a:r>
            <a:r>
              <a:rPr lang="zh-CN" altLang="zh-CN" sz="24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意为</a:t>
            </a:r>
            <a:r>
              <a:rPr lang="en-US" altLang="zh-CN" sz="24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 sz="24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看见某人</a:t>
            </a:r>
            <a:r>
              <a:rPr lang="en-US" altLang="zh-CN" sz="24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/</a:t>
            </a:r>
            <a:r>
              <a:rPr lang="zh-CN" altLang="zh-CN" sz="2400" dirty="0" smtClean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某物</a:t>
            </a:r>
            <a:r>
              <a:rPr lang="zh-CN" altLang="zh-CN" sz="24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正在做某事</a:t>
            </a:r>
            <a:r>
              <a:rPr lang="en-US" altLang="zh-CN" sz="24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 sz="24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，表示看到的动作正在发生</a:t>
            </a:r>
            <a:r>
              <a:rPr lang="zh-CN" altLang="zh-CN" sz="2400" dirty="0" smtClean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；</a:t>
            </a:r>
            <a:r>
              <a:rPr lang="en-US" altLang="zh-CN" sz="2400" dirty="0" smtClean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see </a:t>
            </a:r>
            <a:r>
              <a:rPr lang="en-US" altLang="zh-CN" sz="24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sb./</a:t>
            </a:r>
            <a:r>
              <a:rPr lang="en-US" altLang="zh-CN" sz="2400" dirty="0" err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sth</a:t>
            </a:r>
            <a:r>
              <a:rPr lang="en-US" altLang="zh-CN" sz="24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. do </a:t>
            </a:r>
            <a:r>
              <a:rPr lang="en-US" altLang="zh-CN" sz="2400" dirty="0" err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sth</a:t>
            </a:r>
            <a:r>
              <a:rPr lang="en-US" altLang="zh-CN" sz="24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. </a:t>
            </a:r>
            <a:r>
              <a:rPr lang="zh-CN" altLang="zh-CN" sz="24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意为</a:t>
            </a:r>
            <a:r>
              <a:rPr lang="en-US" altLang="zh-CN" sz="24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 sz="24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看见某人</a:t>
            </a:r>
            <a:r>
              <a:rPr lang="en-US" altLang="zh-CN" sz="24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/</a:t>
            </a:r>
            <a:r>
              <a:rPr lang="zh-CN" altLang="zh-CN" sz="24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某物做某</a:t>
            </a:r>
            <a:r>
              <a:rPr lang="zh-CN" altLang="zh-CN" sz="2400" dirty="0" smtClean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事</a:t>
            </a:r>
            <a:r>
              <a:rPr lang="en-US" altLang="zh-CN" sz="24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 sz="24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，表示看见了动作发生的全过程。</a:t>
            </a:r>
            <a:endParaRPr lang="en-US" altLang="zh-CN" sz="2400" dirty="0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defRPr/>
            </a:pPr>
            <a:r>
              <a:rPr lang="en-US" altLang="zh-CN" sz="2400" dirty="0" smtClean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I </a:t>
            </a:r>
            <a:r>
              <a:rPr lang="en-US" altLang="zh-CN" sz="24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saw them playing soccer just now</a:t>
            </a:r>
            <a:r>
              <a:rPr lang="en-US" altLang="zh-CN" sz="2400" dirty="0" smtClean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 sz="2400" dirty="0" smtClean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我</a:t>
            </a:r>
            <a:r>
              <a:rPr lang="zh-CN" altLang="zh-CN" sz="24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刚才看见他们正在踢足球。</a:t>
            </a:r>
            <a:endParaRPr lang="en-US" altLang="zh-CN" sz="2400" dirty="0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defRPr/>
            </a:pPr>
            <a:r>
              <a:rPr lang="en-US" altLang="zh-CN" sz="2400" dirty="0" smtClean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I </a:t>
            </a:r>
            <a:r>
              <a:rPr lang="en-US" altLang="zh-CN" sz="24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saw him go into that room</a:t>
            </a:r>
            <a:r>
              <a:rPr lang="en-US" altLang="zh-CN" sz="2400" dirty="0" smtClean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 sz="2400" dirty="0" smtClean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我</a:t>
            </a:r>
            <a:r>
              <a:rPr lang="zh-CN" altLang="zh-CN" sz="24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看见他进了那个房间</a:t>
            </a:r>
            <a:r>
              <a:rPr lang="zh-CN" altLang="en-US" sz="24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。</a:t>
            </a:r>
          </a:p>
          <a:p>
            <a:pPr>
              <a:lnSpc>
                <a:spcPct val="110000"/>
              </a:lnSpc>
              <a:defRPr/>
            </a:pPr>
            <a:r>
              <a:rPr lang="en-US" altLang="zh-CN" sz="2400" dirty="0" smtClean="0">
                <a:solidFill>
                  <a:srgbClr val="0000FF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【</a:t>
            </a:r>
            <a:r>
              <a:rPr lang="zh-CN" alt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拓展</a:t>
            </a:r>
            <a:r>
              <a:rPr lang="en-US" altLang="zh-CN" sz="2400" dirty="0" smtClean="0">
                <a:solidFill>
                  <a:srgbClr val="0000FF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】</a:t>
            </a:r>
            <a:r>
              <a:rPr lang="zh-CN" alt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英语</a:t>
            </a:r>
            <a:r>
              <a:rPr lang="zh-CN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中表示感官的动词，例如</a:t>
            </a:r>
            <a:r>
              <a:rPr lang="en-US" altLang="zh-CN" sz="2400" dirty="0">
                <a:solidFill>
                  <a:srgbClr val="0000FF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see, hear, feel </a:t>
            </a:r>
            <a:r>
              <a:rPr lang="zh-CN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等</a:t>
            </a:r>
            <a:r>
              <a:rPr lang="zh-CN" alt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动词都有类似用法。</a:t>
            </a:r>
            <a:endParaRPr lang="zh-CN" altLang="en-US" sz="2400" dirty="0">
              <a:solidFill>
                <a:srgbClr val="0000FF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  <a:sym typeface="+mn-ea"/>
            </a:endParaRPr>
          </a:p>
          <a:p>
            <a:pPr marL="342900" indent="-342900">
              <a:lnSpc>
                <a:spcPct val="110000"/>
              </a:lnSpc>
            </a:pPr>
            <a:endParaRPr lang="zh-CN" altLang="en-US" sz="2400" dirty="0">
              <a:solidFill>
                <a:srgbClr val="0000FF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  <a:sym typeface="+mn-ea"/>
            </a:endParaRPr>
          </a:p>
          <a:p>
            <a:pPr marL="342900" indent="-342900">
              <a:lnSpc>
                <a:spcPct val="110000"/>
              </a:lnSpc>
            </a:pPr>
            <a:r>
              <a:rPr lang="en-US" altLang="zh-CN" sz="2400" dirty="0" smtClean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   </a:t>
            </a:r>
            <a:endParaRPr lang="zh-CN" altLang="en-US" sz="2400" dirty="0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标题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500" y="394970"/>
            <a:ext cx="1003300" cy="1003300"/>
          </a:xfrm>
          <a:prstGeom prst="rect">
            <a:avLst/>
          </a:prstGeom>
        </p:spPr>
      </p:pic>
      <p:grpSp>
        <p:nvGrpSpPr>
          <p:cNvPr id="17" name="组合 16"/>
          <p:cNvGrpSpPr/>
          <p:nvPr/>
        </p:nvGrpSpPr>
        <p:grpSpPr>
          <a:xfrm>
            <a:off x="737235" y="611505"/>
            <a:ext cx="3112770" cy="645160"/>
            <a:chOff x="1161" y="963"/>
            <a:chExt cx="4902" cy="1016"/>
          </a:xfrm>
        </p:grpSpPr>
        <p:sp>
          <p:nvSpPr>
            <p:cNvPr id="13" name="TextBox 2"/>
            <p:cNvSpPr txBox="1"/>
            <p:nvPr/>
          </p:nvSpPr>
          <p:spPr>
            <a:xfrm>
              <a:off x="1900" y="963"/>
              <a:ext cx="3768" cy="10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600" b="1" dirty="0" smtClean="0">
                  <a:solidFill>
                    <a:srgbClr val="009FB9"/>
                  </a:solidFill>
                </a:rPr>
                <a:t>学 习 目 标</a:t>
              </a:r>
            </a:p>
          </p:txBody>
        </p:sp>
        <p:cxnSp>
          <p:nvCxnSpPr>
            <p:cNvPr id="16" name="直接连接符 15"/>
            <p:cNvCxnSpPr/>
            <p:nvPr/>
          </p:nvCxnSpPr>
          <p:spPr>
            <a:xfrm>
              <a:off x="1161" y="1880"/>
              <a:ext cx="4903" cy="0"/>
            </a:xfrm>
            <a:prstGeom prst="line">
              <a:avLst/>
            </a:prstGeom>
            <a:ln>
              <a:solidFill>
                <a:srgbClr val="009FB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" name="组合 6"/>
          <p:cNvGrpSpPr/>
          <p:nvPr/>
        </p:nvGrpSpPr>
        <p:grpSpPr>
          <a:xfrm>
            <a:off x="916940" y="1989455"/>
            <a:ext cx="10069830" cy="2632710"/>
            <a:chOff x="2280" y="2730"/>
            <a:chExt cx="15858" cy="4146"/>
          </a:xfrm>
        </p:grpSpPr>
        <p:sp>
          <p:nvSpPr>
            <p:cNvPr id="5" name="矩形 4"/>
            <p:cNvSpPr/>
            <p:nvPr/>
          </p:nvSpPr>
          <p:spPr>
            <a:xfrm>
              <a:off x="2280" y="2779"/>
              <a:ext cx="742" cy="686"/>
            </a:xfrm>
            <a:prstGeom prst="rect">
              <a:avLst/>
            </a:prstGeom>
            <a:solidFill>
              <a:srgbClr val="009F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10000"/>
                </a:lnSpc>
              </a:pPr>
              <a:endParaRPr lang="zh-CN" altLang="en-US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3030" y="2730"/>
              <a:ext cx="15108" cy="41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zh-CN" altLang="en-US" sz="2800" b="1" dirty="0">
                  <a:latin typeface="Times New Roman" panose="02020603050405020304" pitchFamily="18" charset="0"/>
                  <a:ea typeface="宋体" panose="02010600030101010101" pitchFamily="2" charset="-122"/>
                  <a:cs typeface="方正兰亭黑_GB18030"/>
                </a:rPr>
                <a:t>单词及短语</a:t>
              </a:r>
              <a:r>
                <a:rPr lang="zh-CN" altLang="en-US" sz="2800" b="1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方正兰亭黑_GB18030"/>
                </a:rPr>
                <a:t>：</a:t>
              </a:r>
              <a:r>
                <a:rPr lang="en-US" altLang="zh-CN" sz="2800" b="1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方正兰亭黑_GB18030"/>
                </a:rPr>
                <a:t>high, high school, ago, India, tent, put up, moon, </a:t>
              </a:r>
            </a:p>
            <a:p>
              <a:pPr>
                <a:lnSpc>
                  <a:spcPct val="110000"/>
                </a:lnSpc>
              </a:pPr>
              <a:r>
                <a:rPr lang="en-US" altLang="zh-CN" sz="2800" b="1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方正兰亭黑_GB18030"/>
                </a:rPr>
                <a:t>each other, surprise, get a surprise, snake, scared, move, shout to...  start, jump, up and down, wake, wake...up, into, forest, ear</a:t>
              </a:r>
              <a:endPara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  <a:cs typeface="方正兰亭黑_GB18030"/>
              </a:endParaRPr>
            </a:p>
            <a:p>
              <a:pPr>
                <a:lnSpc>
                  <a:spcPct val="150000"/>
                </a:lnSpc>
              </a:pPr>
              <a:endPara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  <a:cs typeface="方正兰亭黑_GB18030"/>
              </a:endParaRPr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2348" y="2764"/>
              <a:ext cx="1926" cy="7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en-US" altLang="zh-CN" sz="240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916940" y="4378572"/>
            <a:ext cx="10318115" cy="512445"/>
            <a:chOff x="2212" y="4749"/>
            <a:chExt cx="16249" cy="807"/>
          </a:xfrm>
        </p:grpSpPr>
        <p:grpSp>
          <p:nvGrpSpPr>
            <p:cNvPr id="9" name="组合 8"/>
            <p:cNvGrpSpPr/>
            <p:nvPr/>
          </p:nvGrpSpPr>
          <p:grpSpPr>
            <a:xfrm>
              <a:off x="2212" y="4749"/>
              <a:ext cx="16249" cy="807"/>
              <a:chOff x="2280" y="4735"/>
              <a:chExt cx="16249" cy="807"/>
            </a:xfrm>
          </p:grpSpPr>
          <p:sp>
            <p:nvSpPr>
              <p:cNvPr id="20" name="矩形 19"/>
              <p:cNvSpPr/>
              <p:nvPr/>
            </p:nvSpPr>
            <p:spPr>
              <a:xfrm>
                <a:off x="2280" y="4735"/>
                <a:ext cx="742" cy="686"/>
              </a:xfrm>
              <a:prstGeom prst="rect">
                <a:avLst/>
              </a:prstGeom>
              <a:solidFill>
                <a:srgbClr val="009F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10000"/>
                  </a:lnSpc>
                </a:pPr>
                <a:endParaRPr lang="zh-CN" altLang="en-US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" name="矩形 7"/>
              <p:cNvSpPr/>
              <p:nvPr/>
            </p:nvSpPr>
            <p:spPr>
              <a:xfrm>
                <a:off x="3022" y="4759"/>
                <a:ext cx="15507" cy="7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0" fontAlgn="auto">
                  <a:lnSpc>
                    <a:spcPct val="110000"/>
                  </a:lnSpc>
                </a:pPr>
                <a:r>
                  <a:rPr lang="zh-CN" altLang="zh-CN" sz="2400" b="1" dirty="0">
                    <a:latin typeface="宋体" panose="02010600030101010101" pitchFamily="2" charset="-122"/>
                    <a:ea typeface="宋体" panose="02010600030101010101" pitchFamily="2" charset="-122"/>
                    <a:sym typeface="+mn-ea"/>
                  </a:rPr>
                  <a:t>学会表述难忘的周末，并能够熟练运用所学句型，培养对生活的爱好。</a:t>
                </a:r>
                <a:endParaRPr lang="zh-CN" altLang="zh-CN" sz="2400" b="1" dirty="0">
                  <a:latin typeface="宋体" panose="02010600030101010101" pitchFamily="2" charset="-122"/>
                  <a:ea typeface="宋体" panose="02010600030101010101" pitchFamily="2" charset="-122"/>
                  <a:cs typeface="方正兰亭黑_GB18030" panose="02000000000000000000" charset="-122"/>
                  <a:sym typeface="+mn-ea"/>
                </a:endParaRPr>
              </a:p>
            </p:txBody>
          </p:sp>
        </p:grpSp>
        <p:sp>
          <p:nvSpPr>
            <p:cNvPr id="3" name="文本框 2"/>
            <p:cNvSpPr txBox="1"/>
            <p:nvPr/>
          </p:nvSpPr>
          <p:spPr>
            <a:xfrm>
              <a:off x="2212" y="4749"/>
              <a:ext cx="3082" cy="7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en-US" altLang="zh-CN" sz="2400">
                  <a:solidFill>
                    <a:schemeClr val="bg1"/>
                  </a:solidFill>
                </a:rPr>
                <a:t> 2</a:t>
              </a:r>
            </a:p>
          </p:txBody>
        </p:sp>
      </p:grpSp>
    </p:spTree>
    <p:custDataLst>
      <p:tags r:id="rId1"/>
    </p:custData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736309" y="541879"/>
            <a:ext cx="7247255" cy="5651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Look at the pictures and complete the passage.</a:t>
            </a:r>
          </a:p>
        </p:txBody>
      </p:sp>
      <p:sp>
        <p:nvSpPr>
          <p:cNvPr id="3" name="Oval 12"/>
          <p:cNvSpPr>
            <a:spLocks noChangeArrowheads="1"/>
          </p:cNvSpPr>
          <p:nvPr/>
        </p:nvSpPr>
        <p:spPr bwMode="auto">
          <a:xfrm>
            <a:off x="1801038" y="465581"/>
            <a:ext cx="793791" cy="710416"/>
          </a:xfrm>
          <a:prstGeom prst="ellipse">
            <a:avLst/>
          </a:prstGeom>
          <a:solidFill>
            <a:schemeClr val="accent2"/>
          </a:solidFill>
          <a:ln w="9525">
            <a:solidFill>
              <a:srgbClr val="FFCC00"/>
            </a:solidFill>
            <a:round/>
          </a:ln>
          <a:effectLst/>
        </p:spPr>
        <p:txBody>
          <a:bodyPr wrap="none" anchor="ctr"/>
          <a:lstStyle/>
          <a:p>
            <a:pPr algn="ctr"/>
            <a:r>
              <a:rPr lang="en-US" altLang="zh-CN" sz="3300" b="1" dirty="0" smtClean="0">
                <a:solidFill>
                  <a:schemeClr val="bg1"/>
                </a:solidFill>
                <a:latin typeface="Arial Black" panose="020B0A04020102020204" pitchFamily="34" charset="0"/>
                <a:ea typeface="黑体" panose="02010609060101010101" pitchFamily="49" charset="-122"/>
              </a:rPr>
              <a:t>3a</a:t>
            </a:r>
            <a:endParaRPr lang="en-US" altLang="zh-CN" sz="3300" b="1" dirty="0">
              <a:solidFill>
                <a:schemeClr val="bg1"/>
              </a:solidFill>
              <a:latin typeface="Arial Black" panose="020B0A04020102020204" pitchFamily="34" charset="0"/>
              <a:ea typeface="黑体" panose="02010609060101010101" pitchFamily="49" charset="-122"/>
            </a:endParaRPr>
          </a:p>
        </p:txBody>
      </p:sp>
      <p:pic>
        <p:nvPicPr>
          <p:cNvPr id="4" name="Picture 13" descr="7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" b="2097"/>
          <a:stretch>
            <a:fillRect/>
          </a:stretch>
        </p:blipFill>
        <p:spPr bwMode="auto">
          <a:xfrm>
            <a:off x="2422267" y="1482115"/>
            <a:ext cx="7346950" cy="441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106170" y="1549400"/>
            <a:ext cx="9920605" cy="3928110"/>
          </a:xfrm>
          <a:prstGeom prst="rect">
            <a:avLst/>
          </a:prstGeom>
          <a:noFill/>
          <a:ln w="53975" cap="rnd">
            <a:solidFill>
              <a:srgbClr val="FF0000"/>
            </a:solidFill>
            <a:prstDash val="sysDot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514350" indent="-5143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buFontTx/>
              <a:buAutoNum type="arabicPeriod"/>
            </a:pP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先看所给的图画，明确它们所表示的动作。</a:t>
            </a:r>
            <a:endParaRPr lang="en-US" altLang="zh-CN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30000"/>
              </a:lnSpc>
            </a:pP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 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通读全文，理解短文大意。</a:t>
            </a:r>
            <a:endParaRPr lang="en-US" altLang="zh-CN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30000"/>
              </a:lnSpc>
              <a:buFontTx/>
              <a:buAutoNum type="arabicPeriod" startAt="3"/>
            </a:pP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理解每句话的意思，根据图片所表示 的动作及上下文的暗示来确定空格的意思。第一图画表示打扫房间，在短文中做了文字描述；</a:t>
            </a:r>
            <a:r>
              <a:rPr lang="zh-CN" altLang="en-US" sz="2400" b="1" dirty="0">
                <a:solidFill>
                  <a:srgbClr val="0000FF"/>
                </a:solidFill>
              </a:rPr>
              <a:t>第二图表示在做作业，应在第二空格处填；第三图显示“妈妈在做饭”，但本句主语是“</a:t>
            </a:r>
            <a:r>
              <a:rPr lang="en-US" altLang="zh-CN" sz="2400" b="1" dirty="0">
                <a:solidFill>
                  <a:srgbClr val="0000FF"/>
                </a:solidFill>
              </a:rPr>
              <a:t>I</a:t>
            </a:r>
            <a:r>
              <a:rPr lang="zh-CN" altLang="en-US" sz="2400" b="1" dirty="0">
                <a:solidFill>
                  <a:srgbClr val="0000FF"/>
                </a:solidFill>
              </a:rPr>
              <a:t>”，可推知空格处意为“帮助妈妈”；第四图显示他在图书馆里，可推知第三空格处应填“去了图书馆”；第四、五空格分别为踢足球和看电视。</a:t>
            </a:r>
            <a:endParaRPr lang="zh-CN" alt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881245" y="622935"/>
            <a:ext cx="2665095" cy="64516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zh-CN" altLang="en-US" sz="36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</a:rPr>
              <a:t>写作指导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514" name="Text Box 4"/>
          <p:cNvSpPr txBox="1">
            <a:spLocks noChangeArrowheads="1"/>
          </p:cNvSpPr>
          <p:nvPr/>
        </p:nvSpPr>
        <p:spPr bwMode="auto">
          <a:xfrm>
            <a:off x="833120" y="911860"/>
            <a:ext cx="11114405" cy="517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800" b="1" dirty="0" smtClean="0">
                <a:latin typeface="Times New Roman" panose="02020603050405020304" pitchFamily="18" charset="0"/>
              </a:rPr>
              <a:t>I </a:t>
            </a:r>
            <a:r>
              <a:rPr lang="en-US" altLang="zh-CN" sz="2800" b="1" dirty="0">
                <a:latin typeface="Times New Roman" panose="02020603050405020304" pitchFamily="18" charset="0"/>
              </a:rPr>
              <a:t>had a busy weekend. On Saturday morning,l _________________. 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</a:rPr>
              <a:t>In the afternoon, I ______</a:t>
            </a:r>
            <a:r>
              <a:rPr lang="en-US" altLang="zh-CN" sz="2800" b="1" dirty="0">
                <a:latin typeface="Times New Roman" panose="02020603050405020304" pitchFamily="18" charset="0"/>
                <a:sym typeface="+mn-ea"/>
              </a:rPr>
              <a:t>____________</a:t>
            </a:r>
            <a:r>
              <a:rPr lang="en-US" altLang="zh-CN" sz="2800" b="1" dirty="0">
                <a:latin typeface="Times New Roman" panose="02020603050405020304" pitchFamily="18" charset="0"/>
              </a:rPr>
              <a:t>_ . It was a little different. 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</a:rPr>
              <a:t>On Saturdaynight, I stayed at home and__</a:t>
            </a:r>
            <a:r>
              <a:rPr lang="en-US" altLang="zh-CN" sz="2800" b="1" dirty="0">
                <a:latin typeface="Times New Roman" panose="02020603050405020304" pitchFamily="18" charset="0"/>
                <a:sym typeface="+mn-ea"/>
              </a:rPr>
              <a:t>______</a:t>
            </a:r>
            <a:r>
              <a:rPr lang="en-US" altLang="zh-CN" sz="2800" b="1" dirty="0">
                <a:latin typeface="Times New Roman" panose="02020603050405020304" pitchFamily="18" charset="0"/>
              </a:rPr>
              <a:t>________ cook 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</a:rPr>
              <a:t>dinner. On Sunday morning, I </a:t>
            </a:r>
            <a:r>
              <a:rPr lang="en-US" altLang="zh-CN" sz="2800" b="1" dirty="0">
                <a:latin typeface="Times New Roman" panose="02020603050405020304" pitchFamily="18" charset="0"/>
                <a:sym typeface="+mn-ea"/>
              </a:rPr>
              <a:t>___</a:t>
            </a:r>
            <a:r>
              <a:rPr lang="en-US" altLang="zh-CN" sz="2800" b="1" dirty="0">
                <a:latin typeface="Times New Roman" panose="02020603050405020304" pitchFamily="18" charset="0"/>
              </a:rPr>
              <a:t>________________. I read a book about history. Then in the afternoon,I ____________</a:t>
            </a:r>
            <a:r>
              <a:rPr lang="en-US" altLang="zh-CN" sz="2800" b="1" dirty="0">
                <a:latin typeface="Times New Roman" panose="02020603050405020304" pitchFamily="18" charset="0"/>
                <a:sym typeface="+mn-ea"/>
              </a:rPr>
              <a:t>___</a:t>
            </a:r>
            <a:r>
              <a:rPr lang="en-US" altLang="zh-CN" sz="2800" b="1" dirty="0">
                <a:latin typeface="Times New Roman" panose="02020603050405020304" pitchFamily="18" charset="0"/>
              </a:rPr>
              <a:t> with my friends. On Sunday night,I __________</a:t>
            </a:r>
            <a:r>
              <a:rPr lang="en-US" altLang="zh-CN" sz="2800" b="1" dirty="0">
                <a:latin typeface="Times New Roman" panose="02020603050405020304" pitchFamily="18" charset="0"/>
                <a:sym typeface="+mn-ea"/>
              </a:rPr>
              <a:t>___</a:t>
            </a:r>
            <a:r>
              <a:rPr lang="en-US" altLang="zh-CN" sz="2800" b="1" dirty="0">
                <a:latin typeface="Times New Roman" panose="02020603050405020304" pitchFamily="18" charset="0"/>
              </a:rPr>
              <a:t>_. I saw an interesting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</a:rPr>
              <a:t>talk show.</a:t>
            </a:r>
          </a:p>
          <a:p>
            <a:pPr eaLnBrk="1" hangingPunct="1">
              <a:lnSpc>
                <a:spcPct val="130000"/>
              </a:lnSpc>
            </a:pPr>
            <a:endParaRPr lang="en-US" altLang="zh-CN" sz="2800" b="1" dirty="0">
              <a:latin typeface="Times New Roman" panose="02020603050405020304" pitchFamily="18" charset="0"/>
            </a:endParaRPr>
          </a:p>
        </p:txBody>
      </p:sp>
      <p:sp>
        <p:nvSpPr>
          <p:cNvPr id="76805" name="Text Box 5"/>
          <p:cNvSpPr txBox="1">
            <a:spLocks noChangeArrowheads="1"/>
          </p:cNvSpPr>
          <p:nvPr/>
        </p:nvSpPr>
        <p:spPr bwMode="auto">
          <a:xfrm>
            <a:off x="3818832" y="1674850"/>
            <a:ext cx="223520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did (my)</a:t>
            </a:r>
          </a:p>
        </p:txBody>
      </p:sp>
      <p:sp>
        <p:nvSpPr>
          <p:cNvPr id="76806" name="Text Box 6"/>
          <p:cNvSpPr txBox="1">
            <a:spLocks noChangeArrowheads="1"/>
          </p:cNvSpPr>
          <p:nvPr/>
        </p:nvSpPr>
        <p:spPr bwMode="auto">
          <a:xfrm>
            <a:off x="7126605" y="2349500"/>
            <a:ext cx="2947035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helped my mom</a:t>
            </a:r>
          </a:p>
        </p:txBody>
      </p:sp>
      <p:sp>
        <p:nvSpPr>
          <p:cNvPr id="76808" name="Text Box 8"/>
          <p:cNvSpPr txBox="1">
            <a:spLocks noChangeArrowheads="1"/>
          </p:cNvSpPr>
          <p:nvPr/>
        </p:nvSpPr>
        <p:spPr bwMode="auto">
          <a:xfrm>
            <a:off x="5324476" y="1674850"/>
            <a:ext cx="180213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homework</a:t>
            </a:r>
          </a:p>
        </p:txBody>
      </p:sp>
      <p:sp>
        <p:nvSpPr>
          <p:cNvPr id="704518" name="Text Box 9"/>
          <p:cNvSpPr txBox="1">
            <a:spLocks noChangeArrowheads="1"/>
          </p:cNvSpPr>
          <p:nvPr/>
        </p:nvSpPr>
        <p:spPr bwMode="auto">
          <a:xfrm>
            <a:off x="8036649" y="1038965"/>
            <a:ext cx="2783205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cleaned my room</a:t>
            </a:r>
          </a:p>
        </p:txBody>
      </p:sp>
      <p:sp>
        <p:nvSpPr>
          <p:cNvPr id="76810" name="Text Box 10"/>
          <p:cNvSpPr txBox="1">
            <a:spLocks noChangeArrowheads="1"/>
          </p:cNvSpPr>
          <p:nvPr/>
        </p:nvSpPr>
        <p:spPr bwMode="auto">
          <a:xfrm>
            <a:off x="5716204" y="2947686"/>
            <a:ext cx="3016885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went to the library</a:t>
            </a:r>
          </a:p>
        </p:txBody>
      </p:sp>
      <p:sp>
        <p:nvSpPr>
          <p:cNvPr id="76811" name="Text Box 11"/>
          <p:cNvSpPr txBox="1">
            <a:spLocks noChangeArrowheads="1"/>
          </p:cNvSpPr>
          <p:nvPr/>
        </p:nvSpPr>
        <p:spPr bwMode="auto">
          <a:xfrm>
            <a:off x="7046364" y="3558540"/>
            <a:ext cx="2228215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played soccer</a:t>
            </a:r>
          </a:p>
        </p:txBody>
      </p:sp>
      <p:sp>
        <p:nvSpPr>
          <p:cNvPr id="76812" name="Text Box 12"/>
          <p:cNvSpPr txBox="1">
            <a:spLocks noChangeArrowheads="1"/>
          </p:cNvSpPr>
          <p:nvPr/>
        </p:nvSpPr>
        <p:spPr bwMode="auto">
          <a:xfrm>
            <a:off x="5254394" y="4236084"/>
            <a:ext cx="2022475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watched TV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6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6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6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6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6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6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5" grpId="0"/>
      <p:bldP spid="76806" grpId="0"/>
      <p:bldP spid="76808" grpId="0"/>
      <p:bldP spid="76810" grpId="0"/>
      <p:bldP spid="76811" grpId="0"/>
      <p:bldP spid="768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994410" y="1657350"/>
            <a:ext cx="9438640" cy="4097020"/>
          </a:xfrm>
          <a:prstGeom prst="rect">
            <a:avLst/>
          </a:prstGeom>
          <a:noFill/>
          <a:ln w="57150" cap="rnd">
            <a:solidFill>
              <a:srgbClr val="FF0000"/>
            </a:solidFill>
            <a:prstDash val="sysDot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628650" indent="-6286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1151255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616075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202438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43205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88925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34645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80365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26085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36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</a:rPr>
              <a:t>                             写作</a:t>
            </a:r>
            <a:r>
              <a:rPr lang="zh-CN" altLang="en-US" sz="36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</a:rPr>
              <a:t>指导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这是一篇介绍自己在周末两天所做的事情，因此用第一人称，用一般过去时态来写作。</a:t>
            </a:r>
            <a:endParaRPr lang="en-US" altLang="zh-CN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30000"/>
              </a:lnSpc>
            </a:pP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首先，应表述自己对周末的总体感受；</a:t>
            </a:r>
          </a:p>
          <a:p>
            <a:pPr eaLnBrk="1" hangingPunct="1"/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然后，可以回想一下自己分别在周六上午、下午和  晚上分别做过什么事情；然后，再回想，在周日的 上午、下午、晚上分别做了什么事情。然后，将这些事情连在一起，形成一遍连贯的短文。</a:t>
            </a:r>
            <a:endParaRPr lang="en-US" altLang="zh-CN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AutoNum type="arabicPeriod" startAt="4"/>
            </a:pP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最后，还要再通读一遍短文，再重点看一下</a:t>
            </a:r>
            <a:r>
              <a:rPr lang="zh-CN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动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词的 </a:t>
            </a:r>
            <a:r>
              <a:rPr lang="zh-CN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过去式是否正确。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看句子是否通顺。</a:t>
            </a:r>
            <a:endParaRPr lang="en-US" altLang="zh-CN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817728" y="709486"/>
            <a:ext cx="7750569" cy="6076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  <a:spcBef>
                <a:spcPct val="50000"/>
              </a:spcBef>
            </a:pP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Write about what you did last weekend.</a:t>
            </a:r>
          </a:p>
        </p:txBody>
      </p:sp>
      <p:sp>
        <p:nvSpPr>
          <p:cNvPr id="8" name="Oval 12"/>
          <p:cNvSpPr>
            <a:spLocks noChangeArrowheads="1"/>
          </p:cNvSpPr>
          <p:nvPr/>
        </p:nvSpPr>
        <p:spPr bwMode="auto">
          <a:xfrm>
            <a:off x="867727" y="606616"/>
            <a:ext cx="793791" cy="710416"/>
          </a:xfrm>
          <a:prstGeom prst="ellipse">
            <a:avLst/>
          </a:prstGeom>
          <a:solidFill>
            <a:schemeClr val="accent2"/>
          </a:solidFill>
          <a:ln w="9525">
            <a:solidFill>
              <a:srgbClr val="FFCC00"/>
            </a:solidFill>
            <a:round/>
          </a:ln>
          <a:effectLst/>
        </p:spPr>
        <p:txBody>
          <a:bodyPr wrap="none" anchor="ctr"/>
          <a:lstStyle/>
          <a:p>
            <a:pPr algn="ctr"/>
            <a:r>
              <a:rPr lang="en-US" altLang="zh-CN" sz="3300" b="1" dirty="0" smtClean="0">
                <a:solidFill>
                  <a:schemeClr val="bg1"/>
                </a:solidFill>
                <a:latin typeface="Arial Black" panose="020B0A04020102020204" pitchFamily="34" charset="0"/>
                <a:ea typeface="黑体" panose="02010609060101010101" pitchFamily="49" charset="-122"/>
              </a:rPr>
              <a:t>3b</a:t>
            </a:r>
            <a:endParaRPr lang="en-US" altLang="zh-CN" sz="3300" b="1" dirty="0">
              <a:solidFill>
                <a:schemeClr val="bg1"/>
              </a:solidFill>
              <a:latin typeface="Arial Black" panose="020B0A04020102020204" pitchFamily="34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5"/>
          <p:cNvSpPr>
            <a:spLocks noChangeArrowheads="1"/>
          </p:cNvSpPr>
          <p:nvPr/>
        </p:nvSpPr>
        <p:spPr bwMode="auto">
          <a:xfrm>
            <a:off x="1248410" y="1019175"/>
            <a:ext cx="9695180" cy="459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2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One possible </a:t>
            </a:r>
            <a:r>
              <a:rPr lang="en-US" altLang="zh-CN" sz="3200" b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version</a:t>
            </a:r>
            <a:r>
              <a:rPr lang="zh-CN" alt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：</a:t>
            </a:r>
            <a:endParaRPr lang="en-US" altLang="zh-CN" sz="2800" b="1" dirty="0"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endParaRPr lang="en-US" altLang="zh-CN" sz="1600" b="1" dirty="0"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2800" b="1" dirty="0">
                <a:latin typeface="Times New Roman" panose="02020603050405020304" pitchFamily="18" charset="0"/>
              </a:rPr>
              <a:t>	My last weekend was kind of busy. I washed my clothes on Saturday morning.  In the afternoon, </a:t>
            </a:r>
          </a:p>
          <a:p>
            <a:pPr>
              <a:lnSpc>
                <a:spcPct val="120000"/>
              </a:lnSpc>
            </a:pPr>
            <a:r>
              <a:rPr lang="en-US" altLang="zh-CN" sz="2800" b="1" dirty="0">
                <a:latin typeface="Times New Roman" panose="02020603050405020304" pitchFamily="18" charset="0"/>
              </a:rPr>
              <a:t>I went to the library. I read a book there. I cooked dinner in the evening. On Sunday morning, I used the computer to have fun. On Sunday afternoon, I played </a:t>
            </a:r>
            <a:r>
              <a:rPr lang="en-US" altLang="zh-CN" sz="2800" b="1" dirty="0" err="1">
                <a:latin typeface="Times New Roman" panose="02020603050405020304" pitchFamily="18" charset="0"/>
              </a:rPr>
              <a:t>ping-pong</a:t>
            </a:r>
            <a:r>
              <a:rPr lang="en-US" altLang="zh-CN" sz="2800" b="1" dirty="0">
                <a:latin typeface="Times New Roman" panose="02020603050405020304" pitchFamily="18" charset="0"/>
              </a:rPr>
              <a:t> with my friends. In the evening, I did my homework. </a:t>
            </a:r>
          </a:p>
          <a:p>
            <a:pPr>
              <a:lnSpc>
                <a:spcPct val="120000"/>
              </a:lnSpc>
            </a:pPr>
            <a:endParaRPr lang="en-US" altLang="zh-CN" sz="2800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矩形 31"/>
          <p:cNvSpPr>
            <a:spLocks noChangeArrowheads="1"/>
          </p:cNvSpPr>
          <p:nvPr/>
        </p:nvSpPr>
        <p:spPr bwMode="auto">
          <a:xfrm>
            <a:off x="922730" y="2938463"/>
            <a:ext cx="8735483" cy="324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514350" indent="-514350">
              <a:lnSpc>
                <a:spcPct val="130000"/>
              </a:lnSpc>
              <a:buFont typeface="Arial" panose="020B0604020202020204" pitchFamily="34" charset="0"/>
              <a:buAutoNum type="arabicPeriod"/>
            </a:pPr>
            <a:r>
              <a:rPr lang="en-US" altLang="zh-CN" sz="2800" b="1" dirty="0">
                <a:latin typeface="Times New Roman" panose="02020603050405020304" pitchFamily="18" charset="0"/>
              </a:rPr>
              <a:t>______ out with friends </a:t>
            </a:r>
          </a:p>
          <a:p>
            <a:pPr marL="514350" indent="-514350">
              <a:lnSpc>
                <a:spcPct val="130000"/>
              </a:lnSpc>
              <a:buFont typeface="Arial" panose="020B0604020202020204" pitchFamily="34" charset="0"/>
              <a:buAutoNum type="arabicPeriod"/>
            </a:pPr>
            <a:r>
              <a:rPr lang="en-US" altLang="zh-CN" sz="2800" b="1" dirty="0">
                <a:latin typeface="Times New Roman" panose="02020603050405020304" pitchFamily="18" charset="0"/>
              </a:rPr>
              <a:t>______ for a walk</a:t>
            </a:r>
          </a:p>
          <a:p>
            <a:pPr marL="514350" indent="-514350">
              <a:lnSpc>
                <a:spcPct val="130000"/>
              </a:lnSpc>
              <a:buFont typeface="Arial" panose="020B0604020202020204" pitchFamily="34" charset="0"/>
              <a:buAutoNum type="arabicPeriod"/>
            </a:pPr>
            <a:r>
              <a:rPr lang="en-US" altLang="zh-CN" sz="2800" b="1" dirty="0">
                <a:latin typeface="Times New Roman" panose="02020603050405020304" pitchFamily="18" charset="0"/>
              </a:rPr>
              <a:t>_____</a:t>
            </a:r>
            <a:r>
              <a:rPr lang="en-US" altLang="zh-CN" sz="2800" b="1" dirty="0">
                <a:latin typeface="Times New Roman" panose="02020603050405020304" pitchFamily="18" charset="0"/>
                <a:sym typeface="+mn-ea"/>
              </a:rPr>
              <a:t>__</a:t>
            </a:r>
            <a:r>
              <a:rPr lang="en-US" altLang="zh-CN" sz="2800" b="1" dirty="0">
                <a:latin typeface="Times New Roman" panose="02020603050405020304" pitchFamily="18" charset="0"/>
              </a:rPr>
              <a:t>_ apples</a:t>
            </a:r>
          </a:p>
          <a:p>
            <a:pPr marL="514350" indent="-514350">
              <a:lnSpc>
                <a:spcPct val="130000"/>
              </a:lnSpc>
              <a:buFont typeface="Arial" panose="020B0604020202020204" pitchFamily="34" charset="0"/>
              <a:buAutoNum type="arabicPeriod"/>
            </a:pPr>
            <a:r>
              <a:rPr lang="en-US" altLang="zh-CN" sz="2800" b="1" dirty="0">
                <a:latin typeface="Times New Roman" panose="02020603050405020304" pitchFamily="18" charset="0"/>
              </a:rPr>
              <a:t>______ photos </a:t>
            </a:r>
          </a:p>
        </p:txBody>
      </p:sp>
      <p:sp>
        <p:nvSpPr>
          <p:cNvPr id="39939" name="Rectangle 17"/>
          <p:cNvSpPr>
            <a:spLocks noChangeArrowheads="1"/>
          </p:cNvSpPr>
          <p:nvPr/>
        </p:nvSpPr>
        <p:spPr bwMode="auto">
          <a:xfrm>
            <a:off x="1890046" y="3507740"/>
            <a:ext cx="1344084" cy="607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go</a:t>
            </a:r>
          </a:p>
        </p:txBody>
      </p:sp>
      <p:sp>
        <p:nvSpPr>
          <p:cNvPr id="39940" name="Rectangle 18"/>
          <p:cNvSpPr>
            <a:spLocks noChangeArrowheads="1"/>
          </p:cNvSpPr>
          <p:nvPr/>
        </p:nvSpPr>
        <p:spPr bwMode="auto">
          <a:xfrm>
            <a:off x="1735530" y="4646930"/>
            <a:ext cx="1631949" cy="607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take</a:t>
            </a:r>
          </a:p>
        </p:txBody>
      </p:sp>
      <p:sp>
        <p:nvSpPr>
          <p:cNvPr id="39941" name="Rectangle 19"/>
          <p:cNvSpPr>
            <a:spLocks noChangeArrowheads="1"/>
          </p:cNvSpPr>
          <p:nvPr/>
        </p:nvSpPr>
        <p:spPr bwMode="auto">
          <a:xfrm>
            <a:off x="1585246" y="4076700"/>
            <a:ext cx="2112433" cy="608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pick/eat</a:t>
            </a:r>
          </a:p>
        </p:txBody>
      </p:sp>
      <p:sp>
        <p:nvSpPr>
          <p:cNvPr id="39942" name="Rectangle 20"/>
          <p:cNvSpPr>
            <a:spLocks noChangeArrowheads="1"/>
          </p:cNvSpPr>
          <p:nvPr/>
        </p:nvSpPr>
        <p:spPr bwMode="auto">
          <a:xfrm>
            <a:off x="1796912" y="2938462"/>
            <a:ext cx="2446867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b="1">
                <a:solidFill>
                  <a:srgbClr val="FF0000"/>
                </a:solidFill>
              </a:rPr>
              <a:t> 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go</a:t>
            </a:r>
          </a:p>
        </p:txBody>
      </p:sp>
      <p:sp>
        <p:nvSpPr>
          <p:cNvPr id="16391" name="Text Box 21"/>
          <p:cNvSpPr txBox="1">
            <a:spLocks noChangeArrowheads="1"/>
          </p:cNvSpPr>
          <p:nvPr/>
        </p:nvSpPr>
        <p:spPr bwMode="auto">
          <a:xfrm>
            <a:off x="768351" y="1632527"/>
            <a:ext cx="10538884" cy="117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tabLst>
                <a:tab pos="365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tabLst>
                <a:tab pos="365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tabLst>
                <a:tab pos="365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tabLst>
                <a:tab pos="365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tabLst>
                <a:tab pos="365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365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365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365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365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1  Complete the phrases. Then use some of </a:t>
            </a:r>
            <a:r>
              <a:rPr lang="en-US" altLang="zh-CN" sz="32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them </a:t>
            </a: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in the past forms to write a story.</a:t>
            </a:r>
          </a:p>
        </p:txBody>
      </p:sp>
      <p:sp>
        <p:nvSpPr>
          <p:cNvPr id="5" name="椭圆 4"/>
          <p:cNvSpPr/>
          <p:nvPr/>
        </p:nvSpPr>
        <p:spPr>
          <a:xfrm>
            <a:off x="3927899" y="541973"/>
            <a:ext cx="4406900" cy="868363"/>
          </a:xfrm>
          <a:prstGeom prst="ellipse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600" b="1" noProof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Self Check</a:t>
            </a:r>
          </a:p>
        </p:txBody>
      </p:sp>
      <p:sp>
        <p:nvSpPr>
          <p:cNvPr id="16393" name="矩形 31"/>
          <p:cNvSpPr>
            <a:spLocks noChangeArrowheads="1"/>
          </p:cNvSpPr>
          <p:nvPr/>
        </p:nvSpPr>
        <p:spPr bwMode="auto">
          <a:xfrm>
            <a:off x="7174865" y="2832735"/>
            <a:ext cx="4531995" cy="2950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514350" indent="-514350">
              <a:lnSpc>
                <a:spcPct val="130000"/>
              </a:lnSpc>
            </a:pPr>
            <a:r>
              <a:rPr lang="en-US" altLang="zh-CN" sz="2800" b="1" dirty="0">
                <a:latin typeface="Times New Roman" panose="02020603050405020304" pitchFamily="18" charset="0"/>
              </a:rPr>
              <a:t>5. fly a ______</a:t>
            </a:r>
          </a:p>
          <a:p>
            <a:pPr marL="514350" indent="-514350">
              <a:lnSpc>
                <a:spcPct val="130000"/>
              </a:lnSpc>
            </a:pPr>
            <a:r>
              <a:rPr lang="en-US" altLang="zh-CN" sz="2800" b="1" dirty="0">
                <a:latin typeface="Times New Roman" panose="02020603050405020304" pitchFamily="18" charset="0"/>
              </a:rPr>
              <a:t>6. milk a _____</a:t>
            </a:r>
          </a:p>
          <a:p>
            <a:pPr marL="514350" indent="-514350">
              <a:lnSpc>
                <a:spcPct val="130000"/>
              </a:lnSpc>
            </a:pPr>
            <a:r>
              <a:rPr lang="en-US" altLang="zh-CN" sz="2800" b="1" dirty="0">
                <a:latin typeface="Times New Roman" panose="02020603050405020304" pitchFamily="18" charset="0"/>
              </a:rPr>
              <a:t>7. camp ____ the lake</a:t>
            </a:r>
          </a:p>
          <a:p>
            <a:pPr marL="514350" indent="-514350">
              <a:lnSpc>
                <a:spcPct val="130000"/>
              </a:lnSpc>
            </a:pPr>
            <a:r>
              <a:rPr lang="en-US" altLang="zh-CN" sz="2800" b="1" dirty="0">
                <a:latin typeface="Times New Roman" panose="02020603050405020304" pitchFamily="18" charset="0"/>
              </a:rPr>
              <a:t>8. study _____ a test  </a:t>
            </a:r>
            <a:endParaRPr lang="zh-CN" altLang="en-US" sz="2800" b="1" dirty="0">
              <a:latin typeface="Times New Roman" panose="02020603050405020304" pitchFamily="18" charset="0"/>
            </a:endParaRPr>
          </a:p>
        </p:txBody>
      </p:sp>
      <p:sp>
        <p:nvSpPr>
          <p:cNvPr id="40963" name="Rectangle 20"/>
          <p:cNvSpPr>
            <a:spLocks noChangeArrowheads="1"/>
          </p:cNvSpPr>
          <p:nvPr/>
        </p:nvSpPr>
        <p:spPr bwMode="auto">
          <a:xfrm>
            <a:off x="8335296" y="2811463"/>
            <a:ext cx="1775883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800" b="1" dirty="0">
                <a:solidFill>
                  <a:srgbClr val="FF0000"/>
                </a:solidFill>
              </a:rPr>
              <a:t>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kite</a:t>
            </a:r>
          </a:p>
        </p:txBody>
      </p:sp>
      <p:sp>
        <p:nvSpPr>
          <p:cNvPr id="40964" name="Rectangle 17"/>
          <p:cNvSpPr>
            <a:spLocks noChangeArrowheads="1"/>
          </p:cNvSpPr>
          <p:nvPr/>
        </p:nvSpPr>
        <p:spPr bwMode="auto">
          <a:xfrm>
            <a:off x="8665496" y="4474528"/>
            <a:ext cx="1344083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for</a:t>
            </a:r>
          </a:p>
        </p:txBody>
      </p:sp>
      <p:sp>
        <p:nvSpPr>
          <p:cNvPr id="40965" name="Rectangle 19"/>
          <p:cNvSpPr>
            <a:spLocks noChangeArrowheads="1"/>
          </p:cNvSpPr>
          <p:nvPr/>
        </p:nvSpPr>
        <p:spPr bwMode="auto">
          <a:xfrm>
            <a:off x="8640096" y="3920173"/>
            <a:ext cx="139700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by</a:t>
            </a:r>
          </a:p>
        </p:txBody>
      </p:sp>
      <p:sp>
        <p:nvSpPr>
          <p:cNvPr id="40966" name="Rectangle 20"/>
          <p:cNvSpPr>
            <a:spLocks noChangeArrowheads="1"/>
          </p:cNvSpPr>
          <p:nvPr/>
        </p:nvSpPr>
        <p:spPr bwMode="auto">
          <a:xfrm>
            <a:off x="8640097" y="3365818"/>
            <a:ext cx="2112433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800" b="1">
                <a:solidFill>
                  <a:srgbClr val="FF0000"/>
                </a:solidFill>
              </a:rPr>
              <a:t> 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cow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/>
      <p:bldP spid="39940" grpId="0"/>
      <p:bldP spid="39941" grpId="0"/>
      <p:bldP spid="39942" grpId="0"/>
      <p:bldP spid="40963" grpId="0"/>
      <p:bldP spid="40964" grpId="0"/>
      <p:bldP spid="40965" grpId="0"/>
      <p:bldP spid="4096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1"/>
          <p:cNvSpPr>
            <a:spLocks noChangeArrowheads="1"/>
          </p:cNvSpPr>
          <p:nvPr/>
        </p:nvSpPr>
        <p:spPr bwMode="auto">
          <a:xfrm>
            <a:off x="518585" y="1155700"/>
            <a:ext cx="11027833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14350" indent="-514350">
              <a:lnSpc>
                <a:spcPct val="110000"/>
              </a:lnSpc>
            </a:pPr>
            <a:r>
              <a:rPr lang="en-US" altLang="zh-CN" sz="2800" b="1">
                <a:latin typeface="Times New Roman" panose="02020603050405020304" pitchFamily="18" charset="0"/>
              </a:rPr>
              <a:t>A: I had a school trip last week. </a:t>
            </a:r>
          </a:p>
          <a:p>
            <a:pPr marL="514350" indent="-514350">
              <a:lnSpc>
                <a:spcPct val="110000"/>
              </a:lnSpc>
            </a:pPr>
            <a:r>
              <a:rPr lang="en-US" altLang="zh-CN" sz="2800" b="1">
                <a:latin typeface="Times New Roman" panose="02020603050405020304" pitchFamily="18" charset="0"/>
              </a:rPr>
              <a:t>B: Really. ________________ (go)?</a:t>
            </a:r>
          </a:p>
          <a:p>
            <a:pPr marL="514350" indent="-514350">
              <a:lnSpc>
                <a:spcPct val="110000"/>
              </a:lnSpc>
            </a:pPr>
            <a:r>
              <a:rPr lang="en-US" altLang="zh-CN" sz="2800" b="1">
                <a:latin typeface="Times New Roman" panose="02020603050405020304" pitchFamily="18" charset="0"/>
              </a:rPr>
              <a:t>A: I visited the fire station. </a:t>
            </a:r>
          </a:p>
          <a:p>
            <a:pPr marL="514350" indent="-514350">
              <a:lnSpc>
                <a:spcPct val="110000"/>
              </a:lnSpc>
            </a:pPr>
            <a:r>
              <a:rPr lang="en-US" altLang="zh-CN" sz="2800" b="1">
                <a:latin typeface="Times New Roman" panose="02020603050405020304" pitchFamily="18" charset="0"/>
              </a:rPr>
              <a:t>B: _____________________ (go with)?</a:t>
            </a:r>
          </a:p>
          <a:p>
            <a:pPr marL="514350" indent="-514350">
              <a:lnSpc>
                <a:spcPct val="110000"/>
              </a:lnSpc>
            </a:pPr>
            <a:r>
              <a:rPr lang="en-US" altLang="zh-CN" sz="2800" b="1">
                <a:latin typeface="Times New Roman" panose="02020603050405020304" pitchFamily="18" charset="0"/>
              </a:rPr>
              <a:t>A: I went with my classmates.</a:t>
            </a:r>
          </a:p>
          <a:p>
            <a:pPr marL="514350" indent="-514350">
              <a:lnSpc>
                <a:spcPct val="110000"/>
              </a:lnSpc>
            </a:pPr>
            <a:r>
              <a:rPr lang="en-US" altLang="zh-CN" sz="2800" b="1">
                <a:latin typeface="Times New Roman" panose="02020603050405020304" pitchFamily="18" charset="0"/>
              </a:rPr>
              <a:t>B: _______________ (do)?</a:t>
            </a:r>
          </a:p>
        </p:txBody>
      </p:sp>
      <p:sp>
        <p:nvSpPr>
          <p:cNvPr id="46084" name="Rectangle 16"/>
          <p:cNvSpPr>
            <a:spLocks noChangeArrowheads="1"/>
          </p:cNvSpPr>
          <p:nvPr/>
        </p:nvSpPr>
        <p:spPr bwMode="auto">
          <a:xfrm>
            <a:off x="2131695" y="1501775"/>
            <a:ext cx="318516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Where did you go</a:t>
            </a:r>
          </a:p>
        </p:txBody>
      </p:sp>
      <p:sp>
        <p:nvSpPr>
          <p:cNvPr id="46085" name="Rectangle 15"/>
          <p:cNvSpPr>
            <a:spLocks noChangeArrowheads="1"/>
          </p:cNvSpPr>
          <p:nvPr/>
        </p:nvSpPr>
        <p:spPr bwMode="auto">
          <a:xfrm>
            <a:off x="1005205" y="2456180"/>
            <a:ext cx="453771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Who did you go with</a:t>
            </a:r>
          </a:p>
        </p:txBody>
      </p:sp>
      <p:sp>
        <p:nvSpPr>
          <p:cNvPr id="46086" name="Rectangle 19"/>
          <p:cNvSpPr>
            <a:spLocks noChangeArrowheads="1"/>
          </p:cNvSpPr>
          <p:nvPr/>
        </p:nvSpPr>
        <p:spPr bwMode="auto">
          <a:xfrm>
            <a:off x="1030818" y="3379789"/>
            <a:ext cx="5183716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What did you do</a:t>
            </a:r>
          </a:p>
        </p:txBody>
      </p:sp>
      <p:sp>
        <p:nvSpPr>
          <p:cNvPr id="17414" name="Text Box 2"/>
          <p:cNvSpPr txBox="1">
            <a:spLocks noChangeArrowheads="1"/>
          </p:cNvSpPr>
          <p:nvPr/>
        </p:nvSpPr>
        <p:spPr bwMode="auto">
          <a:xfrm>
            <a:off x="535518" y="409575"/>
            <a:ext cx="9791700" cy="73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2 </a:t>
            </a:r>
            <a:r>
              <a:rPr lang="zh-CN" altLang="en-US" sz="3200" b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Complete the conversation. </a:t>
            </a:r>
          </a:p>
        </p:txBody>
      </p:sp>
      <p:sp>
        <p:nvSpPr>
          <p:cNvPr id="17415" name="Rectangle 11"/>
          <p:cNvSpPr>
            <a:spLocks noChangeArrowheads="1"/>
          </p:cNvSpPr>
          <p:nvPr/>
        </p:nvSpPr>
        <p:spPr bwMode="auto">
          <a:xfrm>
            <a:off x="518795" y="3980180"/>
            <a:ext cx="11505565" cy="1986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514350" indent="-514350">
              <a:lnSpc>
                <a:spcPct val="110000"/>
              </a:lnSpc>
            </a:pPr>
            <a:r>
              <a:rPr lang="en-US" altLang="zh-CN" sz="2800" b="1">
                <a:latin typeface="Times New Roman" panose="02020603050405020304" pitchFamily="18" charset="0"/>
              </a:rPr>
              <a:t>A: We watched the firefighters work. What an interesting job they have!</a:t>
            </a:r>
          </a:p>
          <a:p>
            <a:pPr marL="514350" indent="-514350">
              <a:lnSpc>
                <a:spcPct val="110000"/>
              </a:lnSpc>
            </a:pPr>
            <a:r>
              <a:rPr lang="en-US" altLang="zh-CN" sz="2800" b="1">
                <a:latin typeface="Times New Roman" panose="02020603050405020304" pitchFamily="18" charset="0"/>
              </a:rPr>
              <a:t>B: ______________________ (learn anything)?</a:t>
            </a:r>
          </a:p>
          <a:p>
            <a:pPr marL="514350" indent="-514350">
              <a:lnSpc>
                <a:spcPct val="110000"/>
              </a:lnSpc>
            </a:pPr>
            <a:r>
              <a:rPr lang="en-US" altLang="zh-CN" sz="2800" b="1">
                <a:latin typeface="Times New Roman" panose="02020603050405020304" pitchFamily="18" charset="0"/>
              </a:rPr>
              <a:t>A: Sure. We learned how to call the fire station and what to do when</a:t>
            </a:r>
          </a:p>
          <a:p>
            <a:pPr marL="514350" indent="-514350">
              <a:lnSpc>
                <a:spcPct val="110000"/>
              </a:lnSpc>
            </a:pPr>
            <a:r>
              <a:rPr lang="en-US" altLang="zh-CN" sz="2800" b="1">
                <a:latin typeface="Times New Roman" panose="02020603050405020304" pitchFamily="18" charset="0"/>
              </a:rPr>
              <a:t>     there is a fire. </a:t>
            </a:r>
          </a:p>
        </p:txBody>
      </p:sp>
      <p:sp>
        <p:nvSpPr>
          <p:cNvPr id="47107" name="Rectangle 20"/>
          <p:cNvSpPr>
            <a:spLocks noChangeArrowheads="1"/>
          </p:cNvSpPr>
          <p:nvPr/>
        </p:nvSpPr>
        <p:spPr bwMode="auto">
          <a:xfrm>
            <a:off x="1117600" y="4326255"/>
            <a:ext cx="4072255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Did you learn anything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4" grpId="0"/>
      <p:bldP spid="46085" grpId="0"/>
      <p:bldP spid="46086" grpId="0"/>
      <p:bldP spid="4710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4" name="Text Box 2"/>
          <p:cNvSpPr txBox="1"/>
          <p:nvPr/>
        </p:nvSpPr>
        <p:spPr>
          <a:xfrm>
            <a:off x="1117201" y="2069878"/>
            <a:ext cx="9915895" cy="566309"/>
          </a:xfrm>
          <a:prstGeom prst="rect">
            <a:avLst/>
          </a:prstGeom>
          <a:solidFill>
            <a:srgbClr val="CCFF99"/>
          </a:solidFill>
          <a:ln w="25400" cap="flat" cmpd="sng">
            <a:solidFill>
              <a:srgbClr val="0033CC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ago     tent      surprise       moon   scared      move     start    into</a:t>
            </a:r>
          </a:p>
        </p:txBody>
      </p:sp>
      <p:sp>
        <p:nvSpPr>
          <p:cNvPr id="26626" name="Rectangle 3"/>
          <p:cNvSpPr>
            <a:spLocks noGrp="1"/>
          </p:cNvSpPr>
          <p:nvPr>
            <p:ph type="body" idx="4294967295"/>
          </p:nvPr>
        </p:nvSpPr>
        <p:spPr>
          <a:xfrm>
            <a:off x="1308735" y="2874010"/>
            <a:ext cx="9968865" cy="3061335"/>
          </a:xfrm>
        </p:spPr>
        <p:txBody>
          <a:bodyPr vert="horz" wrap="square" lIns="91440" tIns="45720" rIns="91440" bIns="45720" anchor="t"/>
          <a:lstStyle/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1. She went ____ the kitchen to cook some food.</a:t>
            </a:r>
          </a:p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2. The ______ circles (</a:t>
            </a:r>
            <a:r>
              <a:rPr lang="zh-C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围绕</a:t>
            </a:r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) the earth every 28 days.</a:t>
            </a:r>
          </a:p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3. They came to visit China two days ____.</a:t>
            </a:r>
          </a:p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4. Do you know how to put up a ____?  </a:t>
            </a:r>
            <a:endParaRPr lang="en-US" altLang="zh-CN" sz="3200" b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9"/>
          <p:cNvSpPr txBox="1"/>
          <p:nvPr/>
        </p:nvSpPr>
        <p:spPr>
          <a:xfrm>
            <a:off x="6928485" y="4864100"/>
            <a:ext cx="1290320" cy="6324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tent</a:t>
            </a:r>
          </a:p>
        </p:txBody>
      </p:sp>
      <p:sp>
        <p:nvSpPr>
          <p:cNvPr id="9" name="Text Box 10"/>
          <p:cNvSpPr txBox="1"/>
          <p:nvPr/>
        </p:nvSpPr>
        <p:spPr>
          <a:xfrm>
            <a:off x="3477578" y="2947035"/>
            <a:ext cx="1152525" cy="6324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into</a:t>
            </a:r>
          </a:p>
        </p:txBody>
      </p:sp>
      <p:sp>
        <p:nvSpPr>
          <p:cNvPr id="10" name="Text Box 11"/>
          <p:cNvSpPr txBox="1"/>
          <p:nvPr/>
        </p:nvSpPr>
        <p:spPr>
          <a:xfrm>
            <a:off x="7854950" y="4166870"/>
            <a:ext cx="1055370" cy="6324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ago</a:t>
            </a:r>
          </a:p>
        </p:txBody>
      </p:sp>
      <p:sp>
        <p:nvSpPr>
          <p:cNvPr id="11" name="Text Box 12"/>
          <p:cNvSpPr txBox="1"/>
          <p:nvPr/>
        </p:nvSpPr>
        <p:spPr>
          <a:xfrm>
            <a:off x="2608580" y="3622993"/>
            <a:ext cx="1730375" cy="6324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moon</a:t>
            </a:r>
          </a:p>
        </p:txBody>
      </p:sp>
      <p:sp>
        <p:nvSpPr>
          <p:cNvPr id="34825" name="Text Box 2"/>
          <p:cNvSpPr txBox="1"/>
          <p:nvPr/>
        </p:nvSpPr>
        <p:spPr>
          <a:xfrm>
            <a:off x="1003536" y="1254760"/>
            <a:ext cx="3485515" cy="6324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3200" b="1" dirty="0" smtClean="0">
                <a:solidFill>
                  <a:srgbClr val="3333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一、选</a:t>
            </a:r>
            <a:r>
              <a:rPr lang="zh-CN" altLang="en-US" sz="3200" b="1" dirty="0">
                <a:solidFill>
                  <a:srgbClr val="3333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词填空。</a:t>
            </a:r>
          </a:p>
        </p:txBody>
      </p:sp>
      <p:sp>
        <p:nvSpPr>
          <p:cNvPr id="14" name="矩形 13"/>
          <p:cNvSpPr/>
          <p:nvPr/>
        </p:nvSpPr>
        <p:spPr>
          <a:xfrm>
            <a:off x="3646805" y="482553"/>
            <a:ext cx="3031599" cy="639468"/>
          </a:xfrm>
          <a:prstGeom prst="rect">
            <a:avLst/>
          </a:prstGeom>
          <a:noFill/>
        </p:spPr>
        <p:txBody>
          <a:bodyPr wrap="none" numCol="1">
            <a:prstTxWarp prst="textWave4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5400" b="1" i="0" u="none" strike="noStrike" kern="1200" cap="none" spc="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 flip="none" rotWithShape="1">
                <a:gsLst>
                  <a:gs pos="0">
                    <a:srgbClr val="0033CC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13500000" scaled="1"/>
                <a:tileRect/>
              </a:gra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256125" y="118745"/>
            <a:ext cx="3390955" cy="1003300"/>
            <a:chOff x="859" y="622"/>
            <a:chExt cx="4422" cy="1580"/>
          </a:xfrm>
        </p:grpSpPr>
        <p:sp>
          <p:nvSpPr>
            <p:cNvPr id="7" name="TextBox 2"/>
            <p:cNvSpPr txBox="1"/>
            <p:nvPr/>
          </p:nvSpPr>
          <p:spPr>
            <a:xfrm>
              <a:off x="1900" y="963"/>
              <a:ext cx="2888" cy="10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3600" b="1" dirty="0" smtClean="0">
                  <a:solidFill>
                    <a:srgbClr val="009FB9"/>
                  </a:solidFill>
                  <a:latin typeface="+mj-ea"/>
                  <a:ea typeface="+mj-ea"/>
                </a:rPr>
                <a:t>课 堂 达 标</a:t>
              </a:r>
            </a:p>
          </p:txBody>
        </p:sp>
        <p:pic>
          <p:nvPicPr>
            <p:cNvPr id="12" name="图片 11" descr="标题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59" y="622"/>
              <a:ext cx="1421" cy="1580"/>
            </a:xfrm>
            <a:prstGeom prst="rect">
              <a:avLst/>
            </a:prstGeom>
          </p:spPr>
        </p:pic>
        <p:cxnSp>
          <p:nvCxnSpPr>
            <p:cNvPr id="13" name="直接连接符 12"/>
            <p:cNvCxnSpPr/>
            <p:nvPr/>
          </p:nvCxnSpPr>
          <p:spPr>
            <a:xfrm>
              <a:off x="1161" y="1880"/>
              <a:ext cx="4120" cy="0"/>
            </a:xfrm>
            <a:prstGeom prst="line">
              <a:avLst/>
            </a:prstGeom>
            <a:ln>
              <a:solidFill>
                <a:srgbClr val="009FB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2" name="矩形 78851"/>
          <p:cNvSpPr/>
          <p:nvPr/>
        </p:nvSpPr>
        <p:spPr>
          <a:xfrm>
            <a:off x="1034415" y="2241550"/>
            <a:ext cx="10123170" cy="3105150"/>
          </a:xfrm>
          <a:prstGeom prst="rect">
            <a:avLst/>
          </a:prstGeom>
          <a:noFill/>
          <a:ln w="25400">
            <a:noFill/>
          </a:ln>
        </p:spPr>
        <p:txBody>
          <a:bodyPr wrap="square">
            <a:spAutoFit/>
          </a:bodyPr>
          <a:lstStyle/>
          <a:p>
            <a:pPr marL="440055" indent="-440055">
              <a:lnSpc>
                <a:spcPct val="14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5. She got a great _________ when she got the </a:t>
            </a:r>
            <a:r>
              <a:rPr lang="en-US" altLang="zh-CN" sz="2800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new phone. </a:t>
            </a:r>
            <a:endParaRPr lang="en-US" altLang="zh-CN" sz="2800" b="1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440055" indent="-440055">
              <a:lnSpc>
                <a:spcPct val="14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6. My grandparents _______ to the countryside last year. They lived with my uncle in a village. </a:t>
            </a:r>
          </a:p>
          <a:p>
            <a:pPr marL="440055" indent="-440055">
              <a:lnSpc>
                <a:spcPct val="14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7. She _______ to learn English when she was ten. </a:t>
            </a:r>
          </a:p>
          <a:p>
            <a:pPr marL="440055" indent="-440055">
              <a:lnSpc>
                <a:spcPct val="14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8. She was really ______ to cross the rope way.</a:t>
            </a:r>
          </a:p>
        </p:txBody>
      </p:sp>
      <p:sp>
        <p:nvSpPr>
          <p:cNvPr id="12" name="Text Box 10"/>
          <p:cNvSpPr txBox="1"/>
          <p:nvPr/>
        </p:nvSpPr>
        <p:spPr>
          <a:xfrm>
            <a:off x="3953510" y="2183765"/>
            <a:ext cx="2207260" cy="6940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surprise</a:t>
            </a:r>
          </a:p>
        </p:txBody>
      </p:sp>
      <p:sp>
        <p:nvSpPr>
          <p:cNvPr id="15" name="Text Box 11"/>
          <p:cNvSpPr txBox="1"/>
          <p:nvPr/>
        </p:nvSpPr>
        <p:spPr>
          <a:xfrm>
            <a:off x="4279900" y="2842895"/>
            <a:ext cx="1823085" cy="6940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moved</a:t>
            </a:r>
          </a:p>
        </p:txBody>
      </p:sp>
      <p:sp>
        <p:nvSpPr>
          <p:cNvPr id="16" name="Text Box 11"/>
          <p:cNvSpPr txBox="1"/>
          <p:nvPr/>
        </p:nvSpPr>
        <p:spPr>
          <a:xfrm>
            <a:off x="2148205" y="4036060"/>
            <a:ext cx="1937385" cy="6940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started</a:t>
            </a:r>
          </a:p>
        </p:txBody>
      </p:sp>
      <p:sp>
        <p:nvSpPr>
          <p:cNvPr id="17" name="Text Box 11"/>
          <p:cNvSpPr txBox="1"/>
          <p:nvPr/>
        </p:nvSpPr>
        <p:spPr>
          <a:xfrm>
            <a:off x="3636010" y="4618990"/>
            <a:ext cx="2039620" cy="6940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scared</a:t>
            </a:r>
          </a:p>
        </p:txBody>
      </p:sp>
      <p:sp>
        <p:nvSpPr>
          <p:cNvPr id="7" name="Text Box 2"/>
          <p:cNvSpPr txBox="1"/>
          <p:nvPr/>
        </p:nvSpPr>
        <p:spPr>
          <a:xfrm>
            <a:off x="906529" y="1103591"/>
            <a:ext cx="9915895" cy="566309"/>
          </a:xfrm>
          <a:prstGeom prst="rect">
            <a:avLst/>
          </a:prstGeom>
          <a:solidFill>
            <a:srgbClr val="CCFF99"/>
          </a:solidFill>
          <a:ln w="25400" cap="flat" cmpd="sng">
            <a:solidFill>
              <a:srgbClr val="0033CC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ago     tent      surprise       moon   scared      move     start    into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6" grpId="0"/>
      <p:bldP spid="1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2915" y="582930"/>
            <a:ext cx="11704955" cy="5640705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zh-CN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二、用所给词的</a:t>
            </a:r>
            <a:r>
              <a:rPr lang="zh-CN" altLang="en-US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适当</a:t>
            </a:r>
            <a:r>
              <a:rPr lang="zh-CN" altLang="en-US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形式</a:t>
            </a:r>
            <a:r>
              <a:rPr lang="zh-CN" alt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填空</a:t>
            </a:r>
            <a:r>
              <a:rPr lang="zh-CN" altLang="en-US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zh-CN" altLang="en-US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She _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____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  (make) a fire _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____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__( cook) some food yesterday.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They went ________(camp)in a small village in India.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When we_______( look) out of our tent, we ____(see) a big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snake  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____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      (sleep) near the fire.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She got a great _________(surprise) when she heard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__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____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_____ (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surprise)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news.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7.She was greatly______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___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_(surprise). 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6.she was too______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_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(scare)_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____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___(move)when she ____(see) the 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____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___(scare) snake. </a:t>
            </a:r>
          </a:p>
        </p:txBody>
      </p:sp>
      <p:sp>
        <p:nvSpPr>
          <p:cNvPr id="3" name="矩形 2"/>
          <p:cNvSpPr/>
          <p:nvPr/>
        </p:nvSpPr>
        <p:spPr>
          <a:xfrm>
            <a:off x="1458915" y="1189870"/>
            <a:ext cx="89408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made</a:t>
            </a:r>
          </a:p>
        </p:txBody>
      </p:sp>
      <p:sp>
        <p:nvSpPr>
          <p:cNvPr id="5" name="矩形 4"/>
          <p:cNvSpPr/>
          <p:nvPr/>
        </p:nvSpPr>
        <p:spPr>
          <a:xfrm>
            <a:off x="4146224" y="1189681"/>
            <a:ext cx="112268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cook </a:t>
            </a:r>
          </a:p>
        </p:txBody>
      </p:sp>
      <p:sp>
        <p:nvSpPr>
          <p:cNvPr id="6" name="矩形 5"/>
          <p:cNvSpPr/>
          <p:nvPr/>
        </p:nvSpPr>
        <p:spPr>
          <a:xfrm>
            <a:off x="2211426" y="1739467"/>
            <a:ext cx="130048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camping</a:t>
            </a:r>
          </a:p>
        </p:txBody>
      </p:sp>
      <p:sp>
        <p:nvSpPr>
          <p:cNvPr id="7" name="矩形 6"/>
          <p:cNvSpPr/>
          <p:nvPr/>
        </p:nvSpPr>
        <p:spPr>
          <a:xfrm>
            <a:off x="2071726" y="2324986"/>
            <a:ext cx="104648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looked</a:t>
            </a:r>
          </a:p>
        </p:txBody>
      </p:sp>
      <p:sp>
        <p:nvSpPr>
          <p:cNvPr id="8" name="矩形 7"/>
          <p:cNvSpPr/>
          <p:nvPr/>
        </p:nvSpPr>
        <p:spPr>
          <a:xfrm>
            <a:off x="6488735" y="2327356"/>
            <a:ext cx="67437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saw</a:t>
            </a:r>
          </a:p>
        </p:txBody>
      </p:sp>
      <p:sp>
        <p:nvSpPr>
          <p:cNvPr id="9" name="矩形 8"/>
          <p:cNvSpPr/>
          <p:nvPr/>
        </p:nvSpPr>
        <p:spPr>
          <a:xfrm>
            <a:off x="9564370" y="2312035"/>
            <a:ext cx="1336675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sleeping</a:t>
            </a:r>
          </a:p>
        </p:txBody>
      </p:sp>
      <p:sp>
        <p:nvSpPr>
          <p:cNvPr id="10" name="矩形 9"/>
          <p:cNvSpPr/>
          <p:nvPr/>
        </p:nvSpPr>
        <p:spPr>
          <a:xfrm>
            <a:off x="2897965" y="3321566"/>
            <a:ext cx="124968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surprise</a:t>
            </a:r>
          </a:p>
        </p:txBody>
      </p:sp>
      <p:sp>
        <p:nvSpPr>
          <p:cNvPr id="11" name="矩形 10"/>
          <p:cNvSpPr/>
          <p:nvPr/>
        </p:nvSpPr>
        <p:spPr>
          <a:xfrm>
            <a:off x="8268877" y="3321566"/>
            <a:ext cx="1520825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surprising</a:t>
            </a:r>
          </a:p>
        </p:txBody>
      </p:sp>
      <p:sp>
        <p:nvSpPr>
          <p:cNvPr id="12" name="矩形 11"/>
          <p:cNvSpPr/>
          <p:nvPr/>
        </p:nvSpPr>
        <p:spPr>
          <a:xfrm>
            <a:off x="2910854" y="4474246"/>
            <a:ext cx="1419225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surprised</a:t>
            </a:r>
          </a:p>
        </p:txBody>
      </p:sp>
      <p:sp>
        <p:nvSpPr>
          <p:cNvPr id="13" name="矩形 12"/>
          <p:cNvSpPr/>
          <p:nvPr/>
        </p:nvSpPr>
        <p:spPr>
          <a:xfrm>
            <a:off x="2263094" y="5027113"/>
            <a:ext cx="102362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scared</a:t>
            </a:r>
          </a:p>
        </p:txBody>
      </p:sp>
      <p:sp>
        <p:nvSpPr>
          <p:cNvPr id="14" name="矩形 13"/>
          <p:cNvSpPr/>
          <p:nvPr/>
        </p:nvSpPr>
        <p:spPr>
          <a:xfrm>
            <a:off x="4214111" y="5027113"/>
            <a:ext cx="1207135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move</a:t>
            </a:r>
          </a:p>
        </p:txBody>
      </p:sp>
      <p:sp>
        <p:nvSpPr>
          <p:cNvPr id="15" name="矩形 14"/>
          <p:cNvSpPr/>
          <p:nvPr/>
        </p:nvSpPr>
        <p:spPr>
          <a:xfrm>
            <a:off x="9454578" y="5027113"/>
            <a:ext cx="876935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scary</a:t>
            </a:r>
          </a:p>
        </p:txBody>
      </p:sp>
      <p:sp>
        <p:nvSpPr>
          <p:cNvPr id="16" name="矩形 15"/>
          <p:cNvSpPr/>
          <p:nvPr/>
        </p:nvSpPr>
        <p:spPr>
          <a:xfrm>
            <a:off x="7502261" y="4896620"/>
            <a:ext cx="674370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Text Box 27"/>
          <p:cNvSpPr txBox="1"/>
          <p:nvPr/>
        </p:nvSpPr>
        <p:spPr>
          <a:xfrm>
            <a:off x="1542456" y="1262878"/>
            <a:ext cx="9845980" cy="9531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8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What 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kind of animals are people sometimes afraid of? Why? Make a list.</a:t>
            </a:r>
          </a:p>
        </p:txBody>
      </p:sp>
      <p:pic>
        <p:nvPicPr>
          <p:cNvPr id="34822" name="图片 34821" descr="fog-003545"/>
          <p:cNvPicPr>
            <a:picLocks noChangeAspect="1"/>
          </p:cNvPicPr>
          <p:nvPr/>
        </p:nvPicPr>
        <p:blipFill>
          <a:blip r:embed="rId2"/>
          <a:srcRect t="3488"/>
          <a:stretch>
            <a:fillRect/>
          </a:stretch>
        </p:blipFill>
        <p:spPr>
          <a:xfrm>
            <a:off x="1623060" y="2396490"/>
            <a:ext cx="4697095" cy="304609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824" name="图片 34823" descr="6862646_235921695149_2"/>
          <p:cNvPicPr>
            <a:picLocks noChangeAspect="1"/>
          </p:cNvPicPr>
          <p:nvPr/>
        </p:nvPicPr>
        <p:blipFill>
          <a:blip r:embed="rId3"/>
          <a:srcRect b="3125"/>
          <a:stretch>
            <a:fillRect/>
          </a:stretch>
        </p:blipFill>
        <p:spPr>
          <a:xfrm>
            <a:off x="7023100" y="2364105"/>
            <a:ext cx="2727325" cy="302641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4825" name="矩形 34824"/>
          <p:cNvSpPr/>
          <p:nvPr/>
        </p:nvSpPr>
        <p:spPr>
          <a:xfrm>
            <a:off x="2734945" y="5520849"/>
            <a:ext cx="235966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crocodile </a:t>
            </a:r>
            <a:r>
              <a:rPr lang="zh-CN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鳄鱼  </a:t>
            </a:r>
          </a:p>
        </p:txBody>
      </p:sp>
      <p:sp>
        <p:nvSpPr>
          <p:cNvPr id="34826" name="矩形 34825"/>
          <p:cNvSpPr/>
          <p:nvPr/>
        </p:nvSpPr>
        <p:spPr>
          <a:xfrm>
            <a:off x="7463155" y="5520849"/>
            <a:ext cx="1872615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lizard </a:t>
            </a:r>
            <a:r>
              <a:rPr lang="zh-CN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蜥蜴 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247015" y="169545"/>
            <a:ext cx="3304540" cy="1003300"/>
            <a:chOff x="700" y="622"/>
            <a:chExt cx="5204" cy="1580"/>
          </a:xfrm>
        </p:grpSpPr>
        <p:sp>
          <p:nvSpPr>
            <p:cNvPr id="5" name="TextBox 2"/>
            <p:cNvSpPr txBox="1"/>
            <p:nvPr/>
          </p:nvSpPr>
          <p:spPr>
            <a:xfrm>
              <a:off x="1900" y="963"/>
              <a:ext cx="3850" cy="10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600" b="1" dirty="0" smtClean="0">
                  <a:solidFill>
                    <a:srgbClr val="009FB9"/>
                  </a:solidFill>
                  <a:latin typeface="+mj-ea"/>
                  <a:ea typeface="+mj-ea"/>
                </a:rPr>
                <a:t>课 堂 导 入</a:t>
              </a:r>
            </a:p>
          </p:txBody>
        </p:sp>
        <p:pic>
          <p:nvPicPr>
            <p:cNvPr id="6" name="图片 5" descr="标题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00" y="622"/>
              <a:ext cx="1580" cy="1580"/>
            </a:xfrm>
            <a:prstGeom prst="rect">
              <a:avLst/>
            </a:prstGeom>
          </p:spPr>
        </p:pic>
        <p:cxnSp>
          <p:nvCxnSpPr>
            <p:cNvPr id="7" name="直接连接符 6"/>
            <p:cNvCxnSpPr/>
            <p:nvPr/>
          </p:nvCxnSpPr>
          <p:spPr>
            <a:xfrm>
              <a:off x="1161" y="1880"/>
              <a:ext cx="4743" cy="0"/>
            </a:xfrm>
            <a:prstGeom prst="line">
              <a:avLst/>
            </a:prstGeom>
            <a:ln>
              <a:solidFill>
                <a:srgbClr val="009FB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1" name="Oval 12"/>
          <p:cNvSpPr>
            <a:spLocks noChangeArrowheads="1"/>
          </p:cNvSpPr>
          <p:nvPr/>
        </p:nvSpPr>
        <p:spPr bwMode="auto">
          <a:xfrm>
            <a:off x="646389" y="1172845"/>
            <a:ext cx="793791" cy="710416"/>
          </a:xfrm>
          <a:prstGeom prst="ellipse">
            <a:avLst/>
          </a:prstGeom>
          <a:solidFill>
            <a:schemeClr val="accent2"/>
          </a:solidFill>
          <a:ln w="9525">
            <a:solidFill>
              <a:srgbClr val="FFCC00"/>
            </a:solidFill>
            <a:round/>
          </a:ln>
          <a:effectLst/>
        </p:spPr>
        <p:txBody>
          <a:bodyPr wrap="none" anchor="ctr"/>
          <a:lstStyle/>
          <a:p>
            <a:pPr algn="ctr"/>
            <a:r>
              <a:rPr lang="en-US" altLang="zh-CN" sz="3300" b="1" dirty="0" smtClean="0">
                <a:solidFill>
                  <a:schemeClr val="bg1"/>
                </a:solidFill>
                <a:latin typeface="Arial Black" panose="020B0A04020102020204" pitchFamily="34" charset="0"/>
                <a:ea typeface="黑体" panose="02010609060101010101" pitchFamily="49" charset="-122"/>
              </a:rPr>
              <a:t>2a</a:t>
            </a:r>
            <a:endParaRPr lang="en-US" altLang="zh-CN" sz="3300" b="1" dirty="0">
              <a:solidFill>
                <a:schemeClr val="bg1"/>
              </a:solidFill>
              <a:latin typeface="Arial Black" panose="020B0A04020102020204" pitchFamily="34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5" grpId="0"/>
      <p:bldP spid="3482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6125" y="621665"/>
            <a:ext cx="457517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4000" b="1" kern="10" spc="-429" dirty="0">
                <a:ln w="12700">
                  <a:solidFill>
                    <a:srgbClr val="000099"/>
                  </a:solidFill>
                  <a:rou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 Black" panose="020B0A04020102020204"/>
                <a:ea typeface="宋体" panose="02010600030101010101" pitchFamily="2" charset="-122"/>
              </a:rPr>
              <a:t>Homework</a:t>
            </a:r>
            <a:endParaRPr lang="zh-CN" altLang="en-US" sz="4000" b="1" kern="10" spc="-429" dirty="0">
              <a:ln w="12700">
                <a:solidFill>
                  <a:srgbClr val="000099"/>
                </a:solidFill>
                <a:rou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Arial Black" panose="020B0A04020102020204"/>
              <a:ea typeface="宋体" panose="02010600030101010101" pitchFamily="2" charset="-122"/>
            </a:endParaRPr>
          </a:p>
        </p:txBody>
      </p:sp>
      <p:sp>
        <p:nvSpPr>
          <p:cNvPr id="3" name="Text Box 9"/>
          <p:cNvSpPr txBox="1">
            <a:spLocks noChangeArrowheads="1"/>
          </p:cNvSpPr>
          <p:nvPr/>
        </p:nvSpPr>
        <p:spPr bwMode="auto">
          <a:xfrm>
            <a:off x="1979886" y="2194552"/>
            <a:ext cx="8526750" cy="2287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>
                        <a:alpha val="32001"/>
                      </a:schemeClr>
                    </a:gs>
                    <a:gs pos="100000">
                      <a:srgbClr val="FFFFCC">
                        <a:alpha val="4800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46405" indent="-446405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1154430" indent="-3429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676400" indent="-3429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2199005" indent="-3429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720975" indent="-3429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3178175" indent="-3429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3635375" indent="-3429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4092575" indent="-3429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4549775" indent="-3429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40000"/>
              </a:lnSpc>
            </a:pPr>
            <a:r>
              <a:rPr lang="en-US" altLang="zh-CN" sz="3400" b="1" dirty="0" smtClean="0">
                <a:ea typeface="宋体" panose="02010600030101010101" pitchFamily="2" charset="-122"/>
              </a:rPr>
              <a:t>   1.Review </a:t>
            </a:r>
            <a:r>
              <a:rPr lang="en-US" altLang="zh-CN" sz="3400" b="1" dirty="0">
                <a:ea typeface="宋体" panose="02010600030101010101" pitchFamily="2" charset="-122"/>
              </a:rPr>
              <a:t>the new words and expressions </a:t>
            </a:r>
            <a:r>
              <a:rPr lang="en-US" altLang="zh-CN" sz="3400" b="1" dirty="0" smtClean="0">
                <a:ea typeface="宋体" panose="02010600030101010101" pitchFamily="2" charset="-122"/>
              </a:rPr>
              <a:t>we’ve learned </a:t>
            </a:r>
            <a:r>
              <a:rPr lang="en-US" altLang="zh-CN" sz="3400" b="1" dirty="0">
                <a:ea typeface="宋体" panose="02010600030101010101" pitchFamily="2" charset="-122"/>
              </a:rPr>
              <a:t>today</a:t>
            </a:r>
            <a:r>
              <a:rPr lang="en-US" altLang="zh-CN" sz="3400" b="1" dirty="0" smtClean="0">
                <a:ea typeface="宋体" panose="02010600030101010101" pitchFamily="2" charset="-122"/>
              </a:rPr>
              <a:t>.</a:t>
            </a:r>
          </a:p>
          <a:p>
            <a:pPr eaLnBrk="1" hangingPunct="1">
              <a:lnSpc>
                <a:spcPct val="140000"/>
              </a:lnSpc>
            </a:pPr>
            <a:r>
              <a:rPr lang="en-US" altLang="zh-CN" sz="3400" b="1" dirty="0" smtClean="0"/>
              <a:t>    2.Retell the passage in 2b</a:t>
            </a:r>
            <a:r>
              <a:rPr lang="en-US" altLang="zh-CN" sz="3400" b="1" dirty="0"/>
              <a:t>.</a:t>
            </a:r>
            <a:endParaRPr kumimoji="1" lang="en-US" altLang="zh-CN" sz="3600" dirty="0">
              <a:solidFill>
                <a:srgbClr val="00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77" y="3622052"/>
            <a:ext cx="1606550" cy="2424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 descr="图片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4129" y="-11428"/>
            <a:ext cx="12244705" cy="6891655"/>
          </a:xfrm>
          <a:prstGeom prst="rect">
            <a:avLst/>
          </a:prstGeom>
        </p:spPr>
      </p:pic>
      <p:pic>
        <p:nvPicPr>
          <p:cNvPr id="24" name="图片 23" descr="书本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48191" y="4932680"/>
            <a:ext cx="2852420" cy="17678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矩形 1"/>
          <p:cNvSpPr/>
          <p:nvPr/>
        </p:nvSpPr>
        <p:spPr>
          <a:xfrm>
            <a:off x="3102307" y="1910031"/>
            <a:ext cx="663194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9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FF"/>
                </a:solidFill>
                <a:effectLst/>
                <a:latin typeface="Brush Script Std" panose="03060802040607070404" pitchFamily="66" charset="0"/>
              </a:rPr>
              <a:t>Thank you !</a:t>
            </a:r>
            <a:endParaRPr lang="zh-CN" altLang="en-US" sz="9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3333FF"/>
              </a:solidFill>
              <a:effectLst/>
              <a:latin typeface="Brush Script Std" panose="03060802040607070404" pitchFamily="66" charset="0"/>
            </a:endParaRPr>
          </a:p>
        </p:txBody>
      </p:sp>
      <p:pic>
        <p:nvPicPr>
          <p:cNvPr id="3" name="图片 2" descr="星仔再见(1)(1)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88290" y="2709547"/>
            <a:ext cx="3816351" cy="390588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0942" y="4932681"/>
            <a:ext cx="1646239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2500" name="图片 362499" descr="yt-p003489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1795" y="460375"/>
            <a:ext cx="3812540" cy="3146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62501" name="图片 362500" descr="201082210355618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9190" y="2823671"/>
            <a:ext cx="3858910" cy="308655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62502" name="矩形 362501"/>
          <p:cNvSpPr/>
          <p:nvPr/>
        </p:nvSpPr>
        <p:spPr>
          <a:xfrm>
            <a:off x="2816860" y="3678238"/>
            <a:ext cx="1370965" cy="114935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/>
          <a:p>
            <a:pPr algn="ctr">
              <a:lnSpc>
                <a:spcPct val="105000"/>
              </a:lnSpc>
              <a:spcBef>
                <a:spcPct val="5000"/>
              </a:spcBef>
            </a:pP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tiger</a:t>
            </a:r>
          </a:p>
          <a:p>
            <a:pPr algn="ctr">
              <a:lnSpc>
                <a:spcPct val="105000"/>
              </a:lnSpc>
              <a:spcBef>
                <a:spcPct val="5000"/>
              </a:spcBef>
            </a:pP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老虎 </a:t>
            </a:r>
            <a:r>
              <a:rPr lang="zh-CN" altLang="en-US" sz="1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</a:t>
            </a:r>
          </a:p>
        </p:txBody>
      </p:sp>
      <p:sp>
        <p:nvSpPr>
          <p:cNvPr id="362503" name="矩形 362502"/>
          <p:cNvSpPr/>
          <p:nvPr/>
        </p:nvSpPr>
        <p:spPr>
          <a:xfrm>
            <a:off x="7440930" y="1548448"/>
            <a:ext cx="1663065" cy="107632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/>
          <a:p>
            <a:pPr algn="ctr"/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lion</a:t>
            </a:r>
          </a:p>
          <a:p>
            <a:pPr algn="ctr"/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狮子  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2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62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625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62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625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625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2502" grpId="0"/>
      <p:bldP spid="36250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5" name="图片 35844" descr="2839526_114311541461_2"/>
          <p:cNvPicPr>
            <a:picLocks noChangeAspect="1"/>
          </p:cNvPicPr>
          <p:nvPr/>
        </p:nvPicPr>
        <p:blipFill>
          <a:blip r:embed="rId2"/>
          <a:srcRect b="5360"/>
          <a:stretch>
            <a:fillRect/>
          </a:stretch>
        </p:blipFill>
        <p:spPr>
          <a:xfrm>
            <a:off x="1494790" y="565150"/>
            <a:ext cx="4090035" cy="26587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847" name="图片 35846" descr="127759392234763"/>
          <p:cNvPicPr>
            <a:picLocks noChangeAspect="1"/>
          </p:cNvPicPr>
          <p:nvPr/>
        </p:nvPicPr>
        <p:blipFill>
          <a:blip r:embed="rId3"/>
          <a:srcRect b="4666"/>
          <a:stretch>
            <a:fillRect/>
          </a:stretch>
        </p:blipFill>
        <p:spPr>
          <a:xfrm>
            <a:off x="6202045" y="3223895"/>
            <a:ext cx="3886200" cy="277879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5848" name="矩形 35847"/>
          <p:cNvSpPr/>
          <p:nvPr/>
        </p:nvSpPr>
        <p:spPr>
          <a:xfrm>
            <a:off x="5939432" y="1369346"/>
            <a:ext cx="1176655" cy="107632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shark</a:t>
            </a:r>
          </a:p>
          <a:p>
            <a:pPr algn="ctr"/>
            <a:r>
              <a:rPr lang="zh-CN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鲨鱼</a:t>
            </a:r>
          </a:p>
        </p:txBody>
      </p:sp>
      <p:sp>
        <p:nvSpPr>
          <p:cNvPr id="35849" name="矩形 35848"/>
          <p:cNvSpPr/>
          <p:nvPr/>
        </p:nvSpPr>
        <p:spPr>
          <a:xfrm>
            <a:off x="4632325" y="4095115"/>
            <a:ext cx="1306195" cy="107632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/>
          <a:p>
            <a:pPr algn="ctr"/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snake</a:t>
            </a:r>
            <a:r>
              <a:rPr lang="en-US" altLang="zh-CN" sz="320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</a:p>
          <a:p>
            <a:pPr algn="ctr"/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蛇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8" grpId="0"/>
      <p:bldP spid="3584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标注 14"/>
          <p:cNvSpPr>
            <a:spLocks noChangeArrowheads="1"/>
          </p:cNvSpPr>
          <p:nvPr/>
        </p:nvSpPr>
        <p:spPr bwMode="auto">
          <a:xfrm>
            <a:off x="1305560" y="1481455"/>
            <a:ext cx="5844540" cy="2463165"/>
          </a:xfrm>
          <a:prstGeom prst="wedgeRoundRectCallout">
            <a:avLst>
              <a:gd name="adj1" fmla="val 58662"/>
              <a:gd name="adj2" fmla="val 27153"/>
              <a:gd name="adj3" fmla="val 16667"/>
            </a:avLst>
          </a:prstGeom>
          <a:noFill/>
          <a:ln w="25400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>
              <a:lnSpc>
                <a:spcPct val="110000"/>
              </a:lnSpc>
            </a:pPr>
            <a:r>
              <a:rPr lang="en-US" altLang="zh-CN" sz="3200" b="1" dirty="0">
                <a:latin typeface="Times New Roman" panose="02020603050405020304" pitchFamily="18" charset="0"/>
              </a:rPr>
              <a:t>I think people are afraid of tigers, lions and snakes because they’re scary and they may hurt people.  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51115" y="2480310"/>
            <a:ext cx="2717800" cy="269113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7" descr="图片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3" r="9843"/>
          <a:stretch>
            <a:fillRect/>
          </a:stretch>
        </p:blipFill>
        <p:spPr bwMode="auto">
          <a:xfrm>
            <a:off x="5127676" y="2351087"/>
            <a:ext cx="2376488" cy="215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479392" y="4511358"/>
            <a:ext cx="2808287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 dirty="0">
                <a:latin typeface="Times New Roman" panose="02020603050405020304" pitchFamily="18" charset="0"/>
                <a:ea typeface="Arial Unicode MS" panose="020B0604020202020204" pitchFamily="34" charset="-122"/>
                <a:cs typeface="Arial Unicode MS" panose="020B0604020202020204" pitchFamily="34" charset="-122"/>
              </a:rPr>
              <a:t>two tigers sleeping near the fire </a:t>
            </a:r>
            <a:endParaRPr lang="en-US" altLang="zh-CN" sz="2800" b="1" dirty="0">
              <a:solidFill>
                <a:srgbClr val="0000FF"/>
              </a:solidFill>
              <a:latin typeface="Times New Roman" panose="02020603050405020304" pitchFamily="18" charset="0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pPr eaLnBrk="1" hangingPunct="1"/>
            <a:endParaRPr lang="en-US" altLang="zh-CN" sz="2800" b="1" dirty="0">
              <a:latin typeface="Times New Roman" panose="02020603050405020304" pitchFamily="18" charset="0"/>
            </a:endParaRPr>
          </a:p>
        </p:txBody>
      </p:sp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4912519" y="4789488"/>
            <a:ext cx="3455988" cy="953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 dirty="0">
                <a:latin typeface="Times New Roman" panose="02020603050405020304" pitchFamily="18" charset="0"/>
              </a:rPr>
              <a:t>went camping in</a:t>
            </a:r>
          </a:p>
          <a:p>
            <a:pPr eaLnBrk="1" hangingPunct="1"/>
            <a:r>
              <a:rPr lang="en-US" altLang="zh-CN" sz="2800" b="1" dirty="0">
                <a:latin typeface="Times New Roman" panose="02020603050405020304" pitchFamily="18" charset="0"/>
              </a:rPr>
              <a:t>a small village</a:t>
            </a:r>
          </a:p>
        </p:txBody>
      </p:sp>
      <p:pic>
        <p:nvPicPr>
          <p:cNvPr id="5" name="Picture 14" descr="E:\图片库\动作\篝火上做饭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42"/>
          <a:stretch>
            <a:fillRect/>
          </a:stretch>
        </p:blipFill>
        <p:spPr bwMode="auto">
          <a:xfrm>
            <a:off x="8293735" y="2351405"/>
            <a:ext cx="2245995" cy="2160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6"/>
          <p:cNvSpPr txBox="1">
            <a:spLocks noChangeArrowheads="1"/>
          </p:cNvSpPr>
          <p:nvPr/>
        </p:nvSpPr>
        <p:spPr bwMode="auto">
          <a:xfrm>
            <a:off x="8293894" y="4789488"/>
            <a:ext cx="26289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latin typeface="Times New Roman" panose="02020603050405020304" pitchFamily="18" charset="0"/>
                <a:ea typeface="Arial Unicode MS" panose="020B0604020202020204" pitchFamily="34" charset="-122"/>
                <a:cs typeface="Arial Unicode MS" panose="020B0604020202020204" pitchFamily="34" charset="-122"/>
              </a:rPr>
              <a:t>made a fire to cook food on</a:t>
            </a:r>
          </a:p>
        </p:txBody>
      </p:sp>
      <p:pic>
        <p:nvPicPr>
          <p:cNvPr id="7" name="Picture 15" descr="E:\图片库\情景\篝火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182" y="2728913"/>
            <a:ext cx="13081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0" descr="E:\图片库\动作\老虎睡觉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36"/>
          <a:stretch>
            <a:fillRect/>
          </a:stretch>
        </p:blipFill>
        <p:spPr bwMode="auto">
          <a:xfrm>
            <a:off x="2837180" y="3101340"/>
            <a:ext cx="1656080" cy="1126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/>
          <p:nvPr/>
        </p:nvSpPr>
        <p:spPr>
          <a:xfrm>
            <a:off x="1730457" y="1243091"/>
            <a:ext cx="8891526" cy="6076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Listen to Lisa’s 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weekend. Tick (√) the right pictures. </a:t>
            </a:r>
          </a:p>
        </p:txBody>
      </p:sp>
      <p:pic>
        <p:nvPicPr>
          <p:cNvPr id="10" name="矩形 31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3427" y="1521897"/>
            <a:ext cx="1554162" cy="148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矩形 31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1263" y="1369508"/>
            <a:ext cx="1554162" cy="148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Section B 2b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5825" y="1330064"/>
            <a:ext cx="609600" cy="609600"/>
          </a:xfrm>
          <a:prstGeom prst="rect">
            <a:avLst/>
          </a:prstGeom>
        </p:spPr>
      </p:pic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827158" y="1198731"/>
            <a:ext cx="793791" cy="646331"/>
          </a:xfrm>
          <a:prstGeom prst="ellipse">
            <a:avLst/>
          </a:prstGeom>
          <a:solidFill>
            <a:schemeClr val="accent2"/>
          </a:solidFill>
          <a:ln w="9525">
            <a:solidFill>
              <a:srgbClr val="FFCC00"/>
            </a:solidFill>
            <a:round/>
          </a:ln>
          <a:effectLst/>
        </p:spPr>
        <p:txBody>
          <a:bodyPr wrap="none" anchor="ctr"/>
          <a:lstStyle/>
          <a:p>
            <a:pPr algn="ctr"/>
            <a:r>
              <a:rPr lang="en-US" altLang="zh-CN" sz="3300" b="1" dirty="0" smtClean="0">
                <a:solidFill>
                  <a:schemeClr val="bg1"/>
                </a:solidFill>
                <a:latin typeface="Arial Black" panose="020B0A04020102020204" pitchFamily="34" charset="0"/>
                <a:ea typeface="黑体" panose="02010609060101010101" pitchFamily="49" charset="-122"/>
              </a:rPr>
              <a:t>2b</a:t>
            </a:r>
            <a:endParaRPr lang="en-US" altLang="zh-CN" sz="3300" b="1" dirty="0">
              <a:solidFill>
                <a:schemeClr val="bg1"/>
              </a:solidFill>
              <a:latin typeface="Arial Black" panose="020B0A04020102020204" pitchFamily="34" charset="0"/>
              <a:ea typeface="黑体" panose="02010609060101010101" pitchFamily="49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287282" y="-21590"/>
            <a:ext cx="3390955" cy="1003300"/>
            <a:chOff x="859" y="622"/>
            <a:chExt cx="4422" cy="1580"/>
          </a:xfrm>
        </p:grpSpPr>
        <p:sp>
          <p:nvSpPr>
            <p:cNvPr id="15" name="TextBox 2"/>
            <p:cNvSpPr txBox="1"/>
            <p:nvPr/>
          </p:nvSpPr>
          <p:spPr>
            <a:xfrm>
              <a:off x="1900" y="963"/>
              <a:ext cx="2888" cy="10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3600" b="1" dirty="0" smtClean="0">
                  <a:solidFill>
                    <a:srgbClr val="009FB9"/>
                  </a:solidFill>
                  <a:latin typeface="+mj-ea"/>
                  <a:ea typeface="+mj-ea"/>
                </a:rPr>
                <a:t>课 堂 达 标</a:t>
              </a:r>
            </a:p>
          </p:txBody>
        </p:sp>
        <p:pic>
          <p:nvPicPr>
            <p:cNvPr id="16" name="图片 15" descr="标题2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59" y="622"/>
              <a:ext cx="1421" cy="1580"/>
            </a:xfrm>
            <a:prstGeom prst="rect">
              <a:avLst/>
            </a:prstGeom>
          </p:spPr>
        </p:pic>
        <p:cxnSp>
          <p:nvCxnSpPr>
            <p:cNvPr id="17" name="直接连接符 16"/>
            <p:cNvCxnSpPr/>
            <p:nvPr/>
          </p:nvCxnSpPr>
          <p:spPr>
            <a:xfrm>
              <a:off x="1161" y="1880"/>
              <a:ext cx="4120" cy="0"/>
            </a:xfrm>
            <a:prstGeom prst="line">
              <a:avLst/>
            </a:prstGeom>
            <a:ln>
              <a:solidFill>
                <a:srgbClr val="009FB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97567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3" grpId="0"/>
      <p:bldP spid="4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Text Box 27"/>
          <p:cNvSpPr txBox="1"/>
          <p:nvPr/>
        </p:nvSpPr>
        <p:spPr>
          <a:xfrm>
            <a:off x="1565275" y="643890"/>
            <a:ext cx="931735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8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Read 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about Lisa’s weekend and answer the questions.</a:t>
            </a:r>
          </a:p>
        </p:txBody>
      </p:sp>
      <p:sp>
        <p:nvSpPr>
          <p:cNvPr id="9" name="Text Box 34"/>
          <p:cNvSpPr txBox="1"/>
          <p:nvPr/>
        </p:nvSpPr>
        <p:spPr>
          <a:xfrm>
            <a:off x="1645285" y="1450340"/>
            <a:ext cx="8338820" cy="42030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ct val="15000"/>
              </a:spcBef>
              <a:buAutoNum type="arabicPeriod"/>
            </a:pPr>
            <a:r>
              <a:rPr lang="en-US" altLang="zh-CN" sz="2800" b="1" dirty="0">
                <a:latin typeface="Times New Roman" panose="02020603050405020304" pitchFamily="18" charset="0"/>
              </a:rPr>
              <a:t>How was Lisa’s weekend?</a:t>
            </a:r>
          </a:p>
          <a:p>
            <a:pPr marL="342900" indent="-342900">
              <a:lnSpc>
                <a:spcPct val="150000"/>
              </a:lnSpc>
              <a:spcBef>
                <a:spcPct val="15000"/>
              </a:spcBef>
            </a:pPr>
            <a:endParaRPr lang="en-US" altLang="zh-CN" sz="2800" b="1" dirty="0">
              <a:latin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spcBef>
                <a:spcPct val="15000"/>
              </a:spcBef>
            </a:pPr>
            <a:r>
              <a:rPr lang="en-US" altLang="zh-CN" sz="2800" b="1" dirty="0">
                <a:latin typeface="Times New Roman" panose="02020603050405020304" pitchFamily="18" charset="0"/>
              </a:rPr>
              <a:t>2. Where did Lisa and her family go last weekend?</a:t>
            </a:r>
          </a:p>
          <a:p>
            <a:pPr marL="342900" indent="-342900">
              <a:lnSpc>
                <a:spcPct val="150000"/>
              </a:lnSpc>
              <a:spcBef>
                <a:spcPct val="15000"/>
              </a:spcBef>
            </a:pPr>
            <a:endParaRPr lang="en-US" altLang="zh-CN" sz="2800" b="1" dirty="0">
              <a:latin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spcBef>
                <a:spcPct val="15000"/>
              </a:spcBef>
            </a:pPr>
            <a:r>
              <a:rPr lang="en-US" altLang="zh-CN" sz="2800" b="1" dirty="0">
                <a:latin typeface="Times New Roman" panose="02020603050405020304" pitchFamily="18" charset="0"/>
              </a:rPr>
              <a:t>3. How did Lisa feel when she saw the snake?</a:t>
            </a:r>
          </a:p>
          <a:p>
            <a:pPr marL="342900" indent="-342900">
              <a:lnSpc>
                <a:spcPct val="130000"/>
              </a:lnSpc>
              <a:spcBef>
                <a:spcPct val="15000"/>
              </a:spcBef>
            </a:pPr>
            <a:endParaRPr lang="en-US" altLang="zh-CN" sz="2800" b="1" dirty="0">
              <a:latin typeface="Times New Roman" panose="02020603050405020304" pitchFamily="18" charset="0"/>
            </a:endParaRPr>
          </a:p>
        </p:txBody>
      </p:sp>
      <p:sp>
        <p:nvSpPr>
          <p:cNvPr id="10" name="文本框 54277"/>
          <p:cNvSpPr txBox="1"/>
          <p:nvPr/>
        </p:nvSpPr>
        <p:spPr>
          <a:xfrm>
            <a:off x="1996869" y="2072820"/>
            <a:ext cx="4373245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It was interesting but scary.</a:t>
            </a:r>
          </a:p>
        </p:txBody>
      </p:sp>
      <p:sp>
        <p:nvSpPr>
          <p:cNvPr id="11" name="文本框 54278"/>
          <p:cNvSpPr txBox="1"/>
          <p:nvPr/>
        </p:nvSpPr>
        <p:spPr>
          <a:xfrm>
            <a:off x="1990272" y="3560348"/>
            <a:ext cx="672655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They went to a small village in India.</a:t>
            </a:r>
          </a:p>
        </p:txBody>
      </p:sp>
      <p:sp>
        <p:nvSpPr>
          <p:cNvPr id="14" name="文本框 54279"/>
          <p:cNvSpPr txBox="1"/>
          <p:nvPr/>
        </p:nvSpPr>
        <p:spPr>
          <a:xfrm>
            <a:off x="1977572" y="4893309"/>
            <a:ext cx="649605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She was so scared that she couldn’t move.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Text Box 34"/>
          <p:cNvSpPr txBox="1"/>
          <p:nvPr/>
        </p:nvSpPr>
        <p:spPr>
          <a:xfrm>
            <a:off x="1161192" y="752426"/>
            <a:ext cx="9614956" cy="50006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</a:ln>
        </p:spPr>
        <p:txBody>
          <a:bodyPr wrap="square">
            <a:spAutoFit/>
          </a:bodyPr>
          <a:lstStyle/>
          <a:p>
            <a:pPr lvl="0" indent="0" algn="l">
              <a:lnSpc>
                <a:spcPct val="150000"/>
              </a:lnSpc>
              <a:spcBef>
                <a:spcPct val="15000"/>
              </a:spcBef>
              <a:buClrTx/>
              <a:buSzTx/>
              <a:buFontTx/>
              <a:buNone/>
            </a:pPr>
            <a:r>
              <a:rPr lang="en-US" altLang="zh-CN" sz="2800" b="1" dirty="0">
                <a:latin typeface="Times New Roman" panose="02020603050405020304" pitchFamily="18" charset="0"/>
                <a:sym typeface="+mn-ea"/>
              </a:rPr>
              <a:t>4. What did Lisa and her sister do?</a:t>
            </a:r>
          </a:p>
          <a:p>
            <a:pPr marL="342900" lvl="0" indent="-342900" algn="l">
              <a:lnSpc>
                <a:spcPct val="150000"/>
              </a:lnSpc>
              <a:spcBef>
                <a:spcPct val="15000"/>
              </a:spcBef>
              <a:buClrTx/>
              <a:buSzTx/>
              <a:buFontTx/>
              <a:buAutoNum type="arabicPeriod"/>
            </a:pPr>
            <a:endParaRPr lang="en-US" altLang="zh-CN" sz="2800" b="1" dirty="0">
              <a:latin typeface="Times New Roman" panose="02020603050405020304" pitchFamily="18" charset="0"/>
              <a:sym typeface="+mn-ea"/>
            </a:endParaRPr>
          </a:p>
          <a:p>
            <a:pPr lvl="0" indent="0" algn="l">
              <a:lnSpc>
                <a:spcPct val="150000"/>
              </a:lnSpc>
              <a:spcBef>
                <a:spcPct val="15000"/>
              </a:spcBef>
              <a:buClrTx/>
              <a:buSzTx/>
              <a:buFontTx/>
              <a:buNone/>
            </a:pPr>
            <a:r>
              <a:rPr lang="en-US" altLang="zh-CN" sz="2800" b="1" dirty="0">
                <a:latin typeface="Times New Roman" panose="02020603050405020304" pitchFamily="18" charset="0"/>
                <a:sym typeface="+mn-ea"/>
              </a:rPr>
              <a:t>5. What did their parents do? Why did they do that?</a:t>
            </a:r>
          </a:p>
          <a:p>
            <a:pPr marL="342900" lvl="0" indent="-342900" algn="l">
              <a:lnSpc>
                <a:spcPct val="150000"/>
              </a:lnSpc>
              <a:spcBef>
                <a:spcPct val="15000"/>
              </a:spcBef>
              <a:buClrTx/>
              <a:buSzTx/>
              <a:buFontTx/>
              <a:buAutoNum type="arabicPeriod"/>
            </a:pPr>
            <a:endParaRPr lang="en-US" altLang="zh-CN" sz="2800" b="1" dirty="0">
              <a:latin typeface="Times New Roman" panose="02020603050405020304" pitchFamily="18" charset="0"/>
              <a:sym typeface="+mn-ea"/>
            </a:endParaRPr>
          </a:p>
          <a:p>
            <a:pPr lvl="0" indent="0" algn="l">
              <a:lnSpc>
                <a:spcPct val="150000"/>
              </a:lnSpc>
              <a:spcBef>
                <a:spcPct val="15000"/>
              </a:spcBef>
              <a:buClrTx/>
              <a:buSzTx/>
              <a:buFontTx/>
              <a:buNone/>
            </a:pPr>
            <a:r>
              <a:rPr lang="en-US" altLang="zh-CN" sz="2800" b="1" dirty="0">
                <a:latin typeface="Times New Roman" panose="02020603050405020304" pitchFamily="18" charset="0"/>
                <a:sym typeface="+mn-ea"/>
              </a:rPr>
              <a:t>6. What lesson did Lisa learn from the weekend?</a:t>
            </a:r>
          </a:p>
          <a:p>
            <a:pPr lvl="0" indent="0" algn="l">
              <a:lnSpc>
                <a:spcPct val="150000"/>
              </a:lnSpc>
              <a:spcBef>
                <a:spcPct val="15000"/>
              </a:spcBef>
              <a:buClrTx/>
              <a:buSzTx/>
              <a:buFontTx/>
              <a:buNone/>
            </a:pPr>
            <a:endParaRPr lang="en-US" altLang="zh-CN" sz="2800" b="1" dirty="0">
              <a:latin typeface="Times New Roman" panose="02020603050405020304" pitchFamily="18" charset="0"/>
              <a:sym typeface="+mn-ea"/>
            </a:endParaRPr>
          </a:p>
          <a:p>
            <a:pPr marL="342900" lvl="0" indent="-342900" algn="l">
              <a:lnSpc>
                <a:spcPct val="150000"/>
              </a:lnSpc>
              <a:spcBef>
                <a:spcPct val="15000"/>
              </a:spcBef>
              <a:buClrTx/>
              <a:buSzTx/>
              <a:buFontTx/>
              <a:buAutoNum type="arabicPeriod"/>
            </a:pPr>
            <a:endParaRPr lang="en-US" altLang="zh-CN" sz="2800" b="1" dirty="0">
              <a:latin typeface="Times New Roman" panose="02020603050405020304" pitchFamily="18" charset="0"/>
              <a:sym typeface="+mn-ea"/>
            </a:endParaRPr>
          </a:p>
        </p:txBody>
      </p:sp>
      <p:sp>
        <p:nvSpPr>
          <p:cNvPr id="55301" name="文本框 55300"/>
          <p:cNvSpPr txBox="1"/>
          <p:nvPr/>
        </p:nvSpPr>
        <p:spPr>
          <a:xfrm>
            <a:off x="1544097" y="1480185"/>
            <a:ext cx="546989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They shouted to their parents.</a:t>
            </a:r>
          </a:p>
        </p:txBody>
      </p:sp>
      <p:sp>
        <p:nvSpPr>
          <p:cNvPr id="55302" name="文本框 55301"/>
          <p:cNvSpPr txBox="1"/>
          <p:nvPr/>
        </p:nvSpPr>
        <p:spPr>
          <a:xfrm>
            <a:off x="1544097" y="2840990"/>
            <a:ext cx="824166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Her father jumped up and down to scare the snake.</a:t>
            </a:r>
          </a:p>
        </p:txBody>
      </p:sp>
      <p:sp>
        <p:nvSpPr>
          <p:cNvPr id="55303" name="文本框 55302"/>
          <p:cNvSpPr txBox="1"/>
          <p:nvPr/>
        </p:nvSpPr>
        <p:spPr>
          <a:xfrm>
            <a:off x="1544097" y="4271909"/>
            <a:ext cx="8405116" cy="10388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Don’t go near snakes./ Snakes can’t hear but they</a:t>
            </a:r>
          </a:p>
          <a:p>
            <a:pPr>
              <a:lnSpc>
                <a:spcPct val="110000"/>
              </a:lnSpc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can feel movements.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5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5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1" grpId="0"/>
      <p:bldP spid="55302" grpId="0"/>
      <p:bldP spid="5530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455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455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455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455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  <p:tag name="KSO_WM_SLIDE_MODEL_TYPE" val="cover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heme/theme1.xml><?xml version="1.0" encoding="utf-8"?>
<a:theme xmlns:a="http://schemas.openxmlformats.org/drawingml/2006/main" name="1_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2176</Words>
  <Application>Microsoft Office PowerPoint</Application>
  <PresentationFormat>自定义</PresentationFormat>
  <Paragraphs>243</Paragraphs>
  <Slides>31</Slides>
  <Notes>4</Notes>
  <HiddenSlides>0</HiddenSlides>
  <MMClips>1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31</vt:i4>
      </vt:variant>
    </vt:vector>
  </HeadingPairs>
  <TitlesOfParts>
    <vt:vector size="33" baseType="lpstr">
      <vt:lpstr>1_Office 主题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47</cp:revision>
  <dcterms:created xsi:type="dcterms:W3CDTF">2018-03-01T02:03:00Z</dcterms:created>
  <dcterms:modified xsi:type="dcterms:W3CDTF">2019-12-13T06:03:48Z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2052-11.1.0.9208</vt:lpwstr>
  </property>
  <property fmtid="{D5CDD505-2E9C-101B-9397-08002B2CF9AE}" pid="3" name="KSORubyTemplateID">
    <vt:lpwstr>13</vt:lpwstr>
  </property>
</Properties>
</file>