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B"/>
    <a:srgbClr val="FFFF00"/>
    <a:srgbClr val="F4D63F"/>
    <a:srgbClr val="FFC000"/>
    <a:srgbClr val="94D0F2"/>
    <a:srgbClr val="98D4F6"/>
    <a:srgbClr val="BAE3F9"/>
    <a:srgbClr val="FBB488"/>
    <a:srgbClr val="FCF3B2"/>
    <a:srgbClr val="FAF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6387" autoAdjust="0"/>
  </p:normalViewPr>
  <p:slideViewPr>
    <p:cSldViewPr snapToGrid="0">
      <p:cViewPr varScale="1">
        <p:scale>
          <a:sx n="78" d="100"/>
          <a:sy n="78" d="100"/>
        </p:scale>
        <p:origin x="60" y="1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7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-1"/>
            <a:ext cx="9157448" cy="5143500"/>
            <a:chOff x="-1" y="-1"/>
            <a:chExt cx="1220993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12204700" cy="6858000"/>
            </a:xfrm>
            <a:prstGeom prst="rect">
              <a:avLst/>
            </a:prstGeom>
            <a:solidFill>
              <a:srgbClr val="D4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476999"/>
              <a:ext cx="12206514" cy="381000"/>
            </a:xfrm>
            <a:prstGeom prst="rect">
              <a:avLst/>
            </a:prstGeom>
            <a:solidFill>
              <a:srgbClr val="FCF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-1" y="0"/>
              <a:ext cx="12201525" cy="342987"/>
              <a:chOff x="0" y="1"/>
              <a:chExt cx="11899968" cy="334510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70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93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17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140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63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187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10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57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80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304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27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51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74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397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421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444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4920" y="1"/>
                <a:ext cx="555048" cy="334510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 userDrawn="1"/>
          </p:nvGrpSpPr>
          <p:grpSpPr>
            <a:xfrm>
              <a:off x="0" y="6536530"/>
              <a:ext cx="12209929" cy="261937"/>
              <a:chOff x="0" y="6529386"/>
              <a:chExt cx="12903200" cy="261937"/>
            </a:xfrm>
          </p:grpSpPr>
          <p:cxnSp>
            <p:nvCxnSpPr>
              <p:cNvPr id="10" name="直接连接符 9"/>
              <p:cNvCxnSpPr/>
              <p:nvPr userDrawn="1"/>
            </p:nvCxnSpPr>
            <p:spPr>
              <a:xfrm>
                <a:off x="0" y="6529386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/>
            </p:nvCxnSpPr>
            <p:spPr>
              <a:xfrm>
                <a:off x="0" y="6616698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/>
            </p:nvCxnSpPr>
            <p:spPr>
              <a:xfrm>
                <a:off x="0" y="6704010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/>
            </p:nvCxnSpPr>
            <p:spPr>
              <a:xfrm>
                <a:off x="0" y="6791323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38734">
              <a:off x="10604653" y="5580360"/>
              <a:ext cx="1480535" cy="85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32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11220" y="608333"/>
            <a:ext cx="245161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涂一涂，填一填。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475231" y="2209005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56344" y="1223962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362768" y="3422650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235100" y="2157411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078481" y="3422650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2005456" y="1666874"/>
            <a:ext cx="741362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835594" y="2938462"/>
            <a:ext cx="4333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834481" y="3785393"/>
            <a:ext cx="52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69206" y="2884487"/>
            <a:ext cx="552450" cy="696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518344" y="1636712"/>
            <a:ext cx="1044575" cy="522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2756344" y="1223962"/>
            <a:ext cx="756000" cy="725487"/>
          </a:xfrm>
          <a:prstGeom prst="ellipse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4235100" y="2157411"/>
            <a:ext cx="756000" cy="725488"/>
          </a:xfrm>
          <a:prstGeom prst="ellipse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3362768" y="3422650"/>
            <a:ext cx="756000" cy="725487"/>
          </a:xfrm>
          <a:prstGeom prst="ellipse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2078481" y="3422650"/>
            <a:ext cx="756000" cy="725487"/>
          </a:xfrm>
          <a:prstGeom prst="ellipse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475231" y="2209006"/>
            <a:ext cx="756000" cy="725487"/>
          </a:xfrm>
          <a:prstGeom prst="ellipse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94955" y="3717250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433815" y="3717250"/>
            <a:ext cx="329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435094" y="2684104"/>
            <a:ext cx="1375086" cy="1459068"/>
            <a:chOff x="5707186" y="2856071"/>
            <a:chExt cx="1375086" cy="1459068"/>
          </a:xfrm>
        </p:grpSpPr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6233277" y="2856071"/>
              <a:ext cx="325438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kumimoji="1" lang="en-US" altLang="zh-CN" sz="2200" b="0" dirty="0" smtClean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kumimoji="1"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5707186" y="3894349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6652060" y="3891174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950575" y="3325813"/>
              <a:ext cx="916591" cy="485775"/>
              <a:chOff x="5635910" y="3470593"/>
              <a:chExt cx="916591" cy="485775"/>
            </a:xfrm>
          </p:grpSpPr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5635910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6088951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36" name="圆角矩形 35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做一做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1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3"/>
          <p:cNvSpPr>
            <a:spLocks noChangeArrowheads="1"/>
          </p:cNvSpPr>
          <p:nvPr/>
        </p:nvSpPr>
        <p:spPr bwMode="auto">
          <a:xfrm>
            <a:off x="1475231" y="2209005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2756344" y="1223962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3362768" y="3422650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4235100" y="2157411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2078481" y="3422650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2005456" y="1666874"/>
            <a:ext cx="741362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>
            <a:off x="1835594" y="2938462"/>
            <a:ext cx="4333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2834481" y="3785393"/>
            <a:ext cx="52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V="1">
            <a:off x="4069206" y="2884487"/>
            <a:ext cx="552450" cy="696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3518344" y="1636712"/>
            <a:ext cx="1044575" cy="522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2756344" y="1223962"/>
            <a:ext cx="756000" cy="725487"/>
          </a:xfrm>
          <a:prstGeom prst="ellipse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4235100" y="2157411"/>
            <a:ext cx="756000" cy="725488"/>
          </a:xfrm>
          <a:prstGeom prst="ellipse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3362768" y="3422650"/>
            <a:ext cx="756000" cy="725487"/>
          </a:xfrm>
          <a:prstGeom prst="ellipse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2078481" y="3422650"/>
            <a:ext cx="756000" cy="725487"/>
          </a:xfrm>
          <a:prstGeom prst="ellipse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1475231" y="2209006"/>
            <a:ext cx="756000" cy="725487"/>
          </a:xfrm>
          <a:prstGeom prst="ellipse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5494955" y="3717250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433815" y="3717250"/>
            <a:ext cx="329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435094" y="2684104"/>
            <a:ext cx="1375086" cy="1459068"/>
            <a:chOff x="5707186" y="2856071"/>
            <a:chExt cx="1375086" cy="1459068"/>
          </a:xfrm>
        </p:grpSpPr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6233277" y="2856071"/>
              <a:ext cx="325438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kumimoji="1" lang="en-US" altLang="zh-CN" sz="2200" b="0" dirty="0" smtClean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kumimoji="1"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5707186" y="3894349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6652060" y="3891174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950575" y="3325813"/>
              <a:ext cx="916591" cy="485775"/>
              <a:chOff x="5635910" y="3470593"/>
              <a:chExt cx="916591" cy="485775"/>
            </a:xfrm>
          </p:grpSpPr>
          <p:sp>
            <p:nvSpPr>
              <p:cNvPr id="52" name="Line 7"/>
              <p:cNvSpPr>
                <a:spLocks noChangeShapeType="1"/>
              </p:cNvSpPr>
              <p:nvPr/>
            </p:nvSpPr>
            <p:spPr bwMode="auto">
              <a:xfrm flipH="1">
                <a:off x="5635910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6088951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911220" y="608333"/>
            <a:ext cx="245161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涂一涂，填一填。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29" name="圆角矩形 28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做一做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9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3"/>
          <p:cNvSpPr>
            <a:spLocks noChangeArrowheads="1"/>
          </p:cNvSpPr>
          <p:nvPr/>
        </p:nvSpPr>
        <p:spPr bwMode="auto">
          <a:xfrm>
            <a:off x="1475231" y="2209005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2756344" y="1223962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3362768" y="3422650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4235100" y="2157411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2078481" y="3422650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2005456" y="1666874"/>
            <a:ext cx="741362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>
            <a:off x="1835594" y="2938462"/>
            <a:ext cx="4333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2834481" y="3785393"/>
            <a:ext cx="52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V="1">
            <a:off x="4069206" y="2884487"/>
            <a:ext cx="552450" cy="696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3518344" y="1636712"/>
            <a:ext cx="1044575" cy="522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2756344" y="1223962"/>
            <a:ext cx="756000" cy="725487"/>
          </a:xfrm>
          <a:prstGeom prst="ellipse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4235100" y="2157411"/>
            <a:ext cx="756000" cy="725488"/>
          </a:xfrm>
          <a:prstGeom prst="ellipse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3362768" y="3422650"/>
            <a:ext cx="756000" cy="725487"/>
          </a:xfrm>
          <a:prstGeom prst="ellipse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2078481" y="3422650"/>
            <a:ext cx="756000" cy="725487"/>
          </a:xfrm>
          <a:prstGeom prst="ellipse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1475231" y="2209006"/>
            <a:ext cx="756000" cy="725487"/>
          </a:xfrm>
          <a:prstGeom prst="ellipse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5494955" y="3717250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433815" y="3717250"/>
            <a:ext cx="329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435094" y="2684104"/>
            <a:ext cx="1375086" cy="1459068"/>
            <a:chOff x="5707186" y="2856071"/>
            <a:chExt cx="1375086" cy="1459068"/>
          </a:xfrm>
        </p:grpSpPr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6233277" y="2856071"/>
              <a:ext cx="325438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kumimoji="1" lang="en-US" altLang="zh-CN" sz="2200" b="0" dirty="0" smtClean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kumimoji="1"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5707186" y="3894349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6652060" y="3891174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950575" y="3325813"/>
              <a:ext cx="916591" cy="485775"/>
              <a:chOff x="5635910" y="3470593"/>
              <a:chExt cx="916591" cy="485775"/>
            </a:xfrm>
          </p:grpSpPr>
          <p:sp>
            <p:nvSpPr>
              <p:cNvPr id="52" name="Line 7"/>
              <p:cNvSpPr>
                <a:spLocks noChangeShapeType="1"/>
              </p:cNvSpPr>
              <p:nvPr/>
            </p:nvSpPr>
            <p:spPr bwMode="auto">
              <a:xfrm flipH="1">
                <a:off x="5635910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6088951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911220" y="608333"/>
            <a:ext cx="245161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涂一涂，填一填。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29" name="圆角矩形 28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做一做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8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3"/>
          <p:cNvSpPr>
            <a:spLocks noChangeArrowheads="1"/>
          </p:cNvSpPr>
          <p:nvPr/>
        </p:nvSpPr>
        <p:spPr bwMode="auto">
          <a:xfrm>
            <a:off x="1475231" y="2209005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2756344" y="1223962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3362768" y="3422650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4235100" y="2157411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2078481" y="3422650"/>
            <a:ext cx="756000" cy="7254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2005456" y="1666874"/>
            <a:ext cx="741362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>
            <a:off x="1835594" y="2938462"/>
            <a:ext cx="4333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2834481" y="3785393"/>
            <a:ext cx="52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V="1">
            <a:off x="4069206" y="2884487"/>
            <a:ext cx="552450" cy="696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3518344" y="1636712"/>
            <a:ext cx="1044575" cy="522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2756344" y="1223962"/>
            <a:ext cx="756000" cy="725487"/>
          </a:xfrm>
          <a:prstGeom prst="ellipse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4235100" y="2157411"/>
            <a:ext cx="756000" cy="725488"/>
          </a:xfrm>
          <a:prstGeom prst="ellipse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3362768" y="3422650"/>
            <a:ext cx="756000" cy="725487"/>
          </a:xfrm>
          <a:prstGeom prst="ellipse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2078481" y="3422650"/>
            <a:ext cx="756000" cy="725487"/>
          </a:xfrm>
          <a:prstGeom prst="ellipse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1475231" y="2209006"/>
            <a:ext cx="756000" cy="725487"/>
          </a:xfrm>
          <a:prstGeom prst="ellipse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5494955" y="3717250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433815" y="3717250"/>
            <a:ext cx="329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435094" y="2684104"/>
            <a:ext cx="1375086" cy="1459068"/>
            <a:chOff x="5707186" y="2856071"/>
            <a:chExt cx="1375086" cy="1459068"/>
          </a:xfrm>
        </p:grpSpPr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6233277" y="2856071"/>
              <a:ext cx="325438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kumimoji="1" lang="en-US" altLang="zh-CN" sz="2200" b="0" dirty="0" smtClean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kumimoji="1"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5707186" y="3894349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6652060" y="3891174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950575" y="3325813"/>
              <a:ext cx="916591" cy="485775"/>
              <a:chOff x="5635910" y="3470593"/>
              <a:chExt cx="916591" cy="485775"/>
            </a:xfrm>
          </p:grpSpPr>
          <p:sp>
            <p:nvSpPr>
              <p:cNvPr id="52" name="Line 7"/>
              <p:cNvSpPr>
                <a:spLocks noChangeShapeType="1"/>
              </p:cNvSpPr>
              <p:nvPr/>
            </p:nvSpPr>
            <p:spPr bwMode="auto">
              <a:xfrm flipH="1">
                <a:off x="5635910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6088951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911220" y="608333"/>
            <a:ext cx="245161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涂一涂，填一填。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29" name="圆角矩形 28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做一做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048175" y="3641270"/>
            <a:ext cx="3261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726951" y="3641270"/>
            <a:ext cx="3261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200" b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693647" y="3641270"/>
            <a:ext cx="3261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200" b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595109" y="631966"/>
            <a:ext cx="24246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摆一摆，填一填。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102731" y="2857500"/>
            <a:ext cx="85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2</a:t>
            </a:r>
            <a:endParaRPr lang="zh-CN" altLang="en-US" sz="2200" b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174168" y="3288387"/>
            <a:ext cx="714376" cy="344942"/>
            <a:chOff x="1143000" y="3571875"/>
            <a:chExt cx="1000125" cy="671513"/>
          </a:xfrm>
        </p:grpSpPr>
        <p:cxnSp>
          <p:nvCxnSpPr>
            <p:cNvPr id="8" name="直接连接符 7"/>
            <p:cNvCxnSpPr/>
            <p:nvPr/>
          </p:nvCxnSpPr>
          <p:spPr>
            <a:xfrm rot="5400000">
              <a:off x="1022350" y="3692525"/>
              <a:ext cx="669925" cy="428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16200000" flipH="1">
              <a:off x="1593850" y="3694113"/>
              <a:ext cx="669925" cy="428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2048175" y="3712974"/>
            <a:ext cx="326111" cy="326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2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26951" y="3712974"/>
            <a:ext cx="326112" cy="326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2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5964197" y="3641270"/>
            <a:ext cx="3261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200" b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6658392" y="3641270"/>
            <a:ext cx="3261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200" b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6035635" y="2857500"/>
            <a:ext cx="85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3</a:t>
            </a:r>
            <a:endParaRPr lang="zh-CN" altLang="en-US" sz="2200" b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64197" y="3712974"/>
            <a:ext cx="326112" cy="326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2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58392" y="3712974"/>
            <a:ext cx="326111" cy="326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2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3992353" y="3641270"/>
            <a:ext cx="3261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4058243" y="2857500"/>
            <a:ext cx="85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3</a:t>
            </a:r>
            <a:endParaRPr lang="zh-CN" altLang="en-US" sz="2200" b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93647" y="3712974"/>
            <a:ext cx="326112" cy="326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2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084013" y="1870435"/>
            <a:ext cx="642938" cy="642938"/>
          </a:xfrm>
          <a:prstGeom prst="ellipse">
            <a:avLst/>
          </a:prstGeom>
          <a:solidFill>
            <a:srgbClr val="FF99C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845803" y="1870435"/>
            <a:ext cx="642938" cy="642938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620044" y="1870435"/>
            <a:ext cx="642938" cy="642938"/>
          </a:xfrm>
          <a:prstGeom prst="ellipse">
            <a:avLst/>
          </a:prstGeom>
          <a:solidFill>
            <a:srgbClr val="FF99C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381834" y="1870435"/>
            <a:ext cx="642938" cy="642938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143625" y="1870435"/>
            <a:ext cx="642938" cy="642938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132352" y="3288387"/>
            <a:ext cx="714376" cy="344942"/>
            <a:chOff x="1143000" y="3571875"/>
            <a:chExt cx="1000125" cy="671513"/>
          </a:xfrm>
        </p:grpSpPr>
        <p:cxnSp>
          <p:nvCxnSpPr>
            <p:cNvPr id="31" name="直接连接符 30"/>
            <p:cNvCxnSpPr/>
            <p:nvPr/>
          </p:nvCxnSpPr>
          <p:spPr>
            <a:xfrm rot="5400000">
              <a:off x="1022350" y="3692525"/>
              <a:ext cx="669925" cy="428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16200000" flipH="1">
              <a:off x="1593850" y="3694113"/>
              <a:ext cx="669925" cy="428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6107072" y="3288387"/>
            <a:ext cx="714376" cy="344942"/>
            <a:chOff x="1143000" y="3571875"/>
            <a:chExt cx="1000125" cy="671513"/>
          </a:xfrm>
        </p:grpSpPr>
        <p:cxnSp>
          <p:nvCxnSpPr>
            <p:cNvPr id="34" name="直接连接符 33"/>
            <p:cNvCxnSpPr/>
            <p:nvPr/>
          </p:nvCxnSpPr>
          <p:spPr>
            <a:xfrm rot="5400000">
              <a:off x="1022350" y="3692525"/>
              <a:ext cx="669925" cy="428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16200000" flipH="1">
              <a:off x="1593850" y="3694113"/>
              <a:ext cx="669925" cy="428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38" name="圆角矩形 37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做一做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6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3"/>
          <p:cNvSpPr txBox="1">
            <a:spLocks noChangeArrowheads="1"/>
          </p:cNvSpPr>
          <p:nvPr/>
        </p:nvSpPr>
        <p:spPr bwMode="auto">
          <a:xfrm>
            <a:off x="900113" y="1239958"/>
            <a:ext cx="46085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按照下面排列的样子，接着画下去。  </a:t>
            </a:r>
          </a:p>
        </p:txBody>
      </p:sp>
      <p:grpSp>
        <p:nvGrpSpPr>
          <p:cNvPr id="3" name="Group 209"/>
          <p:cNvGrpSpPr>
            <a:grpSpLocks/>
          </p:cNvGrpSpPr>
          <p:nvPr/>
        </p:nvGrpSpPr>
        <p:grpSpPr bwMode="auto">
          <a:xfrm>
            <a:off x="819468" y="1976438"/>
            <a:ext cx="7129462" cy="595312"/>
            <a:chOff x="0" y="0"/>
            <a:chExt cx="4491" cy="375"/>
          </a:xfrm>
        </p:grpSpPr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4491" cy="375"/>
              <a:chOff x="0" y="0"/>
              <a:chExt cx="4536" cy="614"/>
            </a:xfrm>
          </p:grpSpPr>
          <p:sp>
            <p:nvSpPr>
              <p:cNvPr id="9" name="Rectangle 146"/>
              <p:cNvSpPr>
                <a:spLocks noChangeArrowheads="1"/>
              </p:cNvSpPr>
              <p:nvPr/>
            </p:nvSpPr>
            <p:spPr bwMode="auto">
              <a:xfrm>
                <a:off x="0" y="307"/>
                <a:ext cx="453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zh-CN" altLang="en-US" sz="1600"/>
              </a:p>
            </p:txBody>
          </p:sp>
          <p:sp>
            <p:nvSpPr>
              <p:cNvPr id="10" name="Rectangle 1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3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zh-CN" altLang="en-US" sz="1600"/>
              </a:p>
            </p:txBody>
          </p:sp>
          <p:sp>
            <p:nvSpPr>
              <p:cNvPr id="11" name="Line 147"/>
              <p:cNvSpPr>
                <a:spLocks noChangeShapeType="1"/>
              </p:cNvSpPr>
              <p:nvPr/>
            </p:nvSpPr>
            <p:spPr bwMode="auto">
              <a:xfrm>
                <a:off x="0" y="0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148"/>
              <p:cNvSpPr>
                <a:spLocks noChangeShapeType="1"/>
              </p:cNvSpPr>
              <p:nvPr/>
            </p:nvSpPr>
            <p:spPr bwMode="auto">
              <a:xfrm>
                <a:off x="0" y="307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149"/>
              <p:cNvSpPr>
                <a:spLocks noChangeShapeType="1"/>
              </p:cNvSpPr>
              <p:nvPr/>
            </p:nvSpPr>
            <p:spPr bwMode="auto">
              <a:xfrm>
                <a:off x="0" y="614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15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0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151"/>
              <p:cNvSpPr>
                <a:spLocks noChangeShapeType="1"/>
              </p:cNvSpPr>
              <p:nvPr/>
            </p:nvSpPr>
            <p:spPr bwMode="auto">
              <a:xfrm>
                <a:off x="4536" y="0"/>
                <a:ext cx="0" cy="30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159"/>
              <p:cNvSpPr>
                <a:spLocks noChangeShapeType="1"/>
              </p:cNvSpPr>
              <p:nvPr/>
            </p:nvSpPr>
            <p:spPr bwMode="auto">
              <a:xfrm>
                <a:off x="0" y="307"/>
                <a:ext cx="0" cy="30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160"/>
              <p:cNvSpPr>
                <a:spLocks noChangeShapeType="1"/>
              </p:cNvSpPr>
              <p:nvPr/>
            </p:nvSpPr>
            <p:spPr bwMode="auto">
              <a:xfrm>
                <a:off x="4536" y="307"/>
                <a:ext cx="0" cy="30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" name="Oval 176"/>
            <p:cNvSpPr>
              <a:spLocks noChangeArrowheads="1"/>
            </p:cNvSpPr>
            <p:nvPr/>
          </p:nvSpPr>
          <p:spPr bwMode="auto">
            <a:xfrm>
              <a:off x="46" y="0"/>
              <a:ext cx="363" cy="363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" name="Oval 177"/>
            <p:cNvSpPr>
              <a:spLocks noChangeArrowheads="1"/>
            </p:cNvSpPr>
            <p:nvPr/>
          </p:nvSpPr>
          <p:spPr bwMode="auto">
            <a:xfrm>
              <a:off x="499" y="181"/>
              <a:ext cx="181" cy="181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Oval 205"/>
            <p:cNvSpPr>
              <a:spLocks noChangeArrowheads="1"/>
            </p:cNvSpPr>
            <p:nvPr/>
          </p:nvSpPr>
          <p:spPr bwMode="auto">
            <a:xfrm>
              <a:off x="817" y="0"/>
              <a:ext cx="363" cy="363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" name="Oval 206"/>
            <p:cNvSpPr>
              <a:spLocks noChangeArrowheads="1"/>
            </p:cNvSpPr>
            <p:nvPr/>
          </p:nvSpPr>
          <p:spPr bwMode="auto">
            <a:xfrm>
              <a:off x="1270" y="181"/>
              <a:ext cx="181" cy="181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8" name="Oval 207"/>
          <p:cNvSpPr>
            <a:spLocks noChangeArrowheads="1"/>
          </p:cNvSpPr>
          <p:nvPr/>
        </p:nvSpPr>
        <p:spPr bwMode="auto">
          <a:xfrm>
            <a:off x="3340418" y="1976438"/>
            <a:ext cx="576262" cy="576262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Oval 208"/>
          <p:cNvSpPr>
            <a:spLocks noChangeArrowheads="1"/>
          </p:cNvSpPr>
          <p:nvPr/>
        </p:nvSpPr>
        <p:spPr bwMode="auto">
          <a:xfrm>
            <a:off x="4059555" y="2263775"/>
            <a:ext cx="287338" cy="287338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0" name="Group 217"/>
          <p:cNvGrpSpPr>
            <a:grpSpLocks/>
          </p:cNvGrpSpPr>
          <p:nvPr/>
        </p:nvGrpSpPr>
        <p:grpSpPr bwMode="auto">
          <a:xfrm>
            <a:off x="819468" y="3241674"/>
            <a:ext cx="7200900" cy="647700"/>
            <a:chOff x="0" y="0"/>
            <a:chExt cx="4536" cy="408"/>
          </a:xfrm>
        </p:grpSpPr>
        <p:grpSp>
          <p:nvGrpSpPr>
            <p:cNvPr id="21" name="Group 165"/>
            <p:cNvGrpSpPr>
              <a:grpSpLocks/>
            </p:cNvGrpSpPr>
            <p:nvPr/>
          </p:nvGrpSpPr>
          <p:grpSpPr bwMode="auto">
            <a:xfrm>
              <a:off x="0" y="0"/>
              <a:ext cx="4536" cy="405"/>
              <a:chOff x="0" y="0"/>
              <a:chExt cx="4536" cy="614"/>
            </a:xfrm>
          </p:grpSpPr>
          <p:sp>
            <p:nvSpPr>
              <p:cNvPr id="28" name="Rectangle 166"/>
              <p:cNvSpPr>
                <a:spLocks noChangeArrowheads="1"/>
              </p:cNvSpPr>
              <p:nvPr/>
            </p:nvSpPr>
            <p:spPr bwMode="auto">
              <a:xfrm>
                <a:off x="0" y="307"/>
                <a:ext cx="453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zh-CN" altLang="en-US" sz="1600"/>
              </a:p>
            </p:txBody>
          </p:sp>
          <p:sp>
            <p:nvSpPr>
              <p:cNvPr id="29" name="Rectangle 1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3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zh-CN" altLang="en-US" sz="1600"/>
              </a:p>
            </p:txBody>
          </p:sp>
          <p:sp>
            <p:nvSpPr>
              <p:cNvPr id="30" name="Line 168"/>
              <p:cNvSpPr>
                <a:spLocks noChangeShapeType="1"/>
              </p:cNvSpPr>
              <p:nvPr/>
            </p:nvSpPr>
            <p:spPr bwMode="auto">
              <a:xfrm>
                <a:off x="0" y="0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169"/>
              <p:cNvSpPr>
                <a:spLocks noChangeShapeType="1"/>
              </p:cNvSpPr>
              <p:nvPr/>
            </p:nvSpPr>
            <p:spPr bwMode="auto">
              <a:xfrm>
                <a:off x="0" y="307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170"/>
              <p:cNvSpPr>
                <a:spLocks noChangeShapeType="1"/>
              </p:cNvSpPr>
              <p:nvPr/>
            </p:nvSpPr>
            <p:spPr bwMode="auto">
              <a:xfrm>
                <a:off x="0" y="614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171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0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172"/>
              <p:cNvSpPr>
                <a:spLocks noChangeShapeType="1"/>
              </p:cNvSpPr>
              <p:nvPr/>
            </p:nvSpPr>
            <p:spPr bwMode="auto">
              <a:xfrm>
                <a:off x="4536" y="0"/>
                <a:ext cx="0" cy="30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173"/>
              <p:cNvSpPr>
                <a:spLocks noChangeShapeType="1"/>
              </p:cNvSpPr>
              <p:nvPr/>
            </p:nvSpPr>
            <p:spPr bwMode="auto">
              <a:xfrm>
                <a:off x="0" y="307"/>
                <a:ext cx="0" cy="30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174"/>
              <p:cNvSpPr>
                <a:spLocks noChangeShapeType="1"/>
              </p:cNvSpPr>
              <p:nvPr/>
            </p:nvSpPr>
            <p:spPr bwMode="auto">
              <a:xfrm>
                <a:off x="4536" y="307"/>
                <a:ext cx="0" cy="30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" name="AutoShape 182"/>
            <p:cNvSpPr>
              <a:spLocks noChangeArrowheads="1"/>
            </p:cNvSpPr>
            <p:nvPr/>
          </p:nvSpPr>
          <p:spPr bwMode="auto">
            <a:xfrm>
              <a:off x="46" y="213"/>
              <a:ext cx="226" cy="195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AutoShape 184"/>
            <p:cNvSpPr>
              <a:spLocks noChangeArrowheads="1"/>
            </p:cNvSpPr>
            <p:nvPr/>
          </p:nvSpPr>
          <p:spPr bwMode="auto">
            <a:xfrm>
              <a:off x="590" y="13"/>
              <a:ext cx="454" cy="393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" name="AutoShape 210"/>
            <p:cNvSpPr>
              <a:spLocks noChangeArrowheads="1"/>
            </p:cNvSpPr>
            <p:nvPr/>
          </p:nvSpPr>
          <p:spPr bwMode="auto">
            <a:xfrm>
              <a:off x="318" y="213"/>
              <a:ext cx="226" cy="195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" name="AutoShape 211"/>
            <p:cNvSpPr>
              <a:spLocks noChangeArrowheads="1"/>
            </p:cNvSpPr>
            <p:nvPr/>
          </p:nvSpPr>
          <p:spPr bwMode="auto">
            <a:xfrm>
              <a:off x="1089" y="200"/>
              <a:ext cx="226" cy="195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AutoShape 212"/>
            <p:cNvSpPr>
              <a:spLocks noChangeArrowheads="1"/>
            </p:cNvSpPr>
            <p:nvPr/>
          </p:nvSpPr>
          <p:spPr bwMode="auto">
            <a:xfrm>
              <a:off x="1633" y="0"/>
              <a:ext cx="454" cy="393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" name="AutoShape 213"/>
            <p:cNvSpPr>
              <a:spLocks noChangeArrowheads="1"/>
            </p:cNvSpPr>
            <p:nvPr/>
          </p:nvSpPr>
          <p:spPr bwMode="auto">
            <a:xfrm>
              <a:off x="1361" y="200"/>
              <a:ext cx="226" cy="195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7" name="AutoShape 214"/>
          <p:cNvSpPr>
            <a:spLocks noChangeArrowheads="1"/>
          </p:cNvSpPr>
          <p:nvPr/>
        </p:nvSpPr>
        <p:spPr bwMode="auto">
          <a:xfrm>
            <a:off x="5861368" y="3579812"/>
            <a:ext cx="358775" cy="309562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" name="AutoShape 215"/>
          <p:cNvSpPr>
            <a:spLocks noChangeArrowheads="1"/>
          </p:cNvSpPr>
          <p:nvPr/>
        </p:nvSpPr>
        <p:spPr bwMode="auto">
          <a:xfrm>
            <a:off x="6724968" y="3262312"/>
            <a:ext cx="720725" cy="623887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" name="AutoShape 216"/>
          <p:cNvSpPr>
            <a:spLocks noChangeArrowheads="1"/>
          </p:cNvSpPr>
          <p:nvPr/>
        </p:nvSpPr>
        <p:spPr bwMode="auto">
          <a:xfrm>
            <a:off x="6293168" y="3579812"/>
            <a:ext cx="358775" cy="309562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" name="Oval 218"/>
          <p:cNvSpPr>
            <a:spLocks noChangeArrowheads="1"/>
          </p:cNvSpPr>
          <p:nvPr/>
        </p:nvSpPr>
        <p:spPr bwMode="auto">
          <a:xfrm>
            <a:off x="4564380" y="1976438"/>
            <a:ext cx="576263" cy="576262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" name="Oval 219"/>
          <p:cNvSpPr>
            <a:spLocks noChangeArrowheads="1"/>
          </p:cNvSpPr>
          <p:nvPr/>
        </p:nvSpPr>
        <p:spPr bwMode="auto">
          <a:xfrm>
            <a:off x="5283518" y="2263775"/>
            <a:ext cx="287337" cy="287338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2" name="Oval 220"/>
          <p:cNvSpPr>
            <a:spLocks noChangeArrowheads="1"/>
          </p:cNvSpPr>
          <p:nvPr/>
        </p:nvSpPr>
        <p:spPr bwMode="auto">
          <a:xfrm>
            <a:off x="5788343" y="1976438"/>
            <a:ext cx="576262" cy="576262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3" name="Oval 221"/>
          <p:cNvSpPr>
            <a:spLocks noChangeArrowheads="1"/>
          </p:cNvSpPr>
          <p:nvPr/>
        </p:nvSpPr>
        <p:spPr bwMode="auto">
          <a:xfrm>
            <a:off x="6507480" y="2263775"/>
            <a:ext cx="287338" cy="287338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4" name="Oval 222"/>
          <p:cNvSpPr>
            <a:spLocks noChangeArrowheads="1"/>
          </p:cNvSpPr>
          <p:nvPr/>
        </p:nvSpPr>
        <p:spPr bwMode="auto">
          <a:xfrm>
            <a:off x="6940868" y="1976438"/>
            <a:ext cx="576262" cy="576262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" name="Oval 223"/>
          <p:cNvSpPr>
            <a:spLocks noChangeArrowheads="1"/>
          </p:cNvSpPr>
          <p:nvPr/>
        </p:nvSpPr>
        <p:spPr bwMode="auto">
          <a:xfrm>
            <a:off x="7660005" y="2263775"/>
            <a:ext cx="287338" cy="287338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6" name="AutoShape 224"/>
          <p:cNvSpPr>
            <a:spLocks noChangeArrowheads="1"/>
          </p:cNvSpPr>
          <p:nvPr/>
        </p:nvSpPr>
        <p:spPr bwMode="auto">
          <a:xfrm>
            <a:off x="4205605" y="3559174"/>
            <a:ext cx="358775" cy="309563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7" name="AutoShape 225"/>
          <p:cNvSpPr>
            <a:spLocks noChangeArrowheads="1"/>
          </p:cNvSpPr>
          <p:nvPr/>
        </p:nvSpPr>
        <p:spPr bwMode="auto">
          <a:xfrm>
            <a:off x="5069205" y="3241674"/>
            <a:ext cx="720725" cy="62388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" name="AutoShape 226"/>
          <p:cNvSpPr>
            <a:spLocks noChangeArrowheads="1"/>
          </p:cNvSpPr>
          <p:nvPr/>
        </p:nvSpPr>
        <p:spPr bwMode="auto">
          <a:xfrm>
            <a:off x="4637405" y="3559174"/>
            <a:ext cx="358775" cy="309563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51" name="圆角矩形 50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2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做一做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7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8" grpId="0" animBg="1" autoUpdateAnimBg="0"/>
      <p:bldP spid="19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39" y="1219672"/>
            <a:ext cx="6522722" cy="188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73910" y="3602355"/>
            <a:ext cx="55765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</a:t>
            </a:r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      放</a:t>
            </a:r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到两个筐里，有几种情况</a:t>
            </a:r>
            <a:r>
              <a:rPr lang="zh-CN" altLang="en-US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9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2" r="81098" b="27796"/>
          <a:stretch/>
        </p:blipFill>
        <p:spPr bwMode="auto">
          <a:xfrm flipH="1">
            <a:off x="2936472" y="3556056"/>
            <a:ext cx="668198" cy="523483"/>
          </a:xfrm>
          <a:custGeom>
            <a:avLst/>
            <a:gdLst>
              <a:gd name="connsiteX0" fmla="*/ 160989 w 1232938"/>
              <a:gd name="connsiteY0" fmla="*/ 0 h 965915"/>
              <a:gd name="connsiteX1" fmla="*/ 1071949 w 1232938"/>
              <a:gd name="connsiteY1" fmla="*/ 0 h 965915"/>
              <a:gd name="connsiteX2" fmla="*/ 1232938 w 1232938"/>
              <a:gd name="connsiteY2" fmla="*/ 160989 h 965915"/>
              <a:gd name="connsiteX3" fmla="*/ 1232938 w 1232938"/>
              <a:gd name="connsiteY3" fmla="*/ 616879 h 965915"/>
              <a:gd name="connsiteX4" fmla="*/ 1191752 w 1232938"/>
              <a:gd name="connsiteY4" fmla="*/ 620162 h 965915"/>
              <a:gd name="connsiteX5" fmla="*/ 1177465 w 1232938"/>
              <a:gd name="connsiteY5" fmla="*/ 629687 h 965915"/>
              <a:gd name="connsiteX6" fmla="*/ 1163177 w 1232938"/>
              <a:gd name="connsiteY6" fmla="*/ 639212 h 965915"/>
              <a:gd name="connsiteX7" fmla="*/ 1148890 w 1232938"/>
              <a:gd name="connsiteY7" fmla="*/ 646356 h 965915"/>
              <a:gd name="connsiteX8" fmla="*/ 1134602 w 1232938"/>
              <a:gd name="connsiteY8" fmla="*/ 655881 h 965915"/>
              <a:gd name="connsiteX9" fmla="*/ 1117933 w 1232938"/>
              <a:gd name="connsiteY9" fmla="*/ 660643 h 965915"/>
              <a:gd name="connsiteX10" fmla="*/ 1103646 w 1232938"/>
              <a:gd name="connsiteY10" fmla="*/ 672549 h 965915"/>
              <a:gd name="connsiteX11" fmla="*/ 1089358 w 1232938"/>
              <a:gd name="connsiteY11" fmla="*/ 682074 h 965915"/>
              <a:gd name="connsiteX12" fmla="*/ 1082215 w 1232938"/>
              <a:gd name="connsiteY12" fmla="*/ 698743 h 965915"/>
              <a:gd name="connsiteX13" fmla="*/ 1075071 w 1232938"/>
              <a:gd name="connsiteY13" fmla="*/ 705887 h 965915"/>
              <a:gd name="connsiteX14" fmla="*/ 1065546 w 1232938"/>
              <a:gd name="connsiteY14" fmla="*/ 720174 h 965915"/>
              <a:gd name="connsiteX15" fmla="*/ 1063165 w 1232938"/>
              <a:gd name="connsiteY15" fmla="*/ 727318 h 965915"/>
              <a:gd name="connsiteX16" fmla="*/ 1048877 w 1232938"/>
              <a:gd name="connsiteY16" fmla="*/ 736843 h 965915"/>
              <a:gd name="connsiteX17" fmla="*/ 1039352 w 1232938"/>
              <a:gd name="connsiteY17" fmla="*/ 751131 h 965915"/>
              <a:gd name="connsiteX18" fmla="*/ 1032208 w 1232938"/>
              <a:gd name="connsiteY18" fmla="*/ 765418 h 965915"/>
              <a:gd name="connsiteX19" fmla="*/ 1027446 w 1232938"/>
              <a:gd name="connsiteY19" fmla="*/ 779706 h 965915"/>
              <a:gd name="connsiteX20" fmla="*/ 1025065 w 1232938"/>
              <a:gd name="connsiteY20" fmla="*/ 786849 h 965915"/>
              <a:gd name="connsiteX21" fmla="*/ 1027446 w 1232938"/>
              <a:gd name="connsiteY21" fmla="*/ 884481 h 965915"/>
              <a:gd name="connsiteX22" fmla="*/ 1034590 w 1232938"/>
              <a:gd name="connsiteY22" fmla="*/ 917818 h 965915"/>
              <a:gd name="connsiteX23" fmla="*/ 1036971 w 1232938"/>
              <a:gd name="connsiteY23" fmla="*/ 924962 h 965915"/>
              <a:gd name="connsiteX24" fmla="*/ 1041733 w 1232938"/>
              <a:gd name="connsiteY24" fmla="*/ 946393 h 965915"/>
              <a:gd name="connsiteX25" fmla="*/ 1046496 w 1232938"/>
              <a:gd name="connsiteY25" fmla="*/ 953537 h 965915"/>
              <a:gd name="connsiteX26" fmla="*/ 1050681 w 1232938"/>
              <a:gd name="connsiteY26" fmla="*/ 965915 h 965915"/>
              <a:gd name="connsiteX27" fmla="*/ 160989 w 1232938"/>
              <a:gd name="connsiteY27" fmla="*/ 965915 h 965915"/>
              <a:gd name="connsiteX28" fmla="*/ 0 w 1232938"/>
              <a:gd name="connsiteY28" fmla="*/ 804926 h 965915"/>
              <a:gd name="connsiteX29" fmla="*/ 0 w 1232938"/>
              <a:gd name="connsiteY29" fmla="*/ 160989 h 965915"/>
              <a:gd name="connsiteX30" fmla="*/ 160989 w 1232938"/>
              <a:gd name="connsiteY30" fmla="*/ 0 h 96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32938" h="965915">
                <a:moveTo>
                  <a:pt x="160989" y="0"/>
                </a:moveTo>
                <a:lnTo>
                  <a:pt x="1071949" y="0"/>
                </a:lnTo>
                <a:cubicBezTo>
                  <a:pt x="1160861" y="0"/>
                  <a:pt x="1232938" y="72077"/>
                  <a:pt x="1232938" y="160989"/>
                </a:cubicBezTo>
                <a:lnTo>
                  <a:pt x="1232938" y="616879"/>
                </a:lnTo>
                <a:lnTo>
                  <a:pt x="1191752" y="620162"/>
                </a:lnTo>
                <a:cubicBezTo>
                  <a:pt x="1186101" y="621073"/>
                  <a:pt x="1182227" y="626512"/>
                  <a:pt x="1177465" y="629687"/>
                </a:cubicBezTo>
                <a:lnTo>
                  <a:pt x="1163177" y="639212"/>
                </a:lnTo>
                <a:cubicBezTo>
                  <a:pt x="1131466" y="660352"/>
                  <a:pt x="1178461" y="629926"/>
                  <a:pt x="1148890" y="646356"/>
                </a:cubicBezTo>
                <a:cubicBezTo>
                  <a:pt x="1143886" y="649136"/>
                  <a:pt x="1140155" y="654493"/>
                  <a:pt x="1134602" y="655881"/>
                </a:cubicBezTo>
                <a:cubicBezTo>
                  <a:pt x="1122642" y="658871"/>
                  <a:pt x="1128182" y="657227"/>
                  <a:pt x="1117933" y="660643"/>
                </a:cubicBezTo>
                <a:cubicBezTo>
                  <a:pt x="1092383" y="677680"/>
                  <a:pt x="1131176" y="651138"/>
                  <a:pt x="1103646" y="672549"/>
                </a:cubicBezTo>
                <a:cubicBezTo>
                  <a:pt x="1099128" y="676063"/>
                  <a:pt x="1089358" y="682074"/>
                  <a:pt x="1089358" y="682074"/>
                </a:cubicBezTo>
                <a:cubicBezTo>
                  <a:pt x="1087415" y="687903"/>
                  <a:pt x="1085893" y="693594"/>
                  <a:pt x="1082215" y="698743"/>
                </a:cubicBezTo>
                <a:cubicBezTo>
                  <a:pt x="1080258" y="701483"/>
                  <a:pt x="1077139" y="703229"/>
                  <a:pt x="1075071" y="705887"/>
                </a:cubicBezTo>
                <a:cubicBezTo>
                  <a:pt x="1071557" y="710405"/>
                  <a:pt x="1065546" y="720174"/>
                  <a:pt x="1065546" y="720174"/>
                </a:cubicBezTo>
                <a:cubicBezTo>
                  <a:pt x="1064752" y="722555"/>
                  <a:pt x="1064940" y="725543"/>
                  <a:pt x="1063165" y="727318"/>
                </a:cubicBezTo>
                <a:cubicBezTo>
                  <a:pt x="1059118" y="731365"/>
                  <a:pt x="1048877" y="736843"/>
                  <a:pt x="1048877" y="736843"/>
                </a:cubicBezTo>
                <a:cubicBezTo>
                  <a:pt x="1045702" y="741606"/>
                  <a:pt x="1041162" y="745701"/>
                  <a:pt x="1039352" y="751131"/>
                </a:cubicBezTo>
                <a:cubicBezTo>
                  <a:pt x="1036066" y="760989"/>
                  <a:pt x="1038363" y="756186"/>
                  <a:pt x="1032208" y="765418"/>
                </a:cubicBezTo>
                <a:lnTo>
                  <a:pt x="1027446" y="779706"/>
                </a:lnTo>
                <a:lnTo>
                  <a:pt x="1025065" y="786849"/>
                </a:lnTo>
                <a:cubicBezTo>
                  <a:pt x="1025859" y="819393"/>
                  <a:pt x="1026062" y="851957"/>
                  <a:pt x="1027446" y="884481"/>
                </a:cubicBezTo>
                <a:cubicBezTo>
                  <a:pt x="1027739" y="891356"/>
                  <a:pt x="1032946" y="912885"/>
                  <a:pt x="1034590" y="917818"/>
                </a:cubicBezTo>
                <a:cubicBezTo>
                  <a:pt x="1035384" y="920199"/>
                  <a:pt x="1036427" y="922512"/>
                  <a:pt x="1036971" y="924962"/>
                </a:cubicBezTo>
                <a:cubicBezTo>
                  <a:pt x="1038433" y="931543"/>
                  <a:pt x="1038518" y="939962"/>
                  <a:pt x="1041733" y="946393"/>
                </a:cubicBezTo>
                <a:cubicBezTo>
                  <a:pt x="1043013" y="948953"/>
                  <a:pt x="1044908" y="951156"/>
                  <a:pt x="1046496" y="953537"/>
                </a:cubicBezTo>
                <a:lnTo>
                  <a:pt x="1050681" y="965915"/>
                </a:lnTo>
                <a:lnTo>
                  <a:pt x="160989" y="965915"/>
                </a:lnTo>
                <a:cubicBezTo>
                  <a:pt x="72077" y="965915"/>
                  <a:pt x="0" y="893838"/>
                  <a:pt x="0" y="804926"/>
                </a:cubicBezTo>
                <a:lnTo>
                  <a:pt x="0" y="160989"/>
                </a:lnTo>
                <a:cubicBezTo>
                  <a:pt x="0" y="72077"/>
                  <a:pt x="72077" y="0"/>
                  <a:pt x="160989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6" name="圆角矩形 5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探究新知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7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>
            <a:spLocks noChangeArrowheads="1"/>
          </p:cNvSpPr>
          <p:nvPr/>
        </p:nvSpPr>
        <p:spPr bwMode="auto">
          <a:xfrm>
            <a:off x="1771968" y="2423974"/>
            <a:ext cx="5000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4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【落落补】pop粗体" panose="020B0502000000000001" pitchFamily="34" charset="-128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665606" y="2900224"/>
            <a:ext cx="712787" cy="363537"/>
            <a:chOff x="1123793" y="2827338"/>
            <a:chExt cx="712787" cy="363537"/>
          </a:xfrm>
        </p:grpSpPr>
        <p:cxnSp>
          <p:nvCxnSpPr>
            <p:cNvPr id="3" name="直接连接符 35"/>
            <p:cNvCxnSpPr>
              <a:cxnSpLocks noChangeShapeType="1"/>
            </p:cNvCxnSpPr>
            <p:nvPr/>
          </p:nvCxnSpPr>
          <p:spPr bwMode="auto">
            <a:xfrm rot="5400000">
              <a:off x="1123793" y="2827338"/>
              <a:ext cx="360362" cy="36036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1476218" y="2830513"/>
              <a:ext cx="360362" cy="36036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Box 38"/>
          <p:cNvSpPr txBox="1">
            <a:spLocks noChangeArrowheads="1"/>
          </p:cNvSpPr>
          <p:nvPr/>
        </p:nvSpPr>
        <p:spPr bwMode="auto">
          <a:xfrm>
            <a:off x="1419703" y="3209786"/>
            <a:ext cx="5000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1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【落落补】pop粗体" panose="020B0502000000000001" pitchFamily="34" charset="-128"/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2146778" y="3209786"/>
            <a:ext cx="5000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3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【落落补】pop粗体" panose="020B0502000000000001" pitchFamily="34" charset="-128"/>
            </a:endParaRPr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4278062" y="2427149"/>
            <a:ext cx="500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4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【落落补】pop粗体" panose="020B0502000000000001" pitchFamily="34" charset="-128"/>
            </a:endParaRPr>
          </a:p>
        </p:txBody>
      </p:sp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3912553" y="3209786"/>
            <a:ext cx="500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2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【落落补】pop粗体" panose="020B0502000000000001" pitchFamily="34" charset="-128"/>
            </a:endParaRPr>
          </a:p>
        </p:txBody>
      </p:sp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4662806" y="3209786"/>
            <a:ext cx="5000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2</a:t>
            </a:r>
            <a:endParaRPr lang="zh-CN" altLang="en-US" sz="2200" b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【落落补】pop粗体" panose="020B0502000000000001" pitchFamily="34" charset="-128"/>
            </a:endParaRPr>
          </a:p>
        </p:txBody>
      </p:sp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6784155" y="2428736"/>
            <a:ext cx="5000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4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【落落补】pop粗体" panose="020B0502000000000001" pitchFamily="34" charset="-128"/>
            </a:endParaRPr>
          </a:p>
        </p:txBody>
      </p:sp>
      <p:sp>
        <p:nvSpPr>
          <p:cNvPr id="11" name="TextBox 49"/>
          <p:cNvSpPr txBox="1">
            <a:spLocks noChangeArrowheads="1"/>
          </p:cNvSpPr>
          <p:nvPr/>
        </p:nvSpPr>
        <p:spPr bwMode="auto">
          <a:xfrm>
            <a:off x="6441480" y="3209786"/>
            <a:ext cx="500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3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【落落补】pop粗体" panose="020B0502000000000001" pitchFamily="34" charset="-128"/>
            </a:endParaRPr>
          </a:p>
        </p:txBody>
      </p:sp>
      <p:sp>
        <p:nvSpPr>
          <p:cNvPr id="12" name="TextBox 50"/>
          <p:cNvSpPr txBox="1">
            <a:spLocks noChangeArrowheads="1"/>
          </p:cNvSpPr>
          <p:nvPr/>
        </p:nvSpPr>
        <p:spPr bwMode="auto">
          <a:xfrm>
            <a:off x="7169468" y="3209786"/>
            <a:ext cx="500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1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【落落补】pop粗体" panose="020B0502000000000001" pitchFamily="34" charset="-128"/>
            </a:endParaRPr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919930" y="1437501"/>
            <a:ext cx="2204138" cy="829946"/>
            <a:chOff x="0" y="0"/>
            <a:chExt cx="1705" cy="642"/>
          </a:xfrm>
        </p:grpSpPr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0" y="0"/>
              <a:ext cx="1705" cy="64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84AB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3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" name="Picture 28" descr="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8"/>
              <a:ext cx="1601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3426024" y="1437501"/>
            <a:ext cx="2204138" cy="829946"/>
            <a:chOff x="0" y="0"/>
            <a:chExt cx="1705" cy="642"/>
          </a:xfrm>
        </p:grpSpPr>
        <p:pic>
          <p:nvPicPr>
            <p:cNvPr id="17" name="Picture 31" descr="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45"/>
              <a:ext cx="1625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1705" cy="64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84AB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3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35"/>
          <p:cNvGrpSpPr>
            <a:grpSpLocks/>
          </p:cNvGrpSpPr>
          <p:nvPr/>
        </p:nvGrpSpPr>
        <p:grpSpPr bwMode="auto">
          <a:xfrm>
            <a:off x="5932117" y="1437501"/>
            <a:ext cx="2204138" cy="829946"/>
            <a:chOff x="0" y="0"/>
            <a:chExt cx="1705" cy="642"/>
          </a:xfrm>
        </p:grpSpPr>
        <p:sp>
          <p:nvSpPr>
            <p:cNvPr id="20" name="AutoShape 29"/>
            <p:cNvSpPr>
              <a:spLocks noChangeArrowheads="1"/>
            </p:cNvSpPr>
            <p:nvPr/>
          </p:nvSpPr>
          <p:spPr bwMode="auto">
            <a:xfrm>
              <a:off x="0" y="0"/>
              <a:ext cx="1705" cy="64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84AB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3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1" name="Picture 34" descr="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14"/>
              <a:ext cx="1605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/>
          <p:cNvGrpSpPr/>
          <p:nvPr/>
        </p:nvGrpSpPr>
        <p:grpSpPr>
          <a:xfrm>
            <a:off x="4171699" y="2904986"/>
            <a:ext cx="712788" cy="363538"/>
            <a:chOff x="3703003" y="2832100"/>
            <a:chExt cx="712788" cy="363538"/>
          </a:xfrm>
        </p:grpSpPr>
        <p:cxnSp>
          <p:nvCxnSpPr>
            <p:cNvPr id="22" name="直接连接符 35"/>
            <p:cNvCxnSpPr>
              <a:cxnSpLocks noChangeShapeType="1"/>
            </p:cNvCxnSpPr>
            <p:nvPr/>
          </p:nvCxnSpPr>
          <p:spPr bwMode="auto">
            <a:xfrm rot="5400000">
              <a:off x="3703003" y="2832100"/>
              <a:ext cx="360363" cy="36036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4055428" y="2835275"/>
              <a:ext cx="360363" cy="36036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组合 27"/>
          <p:cNvGrpSpPr/>
          <p:nvPr/>
        </p:nvGrpSpPr>
        <p:grpSpPr>
          <a:xfrm>
            <a:off x="6677793" y="2903399"/>
            <a:ext cx="712787" cy="363537"/>
            <a:chOff x="6219826" y="2830513"/>
            <a:chExt cx="712787" cy="363537"/>
          </a:xfrm>
        </p:grpSpPr>
        <p:cxnSp>
          <p:nvCxnSpPr>
            <p:cNvPr id="24" name="直接连接符 35"/>
            <p:cNvCxnSpPr>
              <a:cxnSpLocks noChangeShapeType="1"/>
            </p:cNvCxnSpPr>
            <p:nvPr/>
          </p:nvCxnSpPr>
          <p:spPr bwMode="auto">
            <a:xfrm rot="5400000">
              <a:off x="6219826" y="2830513"/>
              <a:ext cx="360362" cy="36036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6572251" y="2833688"/>
              <a:ext cx="360362" cy="36036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组合 28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30" name="圆角矩形 29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探究新知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5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24177" y="609016"/>
            <a:ext cx="245161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涂一涂，填一填。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718563" y="138699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67047" y="3864833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05907" y="3864833"/>
            <a:ext cx="329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110291" y="303164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104735" y="138699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1702689" y="303164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 flipV="1">
            <a:off x="4513516" y="2106930"/>
            <a:ext cx="1588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2465641" y="1713230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2465641" y="3381692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 flipV="1">
            <a:off x="2118614" y="2106930"/>
            <a:ext cx="1587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1718563" y="1386999"/>
            <a:ext cx="756000" cy="725487"/>
          </a:xfrm>
          <a:prstGeom prst="ellipse">
            <a:avLst/>
          </a:prstGeom>
          <a:solidFill>
            <a:srgbClr val="FFCC00">
              <a:alpha val="74901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4110291" y="3031649"/>
            <a:ext cx="756000" cy="725487"/>
          </a:xfrm>
          <a:prstGeom prst="ellipse">
            <a:avLst/>
          </a:prstGeom>
          <a:solidFill>
            <a:srgbClr val="00B0F0">
              <a:alpha val="74901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1702689" y="3031649"/>
            <a:ext cx="756000" cy="725487"/>
          </a:xfrm>
          <a:prstGeom prst="ellipse">
            <a:avLst/>
          </a:prstGeom>
          <a:solidFill>
            <a:srgbClr val="00B0F0">
              <a:alpha val="74901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104735" y="1386999"/>
            <a:ext cx="756000" cy="725487"/>
          </a:xfrm>
          <a:prstGeom prst="ellipse">
            <a:avLst/>
          </a:prstGeom>
          <a:solidFill>
            <a:srgbClr val="00B0F0">
              <a:alpha val="74901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707186" y="2856071"/>
            <a:ext cx="1375086" cy="1459068"/>
            <a:chOff x="5707186" y="2856071"/>
            <a:chExt cx="1375086" cy="145906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6233277" y="2856071"/>
              <a:ext cx="325438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kumimoji="1" lang="en-US" altLang="zh-CN" sz="2200" b="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707186" y="3894349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652060" y="3891174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950575" y="3325813"/>
              <a:ext cx="916591" cy="485775"/>
              <a:chOff x="5635910" y="3470593"/>
              <a:chExt cx="916591" cy="485775"/>
            </a:xfrm>
          </p:grpSpPr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 flipH="1">
                <a:off x="5635910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6088951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27" name="圆角矩形 26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做一做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6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718563" y="138699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767047" y="3864833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705907" y="3864833"/>
            <a:ext cx="329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110291" y="303164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104735" y="138699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1702689" y="303164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H="1" flipV="1">
            <a:off x="4513516" y="2106930"/>
            <a:ext cx="1588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2465641" y="1713230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2465641" y="3381692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H="1" flipV="1">
            <a:off x="2118614" y="2106930"/>
            <a:ext cx="1587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1718563" y="1386999"/>
            <a:ext cx="756000" cy="725487"/>
          </a:xfrm>
          <a:prstGeom prst="ellipse">
            <a:avLst/>
          </a:prstGeom>
          <a:solidFill>
            <a:srgbClr val="FFCC00">
              <a:alpha val="74901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4110291" y="3031649"/>
            <a:ext cx="756000" cy="725487"/>
          </a:xfrm>
          <a:prstGeom prst="ellipse">
            <a:avLst/>
          </a:prstGeom>
          <a:solidFill>
            <a:srgbClr val="00B0F0">
              <a:alpha val="74901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1702689" y="3031649"/>
            <a:ext cx="756000" cy="725487"/>
          </a:xfrm>
          <a:prstGeom prst="ellipse">
            <a:avLst/>
          </a:prstGeom>
          <a:solidFill>
            <a:srgbClr val="00B0F0">
              <a:alpha val="74901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>
            <a:off x="4104735" y="1386999"/>
            <a:ext cx="756000" cy="725487"/>
          </a:xfrm>
          <a:prstGeom prst="ellipse">
            <a:avLst/>
          </a:prstGeom>
          <a:solidFill>
            <a:srgbClr val="F4D63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707186" y="2856071"/>
            <a:ext cx="1375086" cy="1459068"/>
            <a:chOff x="5707186" y="2856071"/>
            <a:chExt cx="1375086" cy="1459068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6233277" y="2856071"/>
              <a:ext cx="325438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kumimoji="1" lang="en-US" altLang="zh-CN" sz="2200" b="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07186" y="3894349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6652060" y="3891174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950575" y="3325813"/>
              <a:ext cx="916591" cy="485775"/>
              <a:chOff x="5635910" y="3470593"/>
              <a:chExt cx="916591" cy="485775"/>
            </a:xfrm>
          </p:grpSpPr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>
                <a:off x="5635910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6088951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724177" y="609016"/>
            <a:ext cx="245161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涂一涂，填一填。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46" name="圆角矩形 45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做一做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7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718563" y="138699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767047" y="3864833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705907" y="3864833"/>
            <a:ext cx="329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kumimoji="1"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kumimoji="1"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110291" y="303164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104735" y="138699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1702689" y="3031648"/>
            <a:ext cx="756000" cy="7254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H="1" flipV="1">
            <a:off x="4513516" y="2106930"/>
            <a:ext cx="1588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2465641" y="1713230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2465641" y="3381692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H="1" flipV="1">
            <a:off x="2118614" y="2106930"/>
            <a:ext cx="1587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1718563" y="1386999"/>
            <a:ext cx="756000" cy="725487"/>
          </a:xfrm>
          <a:prstGeom prst="ellipse">
            <a:avLst/>
          </a:prstGeom>
          <a:solidFill>
            <a:srgbClr val="FFCC00">
              <a:alpha val="74901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4110291" y="3031649"/>
            <a:ext cx="756000" cy="725487"/>
          </a:xfrm>
          <a:prstGeom prst="ellipse">
            <a:avLst/>
          </a:prstGeom>
          <a:solidFill>
            <a:srgbClr val="00B0F0">
              <a:alpha val="74901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1702689" y="3031649"/>
            <a:ext cx="756000" cy="725487"/>
          </a:xfrm>
          <a:prstGeom prst="ellipse">
            <a:avLst/>
          </a:prstGeom>
          <a:solidFill>
            <a:srgbClr val="F4D63F">
              <a:alpha val="74901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>
            <a:off x="4104735" y="1386999"/>
            <a:ext cx="756000" cy="725487"/>
          </a:xfrm>
          <a:prstGeom prst="ellipse">
            <a:avLst/>
          </a:prstGeom>
          <a:solidFill>
            <a:srgbClr val="F4D63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707186" y="2856071"/>
            <a:ext cx="1375086" cy="1459068"/>
            <a:chOff x="5707186" y="2856071"/>
            <a:chExt cx="1375086" cy="1459068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6233277" y="2856071"/>
              <a:ext cx="325438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kumimoji="1" lang="en-US" altLang="zh-CN" sz="2200" b="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07186" y="3894349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6652060" y="3891174"/>
              <a:ext cx="430212" cy="42079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950575" y="3325813"/>
              <a:ext cx="916591" cy="485775"/>
              <a:chOff x="5635910" y="3470593"/>
              <a:chExt cx="916591" cy="485775"/>
            </a:xfrm>
          </p:grpSpPr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>
                <a:off x="5635910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6088951" y="3470593"/>
                <a:ext cx="463550" cy="485775"/>
              </a:xfrm>
              <a:prstGeom prst="line">
                <a:avLst/>
              </a:prstGeom>
              <a:noFill/>
              <a:ln w="19050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724177" y="609016"/>
            <a:ext cx="245161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涂一涂，填一填。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46" name="圆角矩形 45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做一做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0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2437267" y="2942908"/>
            <a:ext cx="717550" cy="854075"/>
            <a:chOff x="-24" y="-126"/>
            <a:chExt cx="453" cy="538"/>
          </a:xfrm>
        </p:grpSpPr>
        <p:sp>
          <p:nvSpPr>
            <p:cNvPr id="3" name="Text Box 196"/>
            <p:cNvSpPr txBox="1">
              <a:spLocks noChangeArrowheads="1"/>
            </p:cNvSpPr>
            <p:nvPr/>
          </p:nvSpPr>
          <p:spPr bwMode="auto">
            <a:xfrm>
              <a:off x="111" y="-126"/>
              <a:ext cx="2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sz="2200" b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5</a:t>
              </a:r>
              <a:r>
                <a:rPr lang="en-US" altLang="zh-CN" sz="2200" b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4" name="Line 197"/>
            <p:cNvSpPr>
              <a:spLocks noChangeShapeType="1"/>
            </p:cNvSpPr>
            <p:nvPr/>
          </p:nvSpPr>
          <p:spPr bwMode="auto">
            <a:xfrm flipH="1">
              <a:off x="-24" y="140"/>
              <a:ext cx="203" cy="272"/>
            </a:xfrm>
            <a:prstGeom prst="lin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Line 198"/>
            <p:cNvSpPr>
              <a:spLocks noChangeShapeType="1"/>
            </p:cNvSpPr>
            <p:nvPr/>
          </p:nvSpPr>
          <p:spPr bwMode="auto">
            <a:xfrm>
              <a:off x="225" y="140"/>
              <a:ext cx="204" cy="272"/>
            </a:xfrm>
            <a:prstGeom prst="lin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Group 200"/>
          <p:cNvGrpSpPr>
            <a:grpSpLocks/>
          </p:cNvGrpSpPr>
          <p:nvPr/>
        </p:nvGrpSpPr>
        <p:grpSpPr bwMode="auto">
          <a:xfrm>
            <a:off x="5962173" y="2961958"/>
            <a:ext cx="719137" cy="835025"/>
            <a:chOff x="-23" y="-114"/>
            <a:chExt cx="453" cy="526"/>
          </a:xfrm>
        </p:grpSpPr>
        <p:sp>
          <p:nvSpPr>
            <p:cNvPr id="7" name="Text Box 201"/>
            <p:cNvSpPr txBox="1">
              <a:spLocks noChangeArrowheads="1"/>
            </p:cNvSpPr>
            <p:nvPr/>
          </p:nvSpPr>
          <p:spPr bwMode="auto">
            <a:xfrm>
              <a:off x="101" y="-114"/>
              <a:ext cx="2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sz="2200" b="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5</a:t>
              </a:r>
              <a:r>
                <a:rPr lang="en-US" altLang="zh-CN" sz="2200" b="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Line 202"/>
            <p:cNvSpPr>
              <a:spLocks noChangeShapeType="1"/>
            </p:cNvSpPr>
            <p:nvPr/>
          </p:nvSpPr>
          <p:spPr bwMode="auto">
            <a:xfrm flipH="1">
              <a:off x="-23" y="140"/>
              <a:ext cx="203" cy="272"/>
            </a:xfrm>
            <a:prstGeom prst="lin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Line 203"/>
            <p:cNvSpPr>
              <a:spLocks noChangeShapeType="1"/>
            </p:cNvSpPr>
            <p:nvPr/>
          </p:nvSpPr>
          <p:spPr bwMode="auto">
            <a:xfrm>
              <a:off x="226" y="140"/>
              <a:ext cx="204" cy="272"/>
            </a:xfrm>
            <a:prstGeom prst="lin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2271983" y="3808918"/>
            <a:ext cx="3061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3024087" y="3808918"/>
            <a:ext cx="3264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4</a:t>
            </a:r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2" name="Text Box 210"/>
          <p:cNvSpPr txBox="1">
            <a:spLocks noChangeArrowheads="1"/>
          </p:cNvSpPr>
          <p:nvPr/>
        </p:nvSpPr>
        <p:spPr bwMode="auto">
          <a:xfrm>
            <a:off x="5814435" y="3808918"/>
            <a:ext cx="47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3" name="Text Box 211"/>
          <p:cNvSpPr txBox="1">
            <a:spLocks noChangeArrowheads="1"/>
          </p:cNvSpPr>
          <p:nvPr/>
        </p:nvSpPr>
        <p:spPr bwMode="auto">
          <a:xfrm>
            <a:off x="6543345" y="3808918"/>
            <a:ext cx="3273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844675" y="1112620"/>
            <a:ext cx="5578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5</a:t>
            </a:r>
            <a:r>
              <a:rPr lang="zh-CN" altLang="en-US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个    放</a:t>
            </a:r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在两个    </a:t>
            </a:r>
            <a:r>
              <a:rPr lang="zh-CN" altLang="en-US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里，有几种放法</a:t>
            </a:r>
            <a:r>
              <a:rPr lang="zh-CN" altLang="en-US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？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6" name="Picture 16" descr="J)YN(`O~BIQ{M$99X9ZBC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646">
            <a:off x="2377440" y="1156844"/>
            <a:ext cx="525211" cy="3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J5V1F60O5]H%}Q9$3X9I)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85" y="1190234"/>
            <a:ext cx="842010" cy="3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4%90DFXPHLIHSVA@WBQC[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258192"/>
            <a:ext cx="2659420" cy="5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32qy0](e)e4mj`2i_r$w2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15" y="2280608"/>
            <a:ext cx="2522855" cy="4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23" name="圆角矩形 22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探究新知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3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{26$ysg]8)v4t@oaj(teh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43" y="1377827"/>
            <a:ext cx="2828584" cy="57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0"/>
          <p:cNvGrpSpPr>
            <a:grpSpLocks/>
          </p:cNvGrpSpPr>
          <p:nvPr/>
        </p:nvGrpSpPr>
        <p:grpSpPr bwMode="auto">
          <a:xfrm>
            <a:off x="2315842" y="2261584"/>
            <a:ext cx="720725" cy="866647"/>
            <a:chOff x="-1" y="0"/>
            <a:chExt cx="453" cy="507"/>
          </a:xfrm>
        </p:grpSpPr>
        <p:sp>
          <p:nvSpPr>
            <p:cNvPr id="4" name="Text Box 201"/>
            <p:cNvSpPr txBox="1">
              <a:spLocks noChangeArrowheads="1"/>
            </p:cNvSpPr>
            <p:nvPr/>
          </p:nvSpPr>
          <p:spPr bwMode="auto">
            <a:xfrm>
              <a:off x="127" y="0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sz="2200" b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en-US" altLang="zh-CN" sz="2200" b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5" name="Line 202"/>
            <p:cNvSpPr>
              <a:spLocks noChangeShapeType="1"/>
            </p:cNvSpPr>
            <p:nvPr/>
          </p:nvSpPr>
          <p:spPr bwMode="auto">
            <a:xfrm flipH="1">
              <a:off x="-1" y="235"/>
              <a:ext cx="203" cy="272"/>
            </a:xfrm>
            <a:prstGeom prst="lin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Line 203"/>
            <p:cNvSpPr>
              <a:spLocks noChangeShapeType="1"/>
            </p:cNvSpPr>
            <p:nvPr/>
          </p:nvSpPr>
          <p:spPr bwMode="auto">
            <a:xfrm>
              <a:off x="248" y="235"/>
              <a:ext cx="204" cy="272"/>
            </a:xfrm>
            <a:prstGeom prst="lin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Text Box 210"/>
          <p:cNvSpPr txBox="1">
            <a:spLocks noChangeArrowheads="1"/>
          </p:cNvSpPr>
          <p:nvPr/>
        </p:nvSpPr>
        <p:spPr bwMode="auto">
          <a:xfrm>
            <a:off x="2148324" y="3133480"/>
            <a:ext cx="3292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8" name="Text Box 211"/>
          <p:cNvSpPr txBox="1">
            <a:spLocks noChangeArrowheads="1"/>
          </p:cNvSpPr>
          <p:nvPr/>
        </p:nvSpPr>
        <p:spPr bwMode="auto">
          <a:xfrm>
            <a:off x="2893695" y="3133480"/>
            <a:ext cx="327334" cy="430887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9" name="Picture 9" descr="(HY6E_1K})E2N~3C[0]A~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376338"/>
            <a:ext cx="2878138" cy="55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00"/>
          <p:cNvGrpSpPr>
            <a:grpSpLocks/>
          </p:cNvGrpSpPr>
          <p:nvPr/>
        </p:nvGrpSpPr>
        <p:grpSpPr bwMode="auto">
          <a:xfrm>
            <a:off x="6064251" y="2234597"/>
            <a:ext cx="719137" cy="850900"/>
            <a:chOff x="-39" y="-121"/>
            <a:chExt cx="453" cy="536"/>
          </a:xfrm>
        </p:grpSpPr>
        <p:sp>
          <p:nvSpPr>
            <p:cNvPr id="11" name="Text Box 201"/>
            <p:cNvSpPr txBox="1">
              <a:spLocks noChangeArrowheads="1"/>
            </p:cNvSpPr>
            <p:nvPr/>
          </p:nvSpPr>
          <p:spPr bwMode="auto">
            <a:xfrm>
              <a:off x="92" y="-121"/>
              <a:ext cx="2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sz="2200" b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5</a:t>
              </a:r>
              <a:r>
                <a:rPr lang="en-US" altLang="zh-CN" sz="2200" b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12" name="Line 202"/>
            <p:cNvSpPr>
              <a:spLocks noChangeShapeType="1"/>
            </p:cNvSpPr>
            <p:nvPr/>
          </p:nvSpPr>
          <p:spPr bwMode="auto">
            <a:xfrm flipH="1">
              <a:off x="-39" y="143"/>
              <a:ext cx="203" cy="272"/>
            </a:xfrm>
            <a:prstGeom prst="lin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Line 203"/>
            <p:cNvSpPr>
              <a:spLocks noChangeShapeType="1"/>
            </p:cNvSpPr>
            <p:nvPr/>
          </p:nvSpPr>
          <p:spPr bwMode="auto">
            <a:xfrm>
              <a:off x="210" y="143"/>
              <a:ext cx="204" cy="272"/>
            </a:xfrm>
            <a:prstGeom prst="lin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Text Box 210"/>
          <p:cNvSpPr txBox="1">
            <a:spLocks noChangeArrowheads="1"/>
          </p:cNvSpPr>
          <p:nvPr/>
        </p:nvSpPr>
        <p:spPr bwMode="auto">
          <a:xfrm>
            <a:off x="5901056" y="3135068"/>
            <a:ext cx="326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4</a:t>
            </a:r>
            <a:r>
              <a:rPr lang="en-US" altLang="zh-CN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5" name="Text Box 211"/>
          <p:cNvSpPr txBox="1">
            <a:spLocks noChangeArrowheads="1"/>
          </p:cNvSpPr>
          <p:nvPr/>
        </p:nvSpPr>
        <p:spPr bwMode="auto">
          <a:xfrm>
            <a:off x="6686550" y="3135068"/>
            <a:ext cx="3273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6" name="Text Box 217"/>
          <p:cNvSpPr txBox="1">
            <a:spLocks noChangeArrowheads="1"/>
          </p:cNvSpPr>
          <p:nvPr/>
        </p:nvSpPr>
        <p:spPr bwMode="auto">
          <a:xfrm>
            <a:off x="3063327" y="3781108"/>
            <a:ext cx="30173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200" b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你知道几和几合成5吗？ 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18" name="圆角矩形 17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探究新知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2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 bwMode="auto">
          <a:xfrm>
            <a:off x="4850006" y="3891670"/>
            <a:ext cx="424591" cy="4059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sz="22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7357607" y="3201347"/>
            <a:ext cx="424591" cy="4059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sz="22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68538" y="1188385"/>
            <a:ext cx="1381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zh-CN" altLang="en-US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看图填</a:t>
            </a:r>
            <a:r>
              <a:rPr lang="zh-CN" altLang="en-US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数。</a:t>
            </a:r>
            <a:endParaRPr lang="en-US" altLang="zh-CN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85837" y="3176403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en-US" altLang="zh-CN" sz="2200" b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200" b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289623" y="3870113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722564" y="3870113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456739" y="3627928"/>
            <a:ext cx="576117" cy="237993"/>
            <a:chOff x="1940217" y="3848775"/>
            <a:chExt cx="576117" cy="371474"/>
          </a:xfrm>
        </p:grpSpPr>
        <p:cxnSp>
          <p:nvCxnSpPr>
            <p:cNvPr id="37" name="直接连接符 36"/>
            <p:cNvCxnSpPr/>
            <p:nvPr/>
          </p:nvCxnSpPr>
          <p:spPr bwMode="auto">
            <a:xfrm flipH="1">
              <a:off x="1940217" y="3850362"/>
              <a:ext cx="292100" cy="3698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 bwMode="auto">
            <a:xfrm>
              <a:off x="2224234" y="3848775"/>
              <a:ext cx="292100" cy="3698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7268852" y="3626348"/>
            <a:ext cx="576117" cy="237993"/>
            <a:chOff x="1940217" y="3848775"/>
            <a:chExt cx="576117" cy="371474"/>
          </a:xfrm>
        </p:grpSpPr>
        <p:cxnSp>
          <p:nvCxnSpPr>
            <p:cNvPr id="40" name="直接连接符 39"/>
            <p:cNvCxnSpPr/>
            <p:nvPr/>
          </p:nvCxnSpPr>
          <p:spPr bwMode="auto">
            <a:xfrm flipH="1">
              <a:off x="1940217" y="3850362"/>
              <a:ext cx="292100" cy="3698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 bwMode="auto">
            <a:xfrm>
              <a:off x="2224234" y="3848775"/>
              <a:ext cx="292100" cy="3698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47165" b="55587"/>
          <a:stretch/>
        </p:blipFill>
        <p:spPr>
          <a:xfrm>
            <a:off x="795498" y="2138327"/>
            <a:ext cx="778841" cy="39328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62359" r="61128"/>
          <a:stretch/>
        </p:blipFill>
        <p:spPr>
          <a:xfrm>
            <a:off x="6727920" y="2155356"/>
            <a:ext cx="409626" cy="35654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0" t="19429" r="6105" b="12186"/>
          <a:stretch/>
        </p:blipFill>
        <p:spPr>
          <a:xfrm>
            <a:off x="4071064" y="1990966"/>
            <a:ext cx="388695" cy="62746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47165" b="55587"/>
          <a:stretch/>
        </p:blipFill>
        <p:spPr>
          <a:xfrm>
            <a:off x="2410973" y="1846342"/>
            <a:ext cx="778841" cy="39328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47165" b="55587"/>
          <a:stretch/>
        </p:blipFill>
        <p:spPr>
          <a:xfrm>
            <a:off x="1961564" y="2245442"/>
            <a:ext cx="778841" cy="39328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47165" b="55587"/>
          <a:stretch/>
        </p:blipFill>
        <p:spPr>
          <a:xfrm>
            <a:off x="2794678" y="2245442"/>
            <a:ext cx="778841" cy="39328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0" t="19429" r="6105" b="12186"/>
          <a:stretch/>
        </p:blipFill>
        <p:spPr>
          <a:xfrm>
            <a:off x="4423042" y="1990966"/>
            <a:ext cx="388695" cy="627464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0" t="19429" r="6105" b="12186"/>
          <a:stretch/>
        </p:blipFill>
        <p:spPr>
          <a:xfrm>
            <a:off x="5343274" y="1619272"/>
            <a:ext cx="388695" cy="62746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0" t="19429" r="6105" b="12186"/>
          <a:stretch/>
        </p:blipFill>
        <p:spPr>
          <a:xfrm>
            <a:off x="4991296" y="2182347"/>
            <a:ext cx="388695" cy="62746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0" t="19429" r="6105" b="12186"/>
          <a:stretch/>
        </p:blipFill>
        <p:spPr>
          <a:xfrm>
            <a:off x="5440705" y="2167847"/>
            <a:ext cx="388695" cy="627464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62359" r="61128"/>
          <a:stretch/>
        </p:blipFill>
        <p:spPr>
          <a:xfrm>
            <a:off x="7345908" y="2149683"/>
            <a:ext cx="409626" cy="35654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62359" r="61128"/>
          <a:stretch/>
        </p:blipFill>
        <p:spPr>
          <a:xfrm>
            <a:off x="7799960" y="2149683"/>
            <a:ext cx="409626" cy="356546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 bwMode="auto">
          <a:xfrm>
            <a:off x="7047367" y="3882584"/>
            <a:ext cx="424591" cy="4059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sz="22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1854651" y="3198520"/>
            <a:ext cx="424591" cy="4059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sz="22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2219608" y="3867286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765896" y="3623521"/>
            <a:ext cx="576117" cy="237993"/>
            <a:chOff x="1940217" y="3848775"/>
            <a:chExt cx="576117" cy="371474"/>
          </a:xfrm>
        </p:grpSpPr>
        <p:cxnSp>
          <p:nvCxnSpPr>
            <p:cNvPr id="59" name="直接连接符 58"/>
            <p:cNvCxnSpPr/>
            <p:nvPr/>
          </p:nvCxnSpPr>
          <p:spPr bwMode="auto">
            <a:xfrm flipH="1">
              <a:off x="1940217" y="3850362"/>
              <a:ext cx="292100" cy="3698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 bwMode="auto">
            <a:xfrm>
              <a:off x="2224234" y="3848775"/>
              <a:ext cx="292100" cy="3698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1574339" y="3867286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en-US" altLang="zh-CN" sz="2200" b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200" b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34" name="圆角矩形 33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3851911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做一做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904641" y="3186890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en-US" altLang="zh-CN" sz="2200" b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4905586" y="3872721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en-US" altLang="zh-CN" sz="2200" b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7407037" y="3173576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en-US" altLang="zh-CN" sz="2200" b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7101232" y="3870099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r>
              <a:rPr lang="en-US" altLang="zh-CN" sz="2200" b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34A90"/>
      </a:dk1>
      <a:lt1>
        <a:sysClr val="window" lastClr="FFFFFF"/>
      </a:lt1>
      <a:dk2>
        <a:srgbClr val="44546A"/>
      </a:dk2>
      <a:lt2>
        <a:srgbClr val="E7E6E6"/>
      </a:lt2>
      <a:accent1>
        <a:srgbClr val="0F263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2477</TotalTime>
  <Words>178</Words>
  <Application>Microsoft Office PowerPoint</Application>
  <PresentationFormat>全屏显示(16:9)</PresentationFormat>
  <Paragraphs>87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【落落补】pop粗体</vt:lpstr>
      <vt:lpstr>黑体</vt:lpstr>
      <vt:lpstr>楷体_GB2312</vt:lpstr>
      <vt:lpstr>宋体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98</cp:revision>
  <dcterms:created xsi:type="dcterms:W3CDTF">2018-11-06T07:38:45Z</dcterms:created>
  <dcterms:modified xsi:type="dcterms:W3CDTF">2019-06-20T08:54:23Z</dcterms:modified>
</cp:coreProperties>
</file>