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71" r:id="rId3"/>
  </p:sldMasterIdLst>
  <p:notesMasterIdLst>
    <p:notesMasterId r:id="rId27"/>
  </p:notesMasterIdLst>
  <p:handoutMasterIdLst>
    <p:handoutMasterId r:id="rId28"/>
  </p:handoutMasterIdLst>
  <p:sldIdLst>
    <p:sldId id="358" r:id="rId4"/>
    <p:sldId id="259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376" r:id="rId22"/>
    <p:sldId id="412" r:id="rId23"/>
    <p:sldId id="413" r:id="rId24"/>
    <p:sldId id="414" r:id="rId25"/>
    <p:sldId id="258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0F0"/>
    <a:srgbClr val="F418C5"/>
    <a:srgbClr val="009999"/>
    <a:srgbClr val="FF3300"/>
    <a:srgbClr val="C8E2D4"/>
    <a:srgbClr val="4F855D"/>
    <a:srgbClr val="B2B2B2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050" y="-516"/>
      </p:cViewPr>
      <p:guideLst>
        <p:guide orient="horz" pos="212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970" y="-96"/>
      </p:cViewPr>
      <p:guideLst>
        <p:guide orient="horz" pos="3168"/>
        <p:guide pos="2209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49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1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2020/8/8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堂训练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书本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81(算盘）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085" y="3791585"/>
            <a:ext cx="35718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 flipV="1">
            <a:off x="2517775" y="563269"/>
            <a:ext cx="1957070" cy="76200"/>
            <a:chOff x="11867" y="1528"/>
            <a:chExt cx="3966" cy="12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flipV="1">
            <a:off x="7386320" y="563269"/>
            <a:ext cx="1957070" cy="76200"/>
            <a:chOff x="11867" y="1528"/>
            <a:chExt cx="3966" cy="120"/>
          </a:xfrm>
        </p:grpSpPr>
        <p:cxnSp>
          <p:nvCxnSpPr>
            <p:cNvPr id="23" name="直接连接符 2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 userDrawn="1"/>
        </p:nvSpPr>
        <p:spPr>
          <a:xfrm>
            <a:off x="1279049" y="688461"/>
            <a:ext cx="2031365" cy="646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03134" y="616601"/>
            <a:ext cx="3088610" cy="862965"/>
            <a:chOff x="3327445" y="196489"/>
            <a:chExt cx="3088610" cy="1003300"/>
          </a:xfrm>
        </p:grpSpPr>
        <p:pic>
          <p:nvPicPr>
            <p:cNvPr id="9" name="图片 8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1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新课导入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47426" y="1524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书本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81(算盘）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72085" y="3791585"/>
            <a:ext cx="35718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tags" Target="../tags/tag6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tags" Target="../tags/tag5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tags" Target="../tags/tag4.xml"/><Relationship Id="rId37" Type="http://schemas.openxmlformats.org/officeDocument/2006/relationships/tags" Target="../tags/tag9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tags" Target="../tags/tag8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21590" y="-635"/>
            <a:ext cx="12210415" cy="688848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10455275" y="123190"/>
            <a:ext cx="1513205" cy="45847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24765" y="6691630"/>
            <a:ext cx="12212955" cy="195580"/>
            <a:chOff x="-22" y="7904"/>
            <a:chExt cx="14533" cy="308"/>
          </a:xfrm>
        </p:grpSpPr>
        <p:sp>
          <p:nvSpPr>
            <p:cNvPr id="9" name="矩形 8"/>
            <p:cNvSpPr/>
            <p:nvPr userDrawn="1"/>
          </p:nvSpPr>
          <p:spPr>
            <a:xfrm>
              <a:off x="-22" y="7904"/>
              <a:ext cx="10915" cy="309"/>
            </a:xfrm>
            <a:prstGeom prst="rect">
              <a:avLst/>
            </a:prstGeom>
            <a:solidFill>
              <a:srgbClr val="00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9457" y="7904"/>
              <a:ext cx="5055" cy="309"/>
            </a:xfrm>
            <a:prstGeom prst="rect">
              <a:avLst/>
            </a:prstGeom>
            <a:solidFill>
              <a:srgbClr val="E75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0"/>
          <p:cNvGrpSpPr/>
          <p:nvPr userDrawn="1"/>
        </p:nvGrpSpPr>
        <p:grpSpPr>
          <a:xfrm>
            <a:off x="0" y="407988"/>
            <a:ext cx="12192000" cy="6261100"/>
            <a:chOff x="0" y="407624"/>
            <a:chExt cx="9144000" cy="6261464"/>
          </a:xfrm>
        </p:grpSpPr>
        <p:pic>
          <p:nvPicPr>
            <p:cNvPr id="16387" name="Picture 7" descr="H:\整理库\优翼\图片1.jpg"/>
            <p:cNvPicPr>
              <a:picLocks noChangeAspect="1"/>
            </p:cNvPicPr>
            <p:nvPr userDrawn="1"/>
          </p:nvPicPr>
          <p:blipFill>
            <a:blip r:embed="rId14"/>
            <a:srcRect t="95229" b="3732"/>
            <a:stretch>
              <a:fillRect/>
            </a:stretch>
          </p:blipFill>
          <p:spPr>
            <a:xfrm>
              <a:off x="0" y="6597091"/>
              <a:ext cx="9144000" cy="719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88" name="Picture 7" descr="H:\整理库\优翼\图片1.jpg"/>
            <p:cNvPicPr>
              <a:picLocks noChangeAspect="1"/>
            </p:cNvPicPr>
            <p:nvPr userDrawn="1"/>
          </p:nvPicPr>
          <p:blipFill>
            <a:blip r:embed="rId14"/>
            <a:srcRect l="121" t="5568" b="93117"/>
            <a:stretch>
              <a:fillRect/>
            </a:stretch>
          </p:blipFill>
          <p:spPr>
            <a:xfrm>
              <a:off x="0" y="407624"/>
              <a:ext cx="9132983" cy="910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1294765" y="1643380"/>
            <a:ext cx="9458960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第六章   数据的收集与整理</a:t>
            </a:r>
          </a:p>
        </p:txBody>
      </p:sp>
      <p:sp>
        <p:nvSpPr>
          <p:cNvPr id="6" name="文本框 7"/>
          <p:cNvSpPr txBox="1"/>
          <p:nvPr/>
        </p:nvSpPr>
        <p:spPr>
          <a:xfrm>
            <a:off x="4507866" y="432776"/>
            <a:ext cx="287782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第六章 数据的收集与整理</a:t>
            </a:r>
            <a:endParaRPr lang="zh-CN" altLang="en-US" sz="1600" b="1" dirty="0" smtClean="0">
              <a:ln>
                <a:noFill/>
              </a:ln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3455319" y="3129294"/>
            <a:ext cx="67056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4800" b="1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6.3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数据的表示</a:t>
            </a:r>
          </a:p>
        </p:txBody>
      </p:sp>
      <p:sp>
        <p:nvSpPr>
          <p:cNvPr id="2" name="矩形 1"/>
          <p:cNvSpPr/>
          <p:nvPr/>
        </p:nvSpPr>
        <p:spPr>
          <a:xfrm>
            <a:off x="4015149" y="4527218"/>
            <a:ext cx="4262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/>
              <a:t>第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课时 扇形统计图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063750" y="2349500"/>
            <a:ext cx="6840538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altLang="zh-CN" sz="3200" b="1">
                <a:latin typeface="+mn-lt"/>
                <a:ea typeface="+mn-ea"/>
              </a:rPr>
              <a:t>1.</a:t>
            </a:r>
            <a:r>
              <a:rPr lang="zh-CN" altLang="en-US" sz="3200" b="1">
                <a:latin typeface="+mn-lt"/>
                <a:ea typeface="+mn-ea"/>
              </a:rPr>
              <a:t>画圆；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063750" y="2997200"/>
            <a:ext cx="6840538" cy="573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altLang="zh-CN" sz="3200" b="1" dirty="0">
                <a:latin typeface="+mn-lt"/>
                <a:ea typeface="+mn-ea"/>
              </a:rPr>
              <a:t>2.</a:t>
            </a:r>
            <a:r>
              <a:rPr lang="zh-CN" altLang="en-US" sz="3200" b="1" dirty="0">
                <a:latin typeface="+mn-lt"/>
                <a:ea typeface="+mn-ea"/>
              </a:rPr>
              <a:t>计算各部分占总体的百分比 ；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063750" y="4506913"/>
            <a:ext cx="6911975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200" b="1" dirty="0">
                <a:latin typeface="+mn-lt"/>
                <a:ea typeface="+mn-ea"/>
              </a:rPr>
              <a:t>4.</a:t>
            </a:r>
            <a:r>
              <a:rPr kumimoji="1" lang="zh-CN" altLang="en-US" sz="3200" b="1" dirty="0">
                <a:latin typeface="+mn-lt"/>
                <a:ea typeface="+mn-ea"/>
              </a:rPr>
              <a:t>根据度数画若干个扇形；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63750" y="5227955"/>
            <a:ext cx="9328150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200" b="1" dirty="0">
                <a:latin typeface="+mn-lt"/>
                <a:ea typeface="+mn-ea"/>
              </a:rPr>
              <a:t>5.</a:t>
            </a:r>
            <a:r>
              <a:rPr kumimoji="1" lang="zh-CN" altLang="en-US" sz="3200" b="1" dirty="0">
                <a:latin typeface="+mn-lt"/>
                <a:ea typeface="+mn-ea"/>
              </a:rPr>
              <a:t>将各部分占总体的百分比标注在相应的扇形上</a:t>
            </a:r>
            <a:r>
              <a:rPr kumimoji="1" lang="en-US" altLang="zh-CN" sz="3200" b="1" dirty="0">
                <a:latin typeface="+mn-lt"/>
                <a:ea typeface="+mn-ea"/>
              </a:rPr>
              <a:t>.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063750" y="3787775"/>
            <a:ext cx="6911975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altLang="zh-CN" sz="3200" b="1" dirty="0">
                <a:latin typeface="+mn-lt"/>
                <a:ea typeface="+mn-ea"/>
              </a:rPr>
              <a:t>3.</a:t>
            </a:r>
            <a:r>
              <a:rPr lang="zh-CN" altLang="en-US" sz="3200" b="1" dirty="0">
                <a:latin typeface="+mn-lt"/>
                <a:ea typeface="+mn-ea"/>
              </a:rPr>
              <a:t>计算各部分相应的圆心角度数；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919288" y="1538288"/>
            <a:ext cx="84124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 smtClean="0">
                <a:latin typeface="+mn-lt"/>
                <a:ea typeface="+mn-ea"/>
              </a:rPr>
              <a:t>一般地，制作扇形统计图的一般步骤是：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92612" y="382599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知识讲解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5125" grpId="0" bldLvl="0" animBg="1"/>
      <p:bldP spid="5126" grpId="0" bldLvl="0" animBg="1"/>
      <p:bldP spid="5127" grpId="0" bldLvl="0" animBg="1"/>
      <p:bldP spid="5129" grpId="0" bldLvl="0" animBg="1"/>
      <p:bldP spid="5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763838" y="1758950"/>
            <a:ext cx="3098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zh-CN" sz="3600" smtClean="0">
              <a:latin typeface="+mn-lt"/>
              <a:ea typeface="+mn-ea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355090" y="2028825"/>
            <a:ext cx="8569960" cy="27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latin typeface="+mn-lt"/>
                <a:ea typeface="+mn-ea"/>
              </a:rPr>
              <a:t>1.</a:t>
            </a:r>
            <a:r>
              <a:rPr lang="zh-CN" altLang="en-US" sz="3200" b="1" dirty="0" smtClean="0">
                <a:latin typeface="+mn-lt"/>
                <a:ea typeface="+mn-ea"/>
              </a:rPr>
              <a:t>二中七年级</a:t>
            </a:r>
            <a:r>
              <a:rPr lang="en-US" altLang="zh-CN" sz="3200" b="1" dirty="0" smtClean="0">
                <a:latin typeface="+mn-lt"/>
                <a:ea typeface="+mn-ea"/>
              </a:rPr>
              <a:t>(8)</a:t>
            </a:r>
            <a:r>
              <a:rPr lang="zh-CN" altLang="en-US" sz="3200" b="1" dirty="0" smtClean="0">
                <a:latin typeface="+mn-lt"/>
                <a:ea typeface="+mn-ea"/>
              </a:rPr>
              <a:t>班</a:t>
            </a:r>
            <a:r>
              <a:rPr lang="en-US" altLang="zh-CN" sz="3200" b="1" dirty="0" smtClean="0">
                <a:latin typeface="+mn-lt"/>
                <a:ea typeface="+mn-ea"/>
              </a:rPr>
              <a:t>65</a:t>
            </a:r>
            <a:r>
              <a:rPr lang="zh-CN" altLang="en-US" sz="3200" b="1" dirty="0" smtClean="0">
                <a:latin typeface="+mn-lt"/>
                <a:ea typeface="+mn-ea"/>
              </a:rPr>
              <a:t>名学生在一次英语测试中，优秀的占</a:t>
            </a:r>
            <a:r>
              <a:rPr lang="en-US" altLang="zh-CN" sz="3200" b="1" dirty="0" smtClean="0">
                <a:latin typeface="+mn-lt"/>
                <a:ea typeface="+mn-ea"/>
              </a:rPr>
              <a:t>20%</a:t>
            </a:r>
            <a:r>
              <a:rPr lang="zh-CN" altLang="en-US" sz="3200" b="1" dirty="0" smtClean="0">
                <a:latin typeface="+mn-lt"/>
                <a:ea typeface="+mn-ea"/>
              </a:rPr>
              <a:t>，在扇形统计图中，表示这部分同学的扇形圆心角是 </a:t>
            </a:r>
            <a:r>
              <a:rPr lang="en-US" altLang="zh-CN" sz="3200" b="1" dirty="0" smtClean="0">
                <a:latin typeface="+mn-lt"/>
                <a:ea typeface="+mn-ea"/>
              </a:rPr>
              <a:t>(         )</a:t>
            </a:r>
            <a:r>
              <a:rPr lang="zh-CN" altLang="en-US" sz="3200" b="1" dirty="0" smtClean="0">
                <a:latin typeface="+mn-lt"/>
                <a:ea typeface="+mn-ea"/>
              </a:rPr>
              <a:t>度；表示良好的扇形圆心角是</a:t>
            </a:r>
            <a:r>
              <a:rPr lang="en-US" altLang="zh-CN" sz="3200" b="1" dirty="0" smtClean="0">
                <a:latin typeface="+mn-lt"/>
                <a:ea typeface="+mn-ea"/>
              </a:rPr>
              <a:t>150°</a:t>
            </a:r>
            <a:r>
              <a:rPr lang="zh-CN" altLang="en-US" sz="3200" b="1" dirty="0" smtClean="0">
                <a:latin typeface="+mn-lt"/>
                <a:ea typeface="+mn-ea"/>
              </a:rPr>
              <a:t>，则良好的学生有</a:t>
            </a:r>
            <a:r>
              <a:rPr lang="en-US" altLang="zh-CN" sz="3200" b="1" dirty="0" smtClean="0">
                <a:latin typeface="+mn-lt"/>
                <a:ea typeface="+mn-ea"/>
              </a:rPr>
              <a:t>(        )</a:t>
            </a:r>
            <a:r>
              <a:rPr lang="zh-CN" altLang="en-US" sz="3200" b="1" dirty="0" smtClean="0">
                <a:latin typeface="+mn-lt"/>
                <a:ea typeface="+mn-ea"/>
              </a:rPr>
              <a:t>人</a:t>
            </a:r>
            <a:r>
              <a:rPr lang="en-US" altLang="zh-CN" sz="3200" b="1" dirty="0" smtClean="0">
                <a:latin typeface="+mn-lt"/>
                <a:ea typeface="+mn-ea"/>
              </a:rPr>
              <a:t>.</a:t>
            </a:r>
            <a:endParaRPr lang="zh-CN" altLang="en-US" sz="3200" b="1" dirty="0" smtClean="0">
              <a:latin typeface="+mn-lt"/>
              <a:ea typeface="+mn-ea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CN" sz="3200" dirty="0" smtClean="0">
              <a:latin typeface="+mn-lt"/>
              <a:ea typeface="+mn-ea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442585" y="2987675"/>
            <a:ext cx="15113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+mn-ea"/>
              </a:rPr>
              <a:t>72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7773988" y="3494088"/>
            <a:ext cx="15113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+mn-ea"/>
              </a:rPr>
              <a:t>27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6592" y="574369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随堂训练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8" grpId="0"/>
      <p:bldP spid="2252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544" name="Group 4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4000" y="1628775"/>
          <a:ext cx="9144000" cy="4064001"/>
        </p:xfrm>
        <a:graphic>
          <a:graphicData uri="http://schemas.openxmlformats.org/drawingml/2006/table">
            <a:tbl>
              <a:tblPr/>
              <a:tblGrid>
                <a:gridCol w="2484755"/>
                <a:gridCol w="1295400"/>
                <a:gridCol w="1223645"/>
                <a:gridCol w="1297305"/>
                <a:gridCol w="1318895"/>
                <a:gridCol w="1524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四大洋名称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太平洋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大西洋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印度洋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北冰洋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各大洋占四大洋的百分（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﹪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各大洋对应的圆心角度数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34" name="Text Box 90"/>
          <p:cNvSpPr txBox="1">
            <a:spLocks noChangeArrowheads="1"/>
          </p:cNvSpPr>
          <p:nvPr/>
        </p:nvSpPr>
        <p:spPr bwMode="auto">
          <a:xfrm>
            <a:off x="4151313" y="3357563"/>
            <a:ext cx="100806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5591175" y="3357563"/>
            <a:ext cx="100806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7031038" y="3357563"/>
            <a:ext cx="10096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" name="Text Box 90"/>
          <p:cNvSpPr txBox="1">
            <a:spLocks noChangeArrowheads="1"/>
          </p:cNvSpPr>
          <p:nvPr/>
        </p:nvSpPr>
        <p:spPr bwMode="auto">
          <a:xfrm>
            <a:off x="8472488" y="3357563"/>
            <a:ext cx="57626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9480550" y="3357563"/>
            <a:ext cx="100806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9322" name="Text Box 106"/>
          <p:cNvSpPr txBox="1">
            <a:spLocks noChangeArrowheads="1"/>
          </p:cNvSpPr>
          <p:nvPr/>
        </p:nvSpPr>
        <p:spPr bwMode="auto">
          <a:xfrm>
            <a:off x="4008438" y="4652963"/>
            <a:ext cx="158273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180°</a:t>
            </a:r>
          </a:p>
        </p:txBody>
      </p:sp>
      <p:sp>
        <p:nvSpPr>
          <p:cNvPr id="6" name="Text Box 106"/>
          <p:cNvSpPr txBox="1">
            <a:spLocks noChangeArrowheads="1"/>
          </p:cNvSpPr>
          <p:nvPr/>
        </p:nvSpPr>
        <p:spPr bwMode="auto">
          <a:xfrm>
            <a:off x="5303838" y="4652963"/>
            <a:ext cx="129698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90°</a:t>
            </a: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auto">
          <a:xfrm>
            <a:off x="6527800" y="4652963"/>
            <a:ext cx="122396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76°</a:t>
            </a:r>
          </a:p>
        </p:txBody>
      </p:sp>
      <p:sp>
        <p:nvSpPr>
          <p:cNvPr id="8" name="Text Box 106"/>
          <p:cNvSpPr txBox="1">
            <a:spLocks noChangeArrowheads="1"/>
          </p:cNvSpPr>
          <p:nvPr/>
        </p:nvSpPr>
        <p:spPr bwMode="auto">
          <a:xfrm>
            <a:off x="7824788" y="4652963"/>
            <a:ext cx="201612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14°</a:t>
            </a:r>
          </a:p>
        </p:txBody>
      </p:sp>
      <p:sp>
        <p:nvSpPr>
          <p:cNvPr id="9" name="Text Box 106"/>
          <p:cNvSpPr txBox="1">
            <a:spLocks noChangeArrowheads="1"/>
          </p:cNvSpPr>
          <p:nvPr/>
        </p:nvSpPr>
        <p:spPr bwMode="auto">
          <a:xfrm>
            <a:off x="9444038" y="4652963"/>
            <a:ext cx="14763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360°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90955" y="925195"/>
            <a:ext cx="2492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2.</a:t>
            </a:r>
            <a:r>
              <a:rPr lang="zh-CN" altLang="en-US" sz="3200"/>
              <a:t>填空：</a:t>
            </a:r>
          </a:p>
        </p:txBody>
      </p:sp>
      <p:sp>
        <p:nvSpPr>
          <p:cNvPr id="11" name="矩形 10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4" grpId="0"/>
      <p:bldP spid="2" grpId="0"/>
      <p:bldP spid="3" grpId="0"/>
      <p:bldP spid="4" grpId="0"/>
      <p:bldP spid="5" grpId="0"/>
      <p:bldP spid="9322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566988" y="488950"/>
          <a:ext cx="7345362" cy="612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图表" r:id="rId3" imgW="4123055" imgH="2277745" progId="Excel.Chart.8">
                  <p:embed/>
                </p:oleObj>
              </mc:Choice>
              <mc:Fallback>
                <p:oleObj name="图表" r:id="rId3" imgW="4123055" imgH="2277745" progId="Excel.Chart.8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 l="22017" t="4851" r="22017" b="10510"/>
                      <a:stretch>
                        <a:fillRect/>
                      </a:stretch>
                    </p:blipFill>
                    <p:spPr>
                      <a:xfrm>
                        <a:off x="2566988" y="488950"/>
                        <a:ext cx="7345362" cy="6126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4"/>
          <p:cNvSpPr txBox="1">
            <a:spLocks noChangeArrowheads="1"/>
          </p:cNvSpPr>
          <p:nvPr/>
        </p:nvSpPr>
        <p:spPr bwMode="auto">
          <a:xfrm>
            <a:off x="1882775" y="792163"/>
            <a:ext cx="8785225" cy="40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latin typeface="+mn-lt"/>
                <a:ea typeface="+mn-ea"/>
              </a:rPr>
              <a:t> </a:t>
            </a:r>
            <a:r>
              <a:rPr lang="zh-CN" altLang="en-US" sz="3200" b="1" dirty="0" smtClean="0">
                <a:latin typeface="+mn-lt"/>
                <a:ea typeface="+mn-ea"/>
              </a:rPr>
              <a:t>做一做：</a:t>
            </a:r>
          </a:p>
          <a:p>
            <a:pPr eaLnBrk="1" hangingPunct="1">
              <a:defRPr/>
            </a:pPr>
            <a:r>
              <a:rPr lang="en-US" altLang="zh-CN" sz="3200" b="1" dirty="0" smtClean="0">
                <a:latin typeface="+mn-lt"/>
                <a:ea typeface="+mn-ea"/>
              </a:rPr>
              <a:t>1</a:t>
            </a:r>
            <a:r>
              <a:rPr lang="zh-CN" altLang="en-US" sz="3200" b="1" dirty="0" smtClean="0">
                <a:latin typeface="+mn-lt"/>
                <a:ea typeface="+mn-ea"/>
              </a:rPr>
              <a:t>．观察下图，回答问题：</a:t>
            </a:r>
          </a:p>
          <a:p>
            <a:pPr lvl="1" eaLnBrk="1" hangingPunct="1">
              <a:defRPr/>
            </a:pPr>
            <a:r>
              <a:rPr lang="zh-CN" altLang="en-US" sz="3200" b="1" dirty="0" smtClean="0">
                <a:latin typeface="+mn-lt"/>
                <a:ea typeface="+mn-ea"/>
              </a:rPr>
              <a:t>如果用整个圆表示总体，那么哪个扇形表示总体的</a:t>
            </a:r>
            <a:r>
              <a:rPr lang="en-US" altLang="zh-CN" sz="3200" b="1" dirty="0" smtClean="0">
                <a:latin typeface="+mn-lt"/>
                <a:ea typeface="+mn-ea"/>
              </a:rPr>
              <a:t>25%</a:t>
            </a:r>
            <a:r>
              <a:rPr lang="zh-CN" altLang="en-US" sz="3200" b="1" dirty="0" smtClean="0">
                <a:latin typeface="+mn-lt"/>
                <a:ea typeface="+mn-ea"/>
              </a:rPr>
              <a:t>？</a:t>
            </a:r>
          </a:p>
          <a:p>
            <a:pPr lvl="1" eaLnBrk="1" hangingPunct="1">
              <a:defRPr/>
            </a:pPr>
            <a:r>
              <a:rPr lang="zh-CN" altLang="en-US" sz="3200" b="1" dirty="0" smtClean="0">
                <a:latin typeface="+mn-lt"/>
                <a:ea typeface="+mn-ea"/>
              </a:rPr>
              <a:t>如果用整个圆表示你们班的人数，那么扇形</a:t>
            </a:r>
            <a:r>
              <a:rPr lang="en-US" altLang="zh-CN" sz="3200" b="1" dirty="0" smtClean="0">
                <a:latin typeface="+mn-lt"/>
                <a:ea typeface="+mn-ea"/>
              </a:rPr>
              <a:t>B</a:t>
            </a:r>
            <a:r>
              <a:rPr lang="zh-CN" altLang="en-US" sz="3200" b="1" dirty="0" smtClean="0">
                <a:latin typeface="+mn-lt"/>
                <a:ea typeface="+mn-ea"/>
              </a:rPr>
              <a:t>大约代表多少人？</a:t>
            </a:r>
          </a:p>
          <a:p>
            <a:pPr lvl="1" eaLnBrk="1" hangingPunct="1">
              <a:defRPr/>
            </a:pPr>
            <a:r>
              <a:rPr lang="zh-CN" altLang="en-US" sz="3200" b="1" dirty="0" smtClean="0">
                <a:latin typeface="+mn-lt"/>
                <a:ea typeface="+mn-ea"/>
              </a:rPr>
              <a:t>如果用整个圆表示</a:t>
            </a:r>
            <a:r>
              <a:rPr lang="en-US" altLang="zh-CN" sz="3200" b="1" dirty="0" smtClean="0">
                <a:latin typeface="+mn-lt"/>
                <a:ea typeface="+mn-ea"/>
              </a:rPr>
              <a:t>9</a:t>
            </a:r>
            <a:r>
              <a:rPr lang="zh-CN" altLang="en-US" sz="3200" b="1" dirty="0" smtClean="0">
                <a:latin typeface="+mn-lt"/>
                <a:ea typeface="+mn-ea"/>
              </a:rPr>
              <a:t>公顷稻田，那么扇形</a:t>
            </a:r>
            <a:r>
              <a:rPr lang="en-US" altLang="zh-CN" sz="3200" b="1" dirty="0" smtClean="0">
                <a:latin typeface="+mn-lt"/>
                <a:ea typeface="+mn-ea"/>
              </a:rPr>
              <a:t>C</a:t>
            </a:r>
            <a:r>
              <a:rPr lang="zh-CN" altLang="en-US" sz="3200" b="1" dirty="0" smtClean="0">
                <a:latin typeface="+mn-lt"/>
                <a:ea typeface="+mn-ea"/>
              </a:rPr>
              <a:t>大约代表多少公顷稻田？</a:t>
            </a:r>
          </a:p>
        </p:txBody>
      </p:sp>
      <p:graphicFrame>
        <p:nvGraphicFramePr>
          <p:cNvPr id="17411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8535035" y="3796665"/>
          <a:ext cx="3528695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图表" r:id="rId3" imgW="1793240" imgH="1649730" progId="MSGraph.Chart.8">
                  <p:embed/>
                </p:oleObj>
              </mc:Choice>
              <mc:Fallback>
                <p:oleObj name="图表" r:id="rId3" imgW="1793240" imgH="1649730" progId="MSGraph.Chart.8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35035" y="3796665"/>
                        <a:ext cx="3528695" cy="3244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5356225" y="2228850"/>
            <a:ext cx="15113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扇形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5951538" y="3213100"/>
            <a:ext cx="331311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大约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+mn-ea"/>
              </a:rPr>
              <a:t>21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人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2722563" y="4797425"/>
            <a:ext cx="24479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+mn-ea"/>
              </a:rPr>
              <a:t>3.78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公顷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18622" y="120979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合作探究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  <p:bldP spid="219140" grpId="0"/>
      <p:bldP spid="219143" grpId="0"/>
      <p:bldP spid="219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4"/>
          <p:cNvSpPr txBox="1">
            <a:spLocks noChangeArrowheads="1"/>
          </p:cNvSpPr>
          <p:nvPr/>
        </p:nvSpPr>
        <p:spPr bwMode="auto">
          <a:xfrm>
            <a:off x="2063750" y="542925"/>
            <a:ext cx="8424863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latin typeface="+mn-lt"/>
                <a:ea typeface="黑体" panose="02010609060101010101" pitchFamily="49" charset="-122"/>
              </a:rPr>
              <a:t>        </a:t>
            </a:r>
            <a:r>
              <a:rPr lang="en-US" altLang="zh-CN" sz="2800" b="1" dirty="0" smtClean="0">
                <a:latin typeface="+mn-lt"/>
                <a:ea typeface="黑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+mn-lt"/>
                <a:ea typeface="黑体" panose="02010609060101010101" pitchFamily="49" charset="-122"/>
              </a:rPr>
              <a:t>图示的是甲、乙两户居民家庭全年支出费用的扇形统计图，根据统计图，</a:t>
            </a:r>
            <a:r>
              <a:rPr lang="zh-CN" altLang="en-US" sz="2800" b="1" dirty="0" smtClean="0">
                <a:latin typeface="+mn-lt"/>
                <a:ea typeface="黑体" panose="02010609060101010101" pitchFamily="49" charset="-122"/>
              </a:rPr>
              <a:t>小刚认为</a:t>
            </a:r>
            <a:r>
              <a:rPr lang="zh-CN" altLang="en-US" sz="2800" b="1" dirty="0" smtClean="0">
                <a:latin typeface="+mn-lt"/>
                <a:ea typeface="黑体" panose="02010609060101010101" pitchFamily="49" charset="-122"/>
              </a:rPr>
              <a:t>对全年食品支出费用乙户比甲户多，你同意他的看法吗？为什么？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524000" y="2549525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1524000" y="2554288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1774825" y="4941888"/>
            <a:ext cx="85344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rgbClr val="021180"/>
                </a:solidFill>
                <a:latin typeface="+mn-lt"/>
                <a:ea typeface="+mn-ea"/>
              </a:rPr>
              <a:t>圆代表的是总体</a:t>
            </a:r>
            <a:r>
              <a:rPr lang="en-US" altLang="zh-CN" sz="2800" b="1" dirty="0" smtClean="0">
                <a:solidFill>
                  <a:srgbClr val="021180"/>
                </a:solidFill>
                <a:latin typeface="+mn-lt"/>
                <a:ea typeface="+mn-ea"/>
              </a:rPr>
              <a:t>1</a:t>
            </a:r>
            <a:r>
              <a:rPr lang="zh-CN" altLang="en-US" sz="2800" b="1" dirty="0" smtClean="0">
                <a:solidFill>
                  <a:srgbClr val="021180"/>
                </a:solidFill>
                <a:latin typeface="+mn-lt"/>
                <a:ea typeface="+mn-ea"/>
              </a:rPr>
              <a:t>，圆的大小与具体的数量大小没什么关系</a:t>
            </a:r>
            <a:r>
              <a:rPr lang="en-US" altLang="zh-CN" sz="2800" b="1" dirty="0" smtClean="0">
                <a:solidFill>
                  <a:srgbClr val="021180"/>
                </a:solidFill>
                <a:latin typeface="+mn-lt"/>
                <a:ea typeface="+mn-ea"/>
              </a:rPr>
              <a:t>.</a:t>
            </a:r>
            <a:r>
              <a:rPr lang="zh-CN" altLang="en-US" sz="2800" b="1" dirty="0" smtClean="0">
                <a:solidFill>
                  <a:srgbClr val="021180"/>
                </a:solidFill>
                <a:latin typeface="+mn-lt"/>
                <a:ea typeface="+mn-ea"/>
              </a:rPr>
              <a:t>小刚的</a:t>
            </a:r>
            <a:r>
              <a:rPr lang="zh-CN" altLang="en-US" sz="2800" b="1" dirty="0" smtClean="0">
                <a:solidFill>
                  <a:srgbClr val="021180"/>
                </a:solidFill>
                <a:latin typeface="+mn-lt"/>
                <a:ea typeface="+mn-ea"/>
              </a:rPr>
              <a:t>看法不正确，因为从扇形统计图只能看出各部分占总体的百分比，如果没其他条件是无法得出具体的数量</a:t>
            </a:r>
            <a:r>
              <a:rPr lang="zh-CN" altLang="en-US" sz="2800" b="1" dirty="0" smtClean="0">
                <a:solidFill>
                  <a:srgbClr val="021180"/>
                </a:solidFill>
                <a:latin typeface="+mn-lt"/>
                <a:ea typeface="+mn-ea"/>
              </a:rPr>
              <a:t>的</a:t>
            </a:r>
            <a:r>
              <a:rPr lang="en-US" altLang="zh-CN" sz="2800" b="1" dirty="0" smtClean="0">
                <a:solidFill>
                  <a:srgbClr val="021180"/>
                </a:solidFill>
                <a:latin typeface="+mn-lt"/>
                <a:ea typeface="+mn-ea"/>
              </a:rPr>
              <a:t>.</a:t>
            </a:r>
            <a:endParaRPr lang="zh-CN" altLang="en-US" sz="2800" b="1" dirty="0" smtClean="0">
              <a:solidFill>
                <a:srgbClr val="021180"/>
              </a:solidFill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  <p:pic>
        <p:nvPicPr>
          <p:cNvPr id="9" name="图片 8" descr="99.ep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9199" y="2554288"/>
            <a:ext cx="2711133" cy="2085951"/>
          </a:xfrm>
          <a:prstGeom prst="rect">
            <a:avLst/>
          </a:prstGeom>
        </p:spPr>
      </p:pic>
      <p:pic>
        <p:nvPicPr>
          <p:cNvPr id="10" name="图片 9" descr="100.ep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7196" y="2576257"/>
            <a:ext cx="2578892" cy="199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4"/>
          <p:cNvSpPr txBox="1">
            <a:spLocks noChangeArrowheads="1"/>
          </p:cNvSpPr>
          <p:nvPr/>
        </p:nvSpPr>
        <p:spPr bwMode="auto">
          <a:xfrm>
            <a:off x="1847850" y="622300"/>
            <a:ext cx="8281988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 smtClean="0">
                <a:latin typeface="+mn-lt"/>
                <a:ea typeface="+mn-ea"/>
              </a:rPr>
              <a:t>问题：</a:t>
            </a:r>
          </a:p>
          <a:p>
            <a:pPr eaLnBrk="1" hangingPunct="1">
              <a:defRPr/>
            </a:pPr>
            <a:r>
              <a:rPr lang="zh-CN" altLang="en-US" sz="3200" b="1" dirty="0" smtClean="0">
                <a:latin typeface="+mn-lt"/>
                <a:ea typeface="+mn-ea"/>
              </a:rPr>
              <a:t>小刚对全班</a:t>
            </a:r>
            <a:r>
              <a:rPr lang="en-US" altLang="zh-CN" sz="3200" b="1" dirty="0" smtClean="0">
                <a:latin typeface="+mn-lt"/>
                <a:ea typeface="+mn-ea"/>
              </a:rPr>
              <a:t>40</a:t>
            </a:r>
            <a:r>
              <a:rPr lang="zh-CN" altLang="en-US" sz="3200" b="1" dirty="0" smtClean="0">
                <a:latin typeface="+mn-lt"/>
                <a:ea typeface="+mn-ea"/>
              </a:rPr>
              <a:t>名</a:t>
            </a:r>
            <a:r>
              <a:rPr lang="zh-CN" altLang="en-US" sz="3200" b="1" dirty="0" smtClean="0">
                <a:latin typeface="+mn-lt"/>
                <a:ea typeface="+mn-ea"/>
              </a:rPr>
              <a:t>学生进行</a:t>
            </a:r>
            <a:r>
              <a:rPr lang="zh-CN" altLang="en-US" sz="3200" b="1" dirty="0" smtClean="0">
                <a:latin typeface="+mn-lt"/>
                <a:ea typeface="+mn-ea"/>
              </a:rPr>
              <a:t>了“你对哪些课程非常感兴趣”的调查，获得如下数据：语文</a:t>
            </a:r>
            <a:r>
              <a:rPr lang="en-US" altLang="zh-CN" sz="3200" b="1" dirty="0" smtClean="0">
                <a:latin typeface="+mn-lt"/>
                <a:ea typeface="+mn-ea"/>
              </a:rPr>
              <a:t>20</a:t>
            </a:r>
            <a:r>
              <a:rPr lang="zh-CN" altLang="en-US" sz="3200" b="1" dirty="0" smtClean="0">
                <a:latin typeface="+mn-lt"/>
                <a:ea typeface="+mn-ea"/>
              </a:rPr>
              <a:t>人，数学</a:t>
            </a:r>
            <a:r>
              <a:rPr lang="en-US" altLang="zh-CN" sz="3200" b="1" dirty="0" smtClean="0">
                <a:latin typeface="+mn-lt"/>
                <a:ea typeface="+mn-ea"/>
              </a:rPr>
              <a:t>25</a:t>
            </a:r>
            <a:r>
              <a:rPr lang="zh-CN" altLang="en-US" sz="3200" b="1" dirty="0" smtClean="0">
                <a:latin typeface="+mn-lt"/>
                <a:ea typeface="+mn-ea"/>
              </a:rPr>
              <a:t>人，英语</a:t>
            </a:r>
            <a:r>
              <a:rPr lang="en-US" altLang="zh-CN" sz="3200" b="1" dirty="0" smtClean="0">
                <a:latin typeface="+mn-lt"/>
                <a:ea typeface="+mn-ea"/>
              </a:rPr>
              <a:t>18</a:t>
            </a:r>
            <a:r>
              <a:rPr lang="zh-CN" altLang="en-US" sz="3200" b="1" dirty="0" smtClean="0">
                <a:latin typeface="+mn-lt"/>
                <a:ea typeface="+mn-ea"/>
              </a:rPr>
              <a:t>人，物理</a:t>
            </a:r>
            <a:r>
              <a:rPr lang="en-US" altLang="zh-CN" sz="3200" b="1" dirty="0" smtClean="0">
                <a:latin typeface="+mn-lt"/>
                <a:ea typeface="+mn-ea"/>
              </a:rPr>
              <a:t>10</a:t>
            </a:r>
            <a:r>
              <a:rPr lang="zh-CN" altLang="en-US" sz="3200" b="1" dirty="0" smtClean="0">
                <a:latin typeface="+mn-lt"/>
                <a:ea typeface="+mn-ea"/>
              </a:rPr>
              <a:t>人，计算机</a:t>
            </a:r>
            <a:r>
              <a:rPr lang="en-US" altLang="zh-CN" sz="3200" b="1" dirty="0" smtClean="0">
                <a:latin typeface="+mn-lt"/>
                <a:ea typeface="+mn-ea"/>
              </a:rPr>
              <a:t>34</a:t>
            </a:r>
            <a:r>
              <a:rPr lang="zh-CN" altLang="en-US" sz="3200" b="1" dirty="0" smtClean="0">
                <a:latin typeface="+mn-lt"/>
                <a:ea typeface="+mn-ea"/>
              </a:rPr>
              <a:t>人，其他</a:t>
            </a:r>
            <a:r>
              <a:rPr lang="en-US" altLang="zh-CN" sz="3200" b="1" dirty="0" smtClean="0">
                <a:latin typeface="+mn-lt"/>
                <a:ea typeface="+mn-ea"/>
              </a:rPr>
              <a:t>12</a:t>
            </a:r>
            <a:r>
              <a:rPr lang="zh-CN" altLang="en-US" sz="3200" b="1" dirty="0" smtClean="0">
                <a:latin typeface="+mn-lt"/>
                <a:ea typeface="+mn-ea"/>
              </a:rPr>
              <a:t>人</a:t>
            </a:r>
            <a:r>
              <a:rPr lang="en-US" altLang="zh-CN" sz="3200" b="1" dirty="0" smtClean="0">
                <a:latin typeface="+mn-lt"/>
                <a:ea typeface="+mn-ea"/>
              </a:rPr>
              <a:t>.</a:t>
            </a:r>
            <a:r>
              <a:rPr lang="zh-CN" altLang="en-US" sz="3200" b="1" dirty="0" smtClean="0">
                <a:latin typeface="+mn-lt"/>
                <a:ea typeface="+mn-ea"/>
              </a:rPr>
              <a:t>他想用扇形统计图表示这些数据，却发现</a:t>
            </a:r>
            <a:r>
              <a:rPr lang="en-US" altLang="zh-CN" sz="3200" b="1" dirty="0" smtClean="0">
                <a:latin typeface="+mn-lt"/>
                <a:ea typeface="+mn-ea"/>
              </a:rPr>
              <a:t>6</a:t>
            </a:r>
            <a:r>
              <a:rPr lang="zh-CN" altLang="en-US" sz="3200" b="1" dirty="0" smtClean="0">
                <a:latin typeface="+mn-lt"/>
                <a:ea typeface="+mn-ea"/>
              </a:rPr>
              <a:t>项的百分比之和大于</a:t>
            </a:r>
            <a:r>
              <a:rPr lang="en-US" altLang="zh-CN" sz="3200" b="1" dirty="0" smtClean="0">
                <a:latin typeface="+mn-lt"/>
                <a:ea typeface="+mn-ea"/>
              </a:rPr>
              <a:t>1</a:t>
            </a:r>
            <a:r>
              <a:rPr lang="zh-CN" altLang="en-US" sz="3200" b="1" dirty="0" smtClean="0">
                <a:latin typeface="+mn-lt"/>
                <a:ea typeface="+mn-ea"/>
              </a:rPr>
              <a:t>，为什么会这样呢？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992313" y="4162425"/>
            <a:ext cx="85164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+mn-lt"/>
                <a:ea typeface="+mn-ea"/>
              </a:rPr>
              <a:t>原因在于这一调查时多</a:t>
            </a:r>
            <a:r>
              <a:rPr lang="zh-CN" altLang="en-US" sz="3200" b="1" dirty="0" smtClean="0">
                <a:solidFill>
                  <a:srgbClr val="0000FF"/>
                </a:solidFill>
                <a:latin typeface="+mn-lt"/>
                <a:ea typeface="+mn-ea"/>
              </a:rPr>
              <a:t>选，此时</a:t>
            </a:r>
            <a:r>
              <a:rPr lang="zh-CN" altLang="en-US" sz="3200" b="1" dirty="0" smtClean="0">
                <a:solidFill>
                  <a:srgbClr val="0000FF"/>
                </a:solidFill>
                <a:latin typeface="+mn-lt"/>
                <a:ea typeface="+mn-ea"/>
              </a:rPr>
              <a:t>最好用我们下节课所用的知识</a:t>
            </a:r>
            <a:r>
              <a:rPr lang="zh-CN" altLang="en-US" sz="3200" b="1" dirty="0" smtClean="0">
                <a:solidFill>
                  <a:srgbClr val="0000FF"/>
                </a:solidFill>
                <a:latin typeface="+mn-lt"/>
                <a:ea typeface="+mn-ea"/>
              </a:rPr>
              <a:t>解决</a:t>
            </a:r>
            <a:r>
              <a:rPr lang="en-US" altLang="zh-CN" sz="3200" b="1" dirty="0" smtClean="0">
                <a:solidFill>
                  <a:srgbClr val="0000FF"/>
                </a:solidFill>
                <a:latin typeface="+mn-lt"/>
                <a:ea typeface="+mn-ea"/>
              </a:rPr>
              <a:t>.</a:t>
            </a:r>
            <a:endParaRPr lang="zh-CN" altLang="en-US" sz="3200" b="1" dirty="0" smtClean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919288" y="5197475"/>
            <a:ext cx="837112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latin typeface="+mn-lt"/>
                <a:ea typeface="+mn-ea"/>
              </a:rPr>
              <a:t>当各部分占总体的百分比大于</a:t>
            </a:r>
            <a:r>
              <a:rPr lang="en-US" altLang="zh-CN" sz="3200" b="1" dirty="0" smtClean="0">
                <a:latin typeface="+mn-lt"/>
                <a:ea typeface="+mn-ea"/>
              </a:rPr>
              <a:t>1</a:t>
            </a:r>
            <a:r>
              <a:rPr lang="zh-CN" altLang="en-US" sz="3200" b="1" dirty="0" smtClean="0">
                <a:latin typeface="+mn-lt"/>
                <a:ea typeface="+mn-ea"/>
              </a:rPr>
              <a:t>时</a:t>
            </a:r>
            <a:r>
              <a:rPr lang="en-US" altLang="zh-CN" sz="3200" b="1" dirty="0" smtClean="0">
                <a:latin typeface="+mn-lt"/>
                <a:ea typeface="+mn-ea"/>
              </a:rPr>
              <a:t>,</a:t>
            </a:r>
            <a:r>
              <a:rPr lang="zh-CN" altLang="en-US" sz="3200" b="1" dirty="0" smtClean="0">
                <a:latin typeface="+mn-lt"/>
                <a:ea typeface="+mn-ea"/>
              </a:rPr>
              <a:t>不适合用扇形统计图</a:t>
            </a:r>
            <a:r>
              <a:rPr lang="en-US" altLang="zh-CN" sz="3200" b="1" dirty="0" smtClean="0">
                <a:latin typeface="+mn-lt"/>
                <a:ea typeface="+mn-ea"/>
              </a:rPr>
              <a:t>.</a:t>
            </a:r>
            <a:endParaRPr lang="zh-CN" altLang="en-US" sz="3200" b="1" dirty="0" smtClean="0"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92313" y="981075"/>
            <a:ext cx="76200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b="1" dirty="0" smtClean="0">
                <a:solidFill>
                  <a:srgbClr val="0000FF"/>
                </a:solidFill>
                <a:latin typeface="+mj-ea"/>
                <a:ea typeface="+mj-ea"/>
              </a:rPr>
              <a:t>1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+mj-ea"/>
                <a:ea typeface="+mj-ea"/>
              </a:rPr>
              <a:t>、从下列的两个统计图中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+mj-ea"/>
                <a:ea typeface="+mj-ea"/>
              </a:rPr>
              <a:t>,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+mj-ea"/>
                <a:ea typeface="+mj-ea"/>
              </a:rPr>
              <a:t>你能看出哪一个学校的女生人数多吗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+mj-ea"/>
                <a:ea typeface="+mj-ea"/>
              </a:rPr>
              <a:t>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55913" y="1989138"/>
            <a:ext cx="28194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甲校男女生统计图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743700" y="1989138"/>
            <a:ext cx="28956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乙校男女生统计图</a:t>
            </a: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6167438" y="2636838"/>
            <a:ext cx="4425950" cy="2314575"/>
            <a:chOff x="2972" y="1480"/>
            <a:chExt cx="2788" cy="1458"/>
          </a:xfrm>
        </p:grpSpPr>
        <p:graphicFrame>
          <p:nvGraphicFramePr>
            <p:cNvPr id="20492" name="Object 7"/>
            <p:cNvGraphicFramePr>
              <a:graphicFrameLocks noChangeAspect="1"/>
            </p:cNvGraphicFramePr>
            <p:nvPr/>
          </p:nvGraphicFramePr>
          <p:xfrm>
            <a:off x="2972" y="1480"/>
            <a:ext cx="2788" cy="1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Chart" r:id="rId3" imgW="5329555" imgH="2872105" progId="Excel.Chart.8">
                    <p:embed/>
                  </p:oleObj>
                </mc:Choice>
                <mc:Fallback>
                  <p:oleObj name="Chart" r:id="rId3" imgW="5329555" imgH="2872105" progId="Excel.Chart.8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72" y="1480"/>
                          <a:ext cx="2788" cy="1458"/>
                        </a:xfrm>
                        <a:prstGeom prst="rect">
                          <a:avLst/>
                        </a:prstGeom>
                        <a:solidFill>
                          <a:srgbClr val="00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3" name="Text Box 8"/>
            <p:cNvSpPr txBox="1">
              <a:spLocks noChangeArrowheads="1"/>
            </p:cNvSpPr>
            <p:nvPr/>
          </p:nvSpPr>
          <p:spPr bwMode="auto">
            <a:xfrm>
              <a:off x="4332" y="1933"/>
              <a:ext cx="583" cy="6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800" b="1">
                  <a:latin typeface="Times New Roman" panose="02020603050405020304" pitchFamily="18" charset="0"/>
                </a:rPr>
                <a:t>男生</a:t>
              </a:r>
              <a:r>
                <a:rPr kumimoji="1" lang="en-US" altLang="zh-CN" sz="2800" b="1">
                  <a:latin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20494" name="Text Box 9"/>
            <p:cNvSpPr txBox="1">
              <a:spLocks noChangeArrowheads="1"/>
            </p:cNvSpPr>
            <p:nvPr/>
          </p:nvSpPr>
          <p:spPr bwMode="auto">
            <a:xfrm>
              <a:off x="3787" y="1797"/>
              <a:ext cx="726" cy="6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女生</a:t>
              </a:r>
              <a:r>
                <a:rPr kumimoji="1"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40%</a:t>
              </a:r>
            </a:p>
          </p:txBody>
        </p:sp>
      </p:grpSp>
      <p:grpSp>
        <p:nvGrpSpPr>
          <p:cNvPr id="3" name="Group 19"/>
          <p:cNvGrpSpPr/>
          <p:nvPr/>
        </p:nvGrpSpPr>
        <p:grpSpPr bwMode="auto">
          <a:xfrm>
            <a:off x="1524000" y="2565400"/>
            <a:ext cx="4645025" cy="2447925"/>
            <a:chOff x="0" y="1842"/>
            <a:chExt cx="2926" cy="1542"/>
          </a:xfrm>
        </p:grpSpPr>
        <p:graphicFrame>
          <p:nvGraphicFramePr>
            <p:cNvPr id="20489" name="Object 11"/>
            <p:cNvGraphicFramePr>
              <a:graphicFrameLocks noChangeAspect="1"/>
            </p:cNvGraphicFramePr>
            <p:nvPr/>
          </p:nvGraphicFramePr>
          <p:xfrm>
            <a:off x="0" y="1842"/>
            <a:ext cx="2926" cy="1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Chart" r:id="rId5" imgW="5329555" imgH="2857500" progId="Excel.Chart.8">
                    <p:embed/>
                  </p:oleObj>
                </mc:Choice>
                <mc:Fallback>
                  <p:oleObj name="Chart" r:id="rId5" imgW="5329555" imgH="2857500" progId="Excel.Chart.8">
                    <p:embed/>
                    <p:pic>
                      <p:nvPicPr>
                        <p:cNvPr id="0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0" y="1842"/>
                          <a:ext cx="2926" cy="15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0" name="Text Box 12"/>
            <p:cNvSpPr txBox="1">
              <a:spLocks noChangeArrowheads="1"/>
            </p:cNvSpPr>
            <p:nvPr/>
          </p:nvSpPr>
          <p:spPr bwMode="auto">
            <a:xfrm>
              <a:off x="908" y="2341"/>
              <a:ext cx="702" cy="6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女生</a:t>
              </a:r>
              <a:r>
                <a:rPr kumimoji="1"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20491" name="Text Box 13"/>
            <p:cNvSpPr txBox="1">
              <a:spLocks noChangeArrowheads="1"/>
            </p:cNvSpPr>
            <p:nvPr/>
          </p:nvSpPr>
          <p:spPr bwMode="auto">
            <a:xfrm>
              <a:off x="1474" y="2380"/>
              <a:ext cx="587" cy="6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800" b="1" dirty="0">
                  <a:latin typeface="Times New Roman" panose="02020603050405020304" pitchFamily="18" charset="0"/>
                </a:rPr>
                <a:t>男生</a:t>
              </a:r>
              <a:r>
                <a:rPr kumimoji="1" lang="en-US" altLang="zh-CN" sz="2800" b="1" dirty="0">
                  <a:latin typeface="Times New Roman" panose="02020603050405020304" pitchFamily="18" charset="0"/>
                </a:rPr>
                <a:t>50%</a:t>
              </a:r>
            </a:p>
          </p:txBody>
        </p:sp>
      </p:grpSp>
      <p:sp>
        <p:nvSpPr>
          <p:cNvPr id="19464" name="Text Box 18"/>
          <p:cNvSpPr txBox="1">
            <a:spLocks noChangeArrowheads="1"/>
          </p:cNvSpPr>
          <p:nvPr/>
        </p:nvSpPr>
        <p:spPr bwMode="auto">
          <a:xfrm>
            <a:off x="1524000" y="4876849"/>
            <a:ext cx="8820150" cy="24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扇形统计图表明的是部分在 总体中所占的百分比，一般不能从图中直接得到具体的数量，它的大小与具体数量的大小没有关系，所以百分比的大小不能用来判断具体数量的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大小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.</a:t>
            </a:r>
            <a:endParaRPr lang="zh-CN" altLang="en-US" sz="2800" b="1" dirty="0" smtClean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CN" sz="2800" b="1" dirty="0" smtClean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3892" y="117804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随堂训练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19460" grpId="0"/>
      <p:bldP spid="19461" grpId="0"/>
      <p:bldP spid="194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525713" y="836613"/>
            <a:ext cx="727392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b="1" dirty="0" smtClean="0">
                <a:solidFill>
                  <a:srgbClr val="021180"/>
                </a:solidFill>
                <a:latin typeface="+mn-lt"/>
                <a:ea typeface="+mn-ea"/>
              </a:rPr>
              <a:t>2</a:t>
            </a:r>
            <a:r>
              <a:rPr kumimoji="1" lang="zh-CN" altLang="en-US" sz="2800" b="1" dirty="0" smtClean="0">
                <a:solidFill>
                  <a:srgbClr val="021180"/>
                </a:solidFill>
                <a:latin typeface="+mn-lt"/>
                <a:ea typeface="+mn-ea"/>
              </a:rPr>
              <a:t>、这台电脑</a:t>
            </a:r>
            <a:r>
              <a:rPr kumimoji="1" lang="en-US" altLang="zh-CN" sz="2800" b="1" dirty="0" smtClean="0">
                <a:solidFill>
                  <a:srgbClr val="021180"/>
                </a:solidFill>
                <a:latin typeface="+mn-lt"/>
                <a:ea typeface="+mn-ea"/>
              </a:rPr>
              <a:t>D</a:t>
            </a:r>
            <a:r>
              <a:rPr kumimoji="1" lang="zh-CN" altLang="en-US" sz="2800" b="1" dirty="0" smtClean="0">
                <a:solidFill>
                  <a:srgbClr val="021180"/>
                </a:solidFill>
                <a:latin typeface="+mn-lt"/>
                <a:ea typeface="+mn-ea"/>
              </a:rPr>
              <a:t>盘的容量</a:t>
            </a:r>
            <a:r>
              <a:rPr kumimoji="1" lang="en-US" altLang="zh-CN" sz="2800" b="1" dirty="0" smtClean="0">
                <a:solidFill>
                  <a:srgbClr val="021180"/>
                </a:solidFill>
                <a:latin typeface="+mn-lt"/>
                <a:ea typeface="+mn-ea"/>
              </a:rPr>
              <a:t>20GB</a:t>
            </a:r>
            <a:r>
              <a:rPr kumimoji="1" lang="zh-CN" altLang="en-US" sz="2800" b="1" dirty="0" smtClean="0">
                <a:solidFill>
                  <a:srgbClr val="021180"/>
                </a:solidFill>
                <a:latin typeface="+mn-lt"/>
                <a:ea typeface="+mn-ea"/>
              </a:rPr>
              <a:t>，已用空间占</a:t>
            </a:r>
            <a:r>
              <a:rPr kumimoji="1" lang="en-US" altLang="zh-CN" sz="2800" b="1" dirty="0" smtClean="0">
                <a:solidFill>
                  <a:srgbClr val="021180"/>
                </a:solidFill>
                <a:latin typeface="+mn-lt"/>
                <a:ea typeface="+mn-ea"/>
              </a:rPr>
              <a:t>60%</a:t>
            </a:r>
            <a:r>
              <a:rPr kumimoji="1" lang="zh-CN" altLang="en-US" sz="2800" b="1" dirty="0" smtClean="0">
                <a:solidFill>
                  <a:srgbClr val="021180"/>
                </a:solidFill>
                <a:latin typeface="+mn-lt"/>
                <a:ea typeface="+mn-ea"/>
              </a:rPr>
              <a:t>，则可用空间的容量为（        ） </a:t>
            </a:r>
            <a:r>
              <a:rPr kumimoji="1" lang="en-US" altLang="zh-CN" sz="2800" b="1" dirty="0" smtClean="0">
                <a:solidFill>
                  <a:srgbClr val="021180"/>
                </a:solidFill>
                <a:latin typeface="+mn-lt"/>
                <a:ea typeface="+mn-ea"/>
              </a:rPr>
              <a:t>GB.</a:t>
            </a:r>
          </a:p>
        </p:txBody>
      </p:sp>
      <p:graphicFrame>
        <p:nvGraphicFramePr>
          <p:cNvPr id="21507" name="Object 11"/>
          <p:cNvGraphicFramePr>
            <a:graphicFrameLocks noGrp="1" noChangeAspect="1"/>
          </p:cNvGraphicFramePr>
          <p:nvPr>
            <p:ph idx="4294967295"/>
          </p:nvPr>
        </p:nvGraphicFramePr>
        <p:xfrm>
          <a:off x="2725420" y="2239010"/>
          <a:ext cx="6740525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hart" r:id="rId3" imgW="5478145" imgH="3432810" progId="MSGraph.Chart.8">
                  <p:embed followColorScheme="full"/>
                </p:oleObj>
              </mc:Choice>
              <mc:Fallback>
                <p:oleObj name="Chart" r:id="rId3" imgW="5478145" imgH="3432810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5420" y="2239010"/>
                        <a:ext cx="6740525" cy="3492500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  <a:ln w="9525" cap="flat" cmpd="sng">
                        <a:solidFill>
                          <a:srgbClr val="FFFF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3503613" y="3357563"/>
            <a:ext cx="9366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1509" name="Text Box 17"/>
          <p:cNvSpPr txBox="1">
            <a:spLocks noChangeArrowheads="1"/>
          </p:cNvSpPr>
          <p:nvPr/>
        </p:nvSpPr>
        <p:spPr bwMode="auto">
          <a:xfrm>
            <a:off x="3719513" y="3429000"/>
            <a:ext cx="129698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5664200" y="3429000"/>
            <a:ext cx="9963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/>
              <a:t>60%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7464425" y="1239838"/>
            <a:ext cx="57626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</a:rPr>
              <a:t>8</a:t>
            </a:r>
            <a:endParaRPr lang="en-US" altLang="zh-CN" sz="2800"/>
          </a:p>
        </p:txBody>
      </p:sp>
      <p:sp>
        <p:nvSpPr>
          <p:cNvPr id="11" name="矩形 10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937125" y="96838"/>
            <a:ext cx="3098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568133" y="1523048"/>
            <a:ext cx="68738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kumimoji="1" lang="zh-CN" altLang="zh-CN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扇形统</a:t>
            </a:r>
            <a:r>
              <a:rPr kumimoji="1" lang="zh-CN" altLang="en-US" sz="280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计图的特点：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1688783" y="1989773"/>
            <a:ext cx="39560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 圆代表总体；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660208" y="2523173"/>
            <a:ext cx="6553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 扇形代表总体中的不同部分；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1660208" y="3056573"/>
            <a:ext cx="72390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 扇形的大小反映部分占总体的百分比的大小</a:t>
            </a:r>
            <a:r>
              <a:rPr kumimoji="1"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1660208" y="4123373"/>
            <a:ext cx="65087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kumimoji="1"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各个扇形所占的百分比之和为</a:t>
            </a:r>
            <a:r>
              <a:rPr kumimoji="1"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1660208" y="5037773"/>
            <a:ext cx="71786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kumimoji="1"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在不同的统计图中，不能简单地根据百分比的大小来比较部分量的大小</a:t>
            </a:r>
            <a:r>
              <a:rPr kumimoji="1"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6592" y="574369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课堂小结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utoUpdateAnimBg="0"/>
      <p:bldP spid="183303" grpId="0" autoUpdateAnimBg="0"/>
      <p:bldP spid="183304" grpId="0" autoUpdateAnimBg="0"/>
      <p:bldP spid="183305" grpId="0" autoUpdateAnimBg="0"/>
      <p:bldP spid="183306" grpId="0" autoUpdateAnimBg="0"/>
      <p:bldP spid="18330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08892" y="592784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学习目标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9913" y="3382926"/>
            <a:ext cx="3156254" cy="32517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465580" y="1822450"/>
            <a:ext cx="866013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2" indent="-342900" algn="l" defTabSz="914400" fontAlgn="base">
              <a:lnSpc>
                <a:spcPct val="100000"/>
              </a:lnSpc>
              <a:tabLst>
                <a:tab pos="2286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1.能制作扇形统计图来表示数据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.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（重点）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pPr marL="1257300" lvl="2" indent="-342900" algn="l" defTabSz="914400" fontAlgn="base">
              <a:lnSpc>
                <a:spcPct val="100000"/>
              </a:lnSpc>
              <a:tabLst>
                <a:tab pos="22860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pPr marL="0" lvl="2" indent="-342900" algn="l" defTabSz="914400" fontAlgn="base">
              <a:lnSpc>
                <a:spcPct val="100000"/>
              </a:lnSpc>
              <a:tabLst>
                <a:tab pos="2286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能够根据问题情境，理解扇形统计图的特点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.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（难点）</a:t>
            </a:r>
          </a:p>
          <a:p>
            <a:pPr marL="0" lvl="2" indent="-342900" algn="l" defTabSz="914400" fontAlgn="base">
              <a:lnSpc>
                <a:spcPct val="100000"/>
              </a:lnSpc>
              <a:tabLst>
                <a:tab pos="228600" algn="l"/>
              </a:tabLst>
            </a:pP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ea"/>
            </a:endParaRPr>
          </a:p>
          <a:p>
            <a:pPr marL="0" lvl="2" indent="-342900" algn="l" defTabSz="914400" fontAlgn="base">
              <a:lnSpc>
                <a:spcPct val="100000"/>
              </a:lnSpc>
              <a:tabLst>
                <a:tab pos="2286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能从扇形统计图中获取信息，作出合理的判断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.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（重点）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51202" descr="1010152154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63" y="3351213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51203" descr="1010152154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63" y="3614738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矩形 51204"/>
          <p:cNvSpPr/>
          <p:nvPr/>
        </p:nvSpPr>
        <p:spPr>
          <a:xfrm>
            <a:off x="1668463" y="1211104"/>
            <a:ext cx="8820150" cy="48310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如图，是某校三个年级学生人数分布扇形统计图，则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九年级学生人数所占扇形的圆心角的度数为</a:t>
            </a:r>
            <a:r>
              <a:rPr lang="zh-CN" altLang="en-US" sz="2800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某班总人数为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人，根据全班学生的课外活动情况绘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制的统计图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如图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，长跑的人数占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30%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，跳高的人数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占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50%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，那么参加其他活动的人数为</a:t>
            </a:r>
            <a:r>
              <a:rPr lang="zh-CN" altLang="en-US" sz="2800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　   　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51206" name="文本框 51205"/>
          <p:cNvSpPr txBox="1"/>
          <p:nvPr/>
        </p:nvSpPr>
        <p:spPr>
          <a:xfrm>
            <a:off x="8183563" y="1625600"/>
            <a:ext cx="16557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144°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8438" name="图片 51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913" y="2133600"/>
            <a:ext cx="1784350" cy="181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24" descr="菁优网：http://www.jyeoo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2082800"/>
            <a:ext cx="1949450" cy="194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9" name="文本框 51208"/>
          <p:cNvSpPr txBox="1"/>
          <p:nvPr/>
        </p:nvSpPr>
        <p:spPr>
          <a:xfrm>
            <a:off x="7354888" y="5441950"/>
            <a:ext cx="16557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8441" name="文本框 51209"/>
          <p:cNvSpPr txBox="1"/>
          <p:nvPr/>
        </p:nvSpPr>
        <p:spPr>
          <a:xfrm>
            <a:off x="3648075" y="4032250"/>
            <a:ext cx="16557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题图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8442" name="文本框 51210"/>
          <p:cNvSpPr txBox="1"/>
          <p:nvPr/>
        </p:nvSpPr>
        <p:spPr>
          <a:xfrm>
            <a:off x="6600825" y="4032250"/>
            <a:ext cx="16557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题图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5922" y="360374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当堂检测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52226" descr="1010152154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63" y="3351213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52227" descr="1010152154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63" y="3614738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矩形 52228"/>
          <p:cNvSpPr/>
          <p:nvPr/>
        </p:nvSpPr>
        <p:spPr>
          <a:xfrm>
            <a:off x="1668463" y="1473200"/>
            <a:ext cx="8820150" cy="2676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小红同学将自己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月份的各项消费情况制作成扇形统计图（如图），从图中可看出（　　）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A.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各项消费金额占消费总金额的百分比		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B.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各项消费的金额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C.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消费的总金额						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D.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各项消费金额的增减变化情况 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9461" name="Picture24" descr="传播先进教育理念、提供最佳教学方法 --- 尽在中国教育出版网 www.zzstep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938" y="2924175"/>
            <a:ext cx="2952750" cy="279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1" name="文本框 52230"/>
          <p:cNvSpPr txBox="1"/>
          <p:nvPr/>
        </p:nvSpPr>
        <p:spPr>
          <a:xfrm>
            <a:off x="6205538" y="1819275"/>
            <a:ext cx="16557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当堂检测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53249" descr="1010152154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63" y="3351213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53250" descr="1010152154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63" y="3614738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矩形 53251"/>
          <p:cNvSpPr/>
          <p:nvPr/>
        </p:nvSpPr>
        <p:spPr>
          <a:xfrm>
            <a:off x="1631950" y="546100"/>
            <a:ext cx="9217025" cy="6000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希望中学开展以“我最喜欢的职业”为主题的调查活动，通过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对学生的随机抽样调查得到一组数据，如图是根据这组数据绘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制的不完整的统计图，则下列四种说法中，不正确的是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A.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被调查的学生有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200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 		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B.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被调查的学生中喜欢教师职业的有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C.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被调查的学生中喜欢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其他职业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的占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</a:p>
          <a:p>
            <a:pPr marL="342900" indent="-342900" eaLnBrk="0" hangingPunct="0">
              <a:buFont typeface="Arial" panose="020B0604020202020204" pitchFamily="34" charset="0"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D.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扇形图中，公务员部分所对应的圆心角为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72° </a:t>
            </a:r>
          </a:p>
        </p:txBody>
      </p:sp>
      <p:sp>
        <p:nvSpPr>
          <p:cNvPr id="53253" name="文本框 53252"/>
          <p:cNvSpPr txBox="1"/>
          <p:nvPr/>
        </p:nvSpPr>
        <p:spPr>
          <a:xfrm>
            <a:off x="9912350" y="1341438"/>
            <a:ext cx="431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</a:t>
            </a:r>
          </a:p>
        </p:txBody>
      </p:sp>
      <p:pic>
        <p:nvPicPr>
          <p:cNvPr id="20485" name="图片 532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213" y="1895475"/>
            <a:ext cx="5337175" cy="294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当堂检测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962849">
            <a:off x="2734945" y="2129790"/>
            <a:ext cx="1586230" cy="1635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16415">
            <a:off x="4594860" y="2003425"/>
            <a:ext cx="1552575" cy="16021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58560" y="2108200"/>
            <a:ext cx="1621155" cy="1609090"/>
          </a:xfrm>
          <a:prstGeom prst="rect">
            <a:avLst/>
          </a:prstGeom>
        </p:spPr>
      </p:pic>
      <p:pic>
        <p:nvPicPr>
          <p:cNvPr id="2" name="图片 1" descr="e39d3c2f2f182ad0b1d230a64cb094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97795" y="4822190"/>
            <a:ext cx="1882775" cy="18827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76260" y="2067560"/>
            <a:ext cx="1526540" cy="1689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208213" y="1125538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994410" y="1701165"/>
            <a:ext cx="9690735" cy="281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rgbClr val="0000CC"/>
                </a:solidFill>
                <a:latin typeface="+mn-lt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CC"/>
                </a:solidFill>
                <a:latin typeface="+mn-lt"/>
                <a:ea typeface="黑体" panose="02010609060101010101" pitchFamily="49" charset="-122"/>
              </a:rPr>
              <a:t>小强是学校校学生会体育部部长，他想了解现在同学们更喜欢什么球类运动，以便学生会组织受同学们欢迎的比赛</a:t>
            </a:r>
            <a:r>
              <a:rPr lang="en-US" altLang="zh-CN" sz="3200" b="1" dirty="0">
                <a:solidFill>
                  <a:srgbClr val="0000CC"/>
                </a:solidFill>
                <a:latin typeface="+mn-lt"/>
                <a:ea typeface="黑体" panose="02010609060101010101" pitchFamily="49" charset="-122"/>
              </a:rPr>
              <a:t>.</a:t>
            </a:r>
            <a:r>
              <a:rPr lang="zh-CN" altLang="en-US" sz="3200" b="1" dirty="0">
                <a:solidFill>
                  <a:srgbClr val="0000CC"/>
                </a:solidFill>
                <a:latin typeface="+mn-lt"/>
                <a:ea typeface="黑体" panose="02010609060101010101" pitchFamily="49" charset="-122"/>
              </a:rPr>
              <a:t>那请你帮他想一想，怎样才能了解到同学们的爱好呢？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18647" y="645489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新课导入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327785" y="862965"/>
            <a:ext cx="95364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+mn-lt"/>
                <a:ea typeface="+mn-ea"/>
              </a:rPr>
              <a:t>    </a:t>
            </a:r>
            <a:r>
              <a:rPr lang="zh-CN" altLang="en-US" sz="3600" b="1" dirty="0" smtClean="0">
                <a:solidFill>
                  <a:srgbClr val="0000CC"/>
                </a:solidFill>
                <a:latin typeface="+mn-lt"/>
                <a:ea typeface="+mn-ea"/>
              </a:rPr>
              <a:t>小强设计了调查问卷，在全校每个班随机选取了</a:t>
            </a:r>
            <a:r>
              <a:rPr lang="en-US" altLang="zh-CN" sz="3600" b="1" dirty="0" smtClean="0">
                <a:solidFill>
                  <a:srgbClr val="0000CC"/>
                </a:solidFill>
                <a:latin typeface="+mn-lt"/>
                <a:ea typeface="+mn-ea"/>
              </a:rPr>
              <a:t>10</a:t>
            </a:r>
            <a:r>
              <a:rPr lang="zh-CN" altLang="en-US" sz="3600" b="1" dirty="0" smtClean="0">
                <a:solidFill>
                  <a:srgbClr val="0000CC"/>
                </a:solidFill>
                <a:latin typeface="+mn-lt"/>
                <a:ea typeface="+mn-ea"/>
              </a:rPr>
              <a:t>名同学进行调查，调查结果如下：</a:t>
            </a:r>
          </a:p>
        </p:txBody>
      </p:sp>
      <p:graphicFrame>
        <p:nvGraphicFramePr>
          <p:cNvPr id="10287" name="Group 47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2108835" y="4670425"/>
          <a:ext cx="7673975" cy="1770380"/>
        </p:xfrm>
        <a:graphic>
          <a:graphicData uri="http://schemas.openxmlformats.org/drawingml/2006/table">
            <a:tbl>
              <a:tblPr/>
              <a:tblGrid>
                <a:gridCol w="1614170"/>
                <a:gridCol w="1011555"/>
                <a:gridCol w="1144270"/>
                <a:gridCol w="875030"/>
                <a:gridCol w="1188720"/>
                <a:gridCol w="1031875"/>
                <a:gridCol w="808355"/>
              </a:tblGrid>
              <a:tr h="1280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最喜欢的球类运动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篮球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足球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排球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乒乓球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羽毛球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其他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69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63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97" name="AutoShape 33"/>
          <p:cNvSpPr>
            <a:spLocks noChangeArrowheads="1"/>
          </p:cNvSpPr>
          <p:nvPr/>
        </p:nvSpPr>
        <p:spPr bwMode="auto">
          <a:xfrm>
            <a:off x="2927033" y="2124393"/>
            <a:ext cx="7489825" cy="2089150"/>
          </a:xfrm>
          <a:prstGeom prst="wedgeRoundRectCallout">
            <a:avLst>
              <a:gd name="adj1" fmla="val 2139"/>
              <a:gd name="adj2" fmla="val 70593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200" b="1" dirty="0"/>
              <a:t>调查问卷</a:t>
            </a:r>
          </a:p>
          <a:p>
            <a:r>
              <a:rPr lang="zh-CN" altLang="en-US" sz="3200" b="1" dirty="0"/>
              <a:t>你最喜欢的球类运动是（ ）    （单选）</a:t>
            </a:r>
          </a:p>
          <a:p>
            <a:r>
              <a:rPr lang="en-US" altLang="zh-CN" sz="3200" b="1" dirty="0"/>
              <a:t>A.</a:t>
            </a:r>
            <a:r>
              <a:rPr lang="zh-CN" altLang="en-US" sz="3200" b="1" dirty="0"/>
              <a:t>篮球     </a:t>
            </a:r>
            <a:r>
              <a:rPr lang="en-US" altLang="zh-CN" sz="3200" b="1" dirty="0"/>
              <a:t>B.</a:t>
            </a:r>
            <a:r>
              <a:rPr lang="zh-CN" altLang="en-US" sz="3200" b="1" dirty="0"/>
              <a:t>足球  </a:t>
            </a:r>
            <a:r>
              <a:rPr lang="en-US" altLang="zh-CN" sz="3200" b="1" dirty="0"/>
              <a:t>C.</a:t>
            </a:r>
            <a:r>
              <a:rPr lang="zh-CN" altLang="en-US" sz="3200" b="1" dirty="0"/>
              <a:t>排球      </a:t>
            </a:r>
            <a:r>
              <a:rPr lang="en-US" altLang="zh-CN" sz="3200" b="1" dirty="0" smtClean="0"/>
              <a:t>D.</a:t>
            </a:r>
            <a:r>
              <a:rPr lang="zh-CN" altLang="en-US" sz="3200" b="1" dirty="0" smtClean="0"/>
              <a:t>乒乓</a:t>
            </a:r>
            <a:r>
              <a:rPr lang="zh-CN" altLang="en-US" sz="3200" b="1" dirty="0"/>
              <a:t>球          </a:t>
            </a:r>
            <a:r>
              <a:rPr lang="en-US" altLang="zh-CN" sz="3200" b="1" dirty="0"/>
              <a:t>E.</a:t>
            </a:r>
            <a:r>
              <a:rPr lang="zh-CN" altLang="en-US" sz="3200" b="1" dirty="0"/>
              <a:t>羽毛球   </a:t>
            </a:r>
            <a:r>
              <a:rPr lang="en-US" altLang="zh-CN" sz="3200" b="1" dirty="0"/>
              <a:t>F.</a:t>
            </a:r>
            <a:r>
              <a:rPr lang="zh-CN" altLang="en-US" sz="3200" b="1" dirty="0"/>
              <a:t>其他球类运动 </a:t>
            </a:r>
            <a:endParaRPr lang="zh-CN" altLang="en-US" sz="32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79912" y="-306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合作探究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283970" y="981075"/>
            <a:ext cx="9402445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>
                <a:latin typeface="+mn-lt"/>
                <a:ea typeface="+mn-ea"/>
              </a:rPr>
              <a:t>（</a:t>
            </a:r>
            <a:r>
              <a:rPr lang="en-US" altLang="zh-CN" sz="3600" b="1" dirty="0">
                <a:latin typeface="+mn-lt"/>
                <a:ea typeface="+mn-ea"/>
              </a:rPr>
              <a:t>1</a:t>
            </a:r>
            <a:r>
              <a:rPr lang="zh-CN" altLang="en-US" sz="3600" b="1" dirty="0">
                <a:latin typeface="+mn-lt"/>
                <a:ea typeface="+mn-ea"/>
              </a:rPr>
              <a:t>）如果你是小强，你会组织什么比赛？你是怎样判断的？</a:t>
            </a:r>
          </a:p>
          <a:p>
            <a:pPr>
              <a:defRPr/>
            </a:pPr>
            <a:r>
              <a:rPr lang="zh-CN" altLang="en-US" sz="3600" b="1" dirty="0">
                <a:latin typeface="+mn-lt"/>
                <a:ea typeface="+mn-ea"/>
              </a:rPr>
              <a:t>（</a:t>
            </a:r>
            <a:r>
              <a:rPr lang="en-US" altLang="zh-CN" sz="3600" b="1" dirty="0">
                <a:latin typeface="+mn-lt"/>
                <a:ea typeface="+mn-ea"/>
              </a:rPr>
              <a:t>2</a:t>
            </a:r>
            <a:r>
              <a:rPr lang="zh-CN" altLang="en-US" sz="3600" b="1" dirty="0">
                <a:latin typeface="+mn-lt"/>
                <a:ea typeface="+mn-ea"/>
              </a:rPr>
              <a:t>）喜欢篮球运动的人数占调查总人数的百分比是多少？喜欢足球运动的人数占调查总人数的百分比是多少？排球、乒乓球、羽毛球、其他球类运动的百分比呢？上述所有百分比之和是多少？</a:t>
            </a:r>
          </a:p>
          <a:p>
            <a:pPr>
              <a:defRPr/>
            </a:pPr>
            <a:r>
              <a:rPr lang="zh-CN" altLang="en-US" sz="3600" b="1" dirty="0">
                <a:latin typeface="+mn-lt"/>
                <a:ea typeface="+mn-ea"/>
              </a:rPr>
              <a:t>（</a:t>
            </a:r>
            <a:r>
              <a:rPr lang="en-US" altLang="zh-CN" sz="3600" b="1" dirty="0">
                <a:latin typeface="+mn-lt"/>
                <a:ea typeface="+mn-ea"/>
              </a:rPr>
              <a:t>3</a:t>
            </a:r>
            <a:r>
              <a:rPr lang="zh-CN" altLang="en-US" sz="3600" b="1" dirty="0">
                <a:latin typeface="+mn-lt"/>
                <a:ea typeface="+mn-ea"/>
              </a:rPr>
              <a:t>）你能设法用扇形统计图表示上述结果吗？</a:t>
            </a: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919288" y="620713"/>
            <a:ext cx="82804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858963" y="1171749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latin typeface="+mn-lt"/>
                <a:ea typeface="+mn-ea"/>
              </a:rPr>
              <a:t>（</a:t>
            </a:r>
            <a:r>
              <a:rPr lang="en-US" altLang="zh-CN" sz="3600" b="1" dirty="0" smtClean="0">
                <a:latin typeface="+mn-lt"/>
                <a:ea typeface="+mn-ea"/>
              </a:rPr>
              <a:t>1</a:t>
            </a:r>
            <a:r>
              <a:rPr lang="zh-CN" altLang="en-US" sz="3600" b="1" dirty="0" smtClean="0">
                <a:latin typeface="+mn-lt"/>
                <a:ea typeface="+mn-ea"/>
              </a:rPr>
              <a:t>）计算各选项人数占调查总人数的百分比，并填在下表</a:t>
            </a:r>
            <a:r>
              <a:rPr lang="zh-CN" altLang="en-US" sz="3600" b="1" dirty="0" smtClean="0">
                <a:latin typeface="+mn-lt"/>
                <a:ea typeface="+mn-ea"/>
              </a:rPr>
              <a:t>中：</a:t>
            </a:r>
            <a:endParaRPr lang="zh-CN" altLang="en-US" sz="3600" b="1" dirty="0" smtClean="0">
              <a:latin typeface="+mn-lt"/>
              <a:ea typeface="+mn-ea"/>
            </a:endParaRPr>
          </a:p>
        </p:txBody>
      </p:sp>
      <p:graphicFrame>
        <p:nvGraphicFramePr>
          <p:cNvPr id="12345" name="Group 57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674727"/>
              </p:ext>
            </p:extLst>
          </p:nvPr>
        </p:nvGraphicFramePr>
        <p:xfrm>
          <a:off x="2282190" y="2944495"/>
          <a:ext cx="7553325" cy="3063666"/>
        </p:xfrm>
        <a:graphic>
          <a:graphicData uri="http://schemas.openxmlformats.org/drawingml/2006/table">
            <a:tbl>
              <a:tblPr/>
              <a:tblGrid>
                <a:gridCol w="1077595"/>
                <a:gridCol w="1009650"/>
                <a:gridCol w="1151890"/>
                <a:gridCol w="1075055"/>
                <a:gridCol w="1080770"/>
                <a:gridCol w="1078865"/>
                <a:gridCol w="1079500"/>
              </a:tblGrid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篮球</a:t>
                      </a: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足球</a:t>
                      </a: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排球</a:t>
                      </a: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乒乓球</a:t>
                      </a: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羽毛球</a:t>
                      </a: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其他</a:t>
                      </a:r>
                      <a:endParaRPr kumimoji="0" lang="zh-CN" alt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6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百分比</a:t>
                      </a:r>
                    </a:p>
                  </a:txBody>
                  <a:tcPr marL="91421" marR="914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34" name="Text Box 90"/>
          <p:cNvSpPr txBox="1">
            <a:spLocks noChangeArrowheads="1"/>
          </p:cNvSpPr>
          <p:nvPr/>
        </p:nvSpPr>
        <p:spPr bwMode="auto">
          <a:xfrm>
            <a:off x="3359150" y="4437063"/>
            <a:ext cx="143986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3366"/>
                </a:solidFill>
              </a:rPr>
              <a:t>23﹪</a:t>
            </a:r>
          </a:p>
        </p:txBody>
      </p:sp>
      <p:sp>
        <p:nvSpPr>
          <p:cNvPr id="6236" name="Rectangle 92"/>
          <p:cNvSpPr>
            <a:spLocks noChangeArrowheads="1"/>
          </p:cNvSpPr>
          <p:nvPr/>
        </p:nvSpPr>
        <p:spPr bwMode="auto">
          <a:xfrm>
            <a:off x="4440238" y="4437063"/>
            <a:ext cx="11480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3366"/>
                </a:solidFill>
              </a:rPr>
              <a:t>21﹪</a:t>
            </a:r>
          </a:p>
        </p:txBody>
      </p:sp>
      <p:sp>
        <p:nvSpPr>
          <p:cNvPr id="6237" name="Rectangle 93"/>
          <p:cNvSpPr>
            <a:spLocks noChangeArrowheads="1"/>
          </p:cNvSpPr>
          <p:nvPr/>
        </p:nvSpPr>
        <p:spPr bwMode="auto">
          <a:xfrm>
            <a:off x="5611813" y="4425950"/>
            <a:ext cx="8940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3366"/>
                </a:solidFill>
              </a:rPr>
              <a:t>9﹪</a:t>
            </a:r>
          </a:p>
        </p:txBody>
      </p:sp>
      <p:sp>
        <p:nvSpPr>
          <p:cNvPr id="6238" name="Rectangle 94"/>
          <p:cNvSpPr>
            <a:spLocks noChangeArrowheads="1"/>
          </p:cNvSpPr>
          <p:nvPr/>
        </p:nvSpPr>
        <p:spPr bwMode="auto">
          <a:xfrm>
            <a:off x="6672263" y="4448175"/>
            <a:ext cx="11480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3366"/>
                </a:solidFill>
              </a:rPr>
              <a:t>32﹪</a:t>
            </a:r>
          </a:p>
        </p:txBody>
      </p:sp>
      <p:sp>
        <p:nvSpPr>
          <p:cNvPr id="6239" name="Rectangle 95"/>
          <p:cNvSpPr>
            <a:spLocks noChangeArrowheads="1"/>
          </p:cNvSpPr>
          <p:nvPr/>
        </p:nvSpPr>
        <p:spPr bwMode="auto">
          <a:xfrm>
            <a:off x="7680325" y="4425950"/>
            <a:ext cx="11480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3366"/>
                </a:solidFill>
              </a:rPr>
              <a:t>12﹪</a:t>
            </a:r>
          </a:p>
        </p:txBody>
      </p:sp>
      <p:sp>
        <p:nvSpPr>
          <p:cNvPr id="6240" name="Rectangle 96"/>
          <p:cNvSpPr>
            <a:spLocks noChangeArrowheads="1"/>
          </p:cNvSpPr>
          <p:nvPr/>
        </p:nvSpPr>
        <p:spPr bwMode="auto">
          <a:xfrm>
            <a:off x="8829675" y="4425950"/>
            <a:ext cx="8940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3366"/>
                </a:solidFill>
              </a:rPr>
              <a:t>3﹪</a:t>
            </a: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4" grpId="0"/>
      <p:bldP spid="6236" grpId="0"/>
      <p:bldP spid="6237" grpId="0"/>
      <p:bldP spid="6238" grpId="0"/>
      <p:bldP spid="6239" grpId="0"/>
      <p:bldP spid="62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066925" y="2420938"/>
            <a:ext cx="8208963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latin typeface="+mn-lt"/>
                <a:ea typeface="+mn-ea"/>
              </a:rPr>
              <a:t>（</a:t>
            </a:r>
            <a:r>
              <a:rPr lang="en-US" altLang="zh-CN" sz="3200" dirty="0" smtClean="0">
                <a:latin typeface="+mn-lt"/>
                <a:ea typeface="+mn-ea"/>
              </a:rPr>
              <a:t>2</a:t>
            </a:r>
            <a:r>
              <a:rPr lang="zh-CN" altLang="en-US" sz="3200" dirty="0" smtClean="0">
                <a:latin typeface="+mn-lt"/>
                <a:ea typeface="+mn-ea"/>
              </a:rPr>
              <a:t>）</a:t>
            </a:r>
            <a:r>
              <a:rPr lang="zh-CN" altLang="en-US" sz="3200" b="1" dirty="0" smtClean="0">
                <a:latin typeface="+mn-lt"/>
                <a:ea typeface="+mn-ea"/>
              </a:rPr>
              <a:t>计算各个扇形的圆心角度数：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latin typeface="+mn-lt"/>
                <a:ea typeface="+mn-ea"/>
              </a:rPr>
              <a:t>圆心角度数＝</a:t>
            </a:r>
            <a:r>
              <a:rPr lang="en-US" altLang="zh-CN" sz="3200" b="1" dirty="0" smtClean="0">
                <a:latin typeface="+mn-lt"/>
                <a:ea typeface="+mn-ea"/>
              </a:rPr>
              <a:t>360°×</a:t>
            </a:r>
            <a:r>
              <a:rPr lang="zh-CN" altLang="en-US" sz="3200" b="1" dirty="0" smtClean="0">
                <a:latin typeface="+mn-lt"/>
                <a:ea typeface="+mn-ea"/>
              </a:rPr>
              <a:t>该项所占的百分比</a:t>
            </a:r>
          </a:p>
        </p:txBody>
      </p:sp>
      <p:graphicFrame>
        <p:nvGraphicFramePr>
          <p:cNvPr id="13351" name="Group 39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1989455" y="3839845"/>
          <a:ext cx="8642350" cy="2470150"/>
        </p:xfrm>
        <a:graphic>
          <a:graphicData uri="http://schemas.openxmlformats.org/drawingml/2006/table">
            <a:tbl>
              <a:tblPr/>
              <a:tblGrid>
                <a:gridCol w="1729105"/>
                <a:gridCol w="1152525"/>
                <a:gridCol w="1152525"/>
                <a:gridCol w="1150620"/>
                <a:gridCol w="1297305"/>
                <a:gridCol w="1152525"/>
                <a:gridCol w="1007745"/>
              </a:tblGrid>
              <a:tr h="1006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篮球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足球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排球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乒乓球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羽毛球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其他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7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对应的圆心角度数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2" name="Text Box 106"/>
          <p:cNvSpPr txBox="1">
            <a:spLocks noChangeArrowheads="1"/>
          </p:cNvSpPr>
          <p:nvPr/>
        </p:nvSpPr>
        <p:spPr bwMode="auto">
          <a:xfrm>
            <a:off x="3690620" y="5193030"/>
            <a:ext cx="15030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82.8°</a:t>
            </a: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4875213" y="5192713"/>
            <a:ext cx="114046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75.6°</a:t>
            </a: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6026468" y="5202238"/>
            <a:ext cx="114046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32.4°</a:t>
            </a: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7163435" y="5202238"/>
            <a:ext cx="134366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115.2°</a:t>
            </a: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8473123" y="5208588"/>
            <a:ext cx="114046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43.2°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9600565" y="5192713"/>
            <a:ext cx="114046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10.8°</a:t>
            </a:r>
          </a:p>
        </p:txBody>
      </p:sp>
      <p:sp>
        <p:nvSpPr>
          <p:cNvPr id="10275" name="Text Box 37"/>
          <p:cNvSpPr txBox="1">
            <a:spLocks noChangeArrowheads="1"/>
          </p:cNvSpPr>
          <p:nvPr/>
        </p:nvSpPr>
        <p:spPr bwMode="auto">
          <a:xfrm>
            <a:off x="2640013" y="692150"/>
            <a:ext cx="11525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1018540" y="885190"/>
            <a:ext cx="1015492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 smtClean="0">
                <a:latin typeface="+mn-lt"/>
                <a:ea typeface="+mn-ea"/>
              </a:rPr>
              <a:t>        在扇形统计图中，每部分占总体的百分比等于该部分所对应的扇形圆心角的度数与</a:t>
            </a:r>
            <a:r>
              <a:rPr lang="en-US" altLang="zh-CN" sz="3600" b="1" dirty="0" smtClean="0">
                <a:latin typeface="+mn-lt"/>
                <a:ea typeface="+mn-ea"/>
              </a:rPr>
              <a:t>360°</a:t>
            </a:r>
            <a:r>
              <a:rPr lang="zh-CN" altLang="en-US" sz="3600" b="1" dirty="0" smtClean="0">
                <a:latin typeface="+mn-lt"/>
                <a:ea typeface="+mn-ea"/>
              </a:rPr>
              <a:t>的比</a:t>
            </a:r>
            <a:r>
              <a:rPr lang="en-US" altLang="zh-CN" sz="3600" b="1" dirty="0" smtClean="0">
                <a:latin typeface="+mn-lt"/>
                <a:ea typeface="+mn-ea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" grpId="0"/>
      <p:bldP spid="9323" grpId="0"/>
      <p:bldP spid="9325" grpId="0"/>
      <p:bldP spid="9326" grpId="0"/>
      <p:bldP spid="93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135188" y="1071563"/>
            <a:ext cx="74898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600" b="1" dirty="0" smtClean="0">
                <a:solidFill>
                  <a:srgbClr val="003366"/>
                </a:solidFill>
                <a:latin typeface="+mn-lt"/>
                <a:ea typeface="+mn-ea"/>
              </a:rPr>
              <a:t>（</a:t>
            </a:r>
            <a:r>
              <a:rPr lang="en-US" altLang="zh-CN" sz="3600" b="1" dirty="0" smtClean="0">
                <a:solidFill>
                  <a:srgbClr val="003366"/>
                </a:solidFill>
                <a:latin typeface="+mn-lt"/>
                <a:ea typeface="+mn-ea"/>
              </a:rPr>
              <a:t>3</a:t>
            </a:r>
            <a:r>
              <a:rPr lang="zh-CN" altLang="en-US" sz="3600" b="1" dirty="0" smtClean="0">
                <a:solidFill>
                  <a:srgbClr val="003366"/>
                </a:solidFill>
                <a:latin typeface="+mn-lt"/>
                <a:ea typeface="+mn-ea"/>
              </a:rPr>
              <a:t>）在圆中画出各个扇形，并标上百分比</a:t>
            </a:r>
            <a:r>
              <a:rPr lang="en-US" altLang="zh-CN" sz="3600" b="1" dirty="0" smtClean="0">
                <a:solidFill>
                  <a:srgbClr val="003366"/>
                </a:solidFill>
                <a:latin typeface="+mn-lt"/>
                <a:ea typeface="+mn-ea"/>
              </a:rPr>
              <a:t>.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475" y="2349500"/>
            <a:ext cx="3587750" cy="3587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  <p:pic>
        <p:nvPicPr>
          <p:cNvPr id="4" name="图片 3" descr="96.ep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7476" y="1241945"/>
            <a:ext cx="5308978" cy="4872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22d7d4d-e97b-4bcc-8e68-884521c48c01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e16a9a2-197c-4f90-8b5d-e301a82114f0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fbcc69f-132d-4a0b-a850-e8456fcd11d3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10536b-8e35-41a6-b8ab-527590d2954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1252</Words>
  <Application>Microsoft Office PowerPoint</Application>
  <PresentationFormat>自定义</PresentationFormat>
  <Paragraphs>182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Office 主题​​</vt:lpstr>
      <vt:lpstr>默认设计模板</vt:lpstr>
      <vt:lpstr>自定义设计方案</vt:lpstr>
      <vt:lpstr>图表</vt:lpstr>
      <vt:lpstr>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j</cp:lastModifiedBy>
  <cp:revision>678</cp:revision>
  <dcterms:created xsi:type="dcterms:W3CDTF">2017-08-03T09:01:00Z</dcterms:created>
  <dcterms:modified xsi:type="dcterms:W3CDTF">2020-08-08T08:47:07Z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KSORubyTemplateID">
    <vt:lpwstr>2</vt:lpwstr>
  </property>
</Properties>
</file>