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9"/>
  </p:notesMasterIdLst>
  <p:handoutMasterIdLst>
    <p:handoutMasterId r:id="rId10"/>
  </p:handoutMasterIdLst>
  <p:sldIdLst>
    <p:sldId id="256" r:id="rId2"/>
    <p:sldId id="443" r:id="rId3"/>
    <p:sldId id="444" r:id="rId4"/>
    <p:sldId id="445" r:id="rId5"/>
    <p:sldId id="446" r:id="rId6"/>
    <p:sldId id="447" r:id="rId7"/>
    <p:sldId id="258" r:id="rId8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D37"/>
    <a:srgbClr val="D4F2FC"/>
    <a:srgbClr val="FFFFCC"/>
    <a:srgbClr val="670404"/>
    <a:srgbClr val="0AAFEF"/>
    <a:srgbClr val="FBEBD8"/>
    <a:srgbClr val="F89C16"/>
    <a:srgbClr val="000000"/>
    <a:srgbClr val="0AC2EA"/>
    <a:srgbClr val="80CB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6206" autoAdjust="0"/>
  </p:normalViewPr>
  <p:slideViewPr>
    <p:cSldViewPr snapToGrid="0">
      <p:cViewPr varScale="1">
        <p:scale>
          <a:sx n="133" d="100"/>
          <a:sy n="133" d="100"/>
        </p:scale>
        <p:origin x="126" y="150"/>
      </p:cViewPr>
      <p:guideLst>
        <p:guide pos="2880"/>
        <p:guide orient="horz" pos="211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6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6301323-3DE7-4223-B845-6163FFBFDE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DFD1CC3-23DD-4E87-8A9F-F9C4F87CF4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8C838-A901-430E-9877-50486B447722}" type="datetimeFigureOut">
              <a:rPr lang="zh-CN" altLang="en-US" smtClean="0"/>
              <a:pPr/>
              <a:t>2019/7/4 Thursday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08951F2-0B26-40A4-A027-9931EDCDF4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C3033F4-57F0-4CF4-9F3C-7B70797B9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41829-B388-4484-AD3A-65313156A7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322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B681F-6991-4A3E-8EBD-178D68D83A47}" type="datetimeFigureOut">
              <a:rPr lang="zh-CN" altLang="en-US" smtClean="0"/>
              <a:pPr/>
              <a:t>2019/7/4 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E2AED-7E28-4300-A1CB-F06C43BC73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310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E2AED-7E28-4300-A1CB-F06C43BC736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050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E2AED-7E28-4300-A1CB-F06C43BC736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5331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BC6D676-F85A-4CAC-9EAF-09F46008CB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4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-1" y="-1"/>
            <a:ext cx="9157448" cy="5143500"/>
            <a:chOff x="-1" y="-1"/>
            <a:chExt cx="1220993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-1"/>
              <a:ext cx="12204700" cy="6858000"/>
            </a:xfrm>
            <a:prstGeom prst="rect">
              <a:avLst/>
            </a:prstGeom>
            <a:solidFill>
              <a:srgbClr val="D4F2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0" y="6476999"/>
              <a:ext cx="12206514" cy="381000"/>
            </a:xfrm>
            <a:prstGeom prst="rect">
              <a:avLst/>
            </a:prstGeom>
            <a:solidFill>
              <a:srgbClr val="FCF3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grpSp>
          <p:nvGrpSpPr>
            <p:cNvPr id="7" name="组合 6"/>
            <p:cNvGrpSpPr/>
            <p:nvPr userDrawn="1"/>
          </p:nvGrpSpPr>
          <p:grpSpPr>
            <a:xfrm>
              <a:off x="-1" y="0"/>
              <a:ext cx="12201525" cy="342987"/>
              <a:chOff x="0" y="1"/>
              <a:chExt cx="11899968" cy="334510"/>
            </a:xfrm>
          </p:grpSpPr>
          <p:pic>
            <p:nvPicPr>
              <p:cNvPr id="14" name="图片 13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234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468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0702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0936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1170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1404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1638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1872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2106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2340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2574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2808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23042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3276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3510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43744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83978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24212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4446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4680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44920" y="1"/>
                <a:ext cx="555048" cy="334510"/>
              </a:xfrm>
              <a:prstGeom prst="rect">
                <a:avLst/>
              </a:prstGeom>
            </p:spPr>
          </p:pic>
        </p:grpSp>
        <p:grpSp>
          <p:nvGrpSpPr>
            <p:cNvPr id="8" name="组合 7"/>
            <p:cNvGrpSpPr/>
            <p:nvPr userDrawn="1"/>
          </p:nvGrpSpPr>
          <p:grpSpPr>
            <a:xfrm>
              <a:off x="0" y="6536530"/>
              <a:ext cx="12209929" cy="261937"/>
              <a:chOff x="0" y="6529386"/>
              <a:chExt cx="12903200" cy="261937"/>
            </a:xfrm>
          </p:grpSpPr>
          <p:cxnSp>
            <p:nvCxnSpPr>
              <p:cNvPr id="10" name="直接连接符 9"/>
              <p:cNvCxnSpPr/>
              <p:nvPr userDrawn="1"/>
            </p:nvCxnSpPr>
            <p:spPr>
              <a:xfrm>
                <a:off x="0" y="6529386"/>
                <a:ext cx="12903200" cy="0"/>
              </a:xfrm>
              <a:prstGeom prst="line">
                <a:avLst/>
              </a:prstGeom>
              <a:ln w="28575">
                <a:solidFill>
                  <a:srgbClr val="FBB4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 userDrawn="1"/>
            </p:nvCxnSpPr>
            <p:spPr>
              <a:xfrm>
                <a:off x="0" y="6616698"/>
                <a:ext cx="12903200" cy="0"/>
              </a:xfrm>
              <a:prstGeom prst="line">
                <a:avLst/>
              </a:prstGeom>
              <a:ln w="28575">
                <a:solidFill>
                  <a:srgbClr val="FBB4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 userDrawn="1"/>
            </p:nvCxnSpPr>
            <p:spPr>
              <a:xfrm>
                <a:off x="0" y="6704010"/>
                <a:ext cx="12903200" cy="0"/>
              </a:xfrm>
              <a:prstGeom prst="line">
                <a:avLst/>
              </a:prstGeom>
              <a:ln w="28575">
                <a:solidFill>
                  <a:srgbClr val="FBB4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 userDrawn="1"/>
            </p:nvCxnSpPr>
            <p:spPr>
              <a:xfrm>
                <a:off x="0" y="6791323"/>
                <a:ext cx="12903200" cy="0"/>
              </a:xfrm>
              <a:prstGeom prst="line">
                <a:avLst/>
              </a:prstGeom>
              <a:ln w="28575">
                <a:solidFill>
                  <a:srgbClr val="FBB4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38734">
              <a:off x="10604653" y="5580360"/>
              <a:ext cx="1480535" cy="854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7325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6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73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  <p:sldLayoutId id="2147483669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6.png"/><Relationship Id="rId2" Type="http://schemas.openxmlformats.org/officeDocument/2006/relationships/tags" Target="../tags/tag2.xml"/><Relationship Id="rId16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5.png"/><Relationship Id="rId5" Type="http://schemas.openxmlformats.org/officeDocument/2006/relationships/tags" Target="../tags/tag5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13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12.png"/><Relationship Id="rId17" Type="http://schemas.openxmlformats.org/officeDocument/2006/relationships/image" Target="../media/image10.png"/><Relationship Id="rId2" Type="http://schemas.openxmlformats.org/officeDocument/2006/relationships/tags" Target="../tags/tag11.xml"/><Relationship Id="rId16" Type="http://schemas.openxmlformats.org/officeDocument/2006/relationships/image" Target="../media/image16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11.png"/><Relationship Id="rId5" Type="http://schemas.openxmlformats.org/officeDocument/2006/relationships/tags" Target="../tags/tag14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19.png"/><Relationship Id="rId18" Type="http://schemas.openxmlformats.org/officeDocument/2006/relationships/image" Target="../media/image22.png"/><Relationship Id="rId3" Type="http://schemas.openxmlformats.org/officeDocument/2006/relationships/tags" Target="../tags/tag21.xml"/><Relationship Id="rId21" Type="http://schemas.microsoft.com/office/2007/relationships/hdphoto" Target="../media/hdphoto3.wdp"/><Relationship Id="rId7" Type="http://schemas.openxmlformats.org/officeDocument/2006/relationships/tags" Target="../tags/tag25.xml"/><Relationship Id="rId12" Type="http://schemas.openxmlformats.org/officeDocument/2006/relationships/image" Target="../media/image18.png"/><Relationship Id="rId17" Type="http://schemas.microsoft.com/office/2007/relationships/hdphoto" Target="../media/hdphoto1.wdp"/><Relationship Id="rId2" Type="http://schemas.openxmlformats.org/officeDocument/2006/relationships/tags" Target="../tags/tag20.xml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17.png"/><Relationship Id="rId5" Type="http://schemas.openxmlformats.org/officeDocument/2006/relationships/tags" Target="../tags/tag23.xml"/><Relationship Id="rId15" Type="http://schemas.openxmlformats.org/officeDocument/2006/relationships/image" Target="../media/image10.png"/><Relationship Id="rId23" Type="http://schemas.microsoft.com/office/2007/relationships/hdphoto" Target="../media/hdphoto4.wdp"/><Relationship Id="rId10" Type="http://schemas.openxmlformats.org/officeDocument/2006/relationships/slideLayout" Target="../slideLayouts/slideLayout2.xml"/><Relationship Id="rId19" Type="http://schemas.microsoft.com/office/2007/relationships/hdphoto" Target="../media/hdphoto2.wdp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20.png"/><Relationship Id="rId2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../media/image10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25.png"/><Relationship Id="rId5" Type="http://schemas.openxmlformats.org/officeDocument/2006/relationships/tags" Target="../tags/tag3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1.xml"/><Relationship Id="rId9" Type="http://schemas.openxmlformats.org/officeDocument/2006/relationships/tags" Target="../tags/tag3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10.png"/><Relationship Id="rId5" Type="http://schemas.openxmlformats.org/officeDocument/2006/relationships/tags" Target="../tags/tag4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0.xml"/><Relationship Id="rId9" Type="http://schemas.openxmlformats.org/officeDocument/2006/relationships/tags" Target="../tags/tag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2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 descr="27.png">
            <a:extLst>
              <a:ext uri="{FF2B5EF4-FFF2-40B4-BE49-F238E27FC236}">
                <a16:creationId xmlns:a16="http://schemas.microsoft.com/office/drawing/2014/main" id="{4A4C7753-596B-4333-B64B-823DF14D712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082" y="2075805"/>
            <a:ext cx="4158138" cy="236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13.png">
            <a:extLst>
              <a:ext uri="{FF2B5EF4-FFF2-40B4-BE49-F238E27FC236}">
                <a16:creationId xmlns:a16="http://schemas.microsoft.com/office/drawing/2014/main" id="{9636D8BC-F89A-4007-BBE4-ECE02D7B55C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7" y="591741"/>
            <a:ext cx="2284810" cy="149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14.png">
            <a:extLst>
              <a:ext uri="{FF2B5EF4-FFF2-40B4-BE49-F238E27FC236}">
                <a16:creationId xmlns:a16="http://schemas.microsoft.com/office/drawing/2014/main" id="{180462C5-11A6-4347-BE62-7273523FCB1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29" y="528161"/>
            <a:ext cx="2425303" cy="164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15.png">
            <a:extLst>
              <a:ext uri="{FF2B5EF4-FFF2-40B4-BE49-F238E27FC236}">
                <a16:creationId xmlns:a16="http://schemas.microsoft.com/office/drawing/2014/main" id="{D22EFE9B-AEF8-4BFB-BE26-55FC1831DFF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153" y="661988"/>
            <a:ext cx="2297906" cy="156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16.png">
            <a:extLst>
              <a:ext uri="{FF2B5EF4-FFF2-40B4-BE49-F238E27FC236}">
                <a16:creationId xmlns:a16="http://schemas.microsoft.com/office/drawing/2014/main" id="{83C7E207-0336-445D-B76B-55E29859687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556" y="596980"/>
            <a:ext cx="2476500" cy="162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PA-组合 12">
            <a:extLst>
              <a:ext uri="{FF2B5EF4-FFF2-40B4-BE49-F238E27FC236}">
                <a16:creationId xmlns:a16="http://schemas.microsoft.com/office/drawing/2014/main" id="{4011BA7C-FCE4-4633-A984-A15B08872B86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509404" y="410636"/>
            <a:ext cx="2335395" cy="498636"/>
            <a:chOff x="792274" y="544036"/>
            <a:chExt cx="2742208" cy="580996"/>
          </a:xfrm>
        </p:grpSpPr>
        <p:sp>
          <p:nvSpPr>
            <p:cNvPr id="9" name="PA-圆角矩形 14">
              <a:extLst>
                <a:ext uri="{FF2B5EF4-FFF2-40B4-BE49-F238E27FC236}">
                  <a16:creationId xmlns:a16="http://schemas.microsoft.com/office/drawing/2014/main" id="{884E8C75-ED75-4325-A17F-525C65506D89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045013" y="604970"/>
              <a:ext cx="1740831" cy="459128"/>
            </a:xfrm>
            <a:prstGeom prst="roundRect">
              <a:avLst>
                <a:gd name="adj" fmla="val 50000"/>
              </a:avLst>
            </a:prstGeom>
            <a:solidFill>
              <a:srgbClr val="35B1AD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cs typeface="+mn-ea"/>
                <a:sym typeface="+mn-lt"/>
              </a:endParaRPr>
            </a:p>
          </p:txBody>
        </p:sp>
        <p:sp>
          <p:nvSpPr>
            <p:cNvPr id="10" name="PA-矩形 15">
              <a:extLst>
                <a:ext uri="{FF2B5EF4-FFF2-40B4-BE49-F238E27FC236}">
                  <a16:creationId xmlns:a16="http://schemas.microsoft.com/office/drawing/2014/main" id="{6C02B507-9982-4763-9F58-1040135E6A5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314781" y="606867"/>
              <a:ext cx="2219701" cy="4303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探究新知</a:t>
              </a:r>
              <a:endParaRPr lang="en-US" altLang="zh-CN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B03F50ED-9D2A-4DBD-B2FE-91F70AC23890}"/>
                </a:ext>
              </a:extLst>
            </p:cNvPr>
            <p:cNvGrpSpPr/>
            <p:nvPr/>
          </p:nvGrpSpPr>
          <p:grpSpPr>
            <a:xfrm>
              <a:off x="792274" y="544036"/>
              <a:ext cx="592676" cy="580996"/>
              <a:chOff x="792274" y="544036"/>
              <a:chExt cx="592676" cy="580996"/>
            </a:xfrm>
          </p:grpSpPr>
          <p:sp>
            <p:nvSpPr>
              <p:cNvPr id="12" name="PA-椭圆 17">
                <a:extLst>
                  <a:ext uri="{FF2B5EF4-FFF2-40B4-BE49-F238E27FC236}">
                    <a16:creationId xmlns:a16="http://schemas.microsoft.com/office/drawing/2014/main" id="{6871AA82-A365-40C9-95DA-071019CC35E9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792274" y="544036"/>
                <a:ext cx="580996" cy="5809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cs typeface="+mn-ea"/>
                  <a:sym typeface="+mn-lt"/>
                </a:endParaRPr>
              </a:p>
            </p:txBody>
          </p:sp>
          <p:sp>
            <p:nvSpPr>
              <p:cNvPr id="13" name="PA-椭圆 18">
                <a:extLst>
                  <a:ext uri="{FF2B5EF4-FFF2-40B4-BE49-F238E27FC236}">
                    <a16:creationId xmlns:a16="http://schemas.microsoft.com/office/drawing/2014/main" id="{D832D123-CE12-45B2-9D7B-DB4FD23091FF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803988" y="555750"/>
                <a:ext cx="557568" cy="557568"/>
              </a:xfrm>
              <a:prstGeom prst="ellipse">
                <a:avLst/>
              </a:prstGeom>
              <a:solidFill>
                <a:srgbClr val="35B1A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cs typeface="+mn-ea"/>
                  <a:sym typeface="+mn-lt"/>
                </a:endParaRPr>
              </a:p>
            </p:txBody>
          </p:sp>
          <p:pic>
            <p:nvPicPr>
              <p:cNvPr id="14" name="PA-图片 19">
                <a:extLst>
                  <a:ext uri="{FF2B5EF4-FFF2-40B4-BE49-F238E27FC236}">
                    <a16:creationId xmlns:a16="http://schemas.microsoft.com/office/drawing/2014/main" id="{A8127713-8AEB-4965-8ECF-341B49DACA4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298" t="33775" r="26909" b="33023"/>
              <a:stretch/>
            </p:blipFill>
            <p:spPr>
              <a:xfrm>
                <a:off x="848603" y="608700"/>
                <a:ext cx="536347" cy="471167"/>
              </a:xfrm>
              <a:prstGeom prst="rect">
                <a:avLst/>
              </a:prstGeom>
            </p:spPr>
          </p:pic>
          <p:sp>
            <p:nvSpPr>
              <p:cNvPr id="15" name="PA-椭圆 20">
                <a:extLst>
                  <a:ext uri="{FF2B5EF4-FFF2-40B4-BE49-F238E27FC236}">
                    <a16:creationId xmlns:a16="http://schemas.microsoft.com/office/drawing/2014/main" id="{DEF39D08-C0D1-405B-ABB1-FAE086E8FF4C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972000" y="62775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16" name="PA-椭圆 21">
                <a:extLst>
                  <a:ext uri="{FF2B5EF4-FFF2-40B4-BE49-F238E27FC236}">
                    <a16:creationId xmlns:a16="http://schemas.microsoft.com/office/drawing/2014/main" id="{DD8507D8-E00B-4A14-96C7-959295ADF71F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1102138" y="96171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17" name="PA-椭圆 22">
                <a:extLst>
                  <a:ext uri="{FF2B5EF4-FFF2-40B4-BE49-F238E27FC236}">
                    <a16:creationId xmlns:a16="http://schemas.microsoft.com/office/drawing/2014/main" id="{E3CC983E-FCC4-4AD2-8A75-AC599384C5BD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222743" y="96171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5DE1CF13-42D0-474B-95D6-E4F050259374}"/>
              </a:ext>
            </a:extLst>
          </p:cNvPr>
          <p:cNvSpPr txBox="1"/>
          <p:nvPr/>
        </p:nvSpPr>
        <p:spPr>
          <a:xfrm>
            <a:off x="1470375" y="918325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说一说，摆一摆。</a:t>
            </a:r>
          </a:p>
        </p:txBody>
      </p:sp>
    </p:spTree>
    <p:extLst>
      <p:ext uri="{BB962C8B-B14F-4D97-AF65-F5344CB8AC3E}">
        <p14:creationId xmlns:p14="http://schemas.microsoft.com/office/powerpoint/2010/main" val="407013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.png">
            <a:extLst>
              <a:ext uri="{FF2B5EF4-FFF2-40B4-BE49-F238E27FC236}">
                <a16:creationId xmlns:a16="http://schemas.microsoft.com/office/drawing/2014/main" id="{12DC45AD-FDEC-4D5F-9EDB-1BEEDA177F6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193" y="2548050"/>
            <a:ext cx="2313385" cy="168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4.png">
            <a:extLst>
              <a:ext uri="{FF2B5EF4-FFF2-40B4-BE49-F238E27FC236}">
                <a16:creationId xmlns:a16="http://schemas.microsoft.com/office/drawing/2014/main" id="{F9D03887-CA93-40A5-84EE-E932B842BB1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838" y="2488800"/>
            <a:ext cx="2340769" cy="168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5.png">
            <a:extLst>
              <a:ext uri="{FF2B5EF4-FFF2-40B4-BE49-F238E27FC236}">
                <a16:creationId xmlns:a16="http://schemas.microsoft.com/office/drawing/2014/main" id="{491B040E-2D6F-461C-B6C5-5A27337E00C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454" y="2411016"/>
            <a:ext cx="2065734" cy="154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17.png">
            <a:extLst>
              <a:ext uri="{FF2B5EF4-FFF2-40B4-BE49-F238E27FC236}">
                <a16:creationId xmlns:a16="http://schemas.microsoft.com/office/drawing/2014/main" id="{259B31B8-B644-46B4-B70A-ECFBFA98EB3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09" y="1509712"/>
            <a:ext cx="209550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18.png">
            <a:extLst>
              <a:ext uri="{FF2B5EF4-FFF2-40B4-BE49-F238E27FC236}">
                <a16:creationId xmlns:a16="http://schemas.microsoft.com/office/drawing/2014/main" id="{B35B21FE-44CD-4845-969F-4AB02CB71A8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1" y="1108473"/>
            <a:ext cx="2250281" cy="146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19.png">
            <a:extLst>
              <a:ext uri="{FF2B5EF4-FFF2-40B4-BE49-F238E27FC236}">
                <a16:creationId xmlns:a16="http://schemas.microsoft.com/office/drawing/2014/main" id="{6C3DAD7B-4AB6-49D0-87F2-688D7E5D480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1776412"/>
            <a:ext cx="933450" cy="63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23CB951-5FDD-4705-A605-62A7E996C026}"/>
              </a:ext>
            </a:extLst>
          </p:cNvPr>
          <p:cNvSpPr txBox="1"/>
          <p:nvPr/>
        </p:nvSpPr>
        <p:spPr>
          <a:xfrm>
            <a:off x="1586222" y="928981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摸一摸，摆一摆。</a:t>
            </a:r>
          </a:p>
        </p:txBody>
      </p:sp>
      <p:grpSp>
        <p:nvGrpSpPr>
          <p:cNvPr id="21" name="PA-组合 12">
            <a:extLst>
              <a:ext uri="{FF2B5EF4-FFF2-40B4-BE49-F238E27FC236}">
                <a16:creationId xmlns:a16="http://schemas.microsoft.com/office/drawing/2014/main" id="{9AC2881A-0005-4A1C-AA9C-CA9B38AB5B6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509404" y="410636"/>
            <a:ext cx="2335395" cy="498636"/>
            <a:chOff x="792274" y="544036"/>
            <a:chExt cx="2742208" cy="580996"/>
          </a:xfrm>
        </p:grpSpPr>
        <p:sp>
          <p:nvSpPr>
            <p:cNvPr id="22" name="PA-圆角矩形 14">
              <a:extLst>
                <a:ext uri="{FF2B5EF4-FFF2-40B4-BE49-F238E27FC236}">
                  <a16:creationId xmlns:a16="http://schemas.microsoft.com/office/drawing/2014/main" id="{81520B04-AE06-4EE7-A205-116BD3ED9826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045013" y="604970"/>
              <a:ext cx="1740831" cy="459128"/>
            </a:xfrm>
            <a:prstGeom prst="roundRect">
              <a:avLst>
                <a:gd name="adj" fmla="val 50000"/>
              </a:avLst>
            </a:prstGeom>
            <a:solidFill>
              <a:srgbClr val="35B1AD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cs typeface="+mn-ea"/>
                <a:sym typeface="+mn-lt"/>
              </a:endParaRPr>
            </a:p>
          </p:txBody>
        </p:sp>
        <p:sp>
          <p:nvSpPr>
            <p:cNvPr id="23" name="PA-矩形 15">
              <a:extLst>
                <a:ext uri="{FF2B5EF4-FFF2-40B4-BE49-F238E27FC236}">
                  <a16:creationId xmlns:a16="http://schemas.microsoft.com/office/drawing/2014/main" id="{8D4DB735-FBE9-416D-B905-0C50C01CBC5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314781" y="606867"/>
              <a:ext cx="2219701" cy="4303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探究新知</a:t>
              </a:r>
              <a:endParaRPr lang="en-US" altLang="zh-CN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9452680C-BC4C-4138-9C6D-FA168191669B}"/>
                </a:ext>
              </a:extLst>
            </p:cNvPr>
            <p:cNvGrpSpPr/>
            <p:nvPr/>
          </p:nvGrpSpPr>
          <p:grpSpPr>
            <a:xfrm>
              <a:off x="792274" y="544036"/>
              <a:ext cx="592676" cy="580996"/>
              <a:chOff x="792274" y="544036"/>
              <a:chExt cx="592676" cy="580996"/>
            </a:xfrm>
          </p:grpSpPr>
          <p:sp>
            <p:nvSpPr>
              <p:cNvPr id="25" name="PA-椭圆 17">
                <a:extLst>
                  <a:ext uri="{FF2B5EF4-FFF2-40B4-BE49-F238E27FC236}">
                    <a16:creationId xmlns:a16="http://schemas.microsoft.com/office/drawing/2014/main" id="{C802731E-9450-4B78-B2BC-7873E81ECD3E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792274" y="544036"/>
                <a:ext cx="580996" cy="5809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cs typeface="+mn-ea"/>
                  <a:sym typeface="+mn-lt"/>
                </a:endParaRPr>
              </a:p>
            </p:txBody>
          </p:sp>
          <p:sp>
            <p:nvSpPr>
              <p:cNvPr id="26" name="PA-椭圆 18">
                <a:extLst>
                  <a:ext uri="{FF2B5EF4-FFF2-40B4-BE49-F238E27FC236}">
                    <a16:creationId xmlns:a16="http://schemas.microsoft.com/office/drawing/2014/main" id="{EC796575-3799-4F7E-8BCF-589331093314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803988" y="555750"/>
                <a:ext cx="557568" cy="557568"/>
              </a:xfrm>
              <a:prstGeom prst="ellipse">
                <a:avLst/>
              </a:prstGeom>
              <a:solidFill>
                <a:srgbClr val="35B1A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cs typeface="+mn-ea"/>
                  <a:sym typeface="+mn-lt"/>
                </a:endParaRPr>
              </a:p>
            </p:txBody>
          </p:sp>
          <p:pic>
            <p:nvPicPr>
              <p:cNvPr id="27" name="PA-图片 19">
                <a:extLst>
                  <a:ext uri="{FF2B5EF4-FFF2-40B4-BE49-F238E27FC236}">
                    <a16:creationId xmlns:a16="http://schemas.microsoft.com/office/drawing/2014/main" id="{A682FEF1-D761-4087-B2DB-B91CBC95A3D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298" t="33775" r="26909" b="33023"/>
              <a:stretch/>
            </p:blipFill>
            <p:spPr>
              <a:xfrm>
                <a:off x="848603" y="608700"/>
                <a:ext cx="536347" cy="471167"/>
              </a:xfrm>
              <a:prstGeom prst="rect">
                <a:avLst/>
              </a:prstGeom>
            </p:spPr>
          </p:pic>
          <p:sp>
            <p:nvSpPr>
              <p:cNvPr id="28" name="PA-椭圆 20">
                <a:extLst>
                  <a:ext uri="{FF2B5EF4-FFF2-40B4-BE49-F238E27FC236}">
                    <a16:creationId xmlns:a16="http://schemas.microsoft.com/office/drawing/2014/main" id="{325C7659-626D-46A0-978F-2786FC128195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972000" y="62775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29" name="PA-椭圆 21">
                <a:extLst>
                  <a:ext uri="{FF2B5EF4-FFF2-40B4-BE49-F238E27FC236}">
                    <a16:creationId xmlns:a16="http://schemas.microsoft.com/office/drawing/2014/main" id="{5F148F5B-4BE7-4E09-9CB9-C9003E557523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1102138" y="96171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30" name="PA-椭圆 22">
                <a:extLst>
                  <a:ext uri="{FF2B5EF4-FFF2-40B4-BE49-F238E27FC236}">
                    <a16:creationId xmlns:a16="http://schemas.microsoft.com/office/drawing/2014/main" id="{DA268746-285B-4E8C-A442-44D5A237E362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222743" y="96171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830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0">
            <a:extLst>
              <a:ext uri="{FF2B5EF4-FFF2-40B4-BE49-F238E27FC236}">
                <a16:creationId xmlns:a16="http://schemas.microsoft.com/office/drawing/2014/main" id="{D5659739-C881-4E50-A9B1-8EB9F5F3F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80" y="1018938"/>
            <a:ext cx="225028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你说我摆。</a:t>
            </a:r>
          </a:p>
        </p:txBody>
      </p:sp>
      <p:pic>
        <p:nvPicPr>
          <p:cNvPr id="5" name="图片 4" descr="21.png">
            <a:extLst>
              <a:ext uri="{FF2B5EF4-FFF2-40B4-BE49-F238E27FC236}">
                <a16:creationId xmlns:a16="http://schemas.microsoft.com/office/drawing/2014/main" id="{78ADA98C-DDC3-4D08-8156-CA62C511AD9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1797130"/>
            <a:ext cx="2678906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22.png">
            <a:extLst>
              <a:ext uri="{FF2B5EF4-FFF2-40B4-BE49-F238E27FC236}">
                <a16:creationId xmlns:a16="http://schemas.microsoft.com/office/drawing/2014/main" id="{A5AEFCC6-1D57-40D8-B86B-AC8065C0062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89" y="1485900"/>
            <a:ext cx="28860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23.png">
            <a:extLst>
              <a:ext uri="{FF2B5EF4-FFF2-40B4-BE49-F238E27FC236}">
                <a16:creationId xmlns:a16="http://schemas.microsoft.com/office/drawing/2014/main" id="{05C0CF5F-1D9D-4D91-A993-4AAD55577A2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858" y="1438275"/>
            <a:ext cx="3173015" cy="130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24.png">
            <a:extLst>
              <a:ext uri="{FF2B5EF4-FFF2-40B4-BE49-F238E27FC236}">
                <a16:creationId xmlns:a16="http://schemas.microsoft.com/office/drawing/2014/main" id="{30DB618E-7ED7-4ECB-8358-E403397AEE6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926" y="1528049"/>
            <a:ext cx="2451497" cy="134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PA-组合 12">
            <a:extLst>
              <a:ext uri="{FF2B5EF4-FFF2-40B4-BE49-F238E27FC236}">
                <a16:creationId xmlns:a16="http://schemas.microsoft.com/office/drawing/2014/main" id="{FD4C5AD6-709B-4AE5-9410-083C42F2557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509404" y="410636"/>
            <a:ext cx="1401436" cy="498636"/>
            <a:chOff x="792274" y="544036"/>
            <a:chExt cx="1645558" cy="580996"/>
          </a:xfrm>
        </p:grpSpPr>
        <p:sp>
          <p:nvSpPr>
            <p:cNvPr id="10" name="PA-圆角矩形 14">
              <a:extLst>
                <a:ext uri="{FF2B5EF4-FFF2-40B4-BE49-F238E27FC236}">
                  <a16:creationId xmlns:a16="http://schemas.microsoft.com/office/drawing/2014/main" id="{EA9E09A0-40D8-47DC-B564-4EFE0C3BDB53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045013" y="604970"/>
              <a:ext cx="1392819" cy="459128"/>
            </a:xfrm>
            <a:prstGeom prst="roundRect">
              <a:avLst>
                <a:gd name="adj" fmla="val 50000"/>
              </a:avLst>
            </a:prstGeom>
            <a:solidFill>
              <a:srgbClr val="35B1AD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cs typeface="+mn-ea"/>
                <a:sym typeface="+mn-lt"/>
              </a:endParaRPr>
            </a:p>
          </p:txBody>
        </p:sp>
        <p:sp>
          <p:nvSpPr>
            <p:cNvPr id="11" name="PA-矩形 15">
              <a:extLst>
                <a:ext uri="{FF2B5EF4-FFF2-40B4-BE49-F238E27FC236}">
                  <a16:creationId xmlns:a16="http://schemas.microsoft.com/office/drawing/2014/main" id="{1730C3BE-4890-474A-8E90-7207349DDDD9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314782" y="606867"/>
              <a:ext cx="1042525" cy="4303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练一练</a:t>
              </a:r>
              <a:endParaRPr lang="en-US" altLang="zh-CN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61DA642D-B3E5-4D7C-BB54-A860B18082EB}"/>
                </a:ext>
              </a:extLst>
            </p:cNvPr>
            <p:cNvGrpSpPr/>
            <p:nvPr/>
          </p:nvGrpSpPr>
          <p:grpSpPr>
            <a:xfrm>
              <a:off x="792274" y="544036"/>
              <a:ext cx="592676" cy="580996"/>
              <a:chOff x="792274" y="544036"/>
              <a:chExt cx="592676" cy="580996"/>
            </a:xfrm>
          </p:grpSpPr>
          <p:sp>
            <p:nvSpPr>
              <p:cNvPr id="13" name="PA-椭圆 17">
                <a:extLst>
                  <a:ext uri="{FF2B5EF4-FFF2-40B4-BE49-F238E27FC236}">
                    <a16:creationId xmlns:a16="http://schemas.microsoft.com/office/drawing/2014/main" id="{31C91BE4-2BEE-4CFA-BF94-B4A30F823938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792274" y="544036"/>
                <a:ext cx="580996" cy="5809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cs typeface="+mn-ea"/>
                  <a:sym typeface="+mn-lt"/>
                </a:endParaRPr>
              </a:p>
            </p:txBody>
          </p:sp>
          <p:sp>
            <p:nvSpPr>
              <p:cNvPr id="14" name="PA-椭圆 18">
                <a:extLst>
                  <a:ext uri="{FF2B5EF4-FFF2-40B4-BE49-F238E27FC236}">
                    <a16:creationId xmlns:a16="http://schemas.microsoft.com/office/drawing/2014/main" id="{D2335D1D-8065-4718-96D4-AAA399EF6818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803988" y="555750"/>
                <a:ext cx="557568" cy="557568"/>
              </a:xfrm>
              <a:prstGeom prst="ellipse">
                <a:avLst/>
              </a:prstGeom>
              <a:solidFill>
                <a:srgbClr val="35B1A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cs typeface="+mn-ea"/>
                  <a:sym typeface="+mn-lt"/>
                </a:endParaRPr>
              </a:p>
            </p:txBody>
          </p:sp>
          <p:pic>
            <p:nvPicPr>
              <p:cNvPr id="15" name="PA-图片 19">
                <a:extLst>
                  <a:ext uri="{FF2B5EF4-FFF2-40B4-BE49-F238E27FC236}">
                    <a16:creationId xmlns:a16="http://schemas.microsoft.com/office/drawing/2014/main" id="{EFF215D3-2F9E-4CF6-81E7-E878F7F844D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298" t="33775" r="26909" b="33023"/>
              <a:stretch/>
            </p:blipFill>
            <p:spPr>
              <a:xfrm>
                <a:off x="848603" y="608700"/>
                <a:ext cx="536347" cy="471167"/>
              </a:xfrm>
              <a:prstGeom prst="rect">
                <a:avLst/>
              </a:prstGeom>
            </p:spPr>
          </p:pic>
          <p:sp>
            <p:nvSpPr>
              <p:cNvPr id="16" name="PA-椭圆 20">
                <a:extLst>
                  <a:ext uri="{FF2B5EF4-FFF2-40B4-BE49-F238E27FC236}">
                    <a16:creationId xmlns:a16="http://schemas.microsoft.com/office/drawing/2014/main" id="{CDA1A1A5-2547-4080-B158-99C879E9B3EE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972000" y="62775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17" name="PA-椭圆 21">
                <a:extLst>
                  <a:ext uri="{FF2B5EF4-FFF2-40B4-BE49-F238E27FC236}">
                    <a16:creationId xmlns:a16="http://schemas.microsoft.com/office/drawing/2014/main" id="{A4BF00E4-4EA9-43F3-904E-C28067887529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1102138" y="96171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18" name="PA-椭圆 22">
                <a:extLst>
                  <a:ext uri="{FF2B5EF4-FFF2-40B4-BE49-F238E27FC236}">
                    <a16:creationId xmlns:a16="http://schemas.microsoft.com/office/drawing/2014/main" id="{F2086DB4-50D0-47A0-8098-46D6CB6736AA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222743" y="96171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901E40BD-13B6-40A2-BA04-DC36C046AE2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373" y="2574033"/>
            <a:ext cx="2433638" cy="196462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23A31F5-25ED-4572-83BC-94742C3735C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13" y="2556683"/>
            <a:ext cx="2575957" cy="1920067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8BD9722-DDF5-4CF8-9EAB-2C61DC7CBA7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13" y="1958974"/>
            <a:ext cx="3654366" cy="260032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CB65259-3E4E-4DB5-8C3E-884DB1FD901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287" y="2705737"/>
            <a:ext cx="2747963" cy="172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5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0">
            <a:extLst>
              <a:ext uri="{FF2B5EF4-FFF2-40B4-BE49-F238E27FC236}">
                <a16:creationId xmlns:a16="http://schemas.microsoft.com/office/drawing/2014/main" id="{590E6D10-D2C3-48F7-8FB8-4077B49EF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2360" y="1079898"/>
            <a:ext cx="519707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200" dirty="0">
                <a:latin typeface="楷体" panose="02010609060101010101" pitchFamily="49" charset="-122"/>
                <a:ea typeface="楷体" panose="02010609060101010101" pitchFamily="49" charset="-122"/>
              </a:rPr>
              <a:t>你能说出图中哪些物体的形状？</a:t>
            </a:r>
          </a:p>
        </p:txBody>
      </p:sp>
      <p:pic>
        <p:nvPicPr>
          <p:cNvPr id="4" name="图片 8" descr="9.png">
            <a:extLst>
              <a:ext uri="{FF2B5EF4-FFF2-40B4-BE49-F238E27FC236}">
                <a16:creationId xmlns:a16="http://schemas.microsoft.com/office/drawing/2014/main" id="{C51662A4-BE7B-4B19-838D-5761FB8BA8B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548527"/>
            <a:ext cx="5979319" cy="304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PA-组合 12">
            <a:extLst>
              <a:ext uri="{FF2B5EF4-FFF2-40B4-BE49-F238E27FC236}">
                <a16:creationId xmlns:a16="http://schemas.microsoft.com/office/drawing/2014/main" id="{0FCFCA58-0244-40A6-8C66-89B4ECFE5A3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509404" y="410636"/>
            <a:ext cx="1401436" cy="498636"/>
            <a:chOff x="792274" y="544036"/>
            <a:chExt cx="1645558" cy="580996"/>
          </a:xfrm>
        </p:grpSpPr>
        <p:sp>
          <p:nvSpPr>
            <p:cNvPr id="6" name="PA-圆角矩形 14">
              <a:extLst>
                <a:ext uri="{FF2B5EF4-FFF2-40B4-BE49-F238E27FC236}">
                  <a16:creationId xmlns:a16="http://schemas.microsoft.com/office/drawing/2014/main" id="{E5A4D85E-7875-449B-8E21-91FAE34FCCF1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045013" y="604970"/>
              <a:ext cx="1392819" cy="459128"/>
            </a:xfrm>
            <a:prstGeom prst="roundRect">
              <a:avLst>
                <a:gd name="adj" fmla="val 50000"/>
              </a:avLst>
            </a:prstGeom>
            <a:solidFill>
              <a:srgbClr val="35B1AD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cs typeface="+mn-ea"/>
                <a:sym typeface="+mn-lt"/>
              </a:endParaRPr>
            </a:p>
          </p:txBody>
        </p:sp>
        <p:sp>
          <p:nvSpPr>
            <p:cNvPr id="7" name="PA-矩形 15">
              <a:extLst>
                <a:ext uri="{FF2B5EF4-FFF2-40B4-BE49-F238E27FC236}">
                  <a16:creationId xmlns:a16="http://schemas.microsoft.com/office/drawing/2014/main" id="{6D8AB123-BDFD-4247-8E38-DBCAF6277AE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314782" y="606867"/>
              <a:ext cx="1042525" cy="4303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练一练</a:t>
              </a:r>
              <a:endParaRPr lang="en-US" altLang="zh-CN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58AF6919-4671-4FB5-AC7D-C898D8D33A9E}"/>
                </a:ext>
              </a:extLst>
            </p:cNvPr>
            <p:cNvGrpSpPr/>
            <p:nvPr/>
          </p:nvGrpSpPr>
          <p:grpSpPr>
            <a:xfrm>
              <a:off x="792274" y="544036"/>
              <a:ext cx="592676" cy="580996"/>
              <a:chOff x="792274" y="544036"/>
              <a:chExt cx="592676" cy="580996"/>
            </a:xfrm>
          </p:grpSpPr>
          <p:sp>
            <p:nvSpPr>
              <p:cNvPr id="9" name="PA-椭圆 17">
                <a:extLst>
                  <a:ext uri="{FF2B5EF4-FFF2-40B4-BE49-F238E27FC236}">
                    <a16:creationId xmlns:a16="http://schemas.microsoft.com/office/drawing/2014/main" id="{8DE3D037-498F-450C-AB3F-7288B98C184C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792274" y="544036"/>
                <a:ext cx="580996" cy="5809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cs typeface="+mn-ea"/>
                  <a:sym typeface="+mn-lt"/>
                </a:endParaRPr>
              </a:p>
            </p:txBody>
          </p:sp>
          <p:sp>
            <p:nvSpPr>
              <p:cNvPr id="10" name="PA-椭圆 18">
                <a:extLst>
                  <a:ext uri="{FF2B5EF4-FFF2-40B4-BE49-F238E27FC236}">
                    <a16:creationId xmlns:a16="http://schemas.microsoft.com/office/drawing/2014/main" id="{7749078A-70BD-4719-BFB9-C6981907E103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803988" y="555750"/>
                <a:ext cx="557568" cy="557568"/>
              </a:xfrm>
              <a:prstGeom prst="ellipse">
                <a:avLst/>
              </a:prstGeom>
              <a:solidFill>
                <a:srgbClr val="35B1A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cs typeface="+mn-ea"/>
                  <a:sym typeface="+mn-lt"/>
                </a:endParaRPr>
              </a:p>
            </p:txBody>
          </p:sp>
          <p:pic>
            <p:nvPicPr>
              <p:cNvPr id="11" name="PA-图片 19">
                <a:extLst>
                  <a:ext uri="{FF2B5EF4-FFF2-40B4-BE49-F238E27FC236}">
                    <a16:creationId xmlns:a16="http://schemas.microsoft.com/office/drawing/2014/main" id="{62B19103-E758-407D-AB86-4F2DFDDF611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298" t="33775" r="26909" b="33023"/>
              <a:stretch/>
            </p:blipFill>
            <p:spPr>
              <a:xfrm>
                <a:off x="848603" y="608700"/>
                <a:ext cx="536347" cy="471167"/>
              </a:xfrm>
              <a:prstGeom prst="rect">
                <a:avLst/>
              </a:prstGeom>
            </p:spPr>
          </p:pic>
          <p:sp>
            <p:nvSpPr>
              <p:cNvPr id="12" name="PA-椭圆 20">
                <a:extLst>
                  <a:ext uri="{FF2B5EF4-FFF2-40B4-BE49-F238E27FC236}">
                    <a16:creationId xmlns:a16="http://schemas.microsoft.com/office/drawing/2014/main" id="{18F912D5-5B5A-4347-8E29-EC0E5C038F03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972000" y="62775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13" name="PA-椭圆 21">
                <a:extLst>
                  <a:ext uri="{FF2B5EF4-FFF2-40B4-BE49-F238E27FC236}">
                    <a16:creationId xmlns:a16="http://schemas.microsoft.com/office/drawing/2014/main" id="{4A2C31E7-5238-4329-AC77-9FA46948276D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1102138" y="96171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14" name="PA-椭圆 22">
                <a:extLst>
                  <a:ext uri="{FF2B5EF4-FFF2-40B4-BE49-F238E27FC236}">
                    <a16:creationId xmlns:a16="http://schemas.microsoft.com/office/drawing/2014/main" id="{BBE2E54B-F7BA-41E9-9271-B3387E3532D3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222743" y="96171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985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立方体 5">
            <a:extLst>
              <a:ext uri="{FF2B5EF4-FFF2-40B4-BE49-F238E27FC236}">
                <a16:creationId xmlns:a16="http://schemas.microsoft.com/office/drawing/2014/main" id="{1A154246-C015-4066-AB12-F532324F6309}"/>
              </a:ext>
            </a:extLst>
          </p:cNvPr>
          <p:cNvSpPr/>
          <p:nvPr/>
        </p:nvSpPr>
        <p:spPr>
          <a:xfrm>
            <a:off x="2228851" y="3080148"/>
            <a:ext cx="535781" cy="535781"/>
          </a:xfrm>
          <a:prstGeom prst="cub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" name="立方体 6">
            <a:extLst>
              <a:ext uri="{FF2B5EF4-FFF2-40B4-BE49-F238E27FC236}">
                <a16:creationId xmlns:a16="http://schemas.microsoft.com/office/drawing/2014/main" id="{802CC3A1-D590-4447-98CF-C0DD5F4306F0}"/>
              </a:ext>
            </a:extLst>
          </p:cNvPr>
          <p:cNvSpPr/>
          <p:nvPr/>
        </p:nvSpPr>
        <p:spPr>
          <a:xfrm>
            <a:off x="2634854" y="3080148"/>
            <a:ext cx="535781" cy="535781"/>
          </a:xfrm>
          <a:prstGeom prst="cub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立方体 7">
            <a:extLst>
              <a:ext uri="{FF2B5EF4-FFF2-40B4-BE49-F238E27FC236}">
                <a16:creationId xmlns:a16="http://schemas.microsoft.com/office/drawing/2014/main" id="{48C7612C-B515-4FA8-BD88-2CA8D6C8321B}"/>
              </a:ext>
            </a:extLst>
          </p:cNvPr>
          <p:cNvSpPr/>
          <p:nvPr/>
        </p:nvSpPr>
        <p:spPr>
          <a:xfrm>
            <a:off x="2099073" y="3214688"/>
            <a:ext cx="535781" cy="535781"/>
          </a:xfrm>
          <a:prstGeom prst="cub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立方体 8">
            <a:extLst>
              <a:ext uri="{FF2B5EF4-FFF2-40B4-BE49-F238E27FC236}">
                <a16:creationId xmlns:a16="http://schemas.microsoft.com/office/drawing/2014/main" id="{12D3A6F5-2188-4E4E-9B59-9ACAB552C9B8}"/>
              </a:ext>
            </a:extLst>
          </p:cNvPr>
          <p:cNvSpPr/>
          <p:nvPr/>
        </p:nvSpPr>
        <p:spPr>
          <a:xfrm>
            <a:off x="2228851" y="2678907"/>
            <a:ext cx="535781" cy="535781"/>
          </a:xfrm>
          <a:prstGeom prst="cub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立方体 9">
            <a:extLst>
              <a:ext uri="{FF2B5EF4-FFF2-40B4-BE49-F238E27FC236}">
                <a16:creationId xmlns:a16="http://schemas.microsoft.com/office/drawing/2014/main" id="{94957F14-7688-43D2-BDF7-5EEF77DB168C}"/>
              </a:ext>
            </a:extLst>
          </p:cNvPr>
          <p:cNvSpPr/>
          <p:nvPr/>
        </p:nvSpPr>
        <p:spPr>
          <a:xfrm>
            <a:off x="4893469" y="3482579"/>
            <a:ext cx="535781" cy="535781"/>
          </a:xfrm>
          <a:prstGeom prst="cub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立方体 10">
            <a:extLst>
              <a:ext uri="{FF2B5EF4-FFF2-40B4-BE49-F238E27FC236}">
                <a16:creationId xmlns:a16="http://schemas.microsoft.com/office/drawing/2014/main" id="{77CC84F7-F8CC-40F3-AB07-0A229117D810}"/>
              </a:ext>
            </a:extLst>
          </p:cNvPr>
          <p:cNvSpPr/>
          <p:nvPr/>
        </p:nvSpPr>
        <p:spPr>
          <a:xfrm>
            <a:off x="5286376" y="3482579"/>
            <a:ext cx="535781" cy="535781"/>
          </a:xfrm>
          <a:prstGeom prst="cub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立方体 11">
            <a:extLst>
              <a:ext uri="{FF2B5EF4-FFF2-40B4-BE49-F238E27FC236}">
                <a16:creationId xmlns:a16="http://schemas.microsoft.com/office/drawing/2014/main" id="{8828C9C0-AFA6-4991-8AC5-5CD52CEAD825}"/>
              </a:ext>
            </a:extLst>
          </p:cNvPr>
          <p:cNvSpPr/>
          <p:nvPr/>
        </p:nvSpPr>
        <p:spPr>
          <a:xfrm>
            <a:off x="4768454" y="3619501"/>
            <a:ext cx="535781" cy="535781"/>
          </a:xfrm>
          <a:prstGeom prst="cub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立方体 12">
            <a:extLst>
              <a:ext uri="{FF2B5EF4-FFF2-40B4-BE49-F238E27FC236}">
                <a16:creationId xmlns:a16="http://schemas.microsoft.com/office/drawing/2014/main" id="{DDADBC4B-2E9B-4B45-929B-C47680162A19}"/>
              </a:ext>
            </a:extLst>
          </p:cNvPr>
          <p:cNvSpPr/>
          <p:nvPr/>
        </p:nvSpPr>
        <p:spPr>
          <a:xfrm>
            <a:off x="5161360" y="3619501"/>
            <a:ext cx="535781" cy="535781"/>
          </a:xfrm>
          <a:prstGeom prst="cub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grpSp>
        <p:nvGrpSpPr>
          <p:cNvPr id="14" name="组合 23">
            <a:extLst>
              <a:ext uri="{FF2B5EF4-FFF2-40B4-BE49-F238E27FC236}">
                <a16:creationId xmlns:a16="http://schemas.microsoft.com/office/drawing/2014/main" id="{7C5EEED3-901C-4C37-B900-3825EA3EDBBF}"/>
              </a:ext>
            </a:extLst>
          </p:cNvPr>
          <p:cNvGrpSpPr>
            <a:grpSpLocks/>
          </p:cNvGrpSpPr>
          <p:nvPr/>
        </p:nvGrpSpPr>
        <p:grpSpPr bwMode="auto">
          <a:xfrm>
            <a:off x="4775598" y="3077766"/>
            <a:ext cx="1054894" cy="660797"/>
            <a:chOff x="4844118" y="4103474"/>
            <a:chExt cx="1405602" cy="881396"/>
          </a:xfrm>
        </p:grpSpPr>
        <p:sp>
          <p:nvSpPr>
            <p:cNvPr id="15" name="立方体 14">
              <a:extLst>
                <a:ext uri="{FF2B5EF4-FFF2-40B4-BE49-F238E27FC236}">
                  <a16:creationId xmlns:a16="http://schemas.microsoft.com/office/drawing/2014/main" id="{C178A210-0B3C-4A0A-A2FD-E13AFD5906FD}"/>
                </a:ext>
              </a:extLst>
            </p:cNvPr>
            <p:cNvSpPr/>
            <p:nvPr/>
          </p:nvSpPr>
          <p:spPr>
            <a:xfrm>
              <a:off x="5010696" y="4103474"/>
              <a:ext cx="715493" cy="714646"/>
            </a:xfrm>
            <a:prstGeom prst="cub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6" name="立方体 15">
              <a:extLst>
                <a:ext uri="{FF2B5EF4-FFF2-40B4-BE49-F238E27FC236}">
                  <a16:creationId xmlns:a16="http://schemas.microsoft.com/office/drawing/2014/main" id="{00DBED31-4E13-452A-A53E-85FE68B247B3}"/>
                </a:ext>
              </a:extLst>
            </p:cNvPr>
            <p:cNvSpPr/>
            <p:nvPr/>
          </p:nvSpPr>
          <p:spPr>
            <a:xfrm>
              <a:off x="5535814" y="4103474"/>
              <a:ext cx="713906" cy="714646"/>
            </a:xfrm>
            <a:prstGeom prst="cub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7" name="立方体 16">
              <a:extLst>
                <a:ext uri="{FF2B5EF4-FFF2-40B4-BE49-F238E27FC236}">
                  <a16:creationId xmlns:a16="http://schemas.microsoft.com/office/drawing/2014/main" id="{CADEB8C3-0D92-4CD6-97E1-9D5167F23571}"/>
                </a:ext>
              </a:extLst>
            </p:cNvPr>
            <p:cNvSpPr/>
            <p:nvPr/>
          </p:nvSpPr>
          <p:spPr>
            <a:xfrm>
              <a:off x="4844118" y="4270224"/>
              <a:ext cx="713906" cy="714646"/>
            </a:xfrm>
            <a:prstGeom prst="cub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8" name="立方体 17">
              <a:extLst>
                <a:ext uri="{FF2B5EF4-FFF2-40B4-BE49-F238E27FC236}">
                  <a16:creationId xmlns:a16="http://schemas.microsoft.com/office/drawing/2014/main" id="{56BA2B9E-9F4E-45DD-AC16-6BA74B2B0BCE}"/>
                </a:ext>
              </a:extLst>
            </p:cNvPr>
            <p:cNvSpPr/>
            <p:nvPr/>
          </p:nvSpPr>
          <p:spPr>
            <a:xfrm>
              <a:off x="5351785" y="4270224"/>
              <a:ext cx="715492" cy="714646"/>
            </a:xfrm>
            <a:prstGeom prst="cub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19" name="PA-组合 12">
            <a:extLst>
              <a:ext uri="{FF2B5EF4-FFF2-40B4-BE49-F238E27FC236}">
                <a16:creationId xmlns:a16="http://schemas.microsoft.com/office/drawing/2014/main" id="{A68F4BD4-A47C-4A02-9027-228A3565696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261754" y="534461"/>
            <a:ext cx="1401436" cy="498636"/>
            <a:chOff x="792274" y="544036"/>
            <a:chExt cx="1645558" cy="580996"/>
          </a:xfrm>
        </p:grpSpPr>
        <p:sp>
          <p:nvSpPr>
            <p:cNvPr id="20" name="PA-圆角矩形 14">
              <a:extLst>
                <a:ext uri="{FF2B5EF4-FFF2-40B4-BE49-F238E27FC236}">
                  <a16:creationId xmlns:a16="http://schemas.microsoft.com/office/drawing/2014/main" id="{4D29C371-9856-43F6-B7C5-CB282D073DD7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045013" y="604970"/>
              <a:ext cx="1392819" cy="459128"/>
            </a:xfrm>
            <a:prstGeom prst="roundRect">
              <a:avLst>
                <a:gd name="adj" fmla="val 50000"/>
              </a:avLst>
            </a:prstGeom>
            <a:solidFill>
              <a:srgbClr val="35B1AD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cs typeface="+mn-ea"/>
                <a:sym typeface="+mn-lt"/>
              </a:endParaRPr>
            </a:p>
          </p:txBody>
        </p:sp>
        <p:sp>
          <p:nvSpPr>
            <p:cNvPr id="21" name="PA-矩形 15">
              <a:extLst>
                <a:ext uri="{FF2B5EF4-FFF2-40B4-BE49-F238E27FC236}">
                  <a16:creationId xmlns:a16="http://schemas.microsoft.com/office/drawing/2014/main" id="{B69029F5-8804-40C7-8C76-F3191B729F36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314782" y="606867"/>
              <a:ext cx="1042525" cy="4303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练一练</a:t>
              </a:r>
              <a:endParaRPr lang="en-US" altLang="zh-CN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C5FB0D62-A611-451B-B52A-4315410562DB}"/>
                </a:ext>
              </a:extLst>
            </p:cNvPr>
            <p:cNvGrpSpPr/>
            <p:nvPr/>
          </p:nvGrpSpPr>
          <p:grpSpPr>
            <a:xfrm>
              <a:off x="792274" y="544036"/>
              <a:ext cx="592676" cy="580996"/>
              <a:chOff x="792274" y="544036"/>
              <a:chExt cx="592676" cy="580996"/>
            </a:xfrm>
          </p:grpSpPr>
          <p:sp>
            <p:nvSpPr>
              <p:cNvPr id="23" name="PA-椭圆 17">
                <a:extLst>
                  <a:ext uri="{FF2B5EF4-FFF2-40B4-BE49-F238E27FC236}">
                    <a16:creationId xmlns:a16="http://schemas.microsoft.com/office/drawing/2014/main" id="{3D118688-88F4-4A40-8802-6B02615FBF5B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792274" y="544036"/>
                <a:ext cx="580996" cy="5809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cs typeface="+mn-ea"/>
                  <a:sym typeface="+mn-lt"/>
                </a:endParaRPr>
              </a:p>
            </p:txBody>
          </p:sp>
          <p:sp>
            <p:nvSpPr>
              <p:cNvPr id="24" name="PA-椭圆 18">
                <a:extLst>
                  <a:ext uri="{FF2B5EF4-FFF2-40B4-BE49-F238E27FC236}">
                    <a16:creationId xmlns:a16="http://schemas.microsoft.com/office/drawing/2014/main" id="{1F284965-4577-48A7-801B-0C80E5BEC96F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803988" y="555750"/>
                <a:ext cx="557568" cy="557568"/>
              </a:xfrm>
              <a:prstGeom prst="ellipse">
                <a:avLst/>
              </a:prstGeom>
              <a:solidFill>
                <a:srgbClr val="35B1A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cs typeface="+mn-ea"/>
                  <a:sym typeface="+mn-lt"/>
                </a:endParaRPr>
              </a:p>
            </p:txBody>
          </p:sp>
          <p:pic>
            <p:nvPicPr>
              <p:cNvPr id="25" name="PA-图片 19">
                <a:extLst>
                  <a:ext uri="{FF2B5EF4-FFF2-40B4-BE49-F238E27FC236}">
                    <a16:creationId xmlns:a16="http://schemas.microsoft.com/office/drawing/2014/main" id="{1CFD43B3-33A6-4B9D-B104-D562BFCA214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298" t="33775" r="26909" b="33023"/>
              <a:stretch/>
            </p:blipFill>
            <p:spPr>
              <a:xfrm>
                <a:off x="848603" y="608700"/>
                <a:ext cx="536347" cy="471167"/>
              </a:xfrm>
              <a:prstGeom prst="rect">
                <a:avLst/>
              </a:prstGeom>
            </p:spPr>
          </p:pic>
          <p:sp>
            <p:nvSpPr>
              <p:cNvPr id="26" name="PA-椭圆 20">
                <a:extLst>
                  <a:ext uri="{FF2B5EF4-FFF2-40B4-BE49-F238E27FC236}">
                    <a16:creationId xmlns:a16="http://schemas.microsoft.com/office/drawing/2014/main" id="{3955FE2A-179F-4D51-A05E-3962850DA0E4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972000" y="62775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27" name="PA-椭圆 21">
                <a:extLst>
                  <a:ext uri="{FF2B5EF4-FFF2-40B4-BE49-F238E27FC236}">
                    <a16:creationId xmlns:a16="http://schemas.microsoft.com/office/drawing/2014/main" id="{7058DC02-2ADC-4975-88B6-E9D0C4B21726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1102138" y="96171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cs typeface="+mn-ea"/>
                  <a:sym typeface="+mn-lt"/>
                </a:endParaRPr>
              </a:p>
            </p:txBody>
          </p:sp>
          <p:sp>
            <p:nvSpPr>
              <p:cNvPr id="28" name="PA-椭圆 22">
                <a:extLst>
                  <a:ext uri="{FF2B5EF4-FFF2-40B4-BE49-F238E27FC236}">
                    <a16:creationId xmlns:a16="http://schemas.microsoft.com/office/drawing/2014/main" id="{9C211D7C-B5D3-4EF3-88E8-83521830FC91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222743" y="96171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6B0743F0-9208-416A-AE9B-E2926076D3AB}"/>
              </a:ext>
            </a:extLst>
          </p:cNvPr>
          <p:cNvSpPr txBox="1"/>
          <p:nvPr/>
        </p:nvSpPr>
        <p:spPr>
          <a:xfrm>
            <a:off x="1387704" y="1197204"/>
            <a:ext cx="6853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下面每幅图中各有几个小正方体？说一说你是怎么想的。</a:t>
            </a: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BCCB74D9-44C2-4277-B636-DCB17EDEC8B5}"/>
              </a:ext>
            </a:extLst>
          </p:cNvPr>
          <p:cNvSpPr/>
          <p:nvPr/>
        </p:nvSpPr>
        <p:spPr>
          <a:xfrm>
            <a:off x="3524250" y="3041650"/>
            <a:ext cx="406400" cy="406400"/>
          </a:xfrm>
          <a:prstGeom prst="roundRect">
            <a:avLst/>
          </a:prstGeom>
          <a:solidFill>
            <a:schemeClr val="bg1"/>
          </a:solidFill>
          <a:ln>
            <a:solidFill>
              <a:srgbClr val="FF2D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0ABE015B-B8FE-48B2-B246-ECF564DB72A9}"/>
              </a:ext>
            </a:extLst>
          </p:cNvPr>
          <p:cNvSpPr/>
          <p:nvPr/>
        </p:nvSpPr>
        <p:spPr>
          <a:xfrm>
            <a:off x="6299200" y="3041650"/>
            <a:ext cx="406400" cy="406400"/>
          </a:xfrm>
          <a:prstGeom prst="roundRect">
            <a:avLst/>
          </a:prstGeom>
          <a:solidFill>
            <a:schemeClr val="bg1"/>
          </a:solidFill>
          <a:ln>
            <a:solidFill>
              <a:srgbClr val="FF2D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1FB38BE-3C0C-4E84-81B1-E69B62D21C13}"/>
              </a:ext>
            </a:extLst>
          </p:cNvPr>
          <p:cNvSpPr txBox="1"/>
          <p:nvPr/>
        </p:nvSpPr>
        <p:spPr>
          <a:xfrm>
            <a:off x="3876904" y="302727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8C92554-A9F2-4078-9F33-D6A24AB9C1D9}"/>
              </a:ext>
            </a:extLst>
          </p:cNvPr>
          <p:cNvSpPr txBox="1"/>
          <p:nvPr/>
        </p:nvSpPr>
        <p:spPr>
          <a:xfrm>
            <a:off x="6658204" y="302727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</a:p>
        </p:txBody>
      </p:sp>
    </p:spTree>
    <p:extLst>
      <p:ext uri="{BB962C8B-B14F-4D97-AF65-F5344CB8AC3E}">
        <p14:creationId xmlns:p14="http://schemas.microsoft.com/office/powerpoint/2010/main" val="148409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551 " pathEditMode="relative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11482 L 4.16667E-6 0.0006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7.40741E-7 L -5.83333E-6 -0.11551 " pathEditMode="relative" ptsTypes="AA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11319 L 2.77778E-6 0.0023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6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np1br1p">
      <a:majorFont>
        <a:latin typeface="黑体"/>
        <a:ea typeface="黑体"/>
        <a:cs typeface=""/>
      </a:majorFont>
      <a:minorFont>
        <a:latin typeface="黑体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6305</TotalTime>
  <Words>59</Words>
  <Application>Microsoft Office PowerPoint</Application>
  <PresentationFormat>全屏显示(16:9)</PresentationFormat>
  <Paragraphs>14</Paragraphs>
  <Slides>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等线</vt:lpstr>
      <vt:lpstr>黑体</vt:lpstr>
      <vt:lpstr>楷体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微软用户</cp:lastModifiedBy>
  <cp:revision>743</cp:revision>
  <dcterms:created xsi:type="dcterms:W3CDTF">2018-11-06T07:38:45Z</dcterms:created>
  <dcterms:modified xsi:type="dcterms:W3CDTF">2019-07-04T09:11:58Z</dcterms:modified>
</cp:coreProperties>
</file>