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258" r:id="rId3"/>
    <p:sldId id="259" r:id="rId4"/>
    <p:sldId id="270" r:id="rId5"/>
    <p:sldId id="271" r:id="rId6"/>
    <p:sldId id="272" r:id="rId7"/>
    <p:sldId id="262" r:id="rId8"/>
    <p:sldId id="263" r:id="rId9"/>
    <p:sldId id="264" r:id="rId10"/>
    <p:sldId id="265" r:id="rId11"/>
    <p:sldId id="269" r:id="rId12"/>
    <p:sldId id="273" r:id="rId13"/>
    <p:sldId id="274" r:id="rId14"/>
    <p:sldId id="275" r:id="rId15"/>
    <p:sldId id="276" r:id="rId16"/>
    <p:sldId id="278" r:id="rId17"/>
    <p:sldId id="277" r:id="rId18"/>
    <p:sldId id="279" r:id="rId19"/>
    <p:sldId id="280" r:id="rId20"/>
    <p:sldId id="281" r:id="rId21"/>
    <p:sldId id="257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5642"/>
    <a:srgbClr val="FFFCDA"/>
    <a:srgbClr val="7ECEEF"/>
    <a:srgbClr val="FFC000"/>
    <a:srgbClr val="A7A9C3"/>
    <a:srgbClr val="FEF200"/>
    <a:srgbClr val="EAAA76"/>
    <a:srgbClr val="EF4746"/>
    <a:srgbClr val="FBA51C"/>
    <a:srgbClr val="95C6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0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709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636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7174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21" t="31424" r="30871" b="25397"/>
          <a:stretch/>
        </p:blipFill>
        <p:spPr>
          <a:xfrm>
            <a:off x="0" y="-6681"/>
            <a:ext cx="9158514" cy="51501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45" y="319346"/>
            <a:ext cx="945105" cy="6733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316" y="1185383"/>
            <a:ext cx="7582302" cy="2480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6579">
            <a:off x="5790272" y="2419435"/>
            <a:ext cx="2613503" cy="83920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52171">
            <a:off x="71130" y="1094165"/>
            <a:ext cx="3551889" cy="8161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58804"/>
            <a:ext cx="2981325" cy="2657475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/>
        </p:nvCxnSpPr>
        <p:spPr>
          <a:xfrm>
            <a:off x="2276475" y="-6681"/>
            <a:ext cx="0" cy="183905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>
            <a:off x="6965633" y="-6680"/>
            <a:ext cx="0" cy="1517585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8980" y="3448833"/>
            <a:ext cx="1935820" cy="19108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22148"/>
            <a:ext cx="9144000" cy="321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5125" y="3688118"/>
            <a:ext cx="1286986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6716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7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7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2" y="357189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xmlns="" val="1789313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701" y="1084115"/>
            <a:ext cx="6113550" cy="1923405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3108884" y="-7143"/>
            <a:ext cx="0" cy="1660922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930583" y="-3571"/>
            <a:ext cx="0" cy="1425179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 rot="21135601">
            <a:off x="2086855" y="1527537"/>
            <a:ext cx="515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4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 16"/>
          <p:cNvSpPr/>
          <p:nvPr userDrawn="1"/>
        </p:nvSpPr>
        <p:spPr>
          <a:xfrm>
            <a:off x="8258179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15"/>
          <a:stretch/>
        </p:blipFill>
        <p:spPr>
          <a:xfrm>
            <a:off x="-1" y="2588322"/>
            <a:ext cx="9153526" cy="25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318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150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104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506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788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565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950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309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992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380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1104876">
            <a:off x="2077177" y="2112507"/>
            <a:ext cx="541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7 Chinese festivals</a:t>
            </a:r>
          </a:p>
        </p:txBody>
      </p:sp>
      <p:sp>
        <p:nvSpPr>
          <p:cNvPr id="5" name="文本框 4"/>
          <p:cNvSpPr txBox="1"/>
          <p:nvPr/>
        </p:nvSpPr>
        <p:spPr>
          <a:xfrm rot="21325098">
            <a:off x="6458051" y="2774452"/>
            <a:ext cx="129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五年级</a:t>
            </a:r>
          </a:p>
        </p:txBody>
      </p:sp>
    </p:spTree>
    <p:extLst>
      <p:ext uri="{BB962C8B-B14F-4D97-AF65-F5344CB8AC3E}">
        <p14:creationId xmlns:p14="http://schemas.microsoft.com/office/powerpoint/2010/main" xmlns="" val="29132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971550" y="696913"/>
            <a:ext cx="7945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3.Dou you know the abbreviations of twelve </a:t>
            </a:r>
            <a:r>
              <a:rPr lang="en-US" altLang="zh-CN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s? 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5121" descr="QQ截图201504182314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" t="2002" r="77962" b="5173"/>
          <a:stretch>
            <a:fillRect/>
          </a:stretch>
        </p:blipFill>
        <p:spPr bwMode="auto">
          <a:xfrm>
            <a:off x="1255713" y="1265238"/>
            <a:ext cx="174307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5122" descr="QQ截图201504182314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47" r="25146" b="4289"/>
          <a:stretch>
            <a:fillRect/>
          </a:stretch>
        </p:blipFill>
        <p:spPr bwMode="auto">
          <a:xfrm>
            <a:off x="4456113" y="1265238"/>
            <a:ext cx="17637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163888" y="1401009"/>
            <a:ext cx="985837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Jan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163888" y="2000524"/>
            <a:ext cx="987425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163888" y="2600039"/>
            <a:ext cx="987425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Mar.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163888" y="3133534"/>
            <a:ext cx="987425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Apr.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179763" y="3667029"/>
            <a:ext cx="971550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163888" y="4200526"/>
            <a:ext cx="985837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Jun.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451600" y="1460256"/>
            <a:ext cx="795338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Jul.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451600" y="2003924"/>
            <a:ext cx="793750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Aug.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6451600" y="2547592"/>
            <a:ext cx="9144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Sept.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6451600" y="3091260"/>
            <a:ext cx="795338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451600" y="3634928"/>
            <a:ext cx="795338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Nov.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6451600" y="4178598"/>
            <a:ext cx="795338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Dec.</a:t>
            </a:r>
          </a:p>
        </p:txBody>
      </p:sp>
    </p:spTree>
    <p:extLst>
      <p:ext uri="{BB962C8B-B14F-4D97-AF65-F5344CB8AC3E}">
        <p14:creationId xmlns:p14="http://schemas.microsoft.com/office/powerpoint/2010/main" xmlns="" val="94570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"/>
          <p:cNvSpPr txBox="1">
            <a:spLocks noChangeArrowheads="1"/>
          </p:cNvSpPr>
          <p:nvPr/>
        </p:nvSpPr>
        <p:spPr bwMode="auto">
          <a:xfrm>
            <a:off x="1169988" y="731876"/>
            <a:ext cx="6704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4.Dou you know the pronunciation of </a:t>
            </a:r>
            <a:r>
              <a:rPr lang="en-US" altLang="zh-CN" sz="2800" dirty="0" err="1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8" name="组合 37"/>
          <p:cNvGrpSpPr>
            <a:grpSpLocks/>
          </p:cNvGrpSpPr>
          <p:nvPr/>
        </p:nvGrpSpPr>
        <p:grpSpPr bwMode="auto">
          <a:xfrm>
            <a:off x="1008063" y="1935208"/>
            <a:ext cx="7086601" cy="744492"/>
            <a:chOff x="398247" y="2235218"/>
            <a:chExt cx="8116276" cy="976003"/>
          </a:xfrm>
        </p:grpSpPr>
        <p:grpSp>
          <p:nvGrpSpPr>
            <p:cNvPr id="19" name="组合 12"/>
            <p:cNvGrpSpPr>
              <a:grpSpLocks/>
            </p:cNvGrpSpPr>
            <p:nvPr/>
          </p:nvGrpSpPr>
          <p:grpSpPr bwMode="auto">
            <a:xfrm>
              <a:off x="398247" y="2235218"/>
              <a:ext cx="8116276" cy="976003"/>
              <a:chOff x="1338930" y="1460178"/>
              <a:chExt cx="9603780" cy="1285464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1338930" y="1460178"/>
                <a:ext cx="2030907" cy="12854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文本框 3"/>
              <p:cNvSpPr txBox="1">
                <a:spLocks noChangeArrowheads="1"/>
              </p:cNvSpPr>
              <p:nvPr/>
            </p:nvSpPr>
            <p:spPr bwMode="auto">
              <a:xfrm>
                <a:off x="1601475" y="1658616"/>
                <a:ext cx="1492870" cy="688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mou</a:t>
                </a:r>
                <a:r>
                  <a:rPr lang="en-US" altLang="zh-CN" sz="2800" dirty="0">
                    <a:solidFill>
                      <a:srgbClr val="EA56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endParaRPr lang="zh-CN" altLang="en-US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>
                <a:off x="3886169" y="1460178"/>
                <a:ext cx="2030907" cy="12854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6347353" y="1460178"/>
                <a:ext cx="2030907" cy="12854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圆角矩形 43"/>
              <p:cNvSpPr/>
              <p:nvPr/>
            </p:nvSpPr>
            <p:spPr>
              <a:xfrm>
                <a:off x="8911803" y="1460178"/>
                <a:ext cx="2030907" cy="12854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文本框 4"/>
            <p:cNvSpPr txBox="1">
              <a:spLocks noChangeArrowheads="1"/>
            </p:cNvSpPr>
            <p:nvPr/>
          </p:nvSpPr>
          <p:spPr bwMode="auto">
            <a:xfrm>
              <a:off x="2859803" y="2422327"/>
              <a:ext cx="1123949" cy="52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ank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5"/>
            <p:cNvSpPr txBox="1">
              <a:spLocks noChangeArrowheads="1"/>
            </p:cNvSpPr>
            <p:nvPr/>
          </p:nvSpPr>
          <p:spPr bwMode="auto">
            <a:xfrm>
              <a:off x="5032357" y="2396280"/>
              <a:ext cx="850397" cy="5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6"/>
            <p:cNvSpPr txBox="1">
              <a:spLocks noChangeArrowheads="1"/>
            </p:cNvSpPr>
            <p:nvPr/>
          </p:nvSpPr>
          <p:spPr bwMode="auto">
            <a:xfrm>
              <a:off x="7093940" y="2392655"/>
              <a:ext cx="1056021" cy="5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ink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文本框 4"/>
          <p:cNvSpPr txBox="1">
            <a:spLocks noChangeArrowheads="1"/>
          </p:cNvSpPr>
          <p:nvPr/>
        </p:nvSpPr>
        <p:spPr bwMode="auto">
          <a:xfrm>
            <a:off x="6562025" y="1214109"/>
            <a:ext cx="554960" cy="523220"/>
          </a:xfrm>
          <a:prstGeom prst="rect">
            <a:avLst/>
          </a:prstGeom>
          <a:solidFill>
            <a:srgbClr val="A7A9C3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1008063" y="2854987"/>
            <a:ext cx="3819525" cy="662913"/>
            <a:chOff x="1367666" y="3690465"/>
            <a:chExt cx="3820653" cy="1009935"/>
          </a:xfrm>
        </p:grpSpPr>
        <p:sp>
          <p:nvSpPr>
            <p:cNvPr id="37" name="圆角矩形 36"/>
            <p:cNvSpPr/>
            <p:nvPr/>
          </p:nvSpPr>
          <p:spPr>
            <a:xfrm>
              <a:off x="1367666" y="3690465"/>
              <a:ext cx="3820653" cy="1009935"/>
            </a:xfrm>
            <a:prstGeom prst="roundRect">
              <a:avLst/>
            </a:prstGeom>
            <a:solidFill>
              <a:srgbClr val="7EC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4"/>
            <p:cNvSpPr txBox="1">
              <a:spLocks noChangeArrowheads="1"/>
            </p:cNvSpPr>
            <p:nvPr/>
          </p:nvSpPr>
          <p:spPr bwMode="auto">
            <a:xfrm>
              <a:off x="1375441" y="3873126"/>
              <a:ext cx="2523295" cy="79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ey are </a:t>
              </a:r>
              <a:r>
                <a:rPr lang="en-US" altLang="zh-CN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irsty.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32"/>
          <p:cNvGrpSpPr>
            <a:grpSpLocks/>
          </p:cNvGrpSpPr>
          <p:nvPr/>
        </p:nvGrpSpPr>
        <p:grpSpPr bwMode="auto">
          <a:xfrm>
            <a:off x="1008063" y="3731474"/>
            <a:ext cx="6740525" cy="690672"/>
            <a:chOff x="1330719" y="5384272"/>
            <a:chExt cx="6741263" cy="690641"/>
          </a:xfrm>
        </p:grpSpPr>
        <p:sp>
          <p:nvSpPr>
            <p:cNvPr id="40" name="圆角矩形 39"/>
            <p:cNvSpPr/>
            <p:nvPr/>
          </p:nvSpPr>
          <p:spPr>
            <a:xfrm>
              <a:off x="1330719" y="5384272"/>
              <a:ext cx="6741263" cy="690641"/>
            </a:xfrm>
            <a:prstGeom prst="roundRect">
              <a:avLst/>
            </a:prstGeom>
            <a:solidFill>
              <a:srgbClr val="7EC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30"/>
            <p:cNvSpPr txBox="1">
              <a:spLocks noChangeArrowheads="1"/>
            </p:cNvSpPr>
            <p:nvPr/>
          </p:nvSpPr>
          <p:spPr bwMode="auto">
            <a:xfrm>
              <a:off x="1356122" y="5435756"/>
              <a:ext cx="4306458" cy="523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ese are my </a:t>
              </a:r>
              <a:r>
                <a:rPr lang="en-US" altLang="zh-CN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ree </a:t>
              </a:r>
              <a:r>
                <a:rPr lang="en-US" altLang="zh-CN" sz="28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cats.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543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元宵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8442" y="1092200"/>
            <a:ext cx="3079701" cy="23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9469"/>
          <p:cNvGrpSpPr>
            <a:grpSpLocks/>
          </p:cNvGrpSpPr>
          <p:nvPr/>
        </p:nvGrpSpPr>
        <p:grpSpPr bwMode="auto">
          <a:xfrm>
            <a:off x="924350" y="1092200"/>
            <a:ext cx="3673049" cy="2368887"/>
            <a:chOff x="1655" y="1162"/>
            <a:chExt cx="2581" cy="1668"/>
          </a:xfrm>
        </p:grpSpPr>
        <p:pic>
          <p:nvPicPr>
            <p:cNvPr id="5" name="图片 19470" descr="yuandan 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162"/>
              <a:ext cx="2581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19471" descr="元旦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933"/>
              <a:ext cx="1134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066" y="1092200"/>
            <a:ext cx="3425721" cy="23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894984" y="1092200"/>
            <a:ext cx="3572586" cy="2902648"/>
            <a:chOff x="5339" y="-685"/>
            <a:chExt cx="3629" cy="2284"/>
          </a:xfrm>
        </p:grpSpPr>
        <p:pic>
          <p:nvPicPr>
            <p:cNvPr id="9" name="Picture 11" descr="Double seventh festival七夕节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9" y="-685"/>
              <a:ext cx="3539" cy="1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598" y="1236"/>
              <a:ext cx="3370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Seventh Festival</a:t>
              </a:r>
            </a:p>
          </p:txBody>
        </p:sp>
      </p:grp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1219738" y="3508355"/>
            <a:ext cx="2849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Tomb-sweeping Day</a:t>
            </a:r>
          </a:p>
        </p:txBody>
      </p:sp>
    </p:spTree>
    <p:extLst>
      <p:ext uri="{BB962C8B-B14F-4D97-AF65-F5344CB8AC3E}">
        <p14:creationId xmlns:p14="http://schemas.microsoft.com/office/powerpoint/2010/main" xmlns="" val="5430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5777"/>
          <p:cNvSpPr txBox="1">
            <a:spLocks noChangeArrowheads="1"/>
          </p:cNvSpPr>
          <p:nvPr/>
        </p:nvSpPr>
        <p:spPr bwMode="auto">
          <a:xfrm>
            <a:off x="374650" y="310356"/>
            <a:ext cx="34766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Let's watch.</a:t>
            </a:r>
          </a:p>
        </p:txBody>
      </p:sp>
      <p:sp>
        <p:nvSpPr>
          <p:cNvPr id="4" name="TextBox 9"/>
          <p:cNvSpPr>
            <a:spLocks noChangeArrowheads="1"/>
          </p:cNvSpPr>
          <p:nvPr/>
        </p:nvSpPr>
        <p:spPr bwMode="auto">
          <a:xfrm>
            <a:off x="1066800" y="774700"/>
            <a:ext cx="472757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I like Halloween.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Schoolbook" panose="02040604050505020304" pitchFamily="18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It is on the thirty-first of October.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Schoolbook" panose="02040604050505020304" pitchFamily="18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People usually </a:t>
            </a:r>
            <a:r>
              <a:rPr lang="en-US" altLang="zh-CN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dress up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Schoolbook" panose="02040604050505020304" pitchFamily="18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They </a:t>
            </a:r>
            <a:r>
              <a:rPr lang="en-US" altLang="zh-CN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knock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 on people’s doors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Schoolbook" panose="02040604050505020304" pitchFamily="18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and shout “</a:t>
            </a:r>
            <a:r>
              <a:rPr lang="en-US" altLang="zh-CN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trick or treat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” for sweets.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5" name="图片 7" descr="万圣节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83" b="7291"/>
          <a:stretch>
            <a:fillRect/>
          </a:stretch>
        </p:blipFill>
        <p:spPr bwMode="auto">
          <a:xfrm>
            <a:off x="6739424" y="685800"/>
            <a:ext cx="1223476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 descr="万圣节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462" y="2194451"/>
            <a:ext cx="1595438" cy="11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 descr="万圣节糖果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41" r="14842" b="13541"/>
          <a:stretch>
            <a:fillRect/>
          </a:stretch>
        </p:blipFill>
        <p:spPr bwMode="auto">
          <a:xfrm>
            <a:off x="6367462" y="3500199"/>
            <a:ext cx="1595438" cy="116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152900" y="2489200"/>
            <a:ext cx="1066800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打扮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1997075" y="3595688"/>
            <a:ext cx="461963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敲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260600" y="4357449"/>
            <a:ext cx="2247900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EA564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不给糖就捣乱</a:t>
            </a:r>
          </a:p>
        </p:txBody>
      </p:sp>
      <p:sp>
        <p:nvSpPr>
          <p:cNvPr id="11" name="流程图: 联系 10"/>
          <p:cNvSpPr>
            <a:spLocks noChangeArrowheads="1"/>
          </p:cNvSpPr>
          <p:nvPr/>
        </p:nvSpPr>
        <p:spPr bwMode="auto">
          <a:xfrm>
            <a:off x="2235200" y="1638300"/>
            <a:ext cx="3187700" cy="698500"/>
          </a:xfrm>
          <a:prstGeom prst="flowChartConnector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3467100" y="1041400"/>
            <a:ext cx="1409700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xmlns="" val="7383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1" grpId="1" bldLvl="0" animBg="1"/>
      <p:bldP spid="12" grpId="0" bldLvl="0" animBg="1"/>
      <p:bldP spid="12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0594" y="184150"/>
            <a:ext cx="5511800" cy="411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973138" y="1797050"/>
            <a:ext cx="4151312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festivals</a:t>
            </a:r>
          </a:p>
        </p:txBody>
      </p:sp>
    </p:spTree>
    <p:extLst>
      <p:ext uri="{BB962C8B-B14F-4D97-AF65-F5344CB8AC3E}">
        <p14:creationId xmlns:p14="http://schemas.microsoft.com/office/powerpoint/2010/main" xmlns="" val="26342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ic38.nipic.com/20140221/2531170_10535837300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47"/>
          <a:stretch>
            <a:fillRect/>
          </a:stretch>
        </p:blipFill>
        <p:spPr bwMode="auto">
          <a:xfrm>
            <a:off x="905691" y="192903"/>
            <a:ext cx="7341326" cy="45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818606" y="192903"/>
            <a:ext cx="7541623" cy="4588329"/>
          </a:xfrm>
          <a:prstGeom prst="rect">
            <a:avLst/>
          </a:prstGeom>
          <a:solidFill>
            <a:srgbClr val="FFFCD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991100" y="1460500"/>
            <a:ext cx="2781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4400" b="1" dirty="0">
                <a:solidFill>
                  <a:srgbClr val="EA564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复活节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727200" y="1460500"/>
            <a:ext cx="4287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EA564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Easter Day</a:t>
            </a:r>
            <a:endParaRPr lang="zh-CN" altLang="en-US" sz="4400" b="1" dirty="0">
              <a:solidFill>
                <a:srgbClr val="EA564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3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13000" y="736600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EA564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Christmas Day</a:t>
            </a:r>
            <a:endParaRPr lang="zh-CN" altLang="en-US" sz="3600" b="1" dirty="0">
              <a:solidFill>
                <a:srgbClr val="EA564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pic81.huitu.com/res/20160501/851091_2016050113062183050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68" r="1334" b="5882"/>
          <a:stretch>
            <a:fillRect/>
          </a:stretch>
        </p:blipFill>
        <p:spPr bwMode="auto">
          <a:xfrm>
            <a:off x="2022475" y="1651000"/>
            <a:ext cx="3768725" cy="257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82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ChangeArrowheads="1"/>
          </p:cNvSpPr>
          <p:nvPr/>
        </p:nvSpPr>
        <p:spPr>
          <a:xfrm>
            <a:off x="2552700" y="304800"/>
            <a:ext cx="4000500" cy="622300"/>
          </a:xfrm>
          <a:prstGeom prst="rect">
            <a:avLst/>
          </a:prstGeom>
          <a:noFill/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Common festivals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1"/>
          <p:cNvSpPr txBox="1">
            <a:spLocks noChangeArrowheads="1"/>
          </p:cNvSpPr>
          <p:nvPr/>
        </p:nvSpPr>
        <p:spPr>
          <a:xfrm>
            <a:off x="1676400" y="1447800"/>
            <a:ext cx="4000500" cy="622300"/>
          </a:xfrm>
          <a:prstGeom prst="rect">
            <a:avLst/>
          </a:prstGeom>
          <a:noFill/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Mother’s Day</a:t>
            </a:r>
          </a:p>
        </p:txBody>
      </p: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4953000" y="1447800"/>
            <a:ext cx="4000500" cy="622300"/>
          </a:xfrm>
          <a:prstGeom prst="rect">
            <a:avLst/>
          </a:prstGeom>
          <a:noFill/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Father’s Day</a:t>
            </a:r>
          </a:p>
        </p:txBody>
      </p:sp>
      <p:sp>
        <p:nvSpPr>
          <p:cNvPr id="10" name="标题 1"/>
          <p:cNvSpPr txBox="1">
            <a:spLocks noChangeArrowheads="1"/>
          </p:cNvSpPr>
          <p:nvPr/>
        </p:nvSpPr>
        <p:spPr>
          <a:xfrm>
            <a:off x="1676400" y="2273300"/>
            <a:ext cx="4000500" cy="622300"/>
          </a:xfrm>
          <a:prstGeom prst="rect">
            <a:avLst/>
          </a:prstGeom>
          <a:noFill/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Day</a:t>
            </a:r>
          </a:p>
        </p:txBody>
      </p:sp>
      <p:sp>
        <p:nvSpPr>
          <p:cNvPr id="12" name="标题 1"/>
          <p:cNvSpPr txBox="1">
            <a:spLocks noChangeArrowheads="1"/>
          </p:cNvSpPr>
          <p:nvPr/>
        </p:nvSpPr>
        <p:spPr>
          <a:xfrm>
            <a:off x="4902200" y="2273300"/>
            <a:ext cx="4000500" cy="622300"/>
          </a:xfrm>
          <a:prstGeom prst="rect">
            <a:avLst/>
          </a:prstGeom>
          <a:noFill/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Fools’ Day</a:t>
            </a:r>
          </a:p>
        </p:txBody>
      </p:sp>
      <p:sp>
        <p:nvSpPr>
          <p:cNvPr id="14" name="标题 1"/>
          <p:cNvSpPr txBox="1">
            <a:spLocks noChangeArrowheads="1"/>
          </p:cNvSpPr>
          <p:nvPr/>
        </p:nvSpPr>
        <p:spPr>
          <a:xfrm>
            <a:off x="1676400" y="3073400"/>
            <a:ext cx="4000500" cy="622300"/>
          </a:xfrm>
          <a:prstGeom prst="rect">
            <a:avLst/>
          </a:prstGeom>
          <a:noFill/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 Day</a:t>
            </a:r>
          </a:p>
        </p:txBody>
      </p:sp>
      <p:sp>
        <p:nvSpPr>
          <p:cNvPr id="15" name="标题 1"/>
          <p:cNvSpPr txBox="1">
            <a:spLocks noChangeArrowheads="1"/>
          </p:cNvSpPr>
          <p:nvPr/>
        </p:nvSpPr>
        <p:spPr>
          <a:xfrm>
            <a:off x="5003800" y="3073400"/>
            <a:ext cx="4000500" cy="622300"/>
          </a:xfrm>
          <a:prstGeom prst="rect">
            <a:avLst/>
          </a:prstGeom>
          <a:noFill/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EA5642"/>
                </a:solidFill>
                <a:latin typeface="+mn-ea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15534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7100" y="1308100"/>
            <a:ext cx="7239000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our culture,</a:t>
            </a:r>
            <a:br>
              <a:rPr lang="en-US" altLang="zh-CN" sz="3600" b="1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 every festival.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4900" y="2533650"/>
            <a:ext cx="2305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9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7653"/>
          <p:cNvSpPr txBox="1">
            <a:spLocks noChangeArrowheads="1"/>
          </p:cNvSpPr>
          <p:nvPr/>
        </p:nvSpPr>
        <p:spPr bwMode="auto">
          <a:xfrm>
            <a:off x="736600" y="1053395"/>
            <a:ext cx="807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My </a:t>
            </a:r>
            <a:r>
              <a:rPr lang="en-US" altLang="zh-CN" sz="2400" dirty="0" err="1">
                <a:latin typeface="Times New Roman" panose="02020603050405020304" pitchFamily="18" charset="0"/>
              </a:rPr>
              <a:t>favourite</a:t>
            </a:r>
            <a:r>
              <a:rPr lang="en-US" altLang="zh-CN" sz="2400" dirty="0">
                <a:latin typeface="Times New Roman" panose="02020603050405020304" pitchFamily="18" charset="0"/>
              </a:rPr>
              <a:t> festival is                                                             .    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It is in/on                                                                                   .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At this festival, people usually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                                                                                                  .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They eat                                                                                    .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I like this festival because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                                                                                                  .</a:t>
            </a:r>
          </a:p>
        </p:txBody>
      </p:sp>
      <p:sp>
        <p:nvSpPr>
          <p:cNvPr id="6" name="直接连接符 27654"/>
          <p:cNvSpPr>
            <a:spLocks noChangeShapeType="1"/>
          </p:cNvSpPr>
          <p:nvPr/>
        </p:nvSpPr>
        <p:spPr bwMode="auto">
          <a:xfrm>
            <a:off x="3746500" y="1409700"/>
            <a:ext cx="4508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直接连接符 27655"/>
          <p:cNvSpPr>
            <a:spLocks noChangeShapeType="1"/>
          </p:cNvSpPr>
          <p:nvPr/>
        </p:nvSpPr>
        <p:spPr bwMode="auto">
          <a:xfrm>
            <a:off x="2070100" y="1993900"/>
            <a:ext cx="6184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直接连接符 27656"/>
          <p:cNvSpPr>
            <a:spLocks noChangeShapeType="1"/>
          </p:cNvSpPr>
          <p:nvPr/>
        </p:nvSpPr>
        <p:spPr bwMode="auto">
          <a:xfrm>
            <a:off x="4559300" y="2578100"/>
            <a:ext cx="3695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直接连接符 27657"/>
          <p:cNvSpPr>
            <a:spLocks noChangeShapeType="1"/>
          </p:cNvSpPr>
          <p:nvPr/>
        </p:nvSpPr>
        <p:spPr bwMode="auto">
          <a:xfrm>
            <a:off x="825500" y="3105505"/>
            <a:ext cx="741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27658"/>
          <p:cNvSpPr>
            <a:spLocks noChangeShapeType="1"/>
          </p:cNvSpPr>
          <p:nvPr/>
        </p:nvSpPr>
        <p:spPr bwMode="auto">
          <a:xfrm flipV="1">
            <a:off x="2019300" y="3683000"/>
            <a:ext cx="6210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直接连接符 27659"/>
          <p:cNvSpPr>
            <a:spLocks noChangeShapeType="1"/>
          </p:cNvSpPr>
          <p:nvPr/>
        </p:nvSpPr>
        <p:spPr bwMode="auto">
          <a:xfrm>
            <a:off x="4038600" y="4229100"/>
            <a:ext cx="4178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直接连接符 27660"/>
          <p:cNvSpPr>
            <a:spLocks noChangeShapeType="1"/>
          </p:cNvSpPr>
          <p:nvPr/>
        </p:nvSpPr>
        <p:spPr bwMode="auto">
          <a:xfrm>
            <a:off x="762000" y="4749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文本框 27661"/>
          <p:cNvSpPr txBox="1">
            <a:spLocks noChangeArrowheads="1"/>
          </p:cNvSpPr>
          <p:nvPr/>
        </p:nvSpPr>
        <p:spPr bwMode="auto">
          <a:xfrm>
            <a:off x="2260600" y="639763"/>
            <a:ext cx="449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My </a:t>
            </a:r>
            <a:r>
              <a:rPr lang="en-US" altLang="zh-C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favourite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festival</a:t>
            </a:r>
          </a:p>
        </p:txBody>
      </p:sp>
      <p:sp>
        <p:nvSpPr>
          <p:cNvPr id="15" name="文本框 75777"/>
          <p:cNvSpPr txBox="1">
            <a:spLocks noChangeArrowheads="1"/>
          </p:cNvSpPr>
          <p:nvPr/>
        </p:nvSpPr>
        <p:spPr bwMode="auto">
          <a:xfrm>
            <a:off x="374650" y="310356"/>
            <a:ext cx="34766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Let's share.</a:t>
            </a:r>
          </a:p>
        </p:txBody>
      </p:sp>
    </p:spTree>
    <p:extLst>
      <p:ext uri="{BB962C8B-B14F-4D97-AF65-F5344CB8AC3E}">
        <p14:creationId xmlns:p14="http://schemas.microsoft.com/office/powerpoint/2010/main" xmlns="" val="23782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88048" y="889953"/>
            <a:ext cx="60309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★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English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much as I can.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★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talk about Chinese festivals.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★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name the months of the year.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★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know the sound of “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solidFill>
                <a:srgbClr val="EA56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★</a:t>
            </a:r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some </a:t>
            </a:r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r>
              <a:rPr lang="zh-CN" altLang="en-US" sz="2400" dirty="0">
                <a:solidFill>
                  <a:srgbClr val="EA5642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zh-CN" altLang="en-US" sz="2400" dirty="0">
                <a:solidFill>
                  <a:srgbClr val="EA5642"/>
                </a:solidFill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...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376873" y="309563"/>
            <a:ext cx="5119687" cy="53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Try to get  ★</a:t>
            </a:r>
          </a:p>
        </p:txBody>
      </p:sp>
    </p:spTree>
    <p:extLst>
      <p:ext uri="{BB962C8B-B14F-4D97-AF65-F5344CB8AC3E}">
        <p14:creationId xmlns:p14="http://schemas.microsoft.com/office/powerpoint/2010/main" xmlns="" val="9544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243014" y="1498600"/>
            <a:ext cx="6961186" cy="2806700"/>
            <a:chOff x="963613" y="1865380"/>
            <a:chExt cx="7542119" cy="3949258"/>
          </a:xfrm>
        </p:grpSpPr>
        <p:sp>
          <p:nvSpPr>
            <p:cNvPr id="5" name="圆角矩形 4"/>
            <p:cNvSpPr/>
            <p:nvPr/>
          </p:nvSpPr>
          <p:spPr>
            <a:xfrm>
              <a:off x="963613" y="1865380"/>
              <a:ext cx="7216775" cy="3940132"/>
            </a:xfrm>
            <a:prstGeom prst="roundRect">
              <a:avLst/>
            </a:prstGeom>
            <a:solidFill>
              <a:srgbClr val="DDF0C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4357" y="4326948"/>
              <a:ext cx="791375" cy="1487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58650" y="806022"/>
            <a:ext cx="3097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1596630" y="1712332"/>
            <a:ext cx="6129486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buFontTx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Look for more information about </a:t>
            </a:r>
          </a:p>
          <a:p>
            <a:pPr algn="just" eaLnBrk="0" hangingPunct="0">
              <a:buFontTx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the holidays all of the world.</a:t>
            </a:r>
          </a:p>
          <a:p>
            <a:pPr algn="just" eaLnBrk="0" hangingPunct="0">
              <a:buFontTx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  (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搜集更多的全世界其他节日的信息。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</a:p>
          <a:p>
            <a:pPr algn="just" eaLnBrk="0" hangingPunct="0">
              <a:buFontTx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Communicate with your friends and</a:t>
            </a:r>
          </a:p>
          <a:p>
            <a:pPr algn="just" eaLnBrk="0" hangingPunct="0">
              <a:buFontTx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relatives about your </a:t>
            </a:r>
            <a:r>
              <a:rPr lang="en-US" altLang="zh-C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favourite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festivals. </a:t>
            </a:r>
          </a:p>
          <a:p>
            <a:pPr algn="just" eaLnBrk="0" hangingPunct="0">
              <a:buFontTx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  (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和你的亲朋好友交流你最喜欢的节日。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0353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276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00" descr="团圆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307" y="2008187"/>
            <a:ext cx="2441817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4102"/>
          <p:cNvSpPr txBox="1">
            <a:spLocks noChangeArrowheads="1"/>
          </p:cNvSpPr>
          <p:nvPr/>
        </p:nvSpPr>
        <p:spPr bwMode="auto">
          <a:xfrm>
            <a:off x="1000002" y="686822"/>
            <a:ext cx="34004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Brainstorming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901700" y="1454150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Spring Festival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305300" y="2046287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January/February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305300" y="2571750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get together with family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292600" y="3097213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have a big dinner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292600" y="3622676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eat dumplings</a:t>
            </a:r>
          </a:p>
        </p:txBody>
      </p:sp>
      <p:grpSp>
        <p:nvGrpSpPr>
          <p:cNvPr id="24" name="组合 4125"/>
          <p:cNvGrpSpPr>
            <a:grpSpLocks/>
          </p:cNvGrpSpPr>
          <p:nvPr/>
        </p:nvGrpSpPr>
        <p:grpSpPr bwMode="auto">
          <a:xfrm>
            <a:off x="2235200" y="494853"/>
            <a:ext cx="6934200" cy="906463"/>
            <a:chOff x="1520" y="230"/>
            <a:chExt cx="4368" cy="571"/>
          </a:xfrm>
        </p:grpSpPr>
        <p:sp>
          <p:nvSpPr>
            <p:cNvPr id="25" name="文本框 4117"/>
            <p:cNvSpPr txBox="1">
              <a:spLocks noChangeArrowheads="1"/>
            </p:cNvSpPr>
            <p:nvPr/>
          </p:nvSpPr>
          <p:spPr bwMode="auto">
            <a:xfrm>
              <a:off x="1768" y="230"/>
              <a:ext cx="35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What comes into your mind?</a:t>
              </a:r>
            </a:p>
          </p:txBody>
        </p:sp>
        <p:sp>
          <p:nvSpPr>
            <p:cNvPr id="26" name="文本框 4118"/>
            <p:cNvSpPr txBox="1">
              <a:spLocks noChangeArrowheads="1"/>
            </p:cNvSpPr>
            <p:nvPr/>
          </p:nvSpPr>
          <p:spPr bwMode="auto">
            <a:xfrm>
              <a:off x="1520" y="549"/>
              <a:ext cx="4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你想到了什么？</a:t>
              </a: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单词  词组  句子</a:t>
              </a: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1127125" y="4255096"/>
            <a:ext cx="937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get red packet</a:t>
            </a:r>
            <a:r>
              <a:rPr lang="en-US" altLang="zh-CN" sz="2400" dirty="0">
                <a:latin typeface="+mj-ea"/>
                <a:ea typeface="+mj-ea"/>
              </a:rPr>
              <a:t>(</a:t>
            </a:r>
            <a:r>
              <a:rPr lang="zh-CN" altLang="en-US" sz="2400" dirty="0">
                <a:latin typeface="Times New Roman" panose="02020603050405020304" pitchFamily="18" charset="0"/>
              </a:rPr>
              <a:t>拿红包</a:t>
            </a:r>
            <a:r>
              <a:rPr lang="en-US" altLang="zh-CN" sz="2400" dirty="0">
                <a:latin typeface="+mj-ea"/>
                <a:ea typeface="+mj-ea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</a:rPr>
              <a:t>, play fireworks</a:t>
            </a:r>
            <a:r>
              <a:rPr lang="en-US" altLang="zh-CN" sz="2400" dirty="0">
                <a:latin typeface="+mn-ea"/>
              </a:rPr>
              <a:t>(</a:t>
            </a:r>
            <a:r>
              <a:rPr lang="zh-CN" altLang="en-US" sz="2400" dirty="0">
                <a:latin typeface="Times New Roman" panose="02020603050405020304" pitchFamily="18" charset="0"/>
              </a:rPr>
              <a:t>放烟火</a:t>
            </a:r>
            <a:r>
              <a:rPr lang="en-US" altLang="zh-CN" sz="2400" dirty="0">
                <a:latin typeface="+mn-ea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28098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4125"/>
          <p:cNvGrpSpPr>
            <a:grpSpLocks/>
          </p:cNvGrpSpPr>
          <p:nvPr/>
        </p:nvGrpSpPr>
        <p:grpSpPr bwMode="auto">
          <a:xfrm>
            <a:off x="2235200" y="494853"/>
            <a:ext cx="6934200" cy="906463"/>
            <a:chOff x="1520" y="230"/>
            <a:chExt cx="4368" cy="571"/>
          </a:xfrm>
        </p:grpSpPr>
        <p:sp>
          <p:nvSpPr>
            <p:cNvPr id="25" name="文本框 4117"/>
            <p:cNvSpPr txBox="1">
              <a:spLocks noChangeArrowheads="1"/>
            </p:cNvSpPr>
            <p:nvPr/>
          </p:nvSpPr>
          <p:spPr bwMode="auto">
            <a:xfrm>
              <a:off x="1768" y="230"/>
              <a:ext cx="35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What comes into your mind?</a:t>
              </a:r>
            </a:p>
          </p:txBody>
        </p:sp>
        <p:sp>
          <p:nvSpPr>
            <p:cNvPr id="26" name="文本框 4118"/>
            <p:cNvSpPr txBox="1">
              <a:spLocks noChangeArrowheads="1"/>
            </p:cNvSpPr>
            <p:nvPr/>
          </p:nvSpPr>
          <p:spPr bwMode="auto">
            <a:xfrm>
              <a:off x="1520" y="549"/>
              <a:ext cx="4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你想到了什么？</a:t>
              </a: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单词  词组  句子</a:t>
              </a: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03200" y="168275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Mid-Autumn Festival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4495800" y="2239963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September/October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4495800" y="3314699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eat moon cakes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495800" y="279090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look at the moon 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4495800" y="3802056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get together with family</a:t>
            </a:r>
          </a:p>
        </p:txBody>
      </p:sp>
      <p:pic>
        <p:nvPicPr>
          <p:cNvPr id="30" name="图片 1" descr="2559B5B106908FB6D933D6022E7E53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189" y="2362199"/>
            <a:ext cx="2716611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27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4125"/>
          <p:cNvGrpSpPr>
            <a:grpSpLocks/>
          </p:cNvGrpSpPr>
          <p:nvPr/>
        </p:nvGrpSpPr>
        <p:grpSpPr bwMode="auto">
          <a:xfrm>
            <a:off x="2235200" y="494853"/>
            <a:ext cx="6934200" cy="906463"/>
            <a:chOff x="1520" y="230"/>
            <a:chExt cx="4368" cy="571"/>
          </a:xfrm>
        </p:grpSpPr>
        <p:sp>
          <p:nvSpPr>
            <p:cNvPr id="25" name="文本框 4117"/>
            <p:cNvSpPr txBox="1">
              <a:spLocks noChangeArrowheads="1"/>
            </p:cNvSpPr>
            <p:nvPr/>
          </p:nvSpPr>
          <p:spPr bwMode="auto">
            <a:xfrm>
              <a:off x="1768" y="230"/>
              <a:ext cx="35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What comes into your mind?</a:t>
              </a:r>
            </a:p>
          </p:txBody>
        </p:sp>
        <p:sp>
          <p:nvSpPr>
            <p:cNvPr id="26" name="文本框 4118"/>
            <p:cNvSpPr txBox="1">
              <a:spLocks noChangeArrowheads="1"/>
            </p:cNvSpPr>
            <p:nvPr/>
          </p:nvSpPr>
          <p:spPr bwMode="auto">
            <a:xfrm>
              <a:off x="1520" y="549"/>
              <a:ext cx="4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你想到了什么？</a:t>
              </a: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单词  词组  句子</a:t>
              </a: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1" name="组合 14345"/>
          <p:cNvGrpSpPr>
            <a:grpSpLocks/>
          </p:cNvGrpSpPr>
          <p:nvPr/>
        </p:nvGrpSpPr>
        <p:grpSpPr bwMode="auto">
          <a:xfrm>
            <a:off x="0" y="1445766"/>
            <a:ext cx="4571427" cy="2616344"/>
            <a:chOff x="-696" y="1061"/>
            <a:chExt cx="3982" cy="2279"/>
          </a:xfrm>
        </p:grpSpPr>
        <p:pic>
          <p:nvPicPr>
            <p:cNvPr id="12" name="图片 14337" descr="double ninth festiva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1551"/>
              <a:ext cx="2736" cy="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14339"/>
            <p:cNvSpPr txBox="1">
              <a:spLocks noChangeArrowheads="1"/>
            </p:cNvSpPr>
            <p:nvPr/>
          </p:nvSpPr>
          <p:spPr bwMode="auto">
            <a:xfrm>
              <a:off x="-696" y="1061"/>
              <a:ext cx="3982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Double Ninth Festival</a:t>
              </a:r>
            </a:p>
          </p:txBody>
        </p:sp>
      </p:grpSp>
      <p:sp>
        <p:nvSpPr>
          <p:cNvPr id="14" name="文本框 14340"/>
          <p:cNvSpPr txBox="1">
            <a:spLocks noChangeArrowheads="1"/>
          </p:cNvSpPr>
          <p:nvPr/>
        </p:nvSpPr>
        <p:spPr bwMode="auto">
          <a:xfrm>
            <a:off x="4406900" y="1957918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October /November</a:t>
            </a:r>
          </a:p>
        </p:txBody>
      </p:sp>
      <p:sp>
        <p:nvSpPr>
          <p:cNvPr id="15" name="文本框 14341"/>
          <p:cNvSpPr txBox="1">
            <a:spLocks noChangeArrowheads="1"/>
          </p:cNvSpPr>
          <p:nvPr/>
        </p:nvSpPr>
        <p:spPr bwMode="auto">
          <a:xfrm>
            <a:off x="4406900" y="3537739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eat  rice cakes</a:t>
            </a:r>
          </a:p>
        </p:txBody>
      </p:sp>
      <p:sp>
        <p:nvSpPr>
          <p:cNvPr id="16" name="文本框 14342"/>
          <p:cNvSpPr txBox="1">
            <a:spLocks noChangeArrowheads="1"/>
          </p:cNvSpPr>
          <p:nvPr/>
        </p:nvSpPr>
        <p:spPr bwMode="auto">
          <a:xfrm>
            <a:off x="4406900" y="2469996"/>
            <a:ext cx="548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visit parents and grandparents</a:t>
            </a:r>
          </a:p>
        </p:txBody>
      </p:sp>
      <p:sp>
        <p:nvSpPr>
          <p:cNvPr id="17" name="文本框 14343"/>
          <p:cNvSpPr txBox="1">
            <a:spLocks noChangeArrowheads="1"/>
          </p:cNvSpPr>
          <p:nvPr/>
        </p:nvSpPr>
        <p:spPr bwMode="auto">
          <a:xfrm>
            <a:off x="4406900" y="3003891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climb mountains</a:t>
            </a:r>
          </a:p>
        </p:txBody>
      </p:sp>
      <p:sp>
        <p:nvSpPr>
          <p:cNvPr id="22" name="矩形 14348"/>
          <p:cNvSpPr>
            <a:spLocks noChangeArrowheads="1"/>
          </p:cNvSpPr>
          <p:nvPr/>
        </p:nvSpPr>
        <p:spPr bwMode="auto">
          <a:xfrm>
            <a:off x="4406900" y="3977218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7" name="文本框 14359"/>
          <p:cNvSpPr txBox="1">
            <a:spLocks noChangeArrowheads="1"/>
          </p:cNvSpPr>
          <p:nvPr/>
        </p:nvSpPr>
        <p:spPr bwMode="auto">
          <a:xfrm>
            <a:off x="1536700" y="4045480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come in autumn, a festival for old people…</a:t>
            </a:r>
          </a:p>
        </p:txBody>
      </p:sp>
    </p:spTree>
    <p:extLst>
      <p:ext uri="{BB962C8B-B14F-4D97-AF65-F5344CB8AC3E}">
        <p14:creationId xmlns:p14="http://schemas.microsoft.com/office/powerpoint/2010/main" xmlns="" val="232773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4125"/>
          <p:cNvGrpSpPr>
            <a:grpSpLocks/>
          </p:cNvGrpSpPr>
          <p:nvPr/>
        </p:nvGrpSpPr>
        <p:grpSpPr bwMode="auto">
          <a:xfrm>
            <a:off x="2235200" y="494853"/>
            <a:ext cx="6934200" cy="906463"/>
            <a:chOff x="1520" y="230"/>
            <a:chExt cx="4368" cy="571"/>
          </a:xfrm>
        </p:grpSpPr>
        <p:sp>
          <p:nvSpPr>
            <p:cNvPr id="25" name="文本框 4117"/>
            <p:cNvSpPr txBox="1">
              <a:spLocks noChangeArrowheads="1"/>
            </p:cNvSpPr>
            <p:nvPr/>
          </p:nvSpPr>
          <p:spPr bwMode="auto">
            <a:xfrm>
              <a:off x="1768" y="230"/>
              <a:ext cx="35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What comes into your mind?</a:t>
              </a:r>
            </a:p>
          </p:txBody>
        </p:sp>
        <p:sp>
          <p:nvSpPr>
            <p:cNvPr id="26" name="文本框 4118"/>
            <p:cNvSpPr txBox="1">
              <a:spLocks noChangeArrowheads="1"/>
            </p:cNvSpPr>
            <p:nvPr/>
          </p:nvSpPr>
          <p:spPr bwMode="auto">
            <a:xfrm>
              <a:off x="1520" y="549"/>
              <a:ext cx="4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你想到了什么？</a:t>
              </a: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单词  词组  句子</a:t>
              </a: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8" name="图片 18434" descr="dragon boat festiv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193" b="4193"/>
          <a:stretch/>
        </p:blipFill>
        <p:spPr bwMode="auto">
          <a:xfrm>
            <a:off x="928945" y="2091308"/>
            <a:ext cx="2612510" cy="180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-139700" y="158750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chemeClr val="accent2"/>
                </a:solidFill>
                <a:latin typeface="Times New Roman" panose="02020603050405020304" pitchFamily="18" charset="0"/>
              </a:rPr>
              <a:t>Dragon Boat Festival</a:t>
            </a:r>
          </a:p>
        </p:txBody>
      </p:sp>
      <p:sp>
        <p:nvSpPr>
          <p:cNvPr id="20" name="文本框 18437"/>
          <p:cNvSpPr txBox="1">
            <a:spLocks noChangeArrowheads="1"/>
          </p:cNvSpPr>
          <p:nvPr/>
        </p:nvSpPr>
        <p:spPr bwMode="auto">
          <a:xfrm>
            <a:off x="4343400" y="2145517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May/June </a:t>
            </a:r>
          </a:p>
        </p:txBody>
      </p:sp>
      <p:sp>
        <p:nvSpPr>
          <p:cNvPr id="21" name="文本框 18438"/>
          <p:cNvSpPr txBox="1">
            <a:spLocks noChangeArrowheads="1"/>
          </p:cNvSpPr>
          <p:nvPr/>
        </p:nvSpPr>
        <p:spPr bwMode="auto">
          <a:xfrm>
            <a:off x="4343400" y="2711895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have dragon boat races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305300" y="3246884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eat rice dumplings</a:t>
            </a:r>
          </a:p>
        </p:txBody>
      </p:sp>
      <p:sp>
        <p:nvSpPr>
          <p:cNvPr id="28" name="矩形 18441"/>
          <p:cNvSpPr>
            <a:spLocks noChangeArrowheads="1"/>
          </p:cNvSpPr>
          <p:nvPr/>
        </p:nvSpPr>
        <p:spPr bwMode="auto">
          <a:xfrm>
            <a:off x="0" y="137160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矩形 18442"/>
          <p:cNvSpPr>
            <a:spLocks noChangeArrowheads="1"/>
          </p:cNvSpPr>
          <p:nvPr/>
        </p:nvSpPr>
        <p:spPr bwMode="auto">
          <a:xfrm>
            <a:off x="4191000" y="2057400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1981200" y="4133800"/>
            <a:ext cx="952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remember the great poet </a:t>
            </a:r>
            <a:r>
              <a:rPr lang="en-US" altLang="zh-CN" sz="2400" dirty="0" err="1" smtClean="0">
                <a:latin typeface="Times New Roman" panose="02020603050405020304" pitchFamily="18" charset="0"/>
              </a:rPr>
              <a:t>Qu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 Yuan</a:t>
            </a:r>
            <a:r>
              <a:rPr lang="en-US" altLang="zh-CN" sz="2400" dirty="0">
                <a:latin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24095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6010" y="322878"/>
            <a:ext cx="35814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talk</a:t>
            </a:r>
          </a:p>
        </p:txBody>
      </p:sp>
      <p:sp>
        <p:nvSpPr>
          <p:cNvPr id="4" name="文本框 20494"/>
          <p:cNvSpPr txBox="1">
            <a:spLocks noChangeArrowheads="1"/>
          </p:cNvSpPr>
          <p:nvPr/>
        </p:nvSpPr>
        <p:spPr bwMode="auto">
          <a:xfrm>
            <a:off x="1546225" y="479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0496"/>
          <p:cNvSpPr txBox="1">
            <a:spLocks noChangeArrowheads="1"/>
          </p:cNvSpPr>
          <p:nvPr/>
        </p:nvSpPr>
        <p:spPr bwMode="auto">
          <a:xfrm>
            <a:off x="1016000" y="805479"/>
            <a:ext cx="74549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 If you want to know the details of a festival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</a:rPr>
              <a:t>what questions can you ask?</a:t>
            </a:r>
            <a:r>
              <a:rPr lang="zh-CN" altLang="en-US" sz="2400" dirty="0">
                <a:latin typeface="Times New Roman" panose="02020603050405020304" pitchFamily="18" charset="0"/>
              </a:rPr>
              <a:t>（如果你想详细了解一个节日，可以提哪些问题</a:t>
            </a:r>
            <a:r>
              <a:rPr lang="en-US" altLang="zh-CN" sz="2400" dirty="0">
                <a:latin typeface="Times New Roman" panose="02020603050405020304" pitchFamily="18" charset="0"/>
              </a:rPr>
              <a:t>?</a:t>
            </a:r>
            <a:r>
              <a:rPr lang="zh-CN" altLang="en-US" sz="2400" dirty="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16000" y="2227263"/>
            <a:ext cx="6845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 dirty="0">
                <a:latin typeface="Times New Roman" panose="02020603050405020304" pitchFamily="18" charset="0"/>
              </a:rPr>
              <a:t>When’s  the  Dragon  Boat Festival?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016000" y="3022898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 dirty="0">
                <a:latin typeface="Times New Roman" panose="02020603050405020304" pitchFamily="18" charset="0"/>
              </a:rPr>
              <a:t>What do people do at this festival?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016000" y="3818533"/>
            <a:ext cx="670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eat at this festival?</a:t>
            </a:r>
          </a:p>
        </p:txBody>
      </p:sp>
      <p:sp>
        <p:nvSpPr>
          <p:cNvPr id="15" name="矩形 20515"/>
          <p:cNvSpPr>
            <a:spLocks noChangeArrowheads="1"/>
          </p:cNvSpPr>
          <p:nvPr/>
        </p:nvSpPr>
        <p:spPr bwMode="auto">
          <a:xfrm>
            <a:off x="1485900" y="5334000"/>
            <a:ext cx="571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339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rot="21379149">
            <a:off x="950253" y="223784"/>
            <a:ext cx="3431225" cy="2000250"/>
            <a:chOff x="428624" y="447676"/>
            <a:chExt cx="3431225" cy="2000250"/>
          </a:xfrm>
        </p:grpSpPr>
        <p:sp>
          <p:nvSpPr>
            <p:cNvPr id="10" name="圆角矩形 9"/>
            <p:cNvSpPr/>
            <p:nvPr/>
          </p:nvSpPr>
          <p:spPr>
            <a:xfrm>
              <a:off x="428624" y="447676"/>
              <a:ext cx="3431225" cy="2000250"/>
            </a:xfrm>
            <a:prstGeom prst="roundRect">
              <a:avLst>
                <a:gd name="adj" fmla="val 11282"/>
              </a:avLst>
            </a:prstGeom>
            <a:solidFill>
              <a:srgbClr val="FAD8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11642" y="498651"/>
              <a:ext cx="1678665" cy="458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Spring Festival</a:t>
              </a:r>
              <a:endParaRPr lang="en-US" alt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89750" y="908668"/>
              <a:ext cx="321851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l"/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January/February</a:t>
              </a:r>
            </a:p>
            <a:p>
              <a:pPr marL="342900" indent="-342900" algn="just">
                <a:buFont typeface="Wingdings" panose="05000000000000000000" pitchFamily="2" charset="2"/>
                <a:buChar char="l"/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get together with families</a:t>
              </a:r>
            </a:p>
            <a:p>
              <a:pPr marL="342900" indent="-342900" algn="just">
                <a:buFont typeface="Wingdings" panose="05000000000000000000" pitchFamily="2" charset="2"/>
                <a:buChar char="l"/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have a big dinner and eat dumplings</a:t>
              </a:r>
              <a:endParaRPr lang="en-US" altLang="zh-C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268950">
            <a:off x="5019707" y="98069"/>
            <a:ext cx="3165833" cy="1630910"/>
            <a:chOff x="4416067" y="220716"/>
            <a:chExt cx="3165833" cy="1630910"/>
          </a:xfrm>
        </p:grpSpPr>
        <p:sp>
          <p:nvSpPr>
            <p:cNvPr id="14" name="圆角矩形 13"/>
            <p:cNvSpPr/>
            <p:nvPr/>
          </p:nvSpPr>
          <p:spPr>
            <a:xfrm>
              <a:off x="4416067" y="220716"/>
              <a:ext cx="3165833" cy="1630910"/>
            </a:xfrm>
            <a:prstGeom prst="roundRect">
              <a:avLst>
                <a:gd name="adj" fmla="val 11282"/>
              </a:avLst>
            </a:prstGeom>
            <a:solidFill>
              <a:srgbClr val="FEE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602692" y="254770"/>
              <a:ext cx="2319866" cy="458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Mid-Autumn Festival</a:t>
              </a:r>
              <a:endParaRPr lang="en-US" alt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590143" y="693347"/>
              <a:ext cx="23449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September/October</a:t>
              </a:r>
            </a:p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look at the moon</a:t>
              </a:r>
            </a:p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eat moon cakes</a:t>
              </a:r>
              <a:endPara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1394" y="3243813"/>
            <a:ext cx="1054100" cy="10541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1489" y="3243394"/>
            <a:ext cx="1077516" cy="1077516"/>
          </a:xfrm>
          <a:prstGeom prst="rect">
            <a:avLst/>
          </a:prstGeom>
        </p:spPr>
      </p:pic>
      <p:sp>
        <p:nvSpPr>
          <p:cNvPr id="19" name="圆角矩形标注 18"/>
          <p:cNvSpPr/>
          <p:nvPr/>
        </p:nvSpPr>
        <p:spPr>
          <a:xfrm>
            <a:off x="185738" y="2354094"/>
            <a:ext cx="2380059" cy="358115"/>
          </a:xfrm>
          <a:prstGeom prst="wedgeRoundRectCallout">
            <a:avLst>
              <a:gd name="adj1" fmla="val 25590"/>
              <a:gd name="adj2" fmla="val 74469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55954" y="2275924"/>
            <a:ext cx="2489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When’s the Spring Festival?</a:t>
            </a:r>
            <a:endParaRPr lang="en-US" altLang="zh-CN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185738" y="2826534"/>
            <a:ext cx="3007042" cy="358115"/>
          </a:xfrm>
          <a:prstGeom prst="wedgeRoundRectCallout">
            <a:avLst>
              <a:gd name="adj1" fmla="val 25590"/>
              <a:gd name="adj2" fmla="val 74469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66768" y="2824564"/>
            <a:ext cx="3076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people do at this festival?</a:t>
            </a:r>
            <a:endParaRPr lang="en-US" altLang="zh-CN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3490914" y="2335044"/>
            <a:ext cx="923798" cy="358115"/>
          </a:xfrm>
          <a:prstGeom prst="wedgeRoundRectCallout">
            <a:avLst>
              <a:gd name="adj1" fmla="val -29057"/>
              <a:gd name="adj2" fmla="val 74469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598468" y="2344824"/>
            <a:ext cx="793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in...</a:t>
            </a:r>
            <a:endParaRPr lang="en-US" altLang="zh-CN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圆角矩形标注 25"/>
          <p:cNvSpPr/>
          <p:nvPr/>
        </p:nvSpPr>
        <p:spPr>
          <a:xfrm>
            <a:off x="3490913" y="2935119"/>
            <a:ext cx="1561713" cy="358115"/>
          </a:xfrm>
          <a:prstGeom prst="wedgeRoundRectCallout">
            <a:avLst>
              <a:gd name="adj1" fmla="val -36376"/>
              <a:gd name="adj2" fmla="val 71809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598468" y="2944899"/>
            <a:ext cx="16517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usually...</a:t>
            </a:r>
            <a:endParaRPr lang="en-US" altLang="zh-CN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圆角矩形标注 27"/>
          <p:cNvSpPr/>
          <p:nvPr/>
        </p:nvSpPr>
        <p:spPr>
          <a:xfrm>
            <a:off x="260333" y="4313272"/>
            <a:ext cx="3406792" cy="358115"/>
          </a:xfrm>
          <a:prstGeom prst="wedgeRoundRectCallout">
            <a:avLst>
              <a:gd name="adj1" fmla="val -1334"/>
              <a:gd name="adj2" fmla="val -109054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51804" y="4225848"/>
            <a:ext cx="35040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people eat at this festival?</a:t>
            </a:r>
            <a:endParaRPr lang="en-US" altLang="zh-CN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712397" y="4216067"/>
            <a:ext cx="1248420" cy="507831"/>
            <a:chOff x="3712397" y="3791645"/>
            <a:chExt cx="1248420" cy="507831"/>
          </a:xfrm>
        </p:grpSpPr>
        <p:sp>
          <p:nvSpPr>
            <p:cNvPr id="31" name="圆角矩形标注 30"/>
            <p:cNvSpPr/>
            <p:nvPr/>
          </p:nvSpPr>
          <p:spPr>
            <a:xfrm>
              <a:off x="3712397" y="3907373"/>
              <a:ext cx="1248420" cy="358115"/>
            </a:xfrm>
            <a:prstGeom prst="wedgeRoundRectCallout">
              <a:avLst>
                <a:gd name="adj1" fmla="val -52398"/>
                <a:gd name="adj2" fmla="val -8245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3724131" y="3791645"/>
              <a:ext cx="1217000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They eat…</a:t>
              </a:r>
              <a:endPara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21254204">
            <a:off x="5307475" y="1601472"/>
            <a:ext cx="3165833" cy="1630910"/>
            <a:chOff x="4416067" y="220716"/>
            <a:chExt cx="3165833" cy="1630910"/>
          </a:xfrm>
        </p:grpSpPr>
        <p:sp>
          <p:nvSpPr>
            <p:cNvPr id="34" name="圆角矩形 33"/>
            <p:cNvSpPr/>
            <p:nvPr/>
          </p:nvSpPr>
          <p:spPr>
            <a:xfrm>
              <a:off x="4416067" y="220716"/>
              <a:ext cx="3165833" cy="1630910"/>
            </a:xfrm>
            <a:prstGeom prst="roundRect">
              <a:avLst>
                <a:gd name="adj" fmla="val 11282"/>
              </a:avLst>
            </a:prstGeom>
            <a:solidFill>
              <a:srgbClr val="A5C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602692" y="254770"/>
              <a:ext cx="2319866" cy="458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Dragon Boat Festival</a:t>
              </a:r>
              <a:endParaRPr lang="en-US" alt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590143" y="693346"/>
              <a:ext cx="279672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May/June</a:t>
              </a:r>
            </a:p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have dragon boat races</a:t>
              </a:r>
            </a:p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eat rice dumplings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233589" y="3205892"/>
            <a:ext cx="3437048" cy="1644482"/>
            <a:chOff x="4425593" y="254770"/>
            <a:chExt cx="3437048" cy="1644482"/>
          </a:xfrm>
        </p:grpSpPr>
        <p:sp>
          <p:nvSpPr>
            <p:cNvPr id="38" name="圆角矩形 37"/>
            <p:cNvSpPr/>
            <p:nvPr/>
          </p:nvSpPr>
          <p:spPr>
            <a:xfrm>
              <a:off x="4425593" y="268342"/>
              <a:ext cx="3437048" cy="1630910"/>
            </a:xfrm>
            <a:prstGeom prst="roundRect">
              <a:avLst>
                <a:gd name="adj" fmla="val 11282"/>
              </a:avLst>
            </a:prstGeom>
            <a:solidFill>
              <a:srgbClr val="BBD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602692" y="254770"/>
              <a:ext cx="2319866" cy="458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Ninth Festival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4573016" y="629705"/>
              <a:ext cx="324541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October/November</a:t>
              </a:r>
            </a:p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visit parents and grandparents</a:t>
              </a:r>
            </a:p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climb mountains</a:t>
              </a:r>
            </a:p>
            <a:p>
              <a:pPr marL="285750" indent="-285750" algn="just">
                <a:buFont typeface="Wingdings" panose="05000000000000000000" pitchFamily="2" charset="2"/>
                <a:buChar char="l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eat rice cakes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01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75777"/>
          <p:cNvSpPr txBox="1">
            <a:spLocks noChangeArrowheads="1"/>
          </p:cNvSpPr>
          <p:nvPr/>
        </p:nvSpPr>
        <p:spPr bwMode="auto">
          <a:xfrm>
            <a:off x="374650" y="310356"/>
            <a:ext cx="34766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Let's do exercises</a:t>
            </a:r>
            <a:r>
              <a:rPr lang="en-US" altLang="zh-CN" sz="2800" dirty="0">
                <a:latin typeface="Comic Sans MS" panose="030F0702030302020204" pitchFamily="66" charset="0"/>
              </a:rPr>
              <a:t>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15988" y="1235075"/>
            <a:ext cx="79930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tell me the </a:t>
            </a:r>
            <a:r>
              <a:rPr lang="en-US" altLang="zh-CN" sz="20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your birthday with this sentence?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你能用这个句型告诉我你生日的月份吗？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15988" y="2023627"/>
            <a:ext cx="48510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AutoNum type="arabicPeriod" startAt="2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</a:t>
            </a:r>
            <a:r>
              <a:rPr lang="en-US" altLang="zh-CN" sz="20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months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four seasons?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你知道四个季节的月份吗？</a:t>
            </a:r>
          </a:p>
        </p:txBody>
      </p:sp>
      <p:sp>
        <p:nvSpPr>
          <p:cNvPr id="7" name="文本框 75780"/>
          <p:cNvSpPr txBox="1">
            <a:spLocks noChangeArrowheads="1"/>
          </p:cNvSpPr>
          <p:nvPr/>
        </p:nvSpPr>
        <p:spPr bwMode="auto">
          <a:xfrm>
            <a:off x="2196306" y="814387"/>
            <a:ext cx="489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   </a:t>
            </a:r>
            <a:r>
              <a:rPr lang="en-US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里。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131887" y="3039290"/>
            <a:ext cx="777716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Spring is in____________________________________.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Summer is in___________________________________.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Autumn is in____________________________________.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Winter is in____________________________________.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219450" y="3039290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March, April and May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219450" y="3544115"/>
            <a:ext cx="3097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June, July and August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219450" y="4047353"/>
            <a:ext cx="4608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September, October and November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219450" y="4514078"/>
            <a:ext cx="4824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December, January and February</a:t>
            </a:r>
          </a:p>
        </p:txBody>
      </p:sp>
      <p:sp>
        <p:nvSpPr>
          <p:cNvPr id="13" name="五角星 14356"/>
          <p:cNvSpPr>
            <a:spLocks noChangeArrowheads="1"/>
          </p:cNvSpPr>
          <p:nvPr/>
        </p:nvSpPr>
        <p:spPr bwMode="auto">
          <a:xfrm>
            <a:off x="481013" y="1260475"/>
            <a:ext cx="304800" cy="304800"/>
          </a:xfrm>
          <a:custGeom>
            <a:avLst/>
            <a:gdLst>
              <a:gd name="T0" fmla="*/ 0 w 192"/>
              <a:gd name="T1" fmla="*/ 73 h 192"/>
              <a:gd name="T2" fmla="*/ 73 w 192"/>
              <a:gd name="T3" fmla="*/ 73 h 192"/>
              <a:gd name="T4" fmla="*/ 96 w 192"/>
              <a:gd name="T5" fmla="*/ 0 h 192"/>
              <a:gd name="T6" fmla="*/ 118 w 192"/>
              <a:gd name="T7" fmla="*/ 73 h 192"/>
              <a:gd name="T8" fmla="*/ 191 w 192"/>
              <a:gd name="T9" fmla="*/ 73 h 192"/>
              <a:gd name="T10" fmla="*/ 132 w 192"/>
              <a:gd name="T11" fmla="*/ 118 h 192"/>
              <a:gd name="T12" fmla="*/ 155 w 192"/>
              <a:gd name="T13" fmla="*/ 191 h 192"/>
              <a:gd name="T14" fmla="*/ 96 w 192"/>
              <a:gd name="T15" fmla="*/ 146 h 192"/>
              <a:gd name="T16" fmla="*/ 36 w 192"/>
              <a:gd name="T17" fmla="*/ 191 h 192"/>
              <a:gd name="T18" fmla="*/ 59 w 192"/>
              <a:gd name="T19" fmla="*/ 11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" h="192">
                <a:moveTo>
                  <a:pt x="0" y="73"/>
                </a:moveTo>
                <a:lnTo>
                  <a:pt x="73" y="73"/>
                </a:lnTo>
                <a:lnTo>
                  <a:pt x="96" y="0"/>
                </a:lnTo>
                <a:lnTo>
                  <a:pt x="118" y="73"/>
                </a:lnTo>
                <a:lnTo>
                  <a:pt x="191" y="73"/>
                </a:lnTo>
                <a:lnTo>
                  <a:pt x="132" y="118"/>
                </a:lnTo>
                <a:lnTo>
                  <a:pt x="155" y="191"/>
                </a:lnTo>
                <a:lnTo>
                  <a:pt x="96" y="146"/>
                </a:lnTo>
                <a:lnTo>
                  <a:pt x="36" y="191"/>
                </a:lnTo>
                <a:lnTo>
                  <a:pt x="59" y="118"/>
                </a:lnTo>
                <a:close/>
              </a:path>
            </a:pathLst>
          </a:custGeom>
          <a:solidFill>
            <a:srgbClr val="EA564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五角星 14356"/>
          <p:cNvSpPr>
            <a:spLocks noChangeArrowheads="1"/>
          </p:cNvSpPr>
          <p:nvPr/>
        </p:nvSpPr>
        <p:spPr bwMode="auto">
          <a:xfrm>
            <a:off x="274637" y="2163327"/>
            <a:ext cx="304801" cy="304800"/>
          </a:xfrm>
          <a:custGeom>
            <a:avLst/>
            <a:gdLst>
              <a:gd name="T0" fmla="*/ 0 w 192"/>
              <a:gd name="T1" fmla="*/ 73 h 192"/>
              <a:gd name="T2" fmla="*/ 73 w 192"/>
              <a:gd name="T3" fmla="*/ 73 h 192"/>
              <a:gd name="T4" fmla="*/ 96 w 192"/>
              <a:gd name="T5" fmla="*/ 0 h 192"/>
              <a:gd name="T6" fmla="*/ 118 w 192"/>
              <a:gd name="T7" fmla="*/ 73 h 192"/>
              <a:gd name="T8" fmla="*/ 191 w 192"/>
              <a:gd name="T9" fmla="*/ 73 h 192"/>
              <a:gd name="T10" fmla="*/ 132 w 192"/>
              <a:gd name="T11" fmla="*/ 118 h 192"/>
              <a:gd name="T12" fmla="*/ 155 w 192"/>
              <a:gd name="T13" fmla="*/ 191 h 192"/>
              <a:gd name="T14" fmla="*/ 96 w 192"/>
              <a:gd name="T15" fmla="*/ 146 h 192"/>
              <a:gd name="T16" fmla="*/ 36 w 192"/>
              <a:gd name="T17" fmla="*/ 191 h 192"/>
              <a:gd name="T18" fmla="*/ 59 w 192"/>
              <a:gd name="T19" fmla="*/ 11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" h="192">
                <a:moveTo>
                  <a:pt x="0" y="73"/>
                </a:moveTo>
                <a:lnTo>
                  <a:pt x="73" y="73"/>
                </a:lnTo>
                <a:lnTo>
                  <a:pt x="96" y="0"/>
                </a:lnTo>
                <a:lnTo>
                  <a:pt x="118" y="73"/>
                </a:lnTo>
                <a:lnTo>
                  <a:pt x="191" y="73"/>
                </a:lnTo>
                <a:lnTo>
                  <a:pt x="132" y="118"/>
                </a:lnTo>
                <a:lnTo>
                  <a:pt x="155" y="191"/>
                </a:lnTo>
                <a:lnTo>
                  <a:pt x="96" y="146"/>
                </a:lnTo>
                <a:lnTo>
                  <a:pt x="36" y="191"/>
                </a:lnTo>
                <a:lnTo>
                  <a:pt x="59" y="118"/>
                </a:lnTo>
                <a:close/>
              </a:path>
            </a:pathLst>
          </a:custGeom>
          <a:solidFill>
            <a:srgbClr val="EA564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五角星 14356"/>
          <p:cNvSpPr>
            <a:spLocks noChangeArrowheads="1"/>
          </p:cNvSpPr>
          <p:nvPr/>
        </p:nvSpPr>
        <p:spPr bwMode="auto">
          <a:xfrm>
            <a:off x="579438" y="2163327"/>
            <a:ext cx="304800" cy="304800"/>
          </a:xfrm>
          <a:custGeom>
            <a:avLst/>
            <a:gdLst>
              <a:gd name="T0" fmla="*/ 0 w 192"/>
              <a:gd name="T1" fmla="*/ 73 h 192"/>
              <a:gd name="T2" fmla="*/ 73 w 192"/>
              <a:gd name="T3" fmla="*/ 73 h 192"/>
              <a:gd name="T4" fmla="*/ 96 w 192"/>
              <a:gd name="T5" fmla="*/ 0 h 192"/>
              <a:gd name="T6" fmla="*/ 118 w 192"/>
              <a:gd name="T7" fmla="*/ 73 h 192"/>
              <a:gd name="T8" fmla="*/ 191 w 192"/>
              <a:gd name="T9" fmla="*/ 73 h 192"/>
              <a:gd name="T10" fmla="*/ 132 w 192"/>
              <a:gd name="T11" fmla="*/ 118 h 192"/>
              <a:gd name="T12" fmla="*/ 155 w 192"/>
              <a:gd name="T13" fmla="*/ 191 h 192"/>
              <a:gd name="T14" fmla="*/ 96 w 192"/>
              <a:gd name="T15" fmla="*/ 146 h 192"/>
              <a:gd name="T16" fmla="*/ 36 w 192"/>
              <a:gd name="T17" fmla="*/ 191 h 192"/>
              <a:gd name="T18" fmla="*/ 59 w 192"/>
              <a:gd name="T19" fmla="*/ 11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" h="192">
                <a:moveTo>
                  <a:pt x="0" y="73"/>
                </a:moveTo>
                <a:lnTo>
                  <a:pt x="73" y="73"/>
                </a:lnTo>
                <a:lnTo>
                  <a:pt x="96" y="0"/>
                </a:lnTo>
                <a:lnTo>
                  <a:pt x="118" y="73"/>
                </a:lnTo>
                <a:lnTo>
                  <a:pt x="191" y="73"/>
                </a:lnTo>
                <a:lnTo>
                  <a:pt x="132" y="118"/>
                </a:lnTo>
                <a:lnTo>
                  <a:pt x="155" y="191"/>
                </a:lnTo>
                <a:lnTo>
                  <a:pt x="96" y="146"/>
                </a:lnTo>
                <a:lnTo>
                  <a:pt x="36" y="191"/>
                </a:lnTo>
                <a:lnTo>
                  <a:pt x="59" y="118"/>
                </a:lnTo>
                <a:close/>
              </a:path>
            </a:pathLst>
          </a:custGeom>
          <a:solidFill>
            <a:srgbClr val="EA564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171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663</Words>
  <Application>Microsoft Office PowerPoint</Application>
  <PresentationFormat>全屏显示(16:9)</PresentationFormat>
  <Paragraphs>147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70</cp:revision>
  <dcterms:created xsi:type="dcterms:W3CDTF">2018-09-04T08:11:14Z</dcterms:created>
  <dcterms:modified xsi:type="dcterms:W3CDTF">2020-01-09T01:24:44Z</dcterms:modified>
</cp:coreProperties>
</file>