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9" r:id="rId2"/>
    <p:sldId id="270" r:id="rId3"/>
    <p:sldId id="266" r:id="rId4"/>
    <p:sldId id="263" r:id="rId5"/>
    <p:sldId id="272" r:id="rId6"/>
    <p:sldId id="273" r:id="rId7"/>
    <p:sldId id="274" r:id="rId8"/>
    <p:sldId id="275" r:id="rId9"/>
    <p:sldId id="264" r:id="rId10"/>
    <p:sldId id="276" r:id="rId11"/>
    <p:sldId id="265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60" r:id="rId24"/>
    <p:sldId id="269" r:id="rId25"/>
  </p:sldIdLst>
  <p:sldSz cx="9144000" cy="5143500" type="screen16x9"/>
  <p:notesSz cx="6858000" cy="9144000"/>
  <p:custDataLst>
    <p:tags r:id="rId26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D5D"/>
    <a:srgbClr val="FEFEF2"/>
    <a:srgbClr val="A5CBED"/>
    <a:srgbClr val="88BAE8"/>
    <a:srgbClr val="6CAAE2"/>
    <a:srgbClr val="EF857D"/>
    <a:srgbClr val="A8CDEE"/>
    <a:srgbClr val="8FBB99"/>
    <a:srgbClr val="4C7C57"/>
    <a:srgbClr val="619F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57" autoAdjust="0"/>
    <p:restoredTop sz="94660"/>
  </p:normalViewPr>
  <p:slideViewPr>
    <p:cSldViewPr>
      <p:cViewPr>
        <p:scale>
          <a:sx n="125" d="100"/>
          <a:sy n="125" d="100"/>
        </p:scale>
        <p:origin x="564" y="49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4"/>
            <a:ext cx="9151616" cy="5147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2019/8/16 Friday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2019/8/16 Friday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-7620" y="-15240"/>
            <a:ext cx="9144000" cy="5151120"/>
          </a:xfrm>
          <a:prstGeom prst="rect">
            <a:avLst/>
          </a:prstGeom>
          <a:solidFill>
            <a:srgbClr val="FEF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4" descr="C:\Documents and Settings\Administrator\桌面\4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" y="1041"/>
            <a:ext cx="9137228" cy="104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 userDrawn="1"/>
        </p:nvSpPr>
        <p:spPr>
          <a:xfrm>
            <a:off x="-7620" y="-15240"/>
            <a:ext cx="9159240" cy="1127760"/>
          </a:xfrm>
          <a:prstGeom prst="rect">
            <a:avLst/>
          </a:prstGeom>
          <a:solidFill>
            <a:srgbClr val="FEFEF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-6350" y="5036820"/>
            <a:ext cx="9157970" cy="106680"/>
          </a:xfrm>
          <a:prstGeom prst="rect">
            <a:avLst/>
          </a:prstGeom>
          <a:solidFill>
            <a:srgbClr val="62BA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2019/8/16 Friday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2019/8/16 Friday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2019/8/16 Friday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51619" cy="5148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2019/8/16 Friday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2019/8/16 Friday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2019/8/16 Friday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2019/8/16 Friday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4.png"/><Relationship Id="rId4" Type="http://schemas.openxmlformats.org/officeDocument/2006/relationships/image" Target="../media/image2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0.GIF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GI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3.png"/><Relationship Id="rId4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7.GIF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115617" y="1707654"/>
            <a:ext cx="6912767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　　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先讲地道战是在什么情况下产生的，有什么作用；再讲地道的式样特点；然后讲怎样粉碎敌人的火攻、水攻、毒气攻；最后讲地道战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在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我国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抗日战争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史上留下了惊人的奇迹。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438845" y="-21737"/>
            <a:ext cx="1539798" cy="1214316"/>
            <a:chOff x="391219" y="-21737"/>
            <a:chExt cx="1539798" cy="1214316"/>
          </a:xfrm>
        </p:grpSpPr>
        <p:grpSp>
          <p:nvGrpSpPr>
            <p:cNvPr id="26" name="组合 25"/>
            <p:cNvGrpSpPr/>
            <p:nvPr/>
          </p:nvGrpSpPr>
          <p:grpSpPr>
            <a:xfrm>
              <a:off x="391219" y="-21737"/>
              <a:ext cx="1539798" cy="1214316"/>
              <a:chOff x="323528" y="133271"/>
              <a:chExt cx="1539798" cy="1214316"/>
            </a:xfrm>
          </p:grpSpPr>
          <p:pic>
            <p:nvPicPr>
              <p:cNvPr id="28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57"/>
              <a:stretch>
                <a:fillRect/>
              </a:stretch>
            </p:blipFill>
            <p:spPr bwMode="auto">
              <a:xfrm>
                <a:off x="503671" y="219302"/>
                <a:ext cx="127246" cy="6908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9" name="组合 164"/>
              <p:cNvGrpSpPr/>
              <p:nvPr/>
            </p:nvGrpSpPr>
            <p:grpSpPr bwMode="auto">
              <a:xfrm>
                <a:off x="416311" y="910302"/>
                <a:ext cx="1447015" cy="437285"/>
                <a:chOff x="3430455" y="2600130"/>
                <a:chExt cx="2620549" cy="517282"/>
              </a:xfrm>
            </p:grpSpPr>
            <p:sp>
              <p:nvSpPr>
                <p:cNvPr id="34" name="矩形 33"/>
                <p:cNvSpPr/>
                <p:nvPr/>
              </p:nvSpPr>
              <p:spPr>
                <a:xfrm>
                  <a:off x="3430455" y="2600130"/>
                  <a:ext cx="2409529" cy="517280"/>
                </a:xfrm>
                <a:prstGeom prst="rect">
                  <a:avLst/>
                </a:prstGeom>
                <a:solidFill>
                  <a:srgbClr val="FF5D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35" name="燕尾形 34"/>
                <p:cNvSpPr/>
                <p:nvPr/>
              </p:nvSpPr>
              <p:spPr>
                <a:xfrm rot="10800000">
                  <a:off x="5669619" y="2600132"/>
                  <a:ext cx="381385" cy="517280"/>
                </a:xfrm>
                <a:prstGeom prst="chevron">
                  <a:avLst>
                    <a:gd name="adj" fmla="val 32172"/>
                  </a:avLst>
                </a:prstGeom>
                <a:solidFill>
                  <a:srgbClr val="FF5D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30" name="燕尾形 29"/>
              <p:cNvSpPr/>
              <p:nvPr/>
            </p:nvSpPr>
            <p:spPr bwMode="auto">
              <a:xfrm rot="10800000" flipH="1">
                <a:off x="323528" y="910303"/>
                <a:ext cx="210593" cy="437284"/>
              </a:xfrm>
              <a:prstGeom prst="chevron">
                <a:avLst>
                  <a:gd name="adj" fmla="val 32172"/>
                </a:avLst>
              </a:prstGeom>
              <a:solidFill>
                <a:srgbClr val="FF5D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31" name="直接连接符 30"/>
              <p:cNvCxnSpPr/>
              <p:nvPr/>
            </p:nvCxnSpPr>
            <p:spPr bwMode="auto">
              <a:xfrm>
                <a:off x="344240" y="939813"/>
                <a:ext cx="1504950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 bwMode="auto">
              <a:xfrm>
                <a:off x="339477" y="1301981"/>
                <a:ext cx="1505992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3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9559" y="133271"/>
                <a:ext cx="127246" cy="7792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7" name="矩形 26"/>
            <p:cNvSpPr/>
            <p:nvPr/>
          </p:nvSpPr>
          <p:spPr>
            <a:xfrm>
              <a:off x="684064" y="773880"/>
              <a:ext cx="9541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方正大黑_GBK" panose="03000509000000000000" pitchFamily="65" charset="-122"/>
                  <a:ea typeface="方正大黑_GBK" panose="03000509000000000000" pitchFamily="65" charset="-122"/>
                </a:rPr>
                <a:t>读一读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086" y="1385598"/>
            <a:ext cx="1186152" cy="118615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897" y="1383174"/>
            <a:ext cx="1186152" cy="118615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086" y="2931790"/>
            <a:ext cx="1186152" cy="118615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707" y="1385598"/>
            <a:ext cx="1186152" cy="11861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275" y="2931790"/>
            <a:ext cx="1186152" cy="118615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707" y="2931790"/>
            <a:ext cx="1186152" cy="118615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275" y="1385598"/>
            <a:ext cx="1186152" cy="118615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64" y="1385598"/>
            <a:ext cx="1186152" cy="11861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64" y="2931790"/>
            <a:ext cx="1186152" cy="118615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897" y="2931790"/>
            <a:ext cx="1186152" cy="118615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438845" y="-21737"/>
            <a:ext cx="1539798" cy="1214316"/>
            <a:chOff x="391219" y="-21737"/>
            <a:chExt cx="1539798" cy="1214316"/>
          </a:xfrm>
        </p:grpSpPr>
        <p:grpSp>
          <p:nvGrpSpPr>
            <p:cNvPr id="25" name="组合 24"/>
            <p:cNvGrpSpPr/>
            <p:nvPr/>
          </p:nvGrpSpPr>
          <p:grpSpPr>
            <a:xfrm>
              <a:off x="391219" y="-21737"/>
              <a:ext cx="1539798" cy="1214316"/>
              <a:chOff x="323528" y="133271"/>
              <a:chExt cx="1539798" cy="1214316"/>
            </a:xfrm>
          </p:grpSpPr>
          <p:pic>
            <p:nvPicPr>
              <p:cNvPr id="27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57"/>
              <a:stretch>
                <a:fillRect/>
              </a:stretch>
            </p:blipFill>
            <p:spPr bwMode="auto">
              <a:xfrm>
                <a:off x="503671" y="214539"/>
                <a:ext cx="127246" cy="695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8" name="组合 164"/>
              <p:cNvGrpSpPr/>
              <p:nvPr/>
            </p:nvGrpSpPr>
            <p:grpSpPr bwMode="auto">
              <a:xfrm>
                <a:off x="416311" y="910302"/>
                <a:ext cx="1447015" cy="437285"/>
                <a:chOff x="3430455" y="2600130"/>
                <a:chExt cx="2620549" cy="517282"/>
              </a:xfrm>
            </p:grpSpPr>
            <p:sp>
              <p:nvSpPr>
                <p:cNvPr id="33" name="矩形 32"/>
                <p:cNvSpPr/>
                <p:nvPr/>
              </p:nvSpPr>
              <p:spPr>
                <a:xfrm>
                  <a:off x="3430455" y="2600130"/>
                  <a:ext cx="2409529" cy="517280"/>
                </a:xfrm>
                <a:prstGeom prst="rect">
                  <a:avLst/>
                </a:prstGeom>
                <a:solidFill>
                  <a:srgbClr val="6CAA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34" name="燕尾形 33"/>
                <p:cNvSpPr/>
                <p:nvPr/>
              </p:nvSpPr>
              <p:spPr>
                <a:xfrm rot="10800000">
                  <a:off x="5669619" y="2600132"/>
                  <a:ext cx="381385" cy="517280"/>
                </a:xfrm>
                <a:prstGeom prst="chevron">
                  <a:avLst>
                    <a:gd name="adj" fmla="val 32172"/>
                  </a:avLst>
                </a:prstGeom>
                <a:solidFill>
                  <a:srgbClr val="6CAA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29" name="燕尾形 28"/>
              <p:cNvSpPr/>
              <p:nvPr/>
            </p:nvSpPr>
            <p:spPr bwMode="auto">
              <a:xfrm rot="10800000" flipH="1">
                <a:off x="323528" y="910303"/>
                <a:ext cx="210593" cy="437284"/>
              </a:xfrm>
              <a:prstGeom prst="chevron">
                <a:avLst>
                  <a:gd name="adj" fmla="val 32172"/>
                </a:avLst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30" name="直接连接符 29"/>
              <p:cNvCxnSpPr/>
              <p:nvPr/>
            </p:nvCxnSpPr>
            <p:spPr bwMode="auto">
              <a:xfrm>
                <a:off x="344240" y="939813"/>
                <a:ext cx="1504950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 bwMode="auto">
              <a:xfrm>
                <a:off x="339477" y="1301981"/>
                <a:ext cx="1505992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2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9559" y="133271"/>
                <a:ext cx="127246" cy="7792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6" name="矩形 25"/>
            <p:cNvSpPr/>
            <p:nvPr/>
          </p:nvSpPr>
          <p:spPr>
            <a:xfrm>
              <a:off x="684064" y="773880"/>
              <a:ext cx="9541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方正大黑_GBK" panose="03000509000000000000" pitchFamily="65" charset="-122"/>
                  <a:ea typeface="方正大黑_GBK" panose="03000509000000000000" pitchFamily="65" charset="-122"/>
                </a:rPr>
                <a:t>写一写</a:t>
              </a:r>
            </a:p>
          </p:txBody>
        </p:sp>
      </p:grp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38845" y="-21737"/>
            <a:ext cx="1539798" cy="1214316"/>
            <a:chOff x="391219" y="-21737"/>
            <a:chExt cx="1539798" cy="1214316"/>
          </a:xfrm>
        </p:grpSpPr>
        <p:grpSp>
          <p:nvGrpSpPr>
            <p:cNvPr id="3" name="组合 2"/>
            <p:cNvGrpSpPr/>
            <p:nvPr/>
          </p:nvGrpSpPr>
          <p:grpSpPr>
            <a:xfrm>
              <a:off x="391219" y="-21737"/>
              <a:ext cx="1539798" cy="1214316"/>
              <a:chOff x="323528" y="133271"/>
              <a:chExt cx="1539798" cy="1214316"/>
            </a:xfrm>
          </p:grpSpPr>
          <p:pic>
            <p:nvPicPr>
              <p:cNvPr id="5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57"/>
              <a:stretch>
                <a:fillRect/>
              </a:stretch>
            </p:blipFill>
            <p:spPr bwMode="auto">
              <a:xfrm>
                <a:off x="503671" y="214539"/>
                <a:ext cx="127246" cy="695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6" name="组合 164"/>
              <p:cNvGrpSpPr/>
              <p:nvPr/>
            </p:nvGrpSpPr>
            <p:grpSpPr bwMode="auto">
              <a:xfrm>
                <a:off x="416311" y="910302"/>
                <a:ext cx="1447015" cy="437285"/>
                <a:chOff x="3430455" y="2600130"/>
                <a:chExt cx="2620549" cy="517282"/>
              </a:xfrm>
            </p:grpSpPr>
            <p:sp>
              <p:nvSpPr>
                <p:cNvPr id="11" name="矩形 10"/>
                <p:cNvSpPr/>
                <p:nvPr/>
              </p:nvSpPr>
              <p:spPr>
                <a:xfrm>
                  <a:off x="3430455" y="2600130"/>
                  <a:ext cx="2409529" cy="517280"/>
                </a:xfrm>
                <a:prstGeom prst="rect">
                  <a:avLst/>
                </a:prstGeom>
                <a:solidFill>
                  <a:srgbClr val="6CAA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12" name="燕尾形 11"/>
                <p:cNvSpPr/>
                <p:nvPr/>
              </p:nvSpPr>
              <p:spPr>
                <a:xfrm rot="10800000">
                  <a:off x="5669619" y="2600132"/>
                  <a:ext cx="381385" cy="517280"/>
                </a:xfrm>
                <a:prstGeom prst="chevron">
                  <a:avLst>
                    <a:gd name="adj" fmla="val 32172"/>
                  </a:avLst>
                </a:prstGeom>
                <a:solidFill>
                  <a:srgbClr val="6CAA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7" name="燕尾形 6"/>
              <p:cNvSpPr/>
              <p:nvPr/>
            </p:nvSpPr>
            <p:spPr bwMode="auto">
              <a:xfrm rot="10800000" flipH="1">
                <a:off x="323528" y="910303"/>
                <a:ext cx="210593" cy="437284"/>
              </a:xfrm>
              <a:prstGeom prst="chevron">
                <a:avLst>
                  <a:gd name="adj" fmla="val 32172"/>
                </a:avLst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8" name="直接连接符 7"/>
              <p:cNvCxnSpPr/>
              <p:nvPr/>
            </p:nvCxnSpPr>
            <p:spPr bwMode="auto">
              <a:xfrm>
                <a:off x="344240" y="939813"/>
                <a:ext cx="1504950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 bwMode="auto">
              <a:xfrm>
                <a:off x="339477" y="1301981"/>
                <a:ext cx="1505992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9559" y="133271"/>
                <a:ext cx="127246" cy="7792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矩形 3"/>
            <p:cNvSpPr/>
            <p:nvPr/>
          </p:nvSpPr>
          <p:spPr>
            <a:xfrm>
              <a:off x="684064" y="773880"/>
              <a:ext cx="9541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方正大黑_GBK" panose="03000509000000000000" pitchFamily="65" charset="-122"/>
                  <a:ea typeface="方正大黑_GBK" panose="03000509000000000000" pitchFamily="65" charset="-122"/>
                </a:rPr>
                <a:t>写一写</a:t>
              </a: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682" y="1926102"/>
            <a:ext cx="1679222" cy="167922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389" y="1923678"/>
            <a:ext cx="1679222" cy="167922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974" y="1926102"/>
            <a:ext cx="1679222" cy="1679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66" y="1926102"/>
            <a:ext cx="1679222" cy="167922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66" y="1926102"/>
            <a:ext cx="1679222" cy="167922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38845" y="-21737"/>
            <a:ext cx="1539798" cy="1214316"/>
            <a:chOff x="391219" y="-21737"/>
            <a:chExt cx="1539798" cy="1214316"/>
          </a:xfrm>
        </p:grpSpPr>
        <p:grpSp>
          <p:nvGrpSpPr>
            <p:cNvPr id="3" name="组合 2"/>
            <p:cNvGrpSpPr/>
            <p:nvPr/>
          </p:nvGrpSpPr>
          <p:grpSpPr>
            <a:xfrm>
              <a:off x="391219" y="-21737"/>
              <a:ext cx="1539798" cy="1214316"/>
              <a:chOff x="323528" y="133271"/>
              <a:chExt cx="1539798" cy="1214316"/>
            </a:xfrm>
          </p:grpSpPr>
          <p:pic>
            <p:nvPicPr>
              <p:cNvPr id="5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57"/>
              <a:stretch>
                <a:fillRect/>
              </a:stretch>
            </p:blipFill>
            <p:spPr bwMode="auto">
              <a:xfrm>
                <a:off x="503671" y="214539"/>
                <a:ext cx="127246" cy="695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6" name="组合 164"/>
              <p:cNvGrpSpPr/>
              <p:nvPr/>
            </p:nvGrpSpPr>
            <p:grpSpPr bwMode="auto">
              <a:xfrm>
                <a:off x="416311" y="910302"/>
                <a:ext cx="1447015" cy="437285"/>
                <a:chOff x="3430455" y="2600130"/>
                <a:chExt cx="2620549" cy="517282"/>
              </a:xfrm>
            </p:grpSpPr>
            <p:sp>
              <p:nvSpPr>
                <p:cNvPr id="11" name="矩形 10"/>
                <p:cNvSpPr/>
                <p:nvPr/>
              </p:nvSpPr>
              <p:spPr>
                <a:xfrm>
                  <a:off x="3430455" y="2600130"/>
                  <a:ext cx="2409529" cy="517280"/>
                </a:xfrm>
                <a:prstGeom prst="rect">
                  <a:avLst/>
                </a:prstGeom>
                <a:solidFill>
                  <a:srgbClr val="6CAA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12" name="燕尾形 11"/>
                <p:cNvSpPr/>
                <p:nvPr/>
              </p:nvSpPr>
              <p:spPr>
                <a:xfrm rot="10800000">
                  <a:off x="5669619" y="2600132"/>
                  <a:ext cx="381385" cy="517280"/>
                </a:xfrm>
                <a:prstGeom prst="chevron">
                  <a:avLst>
                    <a:gd name="adj" fmla="val 32172"/>
                  </a:avLst>
                </a:prstGeom>
                <a:solidFill>
                  <a:srgbClr val="6CAA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7" name="燕尾形 6"/>
              <p:cNvSpPr/>
              <p:nvPr/>
            </p:nvSpPr>
            <p:spPr bwMode="auto">
              <a:xfrm rot="10800000" flipH="1">
                <a:off x="323528" y="910303"/>
                <a:ext cx="210593" cy="437284"/>
              </a:xfrm>
              <a:prstGeom prst="chevron">
                <a:avLst>
                  <a:gd name="adj" fmla="val 32172"/>
                </a:avLst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8" name="直接连接符 7"/>
              <p:cNvCxnSpPr/>
              <p:nvPr/>
            </p:nvCxnSpPr>
            <p:spPr bwMode="auto">
              <a:xfrm>
                <a:off x="344240" y="939813"/>
                <a:ext cx="1504950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 bwMode="auto">
              <a:xfrm>
                <a:off x="339477" y="1301981"/>
                <a:ext cx="1505992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9559" y="133271"/>
                <a:ext cx="127246" cy="7792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矩形 3"/>
            <p:cNvSpPr/>
            <p:nvPr/>
          </p:nvSpPr>
          <p:spPr>
            <a:xfrm>
              <a:off x="684064" y="773880"/>
              <a:ext cx="9541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方正大黑_GBK" panose="03000509000000000000" pitchFamily="65" charset="-122"/>
                  <a:ea typeface="方正大黑_GBK" panose="03000509000000000000" pitchFamily="65" charset="-122"/>
                </a:rPr>
                <a:t>写一写</a:t>
              </a: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682" y="1926102"/>
            <a:ext cx="1679222" cy="167922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389" y="1923678"/>
            <a:ext cx="1679222" cy="167922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974" y="1926102"/>
            <a:ext cx="1679222" cy="167922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66" y="1926102"/>
            <a:ext cx="1679222" cy="167922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38845" y="-21737"/>
            <a:ext cx="1539798" cy="1214316"/>
            <a:chOff x="391219" y="-21737"/>
            <a:chExt cx="1539798" cy="1214316"/>
          </a:xfrm>
        </p:grpSpPr>
        <p:grpSp>
          <p:nvGrpSpPr>
            <p:cNvPr id="3" name="组合 2"/>
            <p:cNvGrpSpPr/>
            <p:nvPr/>
          </p:nvGrpSpPr>
          <p:grpSpPr>
            <a:xfrm>
              <a:off x="391219" y="-21737"/>
              <a:ext cx="1539798" cy="1214316"/>
              <a:chOff x="323528" y="133271"/>
              <a:chExt cx="1539798" cy="1214316"/>
            </a:xfrm>
          </p:grpSpPr>
          <p:pic>
            <p:nvPicPr>
              <p:cNvPr id="5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57"/>
              <a:stretch>
                <a:fillRect/>
              </a:stretch>
            </p:blipFill>
            <p:spPr bwMode="auto">
              <a:xfrm>
                <a:off x="503671" y="214539"/>
                <a:ext cx="127246" cy="695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6" name="组合 164"/>
              <p:cNvGrpSpPr/>
              <p:nvPr/>
            </p:nvGrpSpPr>
            <p:grpSpPr bwMode="auto">
              <a:xfrm>
                <a:off x="416311" y="910302"/>
                <a:ext cx="1447015" cy="437285"/>
                <a:chOff x="3430455" y="2600130"/>
                <a:chExt cx="2620549" cy="517282"/>
              </a:xfrm>
            </p:grpSpPr>
            <p:sp>
              <p:nvSpPr>
                <p:cNvPr id="11" name="矩形 10"/>
                <p:cNvSpPr/>
                <p:nvPr/>
              </p:nvSpPr>
              <p:spPr>
                <a:xfrm>
                  <a:off x="3430455" y="2600130"/>
                  <a:ext cx="2409529" cy="517280"/>
                </a:xfrm>
                <a:prstGeom prst="rect">
                  <a:avLst/>
                </a:prstGeom>
                <a:solidFill>
                  <a:srgbClr val="6CAA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12" name="燕尾形 11"/>
                <p:cNvSpPr/>
                <p:nvPr/>
              </p:nvSpPr>
              <p:spPr>
                <a:xfrm rot="10800000">
                  <a:off x="5669619" y="2600132"/>
                  <a:ext cx="381385" cy="517280"/>
                </a:xfrm>
                <a:prstGeom prst="chevron">
                  <a:avLst>
                    <a:gd name="adj" fmla="val 32172"/>
                  </a:avLst>
                </a:prstGeom>
                <a:solidFill>
                  <a:srgbClr val="6CAA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7" name="燕尾形 6"/>
              <p:cNvSpPr/>
              <p:nvPr/>
            </p:nvSpPr>
            <p:spPr bwMode="auto">
              <a:xfrm rot="10800000" flipH="1">
                <a:off x="323528" y="910303"/>
                <a:ext cx="210593" cy="437284"/>
              </a:xfrm>
              <a:prstGeom prst="chevron">
                <a:avLst>
                  <a:gd name="adj" fmla="val 32172"/>
                </a:avLst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8" name="直接连接符 7"/>
              <p:cNvCxnSpPr/>
              <p:nvPr/>
            </p:nvCxnSpPr>
            <p:spPr bwMode="auto">
              <a:xfrm>
                <a:off x="344240" y="939813"/>
                <a:ext cx="1504950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 bwMode="auto">
              <a:xfrm>
                <a:off x="339477" y="1301981"/>
                <a:ext cx="1505992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9559" y="133271"/>
                <a:ext cx="127246" cy="7792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矩形 3"/>
            <p:cNvSpPr/>
            <p:nvPr/>
          </p:nvSpPr>
          <p:spPr>
            <a:xfrm>
              <a:off x="684064" y="773880"/>
              <a:ext cx="9541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方正大黑_GBK" panose="03000509000000000000" pitchFamily="65" charset="-122"/>
                  <a:ea typeface="方正大黑_GBK" panose="03000509000000000000" pitchFamily="65" charset="-122"/>
                </a:rPr>
                <a:t>写一写</a:t>
              </a: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682" y="1926102"/>
            <a:ext cx="1679222" cy="167922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389" y="1923678"/>
            <a:ext cx="1679222" cy="167922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1974" y="1926102"/>
            <a:ext cx="1679222" cy="167922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66" y="1926102"/>
            <a:ext cx="1679222" cy="167922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38845" y="-21737"/>
            <a:ext cx="1539798" cy="1214316"/>
            <a:chOff x="391219" y="-21737"/>
            <a:chExt cx="1539798" cy="1214316"/>
          </a:xfrm>
        </p:grpSpPr>
        <p:grpSp>
          <p:nvGrpSpPr>
            <p:cNvPr id="3" name="组合 2"/>
            <p:cNvGrpSpPr/>
            <p:nvPr/>
          </p:nvGrpSpPr>
          <p:grpSpPr>
            <a:xfrm>
              <a:off x="391219" y="-21737"/>
              <a:ext cx="1539798" cy="1214316"/>
              <a:chOff x="323528" y="133271"/>
              <a:chExt cx="1539798" cy="1214316"/>
            </a:xfrm>
          </p:grpSpPr>
          <p:pic>
            <p:nvPicPr>
              <p:cNvPr id="5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57"/>
              <a:stretch>
                <a:fillRect/>
              </a:stretch>
            </p:blipFill>
            <p:spPr bwMode="auto">
              <a:xfrm>
                <a:off x="503671" y="214539"/>
                <a:ext cx="127246" cy="695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6" name="组合 164"/>
              <p:cNvGrpSpPr/>
              <p:nvPr/>
            </p:nvGrpSpPr>
            <p:grpSpPr bwMode="auto">
              <a:xfrm>
                <a:off x="416311" y="910302"/>
                <a:ext cx="1447015" cy="437285"/>
                <a:chOff x="3430455" y="2600130"/>
                <a:chExt cx="2620549" cy="517282"/>
              </a:xfrm>
            </p:grpSpPr>
            <p:sp>
              <p:nvSpPr>
                <p:cNvPr id="11" name="矩形 10"/>
                <p:cNvSpPr/>
                <p:nvPr/>
              </p:nvSpPr>
              <p:spPr>
                <a:xfrm>
                  <a:off x="3430455" y="2600130"/>
                  <a:ext cx="2409529" cy="517280"/>
                </a:xfrm>
                <a:prstGeom prst="rect">
                  <a:avLst/>
                </a:prstGeom>
                <a:solidFill>
                  <a:srgbClr val="6CAA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12" name="燕尾形 11"/>
                <p:cNvSpPr/>
                <p:nvPr/>
              </p:nvSpPr>
              <p:spPr>
                <a:xfrm rot="10800000">
                  <a:off x="5669619" y="2600132"/>
                  <a:ext cx="381385" cy="517280"/>
                </a:xfrm>
                <a:prstGeom prst="chevron">
                  <a:avLst>
                    <a:gd name="adj" fmla="val 32172"/>
                  </a:avLst>
                </a:prstGeom>
                <a:solidFill>
                  <a:srgbClr val="6CAA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7" name="燕尾形 6"/>
              <p:cNvSpPr/>
              <p:nvPr/>
            </p:nvSpPr>
            <p:spPr bwMode="auto">
              <a:xfrm rot="10800000" flipH="1">
                <a:off x="323528" y="910303"/>
                <a:ext cx="210593" cy="437284"/>
              </a:xfrm>
              <a:prstGeom prst="chevron">
                <a:avLst>
                  <a:gd name="adj" fmla="val 32172"/>
                </a:avLst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8" name="直接连接符 7"/>
              <p:cNvCxnSpPr/>
              <p:nvPr/>
            </p:nvCxnSpPr>
            <p:spPr bwMode="auto">
              <a:xfrm>
                <a:off x="344240" y="939813"/>
                <a:ext cx="1504950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 bwMode="auto">
              <a:xfrm>
                <a:off x="339477" y="1301981"/>
                <a:ext cx="1505992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9559" y="133271"/>
                <a:ext cx="127246" cy="7792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矩形 3"/>
            <p:cNvSpPr/>
            <p:nvPr/>
          </p:nvSpPr>
          <p:spPr>
            <a:xfrm>
              <a:off x="684064" y="773880"/>
              <a:ext cx="9541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方正大黑_GBK" panose="03000509000000000000" pitchFamily="65" charset="-122"/>
                  <a:ea typeface="方正大黑_GBK" panose="03000509000000000000" pitchFamily="65" charset="-122"/>
                </a:rPr>
                <a:t>写一写</a:t>
              </a: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682" y="1926102"/>
            <a:ext cx="1679222" cy="167922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389" y="1923678"/>
            <a:ext cx="1679222" cy="167922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974" y="1926102"/>
            <a:ext cx="1679222" cy="167922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66" y="1926102"/>
            <a:ext cx="1679222" cy="167922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38845" y="-21737"/>
            <a:ext cx="1539798" cy="1214316"/>
            <a:chOff x="391219" y="-21737"/>
            <a:chExt cx="1539798" cy="1214316"/>
          </a:xfrm>
        </p:grpSpPr>
        <p:grpSp>
          <p:nvGrpSpPr>
            <p:cNvPr id="3" name="组合 2"/>
            <p:cNvGrpSpPr/>
            <p:nvPr/>
          </p:nvGrpSpPr>
          <p:grpSpPr>
            <a:xfrm>
              <a:off x="391219" y="-21737"/>
              <a:ext cx="1539798" cy="1214316"/>
              <a:chOff x="323528" y="133271"/>
              <a:chExt cx="1539798" cy="1214316"/>
            </a:xfrm>
          </p:grpSpPr>
          <p:pic>
            <p:nvPicPr>
              <p:cNvPr id="5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57"/>
              <a:stretch>
                <a:fillRect/>
              </a:stretch>
            </p:blipFill>
            <p:spPr bwMode="auto">
              <a:xfrm>
                <a:off x="503671" y="214539"/>
                <a:ext cx="127246" cy="695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6" name="组合 164"/>
              <p:cNvGrpSpPr/>
              <p:nvPr/>
            </p:nvGrpSpPr>
            <p:grpSpPr bwMode="auto">
              <a:xfrm>
                <a:off x="416311" y="910302"/>
                <a:ext cx="1447015" cy="437285"/>
                <a:chOff x="3430455" y="2600130"/>
                <a:chExt cx="2620549" cy="517282"/>
              </a:xfrm>
            </p:grpSpPr>
            <p:sp>
              <p:nvSpPr>
                <p:cNvPr id="11" name="矩形 10"/>
                <p:cNvSpPr/>
                <p:nvPr/>
              </p:nvSpPr>
              <p:spPr>
                <a:xfrm>
                  <a:off x="3430455" y="2600130"/>
                  <a:ext cx="2409529" cy="517280"/>
                </a:xfrm>
                <a:prstGeom prst="rect">
                  <a:avLst/>
                </a:prstGeom>
                <a:solidFill>
                  <a:srgbClr val="6CAA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12" name="燕尾形 11"/>
                <p:cNvSpPr/>
                <p:nvPr/>
              </p:nvSpPr>
              <p:spPr>
                <a:xfrm rot="10800000">
                  <a:off x="5669619" y="2600132"/>
                  <a:ext cx="381385" cy="517280"/>
                </a:xfrm>
                <a:prstGeom prst="chevron">
                  <a:avLst>
                    <a:gd name="adj" fmla="val 32172"/>
                  </a:avLst>
                </a:prstGeom>
                <a:solidFill>
                  <a:srgbClr val="6CAA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7" name="燕尾形 6"/>
              <p:cNvSpPr/>
              <p:nvPr/>
            </p:nvSpPr>
            <p:spPr bwMode="auto">
              <a:xfrm rot="10800000" flipH="1">
                <a:off x="323528" y="910303"/>
                <a:ext cx="210593" cy="437284"/>
              </a:xfrm>
              <a:prstGeom prst="chevron">
                <a:avLst>
                  <a:gd name="adj" fmla="val 32172"/>
                </a:avLst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8" name="直接连接符 7"/>
              <p:cNvCxnSpPr/>
              <p:nvPr/>
            </p:nvCxnSpPr>
            <p:spPr bwMode="auto">
              <a:xfrm>
                <a:off x="344240" y="939813"/>
                <a:ext cx="1504950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 bwMode="auto">
              <a:xfrm>
                <a:off x="339477" y="1301981"/>
                <a:ext cx="1505992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9559" y="133271"/>
                <a:ext cx="127246" cy="7792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矩形 3"/>
            <p:cNvSpPr/>
            <p:nvPr/>
          </p:nvSpPr>
          <p:spPr>
            <a:xfrm>
              <a:off x="684064" y="773880"/>
              <a:ext cx="9541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方正大黑_GBK" panose="03000509000000000000" pitchFamily="65" charset="-122"/>
                  <a:ea typeface="方正大黑_GBK" panose="03000509000000000000" pitchFamily="65" charset="-122"/>
                </a:rPr>
                <a:t>写一写</a:t>
              </a: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682" y="1926102"/>
            <a:ext cx="1679222" cy="167922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1389" y="1923678"/>
            <a:ext cx="1679222" cy="167922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974" y="1926102"/>
            <a:ext cx="1679222" cy="167922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66" y="1926102"/>
            <a:ext cx="1679222" cy="167922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38845" y="-21737"/>
            <a:ext cx="1539798" cy="1214316"/>
            <a:chOff x="391219" y="-21737"/>
            <a:chExt cx="1539798" cy="1214316"/>
          </a:xfrm>
        </p:grpSpPr>
        <p:grpSp>
          <p:nvGrpSpPr>
            <p:cNvPr id="3" name="组合 2"/>
            <p:cNvGrpSpPr/>
            <p:nvPr/>
          </p:nvGrpSpPr>
          <p:grpSpPr>
            <a:xfrm>
              <a:off x="391219" y="-21737"/>
              <a:ext cx="1539798" cy="1214316"/>
              <a:chOff x="323528" y="133271"/>
              <a:chExt cx="1539798" cy="1214316"/>
            </a:xfrm>
          </p:grpSpPr>
          <p:pic>
            <p:nvPicPr>
              <p:cNvPr id="5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57"/>
              <a:stretch>
                <a:fillRect/>
              </a:stretch>
            </p:blipFill>
            <p:spPr bwMode="auto">
              <a:xfrm>
                <a:off x="503671" y="214539"/>
                <a:ext cx="127246" cy="695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6" name="组合 164"/>
              <p:cNvGrpSpPr/>
              <p:nvPr/>
            </p:nvGrpSpPr>
            <p:grpSpPr bwMode="auto">
              <a:xfrm>
                <a:off x="416311" y="910302"/>
                <a:ext cx="1447015" cy="437285"/>
                <a:chOff x="3430455" y="2600130"/>
                <a:chExt cx="2620549" cy="517282"/>
              </a:xfrm>
            </p:grpSpPr>
            <p:sp>
              <p:nvSpPr>
                <p:cNvPr id="11" name="矩形 10"/>
                <p:cNvSpPr/>
                <p:nvPr/>
              </p:nvSpPr>
              <p:spPr>
                <a:xfrm>
                  <a:off x="3430455" y="2600130"/>
                  <a:ext cx="2409529" cy="517280"/>
                </a:xfrm>
                <a:prstGeom prst="rect">
                  <a:avLst/>
                </a:prstGeom>
                <a:solidFill>
                  <a:srgbClr val="6CAA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12" name="燕尾形 11"/>
                <p:cNvSpPr/>
                <p:nvPr/>
              </p:nvSpPr>
              <p:spPr>
                <a:xfrm rot="10800000">
                  <a:off x="5669619" y="2600132"/>
                  <a:ext cx="381385" cy="517280"/>
                </a:xfrm>
                <a:prstGeom prst="chevron">
                  <a:avLst>
                    <a:gd name="adj" fmla="val 32172"/>
                  </a:avLst>
                </a:prstGeom>
                <a:solidFill>
                  <a:srgbClr val="6CAA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7" name="燕尾形 6"/>
              <p:cNvSpPr/>
              <p:nvPr/>
            </p:nvSpPr>
            <p:spPr bwMode="auto">
              <a:xfrm rot="10800000" flipH="1">
                <a:off x="323528" y="910303"/>
                <a:ext cx="210593" cy="437284"/>
              </a:xfrm>
              <a:prstGeom prst="chevron">
                <a:avLst>
                  <a:gd name="adj" fmla="val 32172"/>
                </a:avLst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8" name="直接连接符 7"/>
              <p:cNvCxnSpPr/>
              <p:nvPr/>
            </p:nvCxnSpPr>
            <p:spPr bwMode="auto">
              <a:xfrm>
                <a:off x="344240" y="939813"/>
                <a:ext cx="1504950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 bwMode="auto">
              <a:xfrm>
                <a:off x="339477" y="1301981"/>
                <a:ext cx="1505992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9559" y="133271"/>
                <a:ext cx="127246" cy="7792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矩形 3"/>
            <p:cNvSpPr/>
            <p:nvPr/>
          </p:nvSpPr>
          <p:spPr>
            <a:xfrm>
              <a:off x="684064" y="773880"/>
              <a:ext cx="9541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方正大黑_GBK" panose="03000509000000000000" pitchFamily="65" charset="-122"/>
                  <a:ea typeface="方正大黑_GBK" panose="03000509000000000000" pitchFamily="65" charset="-122"/>
                </a:rPr>
                <a:t>写一写</a:t>
              </a: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682" y="1926102"/>
            <a:ext cx="1679222" cy="167922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389" y="1923678"/>
            <a:ext cx="1679222" cy="167922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974" y="1926102"/>
            <a:ext cx="1679222" cy="167922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66" y="1926102"/>
            <a:ext cx="1679222" cy="167922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38845" y="-21737"/>
            <a:ext cx="1539798" cy="1214316"/>
            <a:chOff x="391219" y="-21737"/>
            <a:chExt cx="1539798" cy="1214316"/>
          </a:xfrm>
        </p:grpSpPr>
        <p:grpSp>
          <p:nvGrpSpPr>
            <p:cNvPr id="3" name="组合 2"/>
            <p:cNvGrpSpPr/>
            <p:nvPr/>
          </p:nvGrpSpPr>
          <p:grpSpPr>
            <a:xfrm>
              <a:off x="391219" y="-21737"/>
              <a:ext cx="1539798" cy="1214316"/>
              <a:chOff x="323528" y="133271"/>
              <a:chExt cx="1539798" cy="1214316"/>
            </a:xfrm>
          </p:grpSpPr>
          <p:pic>
            <p:nvPicPr>
              <p:cNvPr id="5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57"/>
              <a:stretch>
                <a:fillRect/>
              </a:stretch>
            </p:blipFill>
            <p:spPr bwMode="auto">
              <a:xfrm>
                <a:off x="503671" y="214539"/>
                <a:ext cx="127246" cy="695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6" name="组合 164"/>
              <p:cNvGrpSpPr/>
              <p:nvPr/>
            </p:nvGrpSpPr>
            <p:grpSpPr bwMode="auto">
              <a:xfrm>
                <a:off x="416311" y="910302"/>
                <a:ext cx="1447015" cy="437285"/>
                <a:chOff x="3430455" y="2600130"/>
                <a:chExt cx="2620549" cy="517282"/>
              </a:xfrm>
            </p:grpSpPr>
            <p:sp>
              <p:nvSpPr>
                <p:cNvPr id="11" name="矩形 10"/>
                <p:cNvSpPr/>
                <p:nvPr/>
              </p:nvSpPr>
              <p:spPr>
                <a:xfrm>
                  <a:off x="3430455" y="2600130"/>
                  <a:ext cx="2409529" cy="517280"/>
                </a:xfrm>
                <a:prstGeom prst="rect">
                  <a:avLst/>
                </a:prstGeom>
                <a:solidFill>
                  <a:srgbClr val="6CAA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12" name="燕尾形 11"/>
                <p:cNvSpPr/>
                <p:nvPr/>
              </p:nvSpPr>
              <p:spPr>
                <a:xfrm rot="10800000">
                  <a:off x="5669619" y="2600132"/>
                  <a:ext cx="381385" cy="517280"/>
                </a:xfrm>
                <a:prstGeom prst="chevron">
                  <a:avLst>
                    <a:gd name="adj" fmla="val 32172"/>
                  </a:avLst>
                </a:prstGeom>
                <a:solidFill>
                  <a:srgbClr val="6CAA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7" name="燕尾形 6"/>
              <p:cNvSpPr/>
              <p:nvPr/>
            </p:nvSpPr>
            <p:spPr bwMode="auto">
              <a:xfrm rot="10800000" flipH="1">
                <a:off x="323528" y="910303"/>
                <a:ext cx="210593" cy="437284"/>
              </a:xfrm>
              <a:prstGeom prst="chevron">
                <a:avLst>
                  <a:gd name="adj" fmla="val 32172"/>
                </a:avLst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8" name="直接连接符 7"/>
              <p:cNvCxnSpPr/>
              <p:nvPr/>
            </p:nvCxnSpPr>
            <p:spPr bwMode="auto">
              <a:xfrm>
                <a:off x="344240" y="939813"/>
                <a:ext cx="1504950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 bwMode="auto">
              <a:xfrm>
                <a:off x="339477" y="1301981"/>
                <a:ext cx="1505992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9559" y="133271"/>
                <a:ext cx="127246" cy="7792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矩形 3"/>
            <p:cNvSpPr/>
            <p:nvPr/>
          </p:nvSpPr>
          <p:spPr>
            <a:xfrm>
              <a:off x="684064" y="773880"/>
              <a:ext cx="9541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方正大黑_GBK" panose="03000509000000000000" pitchFamily="65" charset="-122"/>
                  <a:ea typeface="方正大黑_GBK" panose="03000509000000000000" pitchFamily="65" charset="-122"/>
                </a:rPr>
                <a:t>写一写</a:t>
              </a: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682" y="1926102"/>
            <a:ext cx="1679222" cy="167922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389" y="1923678"/>
            <a:ext cx="1679222" cy="167922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1974" y="1926102"/>
            <a:ext cx="1679222" cy="167922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66" y="1926102"/>
            <a:ext cx="1679222" cy="167922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38845" y="-21737"/>
            <a:ext cx="1539798" cy="1214316"/>
            <a:chOff x="391219" y="-21737"/>
            <a:chExt cx="1539798" cy="1214316"/>
          </a:xfrm>
        </p:grpSpPr>
        <p:grpSp>
          <p:nvGrpSpPr>
            <p:cNvPr id="3" name="组合 2"/>
            <p:cNvGrpSpPr/>
            <p:nvPr/>
          </p:nvGrpSpPr>
          <p:grpSpPr>
            <a:xfrm>
              <a:off x="391219" y="-21737"/>
              <a:ext cx="1539798" cy="1214316"/>
              <a:chOff x="323528" y="133271"/>
              <a:chExt cx="1539798" cy="1214316"/>
            </a:xfrm>
          </p:grpSpPr>
          <p:pic>
            <p:nvPicPr>
              <p:cNvPr id="5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57"/>
              <a:stretch>
                <a:fillRect/>
              </a:stretch>
            </p:blipFill>
            <p:spPr bwMode="auto">
              <a:xfrm>
                <a:off x="503671" y="214539"/>
                <a:ext cx="127246" cy="695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6" name="组合 164"/>
              <p:cNvGrpSpPr/>
              <p:nvPr/>
            </p:nvGrpSpPr>
            <p:grpSpPr bwMode="auto">
              <a:xfrm>
                <a:off x="416311" y="910302"/>
                <a:ext cx="1447015" cy="437285"/>
                <a:chOff x="3430455" y="2600130"/>
                <a:chExt cx="2620549" cy="517282"/>
              </a:xfrm>
            </p:grpSpPr>
            <p:sp>
              <p:nvSpPr>
                <p:cNvPr id="11" name="矩形 10"/>
                <p:cNvSpPr/>
                <p:nvPr/>
              </p:nvSpPr>
              <p:spPr>
                <a:xfrm>
                  <a:off x="3430455" y="2600130"/>
                  <a:ext cx="2409529" cy="517280"/>
                </a:xfrm>
                <a:prstGeom prst="rect">
                  <a:avLst/>
                </a:prstGeom>
                <a:solidFill>
                  <a:srgbClr val="6CAA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12" name="燕尾形 11"/>
                <p:cNvSpPr/>
                <p:nvPr/>
              </p:nvSpPr>
              <p:spPr>
                <a:xfrm rot="10800000">
                  <a:off x="5669619" y="2600132"/>
                  <a:ext cx="381385" cy="517280"/>
                </a:xfrm>
                <a:prstGeom prst="chevron">
                  <a:avLst>
                    <a:gd name="adj" fmla="val 32172"/>
                  </a:avLst>
                </a:prstGeom>
                <a:solidFill>
                  <a:srgbClr val="6CAA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7" name="燕尾形 6"/>
              <p:cNvSpPr/>
              <p:nvPr/>
            </p:nvSpPr>
            <p:spPr bwMode="auto">
              <a:xfrm rot="10800000" flipH="1">
                <a:off x="323528" y="910303"/>
                <a:ext cx="210593" cy="437284"/>
              </a:xfrm>
              <a:prstGeom prst="chevron">
                <a:avLst>
                  <a:gd name="adj" fmla="val 32172"/>
                </a:avLst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8" name="直接连接符 7"/>
              <p:cNvCxnSpPr/>
              <p:nvPr/>
            </p:nvCxnSpPr>
            <p:spPr bwMode="auto">
              <a:xfrm>
                <a:off x="344240" y="939813"/>
                <a:ext cx="1504950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 bwMode="auto">
              <a:xfrm>
                <a:off x="339477" y="1301981"/>
                <a:ext cx="1505992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9559" y="133271"/>
                <a:ext cx="127246" cy="7792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矩形 3"/>
            <p:cNvSpPr/>
            <p:nvPr/>
          </p:nvSpPr>
          <p:spPr>
            <a:xfrm>
              <a:off x="684064" y="773880"/>
              <a:ext cx="9541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方正大黑_GBK" panose="03000509000000000000" pitchFamily="65" charset="-122"/>
                  <a:ea typeface="方正大黑_GBK" panose="03000509000000000000" pitchFamily="65" charset="-122"/>
                </a:rPr>
                <a:t>写一写</a:t>
              </a: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682" y="1926102"/>
            <a:ext cx="1679222" cy="167922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389" y="1923678"/>
            <a:ext cx="1679222" cy="167922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974" y="1926102"/>
            <a:ext cx="1679222" cy="167922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638" y="942974"/>
            <a:ext cx="2438724" cy="1624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936" y="2859782"/>
            <a:ext cx="4154094" cy="1628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982" y="1231006"/>
            <a:ext cx="2171702" cy="1628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450" y="3219822"/>
            <a:ext cx="2444234" cy="1628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96" y="1234984"/>
            <a:ext cx="2438722" cy="1624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66" y="1926102"/>
            <a:ext cx="1679222" cy="167922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38845" y="-21737"/>
            <a:ext cx="1539798" cy="1214316"/>
            <a:chOff x="391219" y="-21737"/>
            <a:chExt cx="1539798" cy="1214316"/>
          </a:xfrm>
        </p:grpSpPr>
        <p:grpSp>
          <p:nvGrpSpPr>
            <p:cNvPr id="3" name="组合 2"/>
            <p:cNvGrpSpPr/>
            <p:nvPr/>
          </p:nvGrpSpPr>
          <p:grpSpPr>
            <a:xfrm>
              <a:off x="391219" y="-21737"/>
              <a:ext cx="1539798" cy="1214316"/>
              <a:chOff x="323528" y="133271"/>
              <a:chExt cx="1539798" cy="1214316"/>
            </a:xfrm>
          </p:grpSpPr>
          <p:pic>
            <p:nvPicPr>
              <p:cNvPr id="5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57"/>
              <a:stretch>
                <a:fillRect/>
              </a:stretch>
            </p:blipFill>
            <p:spPr bwMode="auto">
              <a:xfrm>
                <a:off x="503671" y="214539"/>
                <a:ext cx="127246" cy="695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6" name="组合 164"/>
              <p:cNvGrpSpPr/>
              <p:nvPr/>
            </p:nvGrpSpPr>
            <p:grpSpPr bwMode="auto">
              <a:xfrm>
                <a:off x="416311" y="910302"/>
                <a:ext cx="1447015" cy="437285"/>
                <a:chOff x="3430455" y="2600130"/>
                <a:chExt cx="2620549" cy="517282"/>
              </a:xfrm>
            </p:grpSpPr>
            <p:sp>
              <p:nvSpPr>
                <p:cNvPr id="11" name="矩形 10"/>
                <p:cNvSpPr/>
                <p:nvPr/>
              </p:nvSpPr>
              <p:spPr>
                <a:xfrm>
                  <a:off x="3430455" y="2600130"/>
                  <a:ext cx="2409529" cy="517280"/>
                </a:xfrm>
                <a:prstGeom prst="rect">
                  <a:avLst/>
                </a:prstGeom>
                <a:solidFill>
                  <a:srgbClr val="6CAA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12" name="燕尾形 11"/>
                <p:cNvSpPr/>
                <p:nvPr/>
              </p:nvSpPr>
              <p:spPr>
                <a:xfrm rot="10800000">
                  <a:off x="5669619" y="2600132"/>
                  <a:ext cx="381385" cy="517280"/>
                </a:xfrm>
                <a:prstGeom prst="chevron">
                  <a:avLst>
                    <a:gd name="adj" fmla="val 32172"/>
                  </a:avLst>
                </a:prstGeom>
                <a:solidFill>
                  <a:srgbClr val="6CAA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7" name="燕尾形 6"/>
              <p:cNvSpPr/>
              <p:nvPr/>
            </p:nvSpPr>
            <p:spPr bwMode="auto">
              <a:xfrm rot="10800000" flipH="1">
                <a:off x="323528" y="910303"/>
                <a:ext cx="210593" cy="437284"/>
              </a:xfrm>
              <a:prstGeom prst="chevron">
                <a:avLst>
                  <a:gd name="adj" fmla="val 32172"/>
                </a:avLst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8" name="直接连接符 7"/>
              <p:cNvCxnSpPr/>
              <p:nvPr/>
            </p:nvCxnSpPr>
            <p:spPr bwMode="auto">
              <a:xfrm>
                <a:off x="344240" y="939813"/>
                <a:ext cx="1504950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 bwMode="auto">
              <a:xfrm>
                <a:off x="339477" y="1301981"/>
                <a:ext cx="1505992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9559" y="133271"/>
                <a:ext cx="127246" cy="7792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矩形 3"/>
            <p:cNvSpPr/>
            <p:nvPr/>
          </p:nvSpPr>
          <p:spPr>
            <a:xfrm>
              <a:off x="684064" y="773880"/>
              <a:ext cx="9541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方正大黑_GBK" panose="03000509000000000000" pitchFamily="65" charset="-122"/>
                  <a:ea typeface="方正大黑_GBK" panose="03000509000000000000" pitchFamily="65" charset="-122"/>
                </a:rPr>
                <a:t>写一写</a:t>
              </a: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682" y="1926102"/>
            <a:ext cx="1679222" cy="167922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1389" y="1923678"/>
            <a:ext cx="1679222" cy="167922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974" y="1926102"/>
            <a:ext cx="1679222" cy="167922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38845" y="-21737"/>
            <a:ext cx="1539798" cy="1214316"/>
            <a:chOff x="391219" y="-21737"/>
            <a:chExt cx="1539798" cy="1214316"/>
          </a:xfrm>
        </p:grpSpPr>
        <p:grpSp>
          <p:nvGrpSpPr>
            <p:cNvPr id="3" name="组合 2"/>
            <p:cNvGrpSpPr/>
            <p:nvPr/>
          </p:nvGrpSpPr>
          <p:grpSpPr>
            <a:xfrm>
              <a:off x="391219" y="-21737"/>
              <a:ext cx="1539798" cy="1214316"/>
              <a:chOff x="323528" y="133271"/>
              <a:chExt cx="1539798" cy="1214316"/>
            </a:xfrm>
          </p:grpSpPr>
          <p:pic>
            <p:nvPicPr>
              <p:cNvPr id="5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57"/>
              <a:stretch>
                <a:fillRect/>
              </a:stretch>
            </p:blipFill>
            <p:spPr bwMode="auto">
              <a:xfrm>
                <a:off x="503671" y="214539"/>
                <a:ext cx="127246" cy="695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6" name="组合 164"/>
              <p:cNvGrpSpPr/>
              <p:nvPr/>
            </p:nvGrpSpPr>
            <p:grpSpPr bwMode="auto">
              <a:xfrm>
                <a:off x="416311" y="910302"/>
                <a:ext cx="1447015" cy="437285"/>
                <a:chOff x="3430455" y="2600130"/>
                <a:chExt cx="2620549" cy="517282"/>
              </a:xfrm>
            </p:grpSpPr>
            <p:sp>
              <p:nvSpPr>
                <p:cNvPr id="11" name="矩形 10"/>
                <p:cNvSpPr/>
                <p:nvPr/>
              </p:nvSpPr>
              <p:spPr>
                <a:xfrm>
                  <a:off x="3430455" y="2600130"/>
                  <a:ext cx="2409529" cy="517280"/>
                </a:xfrm>
                <a:prstGeom prst="rect">
                  <a:avLst/>
                </a:prstGeom>
                <a:solidFill>
                  <a:srgbClr val="6CAA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12" name="燕尾形 11"/>
                <p:cNvSpPr/>
                <p:nvPr/>
              </p:nvSpPr>
              <p:spPr>
                <a:xfrm rot="10800000">
                  <a:off x="5669619" y="2600132"/>
                  <a:ext cx="381385" cy="517280"/>
                </a:xfrm>
                <a:prstGeom prst="chevron">
                  <a:avLst>
                    <a:gd name="adj" fmla="val 32172"/>
                  </a:avLst>
                </a:prstGeom>
                <a:solidFill>
                  <a:srgbClr val="6CAA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7" name="燕尾形 6"/>
              <p:cNvSpPr/>
              <p:nvPr/>
            </p:nvSpPr>
            <p:spPr bwMode="auto">
              <a:xfrm rot="10800000" flipH="1">
                <a:off x="323528" y="910303"/>
                <a:ext cx="210593" cy="437284"/>
              </a:xfrm>
              <a:prstGeom prst="chevron">
                <a:avLst>
                  <a:gd name="adj" fmla="val 32172"/>
                </a:avLst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8" name="直接连接符 7"/>
              <p:cNvCxnSpPr/>
              <p:nvPr/>
            </p:nvCxnSpPr>
            <p:spPr bwMode="auto">
              <a:xfrm>
                <a:off x="344240" y="939813"/>
                <a:ext cx="1504950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 bwMode="auto">
              <a:xfrm>
                <a:off x="339477" y="1301981"/>
                <a:ext cx="1505992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9559" y="133271"/>
                <a:ext cx="127246" cy="7792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矩形 3"/>
            <p:cNvSpPr/>
            <p:nvPr/>
          </p:nvSpPr>
          <p:spPr>
            <a:xfrm>
              <a:off x="684064" y="773880"/>
              <a:ext cx="9541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方正大黑_GBK" panose="03000509000000000000" pitchFamily="65" charset="-122"/>
                  <a:ea typeface="方正大黑_GBK" panose="03000509000000000000" pitchFamily="65" charset="-122"/>
                </a:rPr>
                <a:t>写一写</a:t>
              </a: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926102"/>
            <a:ext cx="1679222" cy="167922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1926102"/>
            <a:ext cx="1679222" cy="167922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38845" y="-21737"/>
            <a:ext cx="1539798" cy="1214316"/>
            <a:chOff x="391219" y="-21737"/>
            <a:chExt cx="1539798" cy="1214316"/>
          </a:xfrm>
        </p:grpSpPr>
        <p:grpSp>
          <p:nvGrpSpPr>
            <p:cNvPr id="3" name="组合 2"/>
            <p:cNvGrpSpPr/>
            <p:nvPr/>
          </p:nvGrpSpPr>
          <p:grpSpPr>
            <a:xfrm>
              <a:off x="391219" y="-21737"/>
              <a:ext cx="1539798" cy="1214316"/>
              <a:chOff x="323528" y="133271"/>
              <a:chExt cx="1539798" cy="1214316"/>
            </a:xfrm>
          </p:grpSpPr>
          <p:pic>
            <p:nvPicPr>
              <p:cNvPr id="5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57"/>
              <a:stretch>
                <a:fillRect/>
              </a:stretch>
            </p:blipFill>
            <p:spPr bwMode="auto">
              <a:xfrm>
                <a:off x="503671" y="214539"/>
                <a:ext cx="127246" cy="695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6" name="组合 164"/>
              <p:cNvGrpSpPr/>
              <p:nvPr/>
            </p:nvGrpSpPr>
            <p:grpSpPr bwMode="auto">
              <a:xfrm>
                <a:off x="416311" y="910302"/>
                <a:ext cx="1447015" cy="437285"/>
                <a:chOff x="3430455" y="2600130"/>
                <a:chExt cx="2620549" cy="517282"/>
              </a:xfrm>
            </p:grpSpPr>
            <p:sp>
              <p:nvSpPr>
                <p:cNvPr id="11" name="矩形 10"/>
                <p:cNvSpPr/>
                <p:nvPr/>
              </p:nvSpPr>
              <p:spPr>
                <a:xfrm>
                  <a:off x="3430455" y="2600130"/>
                  <a:ext cx="2409529" cy="517280"/>
                </a:xfrm>
                <a:prstGeom prst="rect">
                  <a:avLst/>
                </a:prstGeom>
                <a:solidFill>
                  <a:srgbClr val="6CAA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12" name="燕尾形 11"/>
                <p:cNvSpPr/>
                <p:nvPr/>
              </p:nvSpPr>
              <p:spPr>
                <a:xfrm rot="10800000">
                  <a:off x="5669619" y="2600132"/>
                  <a:ext cx="381385" cy="517280"/>
                </a:xfrm>
                <a:prstGeom prst="chevron">
                  <a:avLst>
                    <a:gd name="adj" fmla="val 32172"/>
                  </a:avLst>
                </a:prstGeom>
                <a:solidFill>
                  <a:srgbClr val="6CAA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7" name="燕尾形 6"/>
              <p:cNvSpPr/>
              <p:nvPr/>
            </p:nvSpPr>
            <p:spPr bwMode="auto">
              <a:xfrm rot="10800000" flipH="1">
                <a:off x="323528" y="910303"/>
                <a:ext cx="210593" cy="437284"/>
              </a:xfrm>
              <a:prstGeom prst="chevron">
                <a:avLst>
                  <a:gd name="adj" fmla="val 32172"/>
                </a:avLst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8" name="直接连接符 7"/>
              <p:cNvCxnSpPr/>
              <p:nvPr/>
            </p:nvCxnSpPr>
            <p:spPr bwMode="auto">
              <a:xfrm>
                <a:off x="344240" y="939813"/>
                <a:ext cx="1504950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 bwMode="auto">
              <a:xfrm>
                <a:off x="339477" y="1301981"/>
                <a:ext cx="1505992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9559" y="133271"/>
                <a:ext cx="127246" cy="7792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矩形 3"/>
            <p:cNvSpPr/>
            <p:nvPr/>
          </p:nvSpPr>
          <p:spPr>
            <a:xfrm>
              <a:off x="684064" y="773880"/>
              <a:ext cx="9541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方正大黑_GBK" panose="03000509000000000000" pitchFamily="65" charset="-122"/>
                  <a:ea typeface="方正大黑_GBK" panose="03000509000000000000" pitchFamily="65" charset="-122"/>
                </a:rPr>
                <a:t>写一写</a:t>
              </a: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926102"/>
            <a:ext cx="1679222" cy="167922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926102"/>
            <a:ext cx="1679222" cy="167922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926102"/>
            <a:ext cx="1679222" cy="167922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0" y="764832"/>
            <a:ext cx="91516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smtClean="0">
                <a:solidFill>
                  <a:srgbClr val="E63933"/>
                </a:solidFill>
                <a:latin typeface="方正大标宋_GBK" panose="03000509000000000000" pitchFamily="65" charset="-122"/>
                <a:ea typeface="方正大标宋_GBK" panose="03000509000000000000" pitchFamily="65" charset="-122"/>
              </a:rPr>
              <a:t>《</a:t>
            </a:r>
            <a:r>
              <a:rPr lang="zh-CN" altLang="en-US" sz="2200" dirty="0" smtClean="0">
                <a:solidFill>
                  <a:srgbClr val="E63933"/>
                </a:solidFill>
                <a:latin typeface="方正大标宋_GBK" panose="03000509000000000000" pitchFamily="65" charset="-122"/>
                <a:ea typeface="方正大标宋_GBK" panose="03000509000000000000" pitchFamily="65" charset="-122"/>
              </a:rPr>
              <a:t>冀中</a:t>
            </a:r>
            <a:r>
              <a:rPr lang="zh-CN" altLang="en-US" sz="2200" dirty="0">
                <a:solidFill>
                  <a:srgbClr val="E63933"/>
                </a:solidFill>
                <a:latin typeface="方正大标宋_GBK" panose="03000509000000000000" pitchFamily="65" charset="-122"/>
                <a:ea typeface="方正大标宋_GBK" panose="03000509000000000000" pitchFamily="65" charset="-122"/>
              </a:rPr>
              <a:t>的</a:t>
            </a:r>
            <a:r>
              <a:rPr lang="zh-CN" altLang="en-US" sz="2200" dirty="0" smtClean="0">
                <a:solidFill>
                  <a:srgbClr val="E63933"/>
                </a:solidFill>
                <a:latin typeface="方正大标宋_GBK" panose="03000509000000000000" pitchFamily="65" charset="-122"/>
                <a:ea typeface="方正大标宋_GBK" panose="03000509000000000000" pitchFamily="65" charset="-122"/>
              </a:rPr>
              <a:t>地道战</a:t>
            </a:r>
            <a:r>
              <a:rPr lang="en-US" altLang="zh-CN" sz="2200" dirty="0" smtClean="0">
                <a:solidFill>
                  <a:srgbClr val="E63933"/>
                </a:solidFill>
                <a:latin typeface="方正大标宋_GBK" panose="03000509000000000000" pitchFamily="65" charset="-122"/>
                <a:ea typeface="方正大标宋_GBK" panose="03000509000000000000" pitchFamily="65" charset="-122"/>
              </a:rPr>
              <a:t>》</a:t>
            </a:r>
            <a:r>
              <a:rPr lang="zh-CN" altLang="en-US" sz="2200" dirty="0">
                <a:solidFill>
                  <a:srgbClr val="E63933"/>
                </a:solidFill>
                <a:latin typeface="方正大标宋_GBK" panose="03000509000000000000" pitchFamily="65" charset="-122"/>
                <a:ea typeface="方正大标宋_GBK" panose="03000509000000000000" pitchFamily="65" charset="-122"/>
              </a:rPr>
              <a:t>教学资料</a:t>
            </a:r>
            <a:r>
              <a:rPr lang="zh-CN" altLang="en-US" sz="2200" dirty="0" smtClean="0">
                <a:solidFill>
                  <a:srgbClr val="E63933"/>
                </a:solidFill>
                <a:latin typeface="方正大标宋_GBK" panose="03000509000000000000" pitchFamily="65" charset="-122"/>
                <a:ea typeface="方正大标宋_GBK" panose="03000509000000000000" pitchFamily="65" charset="-122"/>
              </a:rPr>
              <a:t>链接</a:t>
            </a:r>
            <a:endParaRPr lang="zh-CN" altLang="en-US" sz="2200" dirty="0">
              <a:solidFill>
                <a:srgbClr val="E63933"/>
              </a:solidFill>
              <a:latin typeface="方正大标宋_GBK" panose="03000509000000000000" pitchFamily="65" charset="-122"/>
              <a:ea typeface="方正大标宋_GBK" panose="03000509000000000000" pitchFamily="65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4175545" y="1380939"/>
            <a:ext cx="785290" cy="790964"/>
            <a:chOff x="5239123" y="1842146"/>
            <a:chExt cx="511595" cy="515292"/>
          </a:xfrm>
        </p:grpSpPr>
        <p:sp>
          <p:nvSpPr>
            <p:cNvPr id="30" name="矩形 29"/>
            <p:cNvSpPr/>
            <p:nvPr/>
          </p:nvSpPr>
          <p:spPr>
            <a:xfrm>
              <a:off x="5239123" y="1842146"/>
              <a:ext cx="511595" cy="515292"/>
            </a:xfrm>
            <a:prstGeom prst="rect">
              <a:avLst/>
            </a:prstGeom>
            <a:solidFill>
              <a:srgbClr val="BAD8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5721" y="1871612"/>
              <a:ext cx="458398" cy="458398"/>
            </a:xfrm>
            <a:prstGeom prst="rect">
              <a:avLst/>
            </a:prstGeom>
          </p:spPr>
        </p:pic>
      </p:grpSp>
      <p:grpSp>
        <p:nvGrpSpPr>
          <p:cNvPr id="32" name="组合 31"/>
          <p:cNvGrpSpPr/>
          <p:nvPr/>
        </p:nvGrpSpPr>
        <p:grpSpPr>
          <a:xfrm>
            <a:off x="1200297" y="2132344"/>
            <a:ext cx="6743407" cy="1014958"/>
            <a:chOff x="1200297" y="2132344"/>
            <a:chExt cx="6743407" cy="1014958"/>
          </a:xfrm>
        </p:grpSpPr>
        <p:sp>
          <p:nvSpPr>
            <p:cNvPr id="33" name="文本框 32"/>
            <p:cNvSpPr txBox="1"/>
            <p:nvPr/>
          </p:nvSpPr>
          <p:spPr>
            <a:xfrm>
              <a:off x="1200297" y="2306832"/>
              <a:ext cx="10575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rgbClr val="0055AB"/>
                  </a:solidFill>
                  <a:latin typeface="方正准圆_GBK" panose="03000509000000000000" pitchFamily="65" charset="-122"/>
                  <a:ea typeface="方正准圆_GBK" panose="03000509000000000000" pitchFamily="65" charset="-122"/>
                </a:rPr>
                <a:t>教学资料</a:t>
              </a:r>
              <a:endParaRPr lang="zh-CN" altLang="en-US" sz="1600" dirty="0">
                <a:solidFill>
                  <a:srgbClr val="0055AB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2257893" y="2132344"/>
              <a:ext cx="5685811" cy="1014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1600" dirty="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导学案</a:t>
              </a:r>
              <a:r>
                <a:rPr lang="zh-CN" altLang="en-US" sz="1600" dirty="0" smtClean="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设计　教案设计　教学实录　预习</a:t>
              </a:r>
              <a:r>
                <a:rPr lang="zh-CN" altLang="en-US" sz="1600" dirty="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卡</a:t>
              </a:r>
              <a:r>
                <a:rPr lang="zh-CN" altLang="en-US" sz="1600" dirty="0" smtClean="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设计　活动</a:t>
              </a:r>
              <a:r>
                <a:rPr lang="zh-CN" altLang="en-US" sz="1600" dirty="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卡</a:t>
              </a:r>
              <a:r>
                <a:rPr lang="zh-CN" altLang="en-US" sz="1600" dirty="0" smtClean="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设计　课时测评　课外积累</a:t>
              </a:r>
              <a:endParaRPr lang="zh-CN" altLang="en-US" sz="1600" dirty="0">
                <a:latin typeface="方正书宋_GBK" panose="03000509000000000000" pitchFamily="65" charset="-122"/>
                <a:ea typeface="方正书宋_GBK" panose="03000509000000000000" pitchFamily="65" charset="-122"/>
              </a:endParaRPr>
            </a:p>
          </p:txBody>
        </p:sp>
      </p:grpSp>
      <p:cxnSp>
        <p:nvCxnSpPr>
          <p:cNvPr id="35" name="直接连接符 34"/>
          <p:cNvCxnSpPr/>
          <p:nvPr/>
        </p:nvCxnSpPr>
        <p:spPr>
          <a:xfrm flipH="1">
            <a:off x="1327830" y="3316273"/>
            <a:ext cx="6546678" cy="0"/>
          </a:xfrm>
          <a:prstGeom prst="line">
            <a:avLst/>
          </a:prstGeom>
          <a:ln w="12700">
            <a:solidFill>
              <a:srgbClr val="E4482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组合 35"/>
          <p:cNvGrpSpPr/>
          <p:nvPr/>
        </p:nvGrpSpPr>
        <p:grpSpPr>
          <a:xfrm>
            <a:off x="1200297" y="4420782"/>
            <a:ext cx="6736687" cy="340236"/>
            <a:chOff x="1200297" y="4420782"/>
            <a:chExt cx="6736687" cy="340236"/>
          </a:xfrm>
        </p:grpSpPr>
        <p:sp>
          <p:nvSpPr>
            <p:cNvPr id="37" name="文本框 36"/>
            <p:cNvSpPr txBox="1"/>
            <p:nvPr/>
          </p:nvSpPr>
          <p:spPr>
            <a:xfrm>
              <a:off x="1200297" y="4420782"/>
              <a:ext cx="10575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rgbClr val="0055AB"/>
                  </a:solidFill>
                  <a:latin typeface="方正准圆_GBK" panose="03000509000000000000" pitchFamily="65" charset="-122"/>
                  <a:ea typeface="方正准圆_GBK" panose="03000509000000000000" pitchFamily="65" charset="-122"/>
                </a:rPr>
                <a:t>学习工具</a:t>
              </a:r>
              <a:endParaRPr lang="zh-CN" altLang="en-US" sz="1600" dirty="0">
                <a:solidFill>
                  <a:srgbClr val="0055AB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2257894" y="4422464"/>
              <a:ext cx="56790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生字笔顺演示　课文词语</a:t>
              </a:r>
              <a:r>
                <a:rPr lang="zh-CN" altLang="en-US" sz="1600" dirty="0" smtClean="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听写　</a:t>
              </a:r>
              <a:r>
                <a:rPr lang="zh-CN" altLang="en-US" sz="1600" dirty="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课文原声</a:t>
              </a:r>
              <a:r>
                <a:rPr lang="zh-CN" altLang="en-US" sz="1600" dirty="0" smtClean="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朗读　</a:t>
              </a:r>
              <a:r>
                <a:rPr lang="zh-CN" altLang="en-US" sz="1600" dirty="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课文类文</a:t>
              </a:r>
              <a:r>
                <a:rPr lang="zh-CN" altLang="en-US" sz="1600" dirty="0" smtClean="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阅读</a:t>
              </a:r>
              <a:endParaRPr lang="zh-CN" altLang="en-US" sz="1600" dirty="0">
                <a:latin typeface="方正书宋_GBK" panose="03000509000000000000" pitchFamily="65" charset="-122"/>
                <a:ea typeface="方正书宋_GBK" panose="03000509000000000000" pitchFamily="65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4175545" y="3488752"/>
            <a:ext cx="785290" cy="790964"/>
            <a:chOff x="5239123" y="1842146"/>
            <a:chExt cx="511595" cy="515292"/>
          </a:xfrm>
        </p:grpSpPr>
        <p:sp>
          <p:nvSpPr>
            <p:cNvPr id="40" name="矩形 39"/>
            <p:cNvSpPr/>
            <p:nvPr/>
          </p:nvSpPr>
          <p:spPr>
            <a:xfrm>
              <a:off x="5239123" y="1842146"/>
              <a:ext cx="511595" cy="515292"/>
            </a:xfrm>
            <a:prstGeom prst="rect">
              <a:avLst/>
            </a:prstGeom>
            <a:solidFill>
              <a:srgbClr val="BAD8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5721" y="1871612"/>
              <a:ext cx="458398" cy="45839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438845" y="-21737"/>
            <a:ext cx="1539798" cy="1214316"/>
            <a:chOff x="391219" y="-21737"/>
            <a:chExt cx="1539798" cy="1214316"/>
          </a:xfrm>
        </p:grpSpPr>
        <p:grpSp>
          <p:nvGrpSpPr>
            <p:cNvPr id="2" name="组合 1"/>
            <p:cNvGrpSpPr/>
            <p:nvPr/>
          </p:nvGrpSpPr>
          <p:grpSpPr>
            <a:xfrm>
              <a:off x="391219" y="-21737"/>
              <a:ext cx="1539798" cy="1214316"/>
              <a:chOff x="323528" y="133271"/>
              <a:chExt cx="1539798" cy="1214316"/>
            </a:xfrm>
          </p:grpSpPr>
          <p:pic>
            <p:nvPicPr>
              <p:cNvPr id="3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57"/>
              <a:stretch>
                <a:fillRect/>
              </a:stretch>
            </p:blipFill>
            <p:spPr bwMode="auto">
              <a:xfrm>
                <a:off x="503671" y="212158"/>
                <a:ext cx="127246" cy="6980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" name="组合 164"/>
              <p:cNvGrpSpPr/>
              <p:nvPr/>
            </p:nvGrpSpPr>
            <p:grpSpPr bwMode="auto">
              <a:xfrm>
                <a:off x="416311" y="910302"/>
                <a:ext cx="1447015" cy="437285"/>
                <a:chOff x="3430455" y="2600130"/>
                <a:chExt cx="2620549" cy="517282"/>
              </a:xfrm>
            </p:grpSpPr>
            <p:sp>
              <p:nvSpPr>
                <p:cNvPr id="9" name="矩形 8"/>
                <p:cNvSpPr/>
                <p:nvPr/>
              </p:nvSpPr>
              <p:spPr>
                <a:xfrm>
                  <a:off x="3430455" y="2600130"/>
                  <a:ext cx="2409529" cy="517280"/>
                </a:xfrm>
                <a:prstGeom prst="rect">
                  <a:avLst/>
                </a:prstGeom>
                <a:solidFill>
                  <a:srgbClr val="AC75D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10" name="燕尾形 9"/>
                <p:cNvSpPr/>
                <p:nvPr/>
              </p:nvSpPr>
              <p:spPr>
                <a:xfrm rot="10800000">
                  <a:off x="5669619" y="2600132"/>
                  <a:ext cx="381385" cy="517280"/>
                </a:xfrm>
                <a:prstGeom prst="chevron">
                  <a:avLst>
                    <a:gd name="adj" fmla="val 32172"/>
                  </a:avLst>
                </a:prstGeom>
                <a:solidFill>
                  <a:srgbClr val="AC75D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5" name="燕尾形 4"/>
              <p:cNvSpPr/>
              <p:nvPr/>
            </p:nvSpPr>
            <p:spPr bwMode="auto">
              <a:xfrm rot="10800000" flipH="1">
                <a:off x="323528" y="910303"/>
                <a:ext cx="210593" cy="437284"/>
              </a:xfrm>
              <a:prstGeom prst="chevron">
                <a:avLst>
                  <a:gd name="adj" fmla="val 32172"/>
                </a:avLst>
              </a:prstGeom>
              <a:solidFill>
                <a:srgbClr val="AC75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6" name="直接连接符 5"/>
              <p:cNvCxnSpPr/>
              <p:nvPr/>
            </p:nvCxnSpPr>
            <p:spPr bwMode="auto">
              <a:xfrm>
                <a:off x="344240" y="939813"/>
                <a:ext cx="1504950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直接连接符 6"/>
              <p:cNvCxnSpPr/>
              <p:nvPr/>
            </p:nvCxnSpPr>
            <p:spPr bwMode="auto">
              <a:xfrm>
                <a:off x="339477" y="1301981"/>
                <a:ext cx="1505992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9559" y="133271"/>
                <a:ext cx="127246" cy="7792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矩形 10"/>
            <p:cNvSpPr/>
            <p:nvPr/>
          </p:nvSpPr>
          <p:spPr>
            <a:xfrm>
              <a:off x="684064" y="773880"/>
              <a:ext cx="9541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方正大黑_GBK" panose="03000509000000000000" pitchFamily="65" charset="-122"/>
                  <a:ea typeface="方正大黑_GBK" panose="03000509000000000000" pitchFamily="65" charset="-122"/>
                </a:rPr>
                <a:t>想一想</a:t>
              </a:r>
            </a:p>
          </p:txBody>
        </p:sp>
      </p:grpSp>
      <p:sp>
        <p:nvSpPr>
          <p:cNvPr id="12" name="圆角矩形 11"/>
          <p:cNvSpPr/>
          <p:nvPr/>
        </p:nvSpPr>
        <p:spPr>
          <a:xfrm>
            <a:off x="1907704" y="1551016"/>
            <a:ext cx="5328592" cy="2064990"/>
          </a:xfrm>
          <a:prstGeom prst="roundRect">
            <a:avLst>
              <a:gd name="adj" fmla="val 8188"/>
            </a:avLst>
          </a:prstGeom>
          <a:solidFill>
            <a:schemeClr val="bg1"/>
          </a:solidFill>
          <a:ln>
            <a:solidFill>
              <a:srgbClr val="FF5D5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2062386" y="1713637"/>
            <a:ext cx="50821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　　</a:t>
            </a:r>
            <a:r>
              <a:rPr lang="zh-CN" altLang="zh-CN" sz="24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快速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默读，看看第二部分写了几层</a:t>
            </a:r>
            <a:r>
              <a:rPr lang="zh-CN" altLang="zh-CN" sz="24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意思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。</a:t>
            </a:r>
            <a:r>
              <a:rPr lang="zh-CN" altLang="zh-CN" sz="24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把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自己的理解在书上加以批注，想好</a:t>
            </a:r>
            <a:r>
              <a:rPr lang="zh-CN" altLang="zh-CN" sz="2400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后和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小组同学交流。</a:t>
            </a:r>
            <a:endParaRPr lang="zh-CN" altLang="zh-CN" sz="2000" dirty="0"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38845" y="-21737"/>
            <a:ext cx="1539798" cy="1214316"/>
            <a:chOff x="391219" y="-21737"/>
            <a:chExt cx="1539798" cy="1214316"/>
          </a:xfrm>
        </p:grpSpPr>
        <p:grpSp>
          <p:nvGrpSpPr>
            <p:cNvPr id="17" name="组合 16"/>
            <p:cNvGrpSpPr/>
            <p:nvPr/>
          </p:nvGrpSpPr>
          <p:grpSpPr>
            <a:xfrm>
              <a:off x="391219" y="-21737"/>
              <a:ext cx="1539798" cy="1214316"/>
              <a:chOff x="323528" y="133271"/>
              <a:chExt cx="1539798" cy="1214316"/>
            </a:xfrm>
          </p:grpSpPr>
          <p:pic>
            <p:nvPicPr>
              <p:cNvPr id="4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57"/>
              <a:stretch>
                <a:fillRect/>
              </a:stretch>
            </p:blipFill>
            <p:spPr bwMode="auto">
              <a:xfrm>
                <a:off x="503671" y="216921"/>
                <a:ext cx="127246" cy="6932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" name="组合 164"/>
              <p:cNvGrpSpPr/>
              <p:nvPr/>
            </p:nvGrpSpPr>
            <p:grpSpPr bwMode="auto">
              <a:xfrm>
                <a:off x="416311" y="910302"/>
                <a:ext cx="1447015" cy="437285"/>
                <a:chOff x="3430455" y="2600130"/>
                <a:chExt cx="2620549" cy="517282"/>
              </a:xfrm>
            </p:grpSpPr>
            <p:sp>
              <p:nvSpPr>
                <p:cNvPr id="12" name="矩形 11"/>
                <p:cNvSpPr/>
                <p:nvPr/>
              </p:nvSpPr>
              <p:spPr>
                <a:xfrm>
                  <a:off x="3430455" y="2600130"/>
                  <a:ext cx="2409529" cy="517280"/>
                </a:xfrm>
                <a:prstGeom prst="rect">
                  <a:avLst/>
                </a:prstGeom>
                <a:solidFill>
                  <a:srgbClr val="8FBB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13" name="燕尾形 12"/>
                <p:cNvSpPr/>
                <p:nvPr/>
              </p:nvSpPr>
              <p:spPr>
                <a:xfrm rot="10800000">
                  <a:off x="5669619" y="2600132"/>
                  <a:ext cx="381385" cy="517280"/>
                </a:xfrm>
                <a:prstGeom prst="chevron">
                  <a:avLst>
                    <a:gd name="adj" fmla="val 32172"/>
                  </a:avLst>
                </a:prstGeom>
                <a:solidFill>
                  <a:srgbClr val="8FBB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9" name="燕尾形 8"/>
              <p:cNvSpPr/>
              <p:nvPr/>
            </p:nvSpPr>
            <p:spPr bwMode="auto">
              <a:xfrm rot="10800000" flipH="1">
                <a:off x="323528" y="910303"/>
                <a:ext cx="210593" cy="437284"/>
              </a:xfrm>
              <a:prstGeom prst="chevron">
                <a:avLst>
                  <a:gd name="adj" fmla="val 32172"/>
                </a:avLst>
              </a:prstGeom>
              <a:solidFill>
                <a:srgbClr val="8FBB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10" name="直接连接符 9"/>
              <p:cNvCxnSpPr/>
              <p:nvPr/>
            </p:nvCxnSpPr>
            <p:spPr bwMode="auto">
              <a:xfrm>
                <a:off x="344240" y="939813"/>
                <a:ext cx="1504950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 bwMode="auto">
              <a:xfrm>
                <a:off x="339477" y="1301981"/>
                <a:ext cx="1505992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9559" y="133271"/>
                <a:ext cx="127246" cy="7792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" name="矩形 1"/>
            <p:cNvSpPr/>
            <p:nvPr/>
          </p:nvSpPr>
          <p:spPr>
            <a:xfrm>
              <a:off x="684064" y="773880"/>
              <a:ext cx="9541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方正大黑_GBK" panose="03000509000000000000" pitchFamily="65" charset="-122"/>
                  <a:ea typeface="方正大黑_GBK" panose="03000509000000000000" pitchFamily="65" charset="-122"/>
                </a:rPr>
                <a:t>认一认</a:t>
              </a:r>
            </a:p>
          </p:txBody>
        </p:sp>
      </p:grpSp>
      <p:sp>
        <p:nvSpPr>
          <p:cNvPr id="23" name="矩形 22"/>
          <p:cNvSpPr/>
          <p:nvPr/>
        </p:nvSpPr>
        <p:spPr>
          <a:xfrm>
            <a:off x="902609" y="1681508"/>
            <a:ext cx="7722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第一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层：</a:t>
            </a:r>
            <a:r>
              <a:rPr lang="zh-CN" altLang="en-US" sz="2400" dirty="0">
                <a:latin typeface="楷体_GB2312" pitchFamily="49" charset="-122"/>
                <a:ea typeface="楷体_GB2312" pitchFamily="49" charset="-122"/>
              </a:rPr>
              <a:t>地道的结构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第二层：</a:t>
            </a:r>
            <a:r>
              <a:rPr lang="zh-CN" altLang="en-US" sz="2400" dirty="0">
                <a:latin typeface="楷体_GB2312" pitchFamily="49" charset="-122"/>
                <a:ea typeface="楷体_GB2312" pitchFamily="49" charset="-122"/>
              </a:rPr>
              <a:t>地道在隐蔽自己、打击敌人方面的结构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第三层：</a:t>
            </a:r>
            <a:r>
              <a:rPr lang="zh-CN" altLang="en-US" sz="2400" dirty="0">
                <a:latin typeface="楷体_GB2312" pitchFamily="49" charset="-122"/>
                <a:ea typeface="楷体_GB2312" pitchFamily="49" charset="-122"/>
              </a:rPr>
              <a:t>地道防止火攻、水</a:t>
            </a:r>
            <a:r>
              <a:rPr lang="zh-CN" altLang="en-US" sz="2400" dirty="0" smtClean="0">
                <a:latin typeface="楷体_GB2312" pitchFamily="49" charset="-122"/>
                <a:ea typeface="楷体_GB2312" pitchFamily="49" charset="-122"/>
              </a:rPr>
              <a:t>攻和毒气攻的</a:t>
            </a:r>
            <a:r>
              <a:rPr lang="zh-CN" altLang="en-US" sz="2400" dirty="0">
                <a:latin typeface="楷体_GB2312" pitchFamily="49" charset="-122"/>
                <a:ea typeface="楷体_GB2312" pitchFamily="49" charset="-122"/>
              </a:rPr>
              <a:t>设备和结构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第四层：</a:t>
            </a:r>
            <a:r>
              <a:rPr lang="zh-CN" altLang="en-US" sz="2400" dirty="0">
                <a:latin typeface="楷体_GB2312" pitchFamily="49" charset="-122"/>
                <a:ea typeface="楷体_GB2312" pitchFamily="49" charset="-122"/>
              </a:rPr>
              <a:t>地道里的通讯联络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24" name="矩形 23"/>
          <p:cNvSpPr/>
          <p:nvPr/>
        </p:nvSpPr>
        <p:spPr>
          <a:xfrm>
            <a:off x="3267611" y="1200793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理清第二部分层次</a:t>
            </a: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46210" y="1503739"/>
            <a:ext cx="50515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再次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速读第一层，提炼信息，做成思维导图。</a:t>
            </a:r>
          </a:p>
        </p:txBody>
      </p:sp>
      <p:sp>
        <p:nvSpPr>
          <p:cNvPr id="3" name="矩形 2"/>
          <p:cNvSpPr/>
          <p:nvPr/>
        </p:nvSpPr>
        <p:spPr>
          <a:xfrm>
            <a:off x="755576" y="987574"/>
            <a:ext cx="1840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地道的</a:t>
            </a:r>
            <a:r>
              <a:rPr lang="zh-CN" altLang="en-US" sz="2400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结构</a:t>
            </a:r>
            <a:endParaRPr lang="zh-CN" altLang="en-US" sz="24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22754" y="1922899"/>
            <a:ext cx="72216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　　这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部分先介绍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地道</a:t>
            </a:r>
            <a:r>
              <a:rPr lang="en-US" altLang="zh-CN" sz="2000" dirty="0" smtClean="0">
                <a:latin typeface="+mj-ea"/>
              </a:rPr>
              <a:t>(</a:t>
            </a:r>
            <a:r>
              <a:rPr lang="zh-CN" altLang="en-US" sz="2000" dirty="0" smtClean="0">
                <a:latin typeface="+mj-ea"/>
              </a:rPr>
              <a:t>　　</a:t>
            </a:r>
            <a:r>
              <a:rPr lang="en-US" altLang="zh-CN" sz="2000" dirty="0" smtClean="0">
                <a:latin typeface="+mj-ea"/>
              </a:rPr>
              <a:t>)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；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接着介绍地道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有</a:t>
            </a:r>
            <a:r>
              <a:rPr lang="en-US" altLang="zh-CN" sz="2000" dirty="0" smtClean="0">
                <a:latin typeface="+mj-ea"/>
              </a:rPr>
              <a:t>(</a:t>
            </a:r>
            <a:r>
              <a:rPr lang="zh-CN" altLang="en-US" sz="2000" dirty="0" smtClean="0">
                <a:latin typeface="+mj-ea"/>
              </a:rPr>
              <a:t>　　</a:t>
            </a:r>
            <a:r>
              <a:rPr lang="zh-CN" altLang="en-US" sz="2000" dirty="0">
                <a:latin typeface="+mj-ea"/>
              </a:rPr>
              <a:t>　　</a:t>
            </a:r>
            <a:r>
              <a:rPr lang="en-US" altLang="zh-CN" sz="2000" dirty="0">
                <a:latin typeface="+mj-ea"/>
              </a:rPr>
              <a:t>)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；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然后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介绍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有</a:t>
            </a:r>
            <a:r>
              <a:rPr lang="en-US" altLang="zh-CN" sz="2000" dirty="0" smtClean="0">
                <a:latin typeface="+mj-ea"/>
              </a:rPr>
              <a:t>(</a:t>
            </a:r>
            <a:r>
              <a:rPr lang="zh-CN" altLang="en-US" sz="2000" dirty="0" smtClean="0">
                <a:latin typeface="+mj-ea"/>
              </a:rPr>
              <a:t>　　</a:t>
            </a:r>
            <a:r>
              <a:rPr lang="en-US" altLang="zh-CN" sz="2000" dirty="0" smtClean="0">
                <a:latin typeface="+mj-ea"/>
              </a:rPr>
              <a:t>)</a:t>
            </a:r>
            <a:r>
              <a:rPr lang="zh-CN" altLang="en-US" sz="2000" spc="-3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有</a:t>
            </a:r>
            <a:r>
              <a:rPr lang="en-US" altLang="zh-CN" sz="2000" dirty="0">
                <a:latin typeface="+mj-ea"/>
              </a:rPr>
              <a:t>(</a:t>
            </a:r>
            <a:r>
              <a:rPr lang="zh-CN" altLang="en-US" sz="2000" dirty="0">
                <a:latin typeface="+mj-ea"/>
              </a:rPr>
              <a:t>　　</a:t>
            </a:r>
            <a:r>
              <a:rPr lang="en-US" altLang="zh-CN" sz="2000" dirty="0">
                <a:latin typeface="+mj-ea"/>
              </a:rPr>
              <a:t>)</a:t>
            </a:r>
            <a:r>
              <a:rPr lang="zh-CN" altLang="en-US" sz="2000" spc="-3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可以</a:t>
            </a:r>
            <a:r>
              <a:rPr lang="en-US" altLang="zh-CN" sz="2000" dirty="0">
                <a:latin typeface="+mj-ea"/>
              </a:rPr>
              <a:t>(</a:t>
            </a:r>
            <a:r>
              <a:rPr lang="zh-CN" altLang="en-US" sz="2000" dirty="0">
                <a:latin typeface="+mj-ea"/>
              </a:rPr>
              <a:t>　　</a:t>
            </a:r>
            <a:r>
              <a:rPr lang="en-US" altLang="zh-CN" sz="2000" dirty="0">
                <a:latin typeface="+mj-ea"/>
              </a:rPr>
              <a:t>)</a:t>
            </a:r>
            <a:r>
              <a:rPr lang="zh-CN" altLang="en-US" sz="2000" spc="-3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拴牲口</a:t>
            </a:r>
            <a:r>
              <a:rPr lang="zh-CN" altLang="en-US" sz="2000" spc="-3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2000" dirty="0">
                <a:latin typeface="+mj-ea"/>
              </a:rPr>
              <a:t>(</a:t>
            </a:r>
            <a:r>
              <a:rPr lang="zh-CN" altLang="en-US" sz="2000" dirty="0">
                <a:latin typeface="+mj-ea"/>
              </a:rPr>
              <a:t>　　</a:t>
            </a:r>
            <a:r>
              <a:rPr lang="zh-CN" altLang="en-US" sz="2000" dirty="0" smtClean="0">
                <a:latin typeface="+mj-ea"/>
              </a:rPr>
              <a:t>　</a:t>
            </a:r>
            <a:r>
              <a:rPr lang="en-US" altLang="zh-CN" sz="2000" dirty="0" smtClean="0">
                <a:latin typeface="+mj-ea"/>
              </a:rPr>
              <a:t>)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作厕所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；最后介绍地道里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有</a:t>
            </a:r>
            <a:r>
              <a:rPr lang="en-US" altLang="zh-CN" sz="2000" dirty="0">
                <a:latin typeface="+mj-ea"/>
              </a:rPr>
              <a:t>(</a:t>
            </a:r>
            <a:r>
              <a:rPr lang="zh-CN" altLang="en-US" sz="2000" dirty="0">
                <a:latin typeface="+mj-ea"/>
              </a:rPr>
              <a:t>　　</a:t>
            </a:r>
            <a:r>
              <a:rPr lang="en-US" altLang="zh-CN" sz="2000" dirty="0">
                <a:latin typeface="+mj-ea"/>
              </a:rPr>
              <a:t>)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，既不</a:t>
            </a:r>
            <a:r>
              <a:rPr lang="en-US" altLang="zh-CN" sz="2000" dirty="0">
                <a:latin typeface="+mj-ea"/>
              </a:rPr>
              <a:t>(</a:t>
            </a:r>
            <a:r>
              <a:rPr lang="zh-CN" altLang="en-US" sz="2000" dirty="0">
                <a:latin typeface="+mj-ea"/>
              </a:rPr>
              <a:t>　　</a:t>
            </a:r>
            <a:r>
              <a:rPr lang="en-US" altLang="zh-CN" sz="2000" dirty="0">
                <a:latin typeface="+mj-ea"/>
              </a:rPr>
              <a:t>)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又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不</a:t>
            </a:r>
            <a:r>
              <a:rPr lang="en-US" altLang="zh-CN" sz="2000" dirty="0">
                <a:latin typeface="+mj-ea"/>
              </a:rPr>
              <a:t>(</a:t>
            </a:r>
            <a:r>
              <a:rPr lang="zh-CN" altLang="en-US" sz="2000" dirty="0">
                <a:latin typeface="+mj-ea"/>
              </a:rPr>
              <a:t>　　</a:t>
            </a:r>
            <a:r>
              <a:rPr lang="en-US" altLang="zh-CN" sz="2000" dirty="0">
                <a:latin typeface="+mj-ea"/>
              </a:rPr>
              <a:t>)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人们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还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可以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在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里面</a:t>
            </a:r>
            <a:r>
              <a:rPr lang="en-US" altLang="zh-CN" sz="2000" dirty="0" smtClean="0">
                <a:latin typeface="+mj-ea"/>
                <a:ea typeface="+mj-ea"/>
              </a:rPr>
              <a:t>(</a:t>
            </a:r>
            <a:r>
              <a:rPr lang="zh-CN" altLang="en-US" sz="2000" dirty="0" smtClean="0">
                <a:latin typeface="+mj-ea"/>
                <a:ea typeface="+mj-ea"/>
              </a:rPr>
              <a:t>　　</a:t>
            </a:r>
            <a:r>
              <a:rPr lang="en-US" altLang="zh-CN" sz="2000" dirty="0" smtClean="0">
                <a:latin typeface="+mj-ea"/>
                <a:ea typeface="+mj-ea"/>
              </a:rPr>
              <a:t>)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689991" y="2005222"/>
            <a:ext cx="7700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式样</a:t>
            </a:r>
            <a:endParaRPr lang="zh-CN" altLang="en-US" sz="20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491702" y="2010892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四尺多高</a:t>
            </a:r>
          </a:p>
        </p:txBody>
      </p:sp>
      <p:sp>
        <p:nvSpPr>
          <p:cNvPr id="7" name="矩形 6"/>
          <p:cNvSpPr/>
          <p:nvPr/>
        </p:nvSpPr>
        <p:spPr>
          <a:xfrm>
            <a:off x="2420587" y="2461462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大洞</a:t>
            </a:r>
          </a:p>
        </p:txBody>
      </p:sp>
      <p:sp>
        <p:nvSpPr>
          <p:cNvPr id="8" name="矩形 7"/>
          <p:cNvSpPr/>
          <p:nvPr/>
        </p:nvSpPr>
        <p:spPr>
          <a:xfrm>
            <a:off x="3645541" y="2461462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小洞</a:t>
            </a:r>
          </a:p>
        </p:txBody>
      </p:sp>
      <p:sp>
        <p:nvSpPr>
          <p:cNvPr id="9" name="矩形 8"/>
          <p:cNvSpPr/>
          <p:nvPr/>
        </p:nvSpPr>
        <p:spPr>
          <a:xfrm>
            <a:off x="5139414" y="2461462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住人</a:t>
            </a:r>
          </a:p>
        </p:txBody>
      </p:sp>
      <p:sp>
        <p:nvSpPr>
          <p:cNvPr id="10" name="矩形 9"/>
          <p:cNvSpPr/>
          <p:nvPr/>
        </p:nvSpPr>
        <p:spPr>
          <a:xfrm>
            <a:off x="7094537" y="2461462"/>
            <a:ext cx="9816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搁</a:t>
            </a:r>
            <a:r>
              <a:rPr lang="zh-CN" altLang="en-US" sz="20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东西  </a:t>
            </a:r>
            <a:endParaRPr lang="zh-CN" altLang="en-US" sz="20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185086" y="2919771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气孔</a:t>
            </a:r>
          </a:p>
        </p:txBody>
      </p:sp>
      <p:sp>
        <p:nvSpPr>
          <p:cNvPr id="12" name="矩形 11"/>
          <p:cNvSpPr/>
          <p:nvPr/>
        </p:nvSpPr>
        <p:spPr>
          <a:xfrm>
            <a:off x="5713933" y="2919771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气闷</a:t>
            </a:r>
          </a:p>
        </p:txBody>
      </p:sp>
      <p:sp>
        <p:nvSpPr>
          <p:cNvPr id="13" name="矩形 12"/>
          <p:cNvSpPr/>
          <p:nvPr/>
        </p:nvSpPr>
        <p:spPr>
          <a:xfrm>
            <a:off x="7249253" y="2919771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嫌暗</a:t>
            </a:r>
          </a:p>
        </p:txBody>
      </p:sp>
      <p:sp>
        <p:nvSpPr>
          <p:cNvPr id="14" name="矩形 13"/>
          <p:cNvSpPr/>
          <p:nvPr/>
        </p:nvSpPr>
        <p:spPr>
          <a:xfrm>
            <a:off x="3178290" y="3374956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纺线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587" y="3692497"/>
            <a:ext cx="981660" cy="1393958"/>
          </a:xfrm>
          <a:prstGeom prst="rect">
            <a:avLst/>
          </a:prstGeom>
        </p:spPr>
      </p:pic>
      <p:sp>
        <p:nvSpPr>
          <p:cNvPr id="16" name="圆角矩形标注 15"/>
          <p:cNvSpPr/>
          <p:nvPr/>
        </p:nvSpPr>
        <p:spPr>
          <a:xfrm>
            <a:off x="2023782" y="3934424"/>
            <a:ext cx="4358220" cy="798710"/>
          </a:xfrm>
          <a:prstGeom prst="wedgeRoundRectCallout">
            <a:avLst>
              <a:gd name="adj1" fmla="val 58412"/>
              <a:gd name="adj2" fmla="val -7218"/>
              <a:gd name="adj3" fmla="val 16667"/>
            </a:avLst>
          </a:prstGeom>
          <a:solidFill>
            <a:schemeClr val="bg1"/>
          </a:solidFill>
          <a:ln>
            <a:solidFill>
              <a:srgbClr val="FF5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2090883" y="3918469"/>
            <a:ext cx="4334092" cy="808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000" dirty="0">
                <a:latin typeface="楷体_GB2312" pitchFamily="49" charset="-122"/>
                <a:ea typeface="楷体_GB2312" pitchFamily="49" charset="-122"/>
              </a:rPr>
              <a:t>这样的结构有什么作用？看到这样的地道结构，你有什么感受？</a:t>
            </a: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465" y="2591492"/>
            <a:ext cx="2224590" cy="1482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095" y="1483301"/>
            <a:ext cx="1981014" cy="1485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 hidden="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109" y="2312046"/>
            <a:ext cx="2229616" cy="1485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43" y="1182074"/>
            <a:ext cx="2224588" cy="1482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圆角矩形 3"/>
          <p:cNvSpPr/>
          <p:nvPr/>
        </p:nvSpPr>
        <p:spPr>
          <a:xfrm>
            <a:off x="523875" y="1053591"/>
            <a:ext cx="8096250" cy="3045185"/>
          </a:xfrm>
          <a:prstGeom prst="roundRect">
            <a:avLst>
              <a:gd name="adj" fmla="val 8534"/>
            </a:avLst>
          </a:prstGeom>
          <a:solidFill>
            <a:schemeClr val="bg1">
              <a:alpha val="45000"/>
            </a:schemeClr>
          </a:solidFill>
          <a:ln>
            <a:solidFill>
              <a:srgbClr val="FF5D5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890654" y="4184501"/>
            <a:ext cx="55674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地道在隐蔽自己、打击敌人方面的结构。</a:t>
            </a:r>
          </a:p>
        </p:txBody>
      </p:sp>
      <p:sp>
        <p:nvSpPr>
          <p:cNvPr id="3" name="矩形 2"/>
          <p:cNvSpPr/>
          <p:nvPr/>
        </p:nvSpPr>
        <p:spPr>
          <a:xfrm>
            <a:off x="737207" y="1110741"/>
            <a:ext cx="7723225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　　地道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的出口也开在隐蔽的地方,外面堆满荆棘。有的还在旁边挖一个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陷</a:t>
            </a:r>
            <a:r>
              <a:rPr lang="en-US" altLang="zh-CN" sz="1800" dirty="0" smtClean="0">
                <a:latin typeface="+mj-ea"/>
              </a:rPr>
              <a:t>(</a:t>
            </a:r>
            <a:r>
              <a:rPr lang="en-US" altLang="zh-CN" sz="1800" dirty="0" err="1">
                <a:latin typeface="taozhi.cn_PY" panose="02000500000000000000" pitchFamily="2" charset="0"/>
                <a:ea typeface="黑体" panose="02010609060101010101" pitchFamily="49" charset="-122"/>
              </a:rPr>
              <a:t>xiàn</a:t>
            </a:r>
            <a:r>
              <a:rPr lang="en-US" altLang="zh-CN" sz="1800" dirty="0" smtClean="0">
                <a:latin typeface="+mj-ea"/>
              </a:rPr>
              <a:t>)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坑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,坑里插上尖刀或者埋上地雷,上面用木板虚盖着,板上铺些草,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敌人　</a:t>
            </a:r>
            <a:endParaRPr lang="en-US" altLang="zh-CN" sz="18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　踏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上去　翻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下坑里送了命。在地道里,离出口不远的地方挖几个特别坚固的洞,民兵拿着武器在洞里警戒;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拐</a:t>
            </a:r>
            <a:r>
              <a:rPr lang="en-US" altLang="zh-CN" sz="1800" dirty="0" smtClean="0">
                <a:latin typeface="+mj-ea"/>
              </a:rPr>
              <a:t>(</a:t>
            </a:r>
            <a:r>
              <a:rPr lang="en-US" altLang="zh-CN" sz="1800" dirty="0" err="1">
                <a:latin typeface="taozhi.cn_PY" panose="02000500000000000000" pitchFamily="2" charset="0"/>
                <a:ea typeface="黑体" panose="02010609060101010101" pitchFamily="49" charset="-122"/>
              </a:rPr>
              <a:t>guǎi</a:t>
            </a:r>
            <a:r>
              <a:rPr lang="en-US" altLang="zh-CN" sz="1800" dirty="0" smtClean="0">
                <a:latin typeface="+mj-ea"/>
              </a:rPr>
              <a:t>)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弯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的地方挖一些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岔</a:t>
            </a:r>
            <a:r>
              <a:rPr lang="en-US" altLang="zh-CN" sz="1800" dirty="0" smtClean="0">
                <a:latin typeface="+mj-ea"/>
              </a:rPr>
              <a:t>(</a:t>
            </a:r>
            <a:r>
              <a:rPr lang="en-US" altLang="zh-CN" sz="1800" dirty="0" err="1" smtClean="0">
                <a:latin typeface="taozhi.cn_PY" panose="02000500000000000000" pitchFamily="2" charset="0"/>
                <a:ea typeface="黑体" panose="02010609060101010101" pitchFamily="49" charset="-122"/>
              </a:rPr>
              <a:t>chà</a:t>
            </a:r>
            <a:r>
              <a:rPr lang="en-US" altLang="zh-CN" sz="1800" dirty="0" smtClean="0">
                <a:latin typeface="+mj-ea"/>
              </a:rPr>
              <a:t>)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道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,叫“迷惑洞”,敌人万一进来了,分不清哪条是死道,哪条是活道。进了死道,就有地雷埋在那儿等着他们;就算进了活道,他们也过不了关口。原来地道里每隔一段就有个很窄的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“孑</a:t>
            </a:r>
            <a:r>
              <a:rPr lang="en-US" altLang="zh-CN" sz="1800" dirty="0" smtClean="0">
                <a:latin typeface="+mj-ea"/>
              </a:rPr>
              <a:t>(</a:t>
            </a:r>
            <a:r>
              <a:rPr lang="en-US" altLang="zh-CN" sz="1800" dirty="0" err="1">
                <a:latin typeface="taozhi.cn_PY" panose="02000500000000000000" pitchFamily="2" charset="0"/>
                <a:ea typeface="黑体" panose="02010609060101010101" pitchFamily="49" charset="-122"/>
              </a:rPr>
              <a:t>jié</a:t>
            </a:r>
            <a:r>
              <a:rPr lang="en-US" altLang="zh-CN" sz="1800" dirty="0" smtClean="0">
                <a:latin typeface="+mj-ea"/>
              </a:rPr>
              <a:t>)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口”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,只能容一个人爬过去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　　一个人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拿一根木棒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　可以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把“孑口”守住,真是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“　　　　　　　　 ”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9" name="矩形 8"/>
          <p:cNvSpPr/>
          <p:nvPr/>
        </p:nvSpPr>
        <p:spPr>
          <a:xfrm>
            <a:off x="735660" y="1871289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  <a:endParaRPr lang="zh-CN" altLang="en-US" sz="1800" dirty="0"/>
          </a:p>
        </p:txBody>
      </p:sp>
      <p:sp>
        <p:nvSpPr>
          <p:cNvPr id="10" name="矩形 9"/>
          <p:cNvSpPr/>
          <p:nvPr/>
        </p:nvSpPr>
        <p:spPr>
          <a:xfrm>
            <a:off x="1661931" y="1871289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就</a:t>
            </a:r>
            <a:endParaRPr lang="zh-CN" altLang="en-US" sz="1800" dirty="0"/>
          </a:p>
        </p:txBody>
      </p:sp>
      <p:sp>
        <p:nvSpPr>
          <p:cNvPr id="11" name="矩形 10"/>
          <p:cNvSpPr/>
          <p:nvPr/>
        </p:nvSpPr>
        <p:spPr>
          <a:xfrm>
            <a:off x="6581207" y="329763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只要</a:t>
            </a:r>
            <a:endParaRPr lang="zh-CN" altLang="en-US" sz="1800" dirty="0"/>
          </a:p>
        </p:txBody>
      </p:sp>
      <p:sp>
        <p:nvSpPr>
          <p:cNvPr id="12" name="矩形 11"/>
          <p:cNvSpPr/>
          <p:nvPr/>
        </p:nvSpPr>
        <p:spPr>
          <a:xfrm>
            <a:off x="1560612" y="3656146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就</a:t>
            </a:r>
            <a:endParaRPr lang="zh-CN" altLang="en-US" sz="1800" dirty="0"/>
          </a:p>
        </p:txBody>
      </p:sp>
      <p:sp>
        <p:nvSpPr>
          <p:cNvPr id="13" name="矩形 12"/>
          <p:cNvSpPr/>
          <p:nvPr/>
        </p:nvSpPr>
        <p:spPr>
          <a:xfrm>
            <a:off x="4623815" y="3656146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一夫当关,万夫莫开</a:t>
            </a:r>
            <a:endParaRPr lang="zh-CN" altLang="en-US" sz="1800" dirty="0"/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7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7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82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/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  <p:bldP spid="11" grpId="2"/>
      <p:bldP spid="12" grpId="0"/>
      <p:bldP spid="12" grpId="1"/>
      <p:bldP spid="12" grpId="2"/>
      <p:bldP spid="13" grpId="0"/>
      <p:bldP spid="13" grpId="1"/>
      <p:bldP spid="13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80386" y="771449"/>
            <a:ext cx="59879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地道</a:t>
            </a:r>
            <a:r>
              <a:rPr lang="zh-CN" altLang="en-US" sz="24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防止火攻、水</a:t>
            </a:r>
            <a:r>
              <a:rPr lang="zh-CN" altLang="en-US" sz="2400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攻和毒气攻的</a:t>
            </a:r>
            <a:r>
              <a:rPr lang="zh-CN" altLang="en-US" sz="24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设备和结构。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423" y="939542"/>
            <a:ext cx="739304" cy="1049812"/>
          </a:xfrm>
          <a:prstGeom prst="rect">
            <a:avLst/>
          </a:prstGeom>
        </p:spPr>
      </p:pic>
      <p:sp>
        <p:nvSpPr>
          <p:cNvPr id="4" name="圆角矩形标注 3"/>
          <p:cNvSpPr/>
          <p:nvPr/>
        </p:nvSpPr>
        <p:spPr>
          <a:xfrm>
            <a:off x="3366054" y="1411127"/>
            <a:ext cx="4203662" cy="425252"/>
          </a:xfrm>
          <a:prstGeom prst="wedgeRoundRectCallout">
            <a:avLst>
              <a:gd name="adj1" fmla="val 55959"/>
              <a:gd name="adj2" fmla="val -31469"/>
              <a:gd name="adj3" fmla="val 16667"/>
            </a:avLst>
          </a:prstGeom>
          <a:solidFill>
            <a:schemeClr val="bg1"/>
          </a:solidFill>
          <a:ln>
            <a:solidFill>
              <a:srgbClr val="FF5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29851" y="1388296"/>
            <a:ext cx="408881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速读第三层，小组合作画画示意图。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9"/>
          <a:stretch>
            <a:fillRect/>
          </a:stretch>
        </p:blipFill>
        <p:spPr>
          <a:xfrm>
            <a:off x="6139662" y="3127552"/>
            <a:ext cx="2364945" cy="1420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矩形 6"/>
          <p:cNvSpPr/>
          <p:nvPr/>
        </p:nvSpPr>
        <p:spPr>
          <a:xfrm>
            <a:off x="561806" y="1990510"/>
            <a:ext cx="7992888" cy="2613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　　敌人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尝到了地道的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厉害，想方设法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来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破坏，什么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火攻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啊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水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攻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啊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毒气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攻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啊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都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用遍了。大家又想出了许多妙法来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防备。洞口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准备着土和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沙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可以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用来灭火。“孑口”上装着吊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板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如果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敌人放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毒气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就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把吊板放下来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挡住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不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让毒气往里透。对付水攻的法子更妙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了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把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地道跟枯井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暗沟</a:t>
            </a:r>
            <a:endParaRPr lang="en-US" altLang="zh-CN" sz="18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连接起来，敌人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放水的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时候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水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从洞口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进来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就流到枯</a:t>
            </a:r>
            <a:endParaRPr lang="en-US" altLang="zh-CN" sz="18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井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暗沟里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去了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。任敌人想出什么毒辣的法子也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不怕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因</a:t>
            </a:r>
            <a:endParaRPr lang="en-US" altLang="zh-CN" sz="18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为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各个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村子的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地道是相通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大不了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转移到旁的村子去。</a:t>
            </a:r>
          </a:p>
        </p:txBody>
      </p:sp>
      <p:sp>
        <p:nvSpPr>
          <p:cNvPr id="8" name="圆角矩形标注 7"/>
          <p:cNvSpPr/>
          <p:nvPr/>
        </p:nvSpPr>
        <p:spPr>
          <a:xfrm>
            <a:off x="4376706" y="1413237"/>
            <a:ext cx="3193009" cy="425252"/>
          </a:xfrm>
          <a:prstGeom prst="wedgeRoundRectCallout">
            <a:avLst>
              <a:gd name="adj1" fmla="val 57251"/>
              <a:gd name="adj2" fmla="val -31469"/>
              <a:gd name="adj3" fmla="val 16667"/>
            </a:avLst>
          </a:prstGeom>
          <a:solidFill>
            <a:schemeClr val="bg1"/>
          </a:solidFill>
          <a:ln>
            <a:solidFill>
              <a:srgbClr val="FF5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426753" y="1390406"/>
            <a:ext cx="309878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读了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这段话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你有什么感受？</a:t>
            </a: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animBg="1"/>
      <p:bldP spid="5" grpId="0"/>
      <p:bldP spid="5" grpId="1"/>
      <p:bldP spid="7" grpId="0"/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210724" y="709753"/>
            <a:ext cx="2736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地道里的</a:t>
            </a:r>
            <a:r>
              <a:rPr lang="zh-CN" altLang="en-US" sz="2400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通讯联络</a:t>
            </a:r>
            <a:endParaRPr lang="zh-CN" altLang="en-US" sz="24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22869" y="1171859"/>
            <a:ext cx="729826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　　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人在地道里怎么能了解地面上的情况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呢？民兵指挥部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派出一些人分布在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各处，发现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了敌情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就　</a:t>
            </a:r>
            <a:r>
              <a:rPr lang="en-US" altLang="zh-CN" sz="2000" dirty="0">
                <a:latin typeface="+mj-ea"/>
              </a:rPr>
              <a:t>(</a:t>
            </a:r>
            <a:r>
              <a:rPr lang="en-US" altLang="zh-CN" sz="2000" dirty="0" err="1">
                <a:latin typeface="taozhi.cn_PY" panose="02000500000000000000" pitchFamily="2" charset="0"/>
                <a:ea typeface="黑体" panose="02010609060101010101" pitchFamily="49" charset="-122"/>
              </a:rPr>
              <a:t>yāo</a:t>
            </a:r>
            <a:r>
              <a:rPr lang="en-US" altLang="zh-CN" sz="2000" dirty="0">
                <a:latin typeface="+mj-ea"/>
              </a:rPr>
              <a:t>)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　起来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个接一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个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一直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传到指挥部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里。老百姓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管这种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吆喝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叫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“　　　”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。地道里面可就用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“　　　”了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根铁丝牵住一个小铜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铃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这儿一拉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那儿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就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响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拉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几下表示什么意思是早就约好了的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。为了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打击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敌人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什么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办法都想出来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了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人民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的智慧是无穷无尽的。</a:t>
            </a:r>
          </a:p>
        </p:txBody>
      </p:sp>
      <p:sp>
        <p:nvSpPr>
          <p:cNvPr id="5" name="矩形 4"/>
          <p:cNvSpPr/>
          <p:nvPr/>
        </p:nvSpPr>
        <p:spPr>
          <a:xfrm>
            <a:off x="4484742" y="1599203"/>
            <a:ext cx="1599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吆　　</a:t>
            </a:r>
            <a:r>
              <a:rPr lang="zh-CN" altLang="en-US" sz="2000" spc="3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喝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707036" y="1995274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无线电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940040" y="2394541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有线电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365" y="3713460"/>
            <a:ext cx="776845" cy="1103120"/>
          </a:xfrm>
          <a:prstGeom prst="rect">
            <a:avLst/>
          </a:prstGeom>
        </p:spPr>
      </p:pic>
      <p:sp>
        <p:nvSpPr>
          <p:cNvPr id="16" name="圆角矩形标注 15"/>
          <p:cNvSpPr/>
          <p:nvPr/>
        </p:nvSpPr>
        <p:spPr>
          <a:xfrm>
            <a:off x="2029141" y="4219385"/>
            <a:ext cx="3473797" cy="424445"/>
          </a:xfrm>
          <a:prstGeom prst="wedgeRoundRectCallout">
            <a:avLst>
              <a:gd name="adj1" fmla="val -56522"/>
              <a:gd name="adj2" fmla="val -35750"/>
              <a:gd name="adj3" fmla="val 16667"/>
            </a:avLst>
          </a:prstGeom>
          <a:solidFill>
            <a:schemeClr val="bg1"/>
          </a:solidFill>
          <a:ln>
            <a:solidFill>
              <a:srgbClr val="FF5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2080314" y="4196555"/>
            <a:ext cx="333829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000" dirty="0" smtClean="0">
                <a:latin typeface="楷体_GB2312" pitchFamily="49" charset="-122"/>
                <a:ea typeface="楷体_GB2312" pitchFamily="49" charset="-122"/>
              </a:rPr>
              <a:t>这段话</a:t>
            </a:r>
            <a:r>
              <a:rPr lang="zh-CN" altLang="en-US" sz="2000" dirty="0">
                <a:latin typeface="楷体_GB2312" pitchFamily="49" charset="-122"/>
                <a:ea typeface="楷体_GB2312" pitchFamily="49" charset="-122"/>
              </a:rPr>
              <a:t>在课文里是什么</a:t>
            </a:r>
            <a:r>
              <a:rPr lang="zh-CN" altLang="en-US" sz="2000" dirty="0" smtClean="0">
                <a:latin typeface="楷体_GB2312" pitchFamily="49" charset="-122"/>
                <a:ea typeface="楷体_GB2312" pitchFamily="49" charset="-122"/>
              </a:rPr>
              <a:t>意思？</a:t>
            </a:r>
            <a:endParaRPr lang="zh-CN" altLang="en-US" sz="2000" dirty="0"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2"/>
          <a:stretch>
            <a:fillRect/>
          </a:stretch>
        </p:blipFill>
        <p:spPr>
          <a:xfrm>
            <a:off x="6496043" y="3206759"/>
            <a:ext cx="2282059" cy="1638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1" name="直接连接符 20"/>
          <p:cNvCxnSpPr/>
          <p:nvPr/>
        </p:nvCxnSpPr>
        <p:spPr>
          <a:xfrm>
            <a:off x="3393529" y="3556744"/>
            <a:ext cx="3002508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7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5" grpId="2"/>
      <p:bldP spid="6" grpId="0"/>
      <p:bldP spid="6" grpId="1"/>
      <p:bldP spid="6" grpId="2"/>
      <p:bldP spid="7" grpId="0"/>
      <p:bldP spid="7" grpId="1"/>
      <p:bldP spid="7" grpId="2"/>
      <p:bldP spid="16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058069" y="1495586"/>
            <a:ext cx="704161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　　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有了地道战这个斗争方式，敌人毒辣透顶的“扫荡”被粉碎了。冀中平原上的人民不但坚持了生产，还有力地打击了敌人，在我国抗日战争史上留下了惊人的奇迹。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8726" y="2759362"/>
            <a:ext cx="981660" cy="1393958"/>
          </a:xfrm>
          <a:prstGeom prst="rect">
            <a:avLst/>
          </a:prstGeom>
        </p:spPr>
      </p:pic>
      <p:sp>
        <p:nvSpPr>
          <p:cNvPr id="14" name="圆角矩形标注 13"/>
          <p:cNvSpPr/>
          <p:nvPr/>
        </p:nvSpPr>
        <p:spPr>
          <a:xfrm>
            <a:off x="1720422" y="3303798"/>
            <a:ext cx="6534756" cy="798710"/>
          </a:xfrm>
          <a:prstGeom prst="wedgeRoundRectCallout">
            <a:avLst>
              <a:gd name="adj1" fmla="val -55049"/>
              <a:gd name="adj2" fmla="val -32181"/>
              <a:gd name="adj3" fmla="val 16667"/>
            </a:avLst>
          </a:prstGeom>
          <a:solidFill>
            <a:schemeClr val="bg1"/>
          </a:solidFill>
          <a:ln>
            <a:solidFill>
              <a:srgbClr val="FF5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781589" y="3287843"/>
            <a:ext cx="639081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结合课文内容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说一说：地道战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取得成功的关键是什么？</a:t>
            </a:r>
          </a:p>
          <a:p>
            <a:pPr>
              <a:lnSpc>
                <a:spcPct val="125000"/>
              </a:lnSpc>
            </a:pP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课文是按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怎样的顺序把地道战这种斗争方式讲明白的？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438845" y="-21737"/>
            <a:ext cx="1539798" cy="1214316"/>
            <a:chOff x="391219" y="-21737"/>
            <a:chExt cx="1539798" cy="1214316"/>
          </a:xfrm>
        </p:grpSpPr>
        <p:grpSp>
          <p:nvGrpSpPr>
            <p:cNvPr id="17" name="组合 16"/>
            <p:cNvGrpSpPr/>
            <p:nvPr/>
          </p:nvGrpSpPr>
          <p:grpSpPr>
            <a:xfrm>
              <a:off x="391219" y="-21737"/>
              <a:ext cx="1539798" cy="1214316"/>
              <a:chOff x="323528" y="133271"/>
              <a:chExt cx="1539798" cy="1214316"/>
            </a:xfrm>
          </p:grpSpPr>
          <p:pic>
            <p:nvPicPr>
              <p:cNvPr id="19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57"/>
              <a:stretch>
                <a:fillRect/>
              </a:stretch>
            </p:blipFill>
            <p:spPr bwMode="auto">
              <a:xfrm>
                <a:off x="503671" y="219302"/>
                <a:ext cx="127246" cy="6908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0" name="组合 164"/>
              <p:cNvGrpSpPr/>
              <p:nvPr/>
            </p:nvGrpSpPr>
            <p:grpSpPr bwMode="auto">
              <a:xfrm>
                <a:off x="416311" y="910302"/>
                <a:ext cx="1447015" cy="437285"/>
                <a:chOff x="3430455" y="2600130"/>
                <a:chExt cx="2620549" cy="517282"/>
              </a:xfrm>
            </p:grpSpPr>
            <p:sp>
              <p:nvSpPr>
                <p:cNvPr id="25" name="矩形 24"/>
                <p:cNvSpPr/>
                <p:nvPr/>
              </p:nvSpPr>
              <p:spPr>
                <a:xfrm>
                  <a:off x="3430455" y="2600130"/>
                  <a:ext cx="2409529" cy="517280"/>
                </a:xfrm>
                <a:prstGeom prst="rect">
                  <a:avLst/>
                </a:prstGeom>
                <a:solidFill>
                  <a:srgbClr val="FF5D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26" name="燕尾形 25"/>
                <p:cNvSpPr/>
                <p:nvPr/>
              </p:nvSpPr>
              <p:spPr>
                <a:xfrm rot="10800000">
                  <a:off x="5669619" y="2600132"/>
                  <a:ext cx="381385" cy="517280"/>
                </a:xfrm>
                <a:prstGeom prst="chevron">
                  <a:avLst>
                    <a:gd name="adj" fmla="val 32172"/>
                  </a:avLst>
                </a:prstGeom>
                <a:solidFill>
                  <a:srgbClr val="FF5D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21" name="燕尾形 20"/>
              <p:cNvSpPr/>
              <p:nvPr/>
            </p:nvSpPr>
            <p:spPr bwMode="auto">
              <a:xfrm rot="10800000" flipH="1">
                <a:off x="323528" y="910303"/>
                <a:ext cx="210593" cy="437284"/>
              </a:xfrm>
              <a:prstGeom prst="chevron">
                <a:avLst>
                  <a:gd name="adj" fmla="val 32172"/>
                </a:avLst>
              </a:prstGeom>
              <a:solidFill>
                <a:srgbClr val="FF5D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22" name="直接连接符 21"/>
              <p:cNvCxnSpPr/>
              <p:nvPr/>
            </p:nvCxnSpPr>
            <p:spPr bwMode="auto">
              <a:xfrm>
                <a:off x="344240" y="939813"/>
                <a:ext cx="1504950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 bwMode="auto">
              <a:xfrm>
                <a:off x="339477" y="1301981"/>
                <a:ext cx="1505992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4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9559" y="133271"/>
                <a:ext cx="127246" cy="7792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矩形 17"/>
            <p:cNvSpPr/>
            <p:nvPr/>
          </p:nvSpPr>
          <p:spPr>
            <a:xfrm>
              <a:off x="684064" y="773880"/>
              <a:ext cx="9541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方正大黑_GBK" panose="03000509000000000000" pitchFamily="65" charset="-122"/>
                  <a:ea typeface="方正大黑_GBK" panose="03000509000000000000" pitchFamily="65" charset="-122"/>
                </a:rPr>
                <a:t>读一读</a:t>
              </a:r>
            </a:p>
          </p:txBody>
        </p:sp>
      </p:grp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386bad1b193e8ddd96c78c97f95eeb279f1e04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237</Words>
  <Application>Microsoft Office PowerPoint</Application>
  <PresentationFormat>全屏显示(16:9)</PresentationFormat>
  <Paragraphs>69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8" baseType="lpstr">
      <vt:lpstr>方正大标宋_GBK</vt:lpstr>
      <vt:lpstr>方正大黑_GBK</vt:lpstr>
      <vt:lpstr>方正书宋_GBK</vt:lpstr>
      <vt:lpstr>方正小标宋_GBK</vt:lpstr>
      <vt:lpstr>方正准圆_GBK</vt:lpstr>
      <vt:lpstr>黑体</vt:lpstr>
      <vt:lpstr>楷体</vt:lpstr>
      <vt:lpstr>楷体_GB2312</vt:lpstr>
      <vt:lpstr>宋体</vt:lpstr>
      <vt:lpstr>Arial</vt:lpstr>
      <vt:lpstr>Calibri</vt:lpstr>
      <vt:lpstr>Calibri Light</vt:lpstr>
      <vt:lpstr>taozhi.cn_PY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AutoBVT</cp:lastModifiedBy>
  <cp:revision>717</cp:revision>
  <dcterms:created xsi:type="dcterms:W3CDTF">2015-05-05T08:02:00Z</dcterms:created>
  <dcterms:modified xsi:type="dcterms:W3CDTF">2019-08-16T07:08:18Z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2052-11.1.0.8894</vt:lpwstr>
  </property>
</Properties>
</file>