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1" r:id="rId5"/>
    <p:sldId id="262" r:id="rId6"/>
    <p:sldId id="267" r:id="rId7"/>
    <p:sldId id="263" r:id="rId8"/>
    <p:sldId id="265" r:id="rId9"/>
    <p:sldId id="258" r:id="rId1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17D"/>
    <a:srgbClr val="FFCE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02" y="-6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淘知学堂3年级数学课件知识讲解模版首图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2015/9/23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2015/9/23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2015/9/23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淘知学堂3年级数学课件知识讲解模版中图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2015/9/23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285720" y="-38086"/>
            <a:ext cx="8572560" cy="142876"/>
          </a:xfrm>
          <a:prstGeom prst="roundRect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285720" y="5045384"/>
            <a:ext cx="8572560" cy="142876"/>
          </a:xfrm>
          <a:prstGeom prst="roundRect">
            <a:avLst/>
          </a:prstGeom>
          <a:solidFill>
            <a:srgbClr val="199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2015/9/23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2015/9/23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2015/9/23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淘知学堂3年级数学课件知识讲解模版尾图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2015/9/23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2015/9/23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2015/9/23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2015/9/23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8FDF-7DB1-4F6D-9166-AC280B64739B}" type="datetimeFigureOut">
              <a:rPr lang="zh-CN" altLang="en-US" smtClean="0"/>
              <a:pPr/>
              <a:t>2015/9/23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标题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193" y="285734"/>
            <a:ext cx="5931001" cy="1635270"/>
          </a:xfrm>
          <a:prstGeom prst="rect">
            <a:avLst/>
          </a:prstGeom>
        </p:spPr>
      </p:pic>
      <p:pic>
        <p:nvPicPr>
          <p:cNvPr id="9" name="图片 8" descr="小男孩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857370"/>
            <a:ext cx="1023612" cy="1145835"/>
          </a:xfrm>
          <a:prstGeom prst="rect">
            <a:avLst/>
          </a:prstGeom>
        </p:spPr>
      </p:pic>
      <p:pic>
        <p:nvPicPr>
          <p:cNvPr id="10" name="图片 9" descr="小女孩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1571618"/>
            <a:ext cx="893751" cy="1100002"/>
          </a:xfrm>
          <a:prstGeom prst="rect">
            <a:avLst/>
          </a:prstGeom>
        </p:spPr>
      </p:pic>
      <p:pic>
        <p:nvPicPr>
          <p:cNvPr id="5" name="图片 4" descr="黑板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2285998"/>
            <a:ext cx="2500330" cy="2532303"/>
          </a:xfrm>
          <a:prstGeom prst="rect">
            <a:avLst/>
          </a:prstGeom>
        </p:spPr>
      </p:pic>
      <p:pic>
        <p:nvPicPr>
          <p:cNvPr id="6" name="图片 5" descr="铅笔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4071948"/>
            <a:ext cx="1397919" cy="954863"/>
          </a:xfrm>
          <a:prstGeom prst="rect">
            <a:avLst/>
          </a:prstGeom>
        </p:spPr>
      </p:pic>
      <p:pic>
        <p:nvPicPr>
          <p:cNvPr id="7" name="图片 6" descr="三角尺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34" y="3214692"/>
            <a:ext cx="2357454" cy="1313888"/>
          </a:xfrm>
          <a:prstGeom prst="rect">
            <a:avLst/>
          </a:prstGeom>
        </p:spPr>
      </p:pic>
      <p:pic>
        <p:nvPicPr>
          <p:cNvPr id="8" name="图片 7" descr="橡皮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3751" y="2857502"/>
            <a:ext cx="834510" cy="771529"/>
          </a:xfrm>
          <a:prstGeom prst="rect">
            <a:avLst/>
          </a:prstGeom>
        </p:spPr>
      </p:pic>
      <p:pic>
        <p:nvPicPr>
          <p:cNvPr id="11" name="图片 10" descr="圆规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9520" y="2285998"/>
            <a:ext cx="1077084" cy="2390974"/>
          </a:xfrm>
          <a:prstGeom prst="rect">
            <a:avLst/>
          </a:prstGeom>
        </p:spPr>
      </p:pic>
      <p:pic>
        <p:nvPicPr>
          <p:cNvPr id="12" name="图片 11" descr="主讲人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3174" y="2000246"/>
            <a:ext cx="3811809" cy="977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728350" y="207168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smtClean="0">
                <a:latin typeface="黑体" pitchFamily="49" charset="-122"/>
                <a:ea typeface="黑体" pitchFamily="49" charset="-122"/>
              </a:rPr>
              <a:t>100</a:t>
            </a:r>
            <a:r>
              <a:rPr kumimoji="1" lang="zh-CN" altLang="en-US" sz="2800" smtClean="0">
                <a:latin typeface="黑体" pitchFamily="49" charset="-122"/>
                <a:ea typeface="黑体" pitchFamily="49" charset="-122"/>
              </a:rPr>
              <a:t>毫米＝</a:t>
            </a:r>
            <a:r>
              <a:rPr kumimoji="1" lang="en-US" altLang="zh-CN" sz="2800" smtClean="0">
                <a:latin typeface="黑体" pitchFamily="49" charset="-122"/>
                <a:ea typeface="黑体" pitchFamily="49" charset="-122"/>
              </a:rPr>
              <a:t>(     )</a:t>
            </a:r>
            <a:r>
              <a:rPr kumimoji="1" lang="zh-CN" altLang="en-US" sz="2800" smtClean="0">
                <a:latin typeface="黑体" pitchFamily="49" charset="-122"/>
                <a:ea typeface="黑体" pitchFamily="49" charset="-122"/>
              </a:rPr>
              <a:t>分米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8826" y="271462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smtClean="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2800" smtClean="0">
                <a:latin typeface="黑体" pitchFamily="49" charset="-122"/>
                <a:ea typeface="黑体" pitchFamily="49" charset="-122"/>
              </a:rPr>
              <a:t>米＝</a:t>
            </a:r>
            <a:r>
              <a:rPr kumimoji="1" lang="en-US" altLang="zh-CN" sz="2800" smtClean="0">
                <a:latin typeface="黑体" pitchFamily="49" charset="-122"/>
                <a:ea typeface="黑体" pitchFamily="49" charset="-122"/>
              </a:rPr>
              <a:t>(     )</a:t>
            </a:r>
            <a:r>
              <a:rPr kumimoji="1" lang="zh-CN" altLang="en-US" sz="2800" smtClean="0">
                <a:latin typeface="黑体" pitchFamily="49" charset="-122"/>
                <a:ea typeface="黑体" pitchFamily="49" charset="-122"/>
              </a:rPr>
              <a:t>厘米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50709" y="342900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smtClean="0"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zh-CN" altLang="en-US" sz="2800" smtClean="0">
                <a:latin typeface="黑体" pitchFamily="49" charset="-122"/>
                <a:ea typeface="黑体" pitchFamily="49" charset="-122"/>
              </a:rPr>
              <a:t>千克＝</a:t>
            </a:r>
            <a:r>
              <a:rPr kumimoji="1" lang="en-US" altLang="zh-CN" sz="2800" smtClean="0">
                <a:latin typeface="黑体" pitchFamily="49" charset="-122"/>
                <a:ea typeface="黑体" pitchFamily="49" charset="-122"/>
              </a:rPr>
              <a:t>(     )</a:t>
            </a:r>
            <a:r>
              <a:rPr kumimoji="1" lang="zh-CN" altLang="en-US" sz="2800" smtClean="0">
                <a:latin typeface="黑体" pitchFamily="49" charset="-122"/>
                <a:ea typeface="黑体" pitchFamily="49" charset="-122"/>
              </a:rPr>
              <a:t>克</a:t>
            </a:r>
            <a:endParaRPr lang="zh-CN" altLang="en-US" sz="280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4612" y="1428742"/>
            <a:ext cx="3595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smtClean="0">
                <a:latin typeface="黑体" pitchFamily="49" charset="-122"/>
                <a:ea typeface="黑体" pitchFamily="49" charset="-122"/>
              </a:rPr>
              <a:t>90</a:t>
            </a:r>
            <a:r>
              <a:rPr kumimoji="1" lang="zh-CN" altLang="en-US" sz="2800" smtClean="0">
                <a:latin typeface="黑体" pitchFamily="49" charset="-122"/>
                <a:ea typeface="黑体" pitchFamily="49" charset="-122"/>
              </a:rPr>
              <a:t>厘米＝</a:t>
            </a:r>
            <a:r>
              <a:rPr kumimoji="1" lang="en-US" altLang="zh-CN" sz="2800" smtClean="0">
                <a:latin typeface="黑体" pitchFamily="49" charset="-122"/>
                <a:ea typeface="黑体" pitchFamily="49" charset="-122"/>
              </a:rPr>
              <a:t>(     )</a:t>
            </a:r>
            <a:r>
              <a:rPr kumimoji="1" lang="zh-CN" altLang="en-US" sz="2800" smtClean="0">
                <a:latin typeface="黑体" pitchFamily="49" charset="-122"/>
                <a:ea typeface="黑体" pitchFamily="49" charset="-122"/>
              </a:rPr>
              <a:t>分米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357686" y="2102197"/>
            <a:ext cx="1368425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</a:rPr>
              <a:t>1</a:t>
            </a:r>
            <a:endParaRPr lang="en-US" altLang="zh-CN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678589" y="2733683"/>
            <a:ext cx="1368425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smtClean="0">
                <a:solidFill>
                  <a:srgbClr val="FF0000"/>
                </a:solidFill>
                <a:latin typeface="Arial" charset="0"/>
              </a:rPr>
              <a:t>200</a:t>
            </a:r>
            <a:endParaRPr lang="en-US" altLang="zh-CN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048305" y="3453792"/>
            <a:ext cx="1368425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 smtClean="0">
                <a:solidFill>
                  <a:srgbClr val="FF0000"/>
                </a:solidFill>
                <a:latin typeface="Arial" charset="0"/>
              </a:rPr>
              <a:t>3000</a:t>
            </a:r>
            <a:endParaRPr lang="en-US" altLang="zh-CN" sz="2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172392" y="1442340"/>
            <a:ext cx="1368425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smtClean="0">
                <a:solidFill>
                  <a:srgbClr val="FF0000"/>
                </a:solidFill>
                <a:latin typeface="Arial" charset="0"/>
              </a:rPr>
              <a:t>9</a:t>
            </a:r>
            <a:endParaRPr lang="en-US" altLang="zh-CN" sz="280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57224" y="459090"/>
            <a:ext cx="1010165" cy="612462"/>
            <a:chOff x="857224" y="316214"/>
            <a:chExt cx="1010165" cy="612462"/>
          </a:xfrm>
        </p:grpSpPr>
        <p:sp>
          <p:nvSpPr>
            <p:cNvPr id="35" name="矩形 34"/>
            <p:cNvSpPr/>
            <p:nvPr/>
          </p:nvSpPr>
          <p:spPr>
            <a:xfrm>
              <a:off x="857224" y="357172"/>
              <a:ext cx="1000132" cy="571504"/>
            </a:xfrm>
            <a:prstGeom prst="rect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61986" y="316214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复习</a:t>
              </a:r>
              <a:endParaRPr lang="zh-CN" altLang="en-US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1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2910" y="1895120"/>
            <a:ext cx="485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京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藏高速全长约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3710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(     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14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42944" y="571493"/>
            <a:ext cx="4143376" cy="882650"/>
            <a:chOff x="636" y="2290"/>
            <a:chExt cx="2610" cy="556"/>
          </a:xfrm>
        </p:grpSpPr>
        <p:pic>
          <p:nvPicPr>
            <p:cNvPr id="4" name="Picture 19" descr="女天使副本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2290"/>
              <a:ext cx="585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27"/>
            <p:cNvSpPr>
              <a:spLocks noChangeArrowheads="1"/>
            </p:cNvSpPr>
            <p:nvPr/>
          </p:nvSpPr>
          <p:spPr bwMode="auto">
            <a:xfrm>
              <a:off x="1446" y="2380"/>
              <a:ext cx="1800" cy="288"/>
            </a:xfrm>
            <a:prstGeom prst="wedgeRoundRectCallout">
              <a:avLst>
                <a:gd name="adj1" fmla="val -61130"/>
                <a:gd name="adj2" fmla="val 38457"/>
                <a:gd name="adj3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zh-CN" altLang="en-US" dirty="0">
                  <a:latin typeface="黑体" pitchFamily="49" charset="-122"/>
                  <a:ea typeface="黑体" pitchFamily="49" charset="-122"/>
                </a:rPr>
                <a:t>请你填上合适的长度单位。</a:t>
              </a:r>
              <a:endParaRPr lang="en-US" altLang="zh-CN" dirty="0"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699503" y="1895120"/>
            <a:ext cx="1368425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千米    </a:t>
            </a:r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58150" y="3358219"/>
            <a:ext cx="485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尺子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的长度大约是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10</a:t>
            </a:r>
            <a:r>
              <a:rPr lang="en-US" altLang="zh-CN" sz="2400">
                <a:latin typeface="黑体" pitchFamily="49" charset="-122"/>
                <a:ea typeface="黑体" pitchFamily="49" charset="-122"/>
              </a:rPr>
              <a:t>(     </a:t>
            </a:r>
            <a:r>
              <a:rPr lang="en-US" altLang="zh-CN" sz="240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1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824281" y="3357568"/>
            <a:ext cx="1143008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厘米 </a:t>
            </a:r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" name="图片 9" descr="图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489674"/>
            <a:ext cx="2713088" cy="252726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5406396" y="1594963"/>
            <a:ext cx="3038496" cy="1322314"/>
            <a:chOff x="5406396" y="1414337"/>
            <a:chExt cx="3038496" cy="1322314"/>
          </a:xfrm>
        </p:grpSpPr>
        <p:pic>
          <p:nvPicPr>
            <p:cNvPr id="22" name="图片 21" descr="线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7884" y="1428742"/>
              <a:ext cx="2143140" cy="123045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901153" y="1414337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mtClean="0">
                  <a:latin typeface="楷体" pitchFamily="49" charset="-122"/>
                  <a:ea typeface="楷体" pitchFamily="49" charset="-122"/>
                </a:rPr>
                <a:t>北京</a:t>
              </a:r>
              <a:endParaRPr lang="zh-CN" altLang="en-US" sz="140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06396" y="2428874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mtClean="0">
                  <a:latin typeface="楷体" pitchFamily="49" charset="-122"/>
                  <a:ea typeface="楷体" pitchFamily="49" charset="-122"/>
                </a:rPr>
                <a:t>拉萨</a:t>
              </a:r>
              <a:endParaRPr lang="zh-CN" altLang="en-US" sz="1400">
                <a:latin typeface="楷体" pitchFamily="49" charset="-122"/>
                <a:ea typeface="楷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643465" y="1571619"/>
            <a:ext cx="3929063" cy="1714500"/>
            <a:chOff x="2693" y="1797"/>
            <a:chExt cx="2475" cy="1080"/>
          </a:xfrm>
        </p:grpSpPr>
        <p:pic>
          <p:nvPicPr>
            <p:cNvPr id="4" name="Picture 8" descr="未标题-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75" y="1797"/>
              <a:ext cx="893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27"/>
            <p:cNvSpPr>
              <a:spLocks noChangeArrowheads="1"/>
            </p:cNvSpPr>
            <p:nvPr/>
          </p:nvSpPr>
          <p:spPr bwMode="auto">
            <a:xfrm>
              <a:off x="2693" y="2022"/>
              <a:ext cx="1549" cy="708"/>
            </a:xfrm>
            <a:prstGeom prst="wedgeRoundRectCallout">
              <a:avLst>
                <a:gd name="adj1" fmla="val 59954"/>
                <a:gd name="adj2" fmla="val -13926"/>
                <a:gd name="adj3" fmla="val 16667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可以</a:t>
              </a:r>
              <a:r>
                <a:rPr lang="zh-CN" altLang="en-US" sz="2000" smtClean="0">
                  <a:latin typeface="黑体" pitchFamily="49" charset="-122"/>
                  <a:ea typeface="黑体" pitchFamily="49" charset="-122"/>
                </a:rPr>
                <a:t>这样想：</a:t>
              </a:r>
              <a:endParaRPr lang="en-US" altLang="zh-CN" sz="2000" dirty="0">
                <a:latin typeface="黑体" pitchFamily="49" charset="-122"/>
                <a:ea typeface="黑体" pitchFamily="49" charset="-122"/>
              </a:endParaRPr>
            </a:p>
            <a:p>
              <a:r>
                <a:rPr lang="en-US" altLang="zh-CN" sz="2000" dirty="0"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千米是</a:t>
              </a:r>
              <a:r>
                <a:rPr lang="en-US" altLang="zh-CN" sz="2000" dirty="0">
                  <a:latin typeface="黑体" pitchFamily="49" charset="-122"/>
                  <a:ea typeface="黑体" pitchFamily="49" charset="-122"/>
                </a:rPr>
                <a:t>1000</a:t>
              </a: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米，</a:t>
              </a:r>
              <a:endParaRPr lang="en-US" altLang="zh-CN" sz="2000" dirty="0">
                <a:latin typeface="黑体" pitchFamily="49" charset="-122"/>
                <a:ea typeface="黑体" pitchFamily="49" charset="-122"/>
              </a:endParaRPr>
            </a:p>
            <a:p>
              <a:r>
                <a:rPr lang="en-US" altLang="zh-CN" sz="2000" dirty="0"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千米是</a:t>
              </a:r>
              <a:r>
                <a:rPr lang="en-US" altLang="zh-CN" sz="2000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zh-CN" altLang="en-US" sz="2000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个</a:t>
              </a:r>
              <a:r>
                <a:rPr lang="en-US" altLang="zh-CN" sz="2000" dirty="0">
                  <a:latin typeface="黑体" pitchFamily="49" charset="-122"/>
                  <a:ea typeface="黑体" pitchFamily="49" charset="-122"/>
                </a:rPr>
                <a:t>1000</a:t>
              </a: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米。</a:t>
              </a:r>
              <a:endParaRPr lang="en-US" altLang="zh-CN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857224" y="571497"/>
            <a:ext cx="3929065" cy="1714501"/>
            <a:chOff x="620" y="936"/>
            <a:chExt cx="2475" cy="1080"/>
          </a:xfrm>
        </p:grpSpPr>
        <p:sp>
          <p:nvSpPr>
            <p:cNvPr id="7" name="AutoShape 27"/>
            <p:cNvSpPr>
              <a:spLocks noChangeArrowheads="1"/>
            </p:cNvSpPr>
            <p:nvPr/>
          </p:nvSpPr>
          <p:spPr bwMode="auto">
            <a:xfrm>
              <a:off x="1556" y="981"/>
              <a:ext cx="1539" cy="495"/>
            </a:xfrm>
            <a:prstGeom prst="wedgeRoundRectCallout">
              <a:avLst>
                <a:gd name="adj1" fmla="val -66397"/>
                <a:gd name="adj2" fmla="val 28211"/>
                <a:gd name="adj3" fmla="val 16667"/>
              </a:avLst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altLang="zh-CN" sz="2000" dirty="0">
                  <a:solidFill>
                    <a:srgbClr val="1C1C1C"/>
                  </a:solidFill>
                  <a:latin typeface="黑体" pitchFamily="49" charset="-122"/>
                  <a:ea typeface="黑体" pitchFamily="49" charset="-122"/>
                </a:rPr>
                <a:t>3</a:t>
              </a: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千米＝（　 ）</a:t>
              </a:r>
              <a:r>
                <a:rPr lang="zh-CN" altLang="en-US" sz="2000">
                  <a:solidFill>
                    <a:srgbClr val="1C1C1C"/>
                  </a:solidFill>
                  <a:latin typeface="黑体" pitchFamily="49" charset="-122"/>
                  <a:ea typeface="黑体" pitchFamily="49" charset="-122"/>
                </a:rPr>
                <a:t>米</a:t>
              </a:r>
              <a:r>
                <a:rPr lang="zh-CN" altLang="en-US" sz="2000" smtClean="0">
                  <a:solidFill>
                    <a:srgbClr val="1C1C1C"/>
                  </a:solidFill>
                  <a:latin typeface="黑体" pitchFamily="49" charset="-122"/>
                  <a:ea typeface="黑体" pitchFamily="49" charset="-122"/>
                </a:rPr>
                <a:t>，</a:t>
              </a:r>
              <a:endParaRPr lang="en-US" altLang="zh-CN" sz="2000" smtClean="0">
                <a:solidFill>
                  <a:srgbClr val="1C1C1C"/>
                </a:solidFill>
                <a:latin typeface="黑体" pitchFamily="49" charset="-122"/>
                <a:ea typeface="黑体" pitchFamily="49" charset="-122"/>
              </a:endParaRPr>
            </a:p>
            <a:p>
              <a:r>
                <a:rPr lang="zh-CN" altLang="en-US" sz="2000" smtClean="0">
                  <a:solidFill>
                    <a:srgbClr val="1C1C1C"/>
                  </a:solidFill>
                  <a:latin typeface="黑体" pitchFamily="49" charset="-122"/>
                  <a:ea typeface="黑体" pitchFamily="49" charset="-122"/>
                </a:rPr>
                <a:t>你</a:t>
              </a:r>
              <a:r>
                <a:rPr lang="zh-CN" altLang="en-US" sz="2000" dirty="0">
                  <a:solidFill>
                    <a:srgbClr val="1C1C1C"/>
                  </a:solidFill>
                  <a:latin typeface="黑体" pitchFamily="49" charset="-122"/>
                  <a:ea typeface="黑体" pitchFamily="49" charset="-122"/>
                </a:rPr>
                <a:t>是怎么想的？</a:t>
              </a:r>
              <a:endParaRPr lang="en-US" altLang="zh-CN" sz="2000" b="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8" name="Picture 22" descr="1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0" y="936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339246" y="3643320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千米＝（</a:t>
            </a:r>
            <a:r>
              <a:rPr lang="en-US" altLang="zh-CN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3000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）米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000528" y="1714486"/>
            <a:ext cx="4643438" cy="1535113"/>
            <a:chOff x="2410" y="2063"/>
            <a:chExt cx="2925" cy="967"/>
          </a:xfrm>
        </p:grpSpPr>
        <p:pic>
          <p:nvPicPr>
            <p:cNvPr id="4" name="Picture 19" descr="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0" y="2063"/>
              <a:ext cx="765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27"/>
            <p:cNvSpPr>
              <a:spLocks noChangeArrowheads="1"/>
            </p:cNvSpPr>
            <p:nvPr/>
          </p:nvSpPr>
          <p:spPr bwMode="auto">
            <a:xfrm>
              <a:off x="2410" y="2108"/>
              <a:ext cx="1956" cy="922"/>
            </a:xfrm>
            <a:prstGeom prst="wedgeRoundRectCallout">
              <a:avLst>
                <a:gd name="adj1" fmla="val 56204"/>
                <a:gd name="adj2" fmla="val -17555"/>
                <a:gd name="adj3" fmla="val 1666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可以</a:t>
              </a:r>
              <a:r>
                <a:rPr lang="zh-CN" altLang="en-US" sz="2000" smtClean="0">
                  <a:latin typeface="黑体" pitchFamily="49" charset="-122"/>
                  <a:ea typeface="黑体" pitchFamily="49" charset="-122"/>
                </a:rPr>
                <a:t>这样想：</a:t>
              </a:r>
              <a:endParaRPr lang="en-US" altLang="zh-CN" sz="2000" dirty="0">
                <a:latin typeface="黑体" pitchFamily="49" charset="-122"/>
                <a:ea typeface="黑体" pitchFamily="49" charset="-122"/>
              </a:endParaRPr>
            </a:p>
            <a:p>
              <a:r>
                <a:rPr lang="en-US" altLang="zh-CN" sz="2000" dirty="0">
                  <a:latin typeface="黑体" pitchFamily="49" charset="-122"/>
                  <a:ea typeface="黑体" pitchFamily="49" charset="-122"/>
                </a:rPr>
                <a:t>1000</a:t>
              </a: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米是</a:t>
              </a:r>
              <a:r>
                <a:rPr lang="en-US" altLang="zh-CN" sz="2000" dirty="0" smtClean="0">
                  <a:latin typeface="黑体" pitchFamily="49" charset="-122"/>
                  <a:ea typeface="黑体" pitchFamily="49" charset="-122"/>
                </a:rPr>
                <a:t>1</a:t>
              </a:r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千米，</a:t>
              </a:r>
              <a:endParaRPr lang="en-US" altLang="zh-CN" sz="2000" dirty="0" smtClean="0">
                <a:latin typeface="黑体" pitchFamily="49" charset="-122"/>
                <a:ea typeface="黑体" pitchFamily="49" charset="-122"/>
              </a:endParaRPr>
            </a:p>
            <a:p>
              <a:r>
                <a:rPr lang="en-US" altLang="zh-CN" sz="2000" dirty="0" smtClean="0">
                  <a:latin typeface="黑体" pitchFamily="49" charset="-122"/>
                  <a:ea typeface="黑体" pitchFamily="49" charset="-122"/>
                </a:rPr>
                <a:t>5000</a:t>
              </a:r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米里面有</a:t>
              </a:r>
              <a:r>
                <a:rPr lang="en-US" altLang="zh-CN" sz="2000" dirty="0" smtClean="0">
                  <a:latin typeface="黑体" pitchFamily="49" charset="-122"/>
                  <a:ea typeface="黑体" pitchFamily="49" charset="-122"/>
                </a:rPr>
                <a:t>5</a:t>
              </a:r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个</a:t>
              </a:r>
              <a:r>
                <a:rPr lang="en-US" altLang="zh-CN" sz="2000" dirty="0" smtClean="0">
                  <a:latin typeface="黑体" pitchFamily="49" charset="-122"/>
                  <a:ea typeface="黑体" pitchFamily="49" charset="-122"/>
                </a:rPr>
                <a:t>1000</a:t>
              </a:r>
              <a:r>
                <a:rPr lang="zh-CN" altLang="en-US" sz="2000" dirty="0" smtClean="0">
                  <a:latin typeface="黑体" pitchFamily="49" charset="-122"/>
                  <a:ea typeface="黑体" pitchFamily="49" charset="-122"/>
                </a:rPr>
                <a:t>米。</a:t>
              </a:r>
              <a:endParaRPr lang="en-US" altLang="zh-CN" sz="2000" dirty="0" smtClean="0">
                <a:latin typeface="黑体" pitchFamily="49" charset="-122"/>
                <a:ea typeface="黑体" pitchFamily="49" charset="-122"/>
              </a:endParaRPr>
            </a:p>
            <a:p>
              <a:endParaRPr lang="en-US" altLang="zh-CN" sz="2000" dirty="0"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14348" y="557210"/>
            <a:ext cx="4286252" cy="1728788"/>
            <a:chOff x="475" y="936"/>
            <a:chExt cx="2700" cy="1089"/>
          </a:xfrm>
        </p:grpSpPr>
        <p:sp>
          <p:nvSpPr>
            <p:cNvPr id="7" name="AutoShape 27"/>
            <p:cNvSpPr>
              <a:spLocks noChangeArrowheads="1"/>
            </p:cNvSpPr>
            <p:nvPr/>
          </p:nvSpPr>
          <p:spPr bwMode="auto">
            <a:xfrm>
              <a:off x="1420" y="981"/>
              <a:ext cx="1755" cy="495"/>
            </a:xfrm>
            <a:prstGeom prst="wedgeRoundRectCallout">
              <a:avLst>
                <a:gd name="adj1" fmla="val -63323"/>
                <a:gd name="adj2" fmla="val 28567"/>
                <a:gd name="adj3" fmla="val 1666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altLang="zh-CN" sz="2000" dirty="0">
                  <a:solidFill>
                    <a:srgbClr val="1C1C1C"/>
                  </a:solidFill>
                  <a:latin typeface="黑体" pitchFamily="49" charset="-122"/>
                  <a:ea typeface="黑体" pitchFamily="49" charset="-122"/>
                </a:rPr>
                <a:t>5000</a:t>
              </a:r>
              <a:r>
                <a:rPr lang="zh-CN" altLang="en-US" sz="2000" dirty="0">
                  <a:solidFill>
                    <a:srgbClr val="1C1C1C"/>
                  </a:solidFill>
                  <a:latin typeface="黑体" pitchFamily="49" charset="-122"/>
                  <a:ea typeface="黑体" pitchFamily="49" charset="-122"/>
                </a:rPr>
                <a:t>米</a:t>
              </a:r>
              <a:r>
                <a:rPr lang="zh-CN" altLang="en-US" sz="2000" dirty="0">
                  <a:latin typeface="黑体" pitchFamily="49" charset="-122"/>
                  <a:ea typeface="黑体" pitchFamily="49" charset="-122"/>
                </a:rPr>
                <a:t>＝（　 ）</a:t>
              </a:r>
              <a:r>
                <a:rPr lang="zh-CN" altLang="en-US" sz="2000">
                  <a:latin typeface="黑体" pitchFamily="49" charset="-122"/>
                  <a:ea typeface="黑体" pitchFamily="49" charset="-122"/>
                </a:rPr>
                <a:t>千</a:t>
              </a:r>
              <a:r>
                <a:rPr lang="zh-CN" altLang="en-US" sz="2000">
                  <a:solidFill>
                    <a:srgbClr val="1C1C1C"/>
                  </a:solidFill>
                  <a:latin typeface="黑体" pitchFamily="49" charset="-122"/>
                  <a:ea typeface="黑体" pitchFamily="49" charset="-122"/>
                </a:rPr>
                <a:t>米</a:t>
              </a:r>
              <a:r>
                <a:rPr lang="zh-CN" altLang="en-US" sz="2000" smtClean="0">
                  <a:solidFill>
                    <a:srgbClr val="1C1C1C"/>
                  </a:solidFill>
                  <a:latin typeface="黑体" pitchFamily="49" charset="-122"/>
                  <a:ea typeface="黑体" pitchFamily="49" charset="-122"/>
                </a:rPr>
                <a:t>，</a:t>
              </a:r>
              <a:endParaRPr lang="en-US" altLang="zh-CN" sz="2000" smtClean="0">
                <a:solidFill>
                  <a:srgbClr val="1C1C1C"/>
                </a:solidFill>
                <a:latin typeface="黑体" pitchFamily="49" charset="-122"/>
                <a:ea typeface="黑体" pitchFamily="49" charset="-122"/>
              </a:endParaRPr>
            </a:p>
            <a:p>
              <a:r>
                <a:rPr lang="zh-CN" altLang="en-US" sz="2000" smtClean="0">
                  <a:solidFill>
                    <a:srgbClr val="1C1C1C"/>
                  </a:solidFill>
                  <a:latin typeface="黑体" pitchFamily="49" charset="-122"/>
                  <a:ea typeface="黑体" pitchFamily="49" charset="-122"/>
                </a:rPr>
                <a:t>你</a:t>
              </a:r>
              <a:r>
                <a:rPr lang="zh-CN" altLang="en-US" sz="2000" dirty="0">
                  <a:solidFill>
                    <a:srgbClr val="1C1C1C"/>
                  </a:solidFill>
                  <a:latin typeface="黑体" pitchFamily="49" charset="-122"/>
                  <a:ea typeface="黑体" pitchFamily="49" charset="-122"/>
                </a:rPr>
                <a:t>是怎么想的？</a:t>
              </a:r>
            </a:p>
            <a:p>
              <a:endParaRPr lang="en-US" altLang="zh-CN" sz="1600" b="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8" name="Picture 22" descr="1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5" y="936"/>
              <a:ext cx="1089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9"/>
          <p:cNvSpPr/>
          <p:nvPr/>
        </p:nvSpPr>
        <p:spPr>
          <a:xfrm>
            <a:off x="4073107" y="2786064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5000</a:t>
            </a: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米里面有</a:t>
            </a:r>
            <a:r>
              <a:rPr lang="en-US" altLang="zh-CN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千米。</a:t>
            </a:r>
            <a:endParaRPr lang="en-US" altLang="zh-CN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3714758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5000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米＝</a:t>
            </a:r>
            <a:r>
              <a:rPr lang="en-US" altLang="zh-CN" sz="2800" smtClean="0">
                <a:latin typeface="黑体" pitchFamily="49" charset="-122"/>
                <a:ea typeface="黑体" pitchFamily="49" charset="-122"/>
              </a:rPr>
              <a:t>(   )</a:t>
            </a:r>
            <a:r>
              <a:rPr lang="zh-CN" altLang="en-US" sz="2800" smtClean="0">
                <a:latin typeface="黑体" pitchFamily="49" charset="-122"/>
                <a:ea typeface="黑体" pitchFamily="49" charset="-122"/>
              </a:rPr>
              <a:t>千米</a:t>
            </a:r>
            <a:endParaRPr lang="zh-CN" altLang="en-US" sz="28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29494" y="373435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57422" y="3648684"/>
            <a:ext cx="4643470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把千米换算成米，在千米数末尾添上</a:t>
            </a:r>
            <a:r>
              <a:rPr lang="en-US" altLang="zh-CN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个</a:t>
            </a:r>
            <a:r>
              <a:rPr lang="en-US" altLang="zh-CN" b="1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en-US" b="1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；</a:t>
            </a:r>
            <a:endParaRPr lang="en-US" altLang="zh-CN" b="1" dirty="0" smtClean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8306" y="1128879"/>
            <a:ext cx="287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）把千米换算成米。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6123" y="1128879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）把米换算成千米。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8372" y="162894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末尾添上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0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8372" y="2271887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千米＝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3000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米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21248" y="2057573"/>
            <a:ext cx="1114332" cy="286546"/>
            <a:chOff x="1754524" y="2285998"/>
            <a:chExt cx="888650" cy="286546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1754524" y="2285998"/>
              <a:ext cx="88865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5400000">
              <a:off x="1612442" y="2428080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rot="5400000">
              <a:off x="2495600" y="2428874"/>
              <a:ext cx="285752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直接连接符 20"/>
          <p:cNvCxnSpPr/>
          <p:nvPr/>
        </p:nvCxnSpPr>
        <p:spPr>
          <a:xfrm>
            <a:off x="2460364" y="2645535"/>
            <a:ext cx="5400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00694" y="1628945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末尾去掉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0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0694" y="2271887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5000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米＝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千米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844540" y="2057573"/>
            <a:ext cx="861060" cy="286546"/>
            <a:chOff x="1754524" y="2285998"/>
            <a:chExt cx="888650" cy="286546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754524" y="2285998"/>
              <a:ext cx="888650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5400000">
              <a:off x="1612442" y="2428080"/>
              <a:ext cx="285752" cy="15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rot="5400000">
              <a:off x="2495600" y="2428874"/>
              <a:ext cx="285752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直接连接符 27"/>
          <p:cNvCxnSpPr/>
          <p:nvPr/>
        </p:nvCxnSpPr>
        <p:spPr>
          <a:xfrm>
            <a:off x="5579752" y="2636697"/>
            <a:ext cx="5400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61902" y="3273988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千米与米之间的换算方法：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85786" y="357172"/>
            <a:ext cx="1010610" cy="600015"/>
            <a:chOff x="846746" y="328661"/>
            <a:chExt cx="1010610" cy="600015"/>
          </a:xfrm>
        </p:grpSpPr>
        <p:sp>
          <p:nvSpPr>
            <p:cNvPr id="30" name="矩形 29"/>
            <p:cNvSpPr/>
            <p:nvPr/>
          </p:nvSpPr>
          <p:spPr>
            <a:xfrm>
              <a:off x="857224" y="357172"/>
              <a:ext cx="1000132" cy="57150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6746" y="328661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总结</a:t>
              </a:r>
              <a:endParaRPr lang="zh-CN" altLang="en-US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357422" y="4071948"/>
            <a:ext cx="43577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把米换算成千米，在米数末尾去掉</a:t>
            </a:r>
            <a:r>
              <a:rPr lang="en-US" altLang="zh-CN" b="1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b="1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个</a:t>
            </a:r>
            <a:r>
              <a:rPr lang="en-US" altLang="zh-CN" b="1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en-US" b="1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en-US" b="1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22" grpId="0"/>
      <p:bldP spid="23" grpId="0"/>
      <p:bldP spid="32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000364" y="1571618"/>
            <a:ext cx="1047054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Arial" charset="0"/>
              </a:rPr>
              <a:t>1000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350066" y="2090320"/>
            <a:ext cx="714380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651190" y="1509266"/>
            <a:ext cx="1118492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Arial" charset="0"/>
              </a:rPr>
              <a:t>3000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5974116" y="2083608"/>
            <a:ext cx="642942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600" dirty="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86050" y="2857502"/>
            <a:ext cx="52864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 smtClean="0">
                <a:latin typeface="黑体" pitchFamily="49" charset="-122"/>
                <a:ea typeface="黑体" pitchFamily="49" charset="-122"/>
              </a:rPr>
              <a:t>   300</a:t>
            </a:r>
            <a:r>
              <a:rPr kumimoji="1" lang="zh-CN" altLang="en-US" sz="2000" dirty="0">
                <a:latin typeface="黑体" pitchFamily="49" charset="-122"/>
                <a:ea typeface="黑体" pitchFamily="49" charset="-122"/>
              </a:rPr>
              <a:t>厘米</a:t>
            </a:r>
            <a:r>
              <a:rPr kumimoji="1" lang="zh-CN" altLang="en-US" sz="2000" dirty="0" smtClean="0">
                <a:latin typeface="黑体" pitchFamily="49" charset="-122"/>
                <a:ea typeface="黑体" pitchFamily="49" charset="-122"/>
              </a:rPr>
              <a:t>＝</a:t>
            </a:r>
            <a:r>
              <a:rPr kumimoji="1" lang="en-US" altLang="zh-CN" sz="2000" dirty="0" smtClean="0">
                <a:latin typeface="黑体" pitchFamily="49" charset="-122"/>
                <a:ea typeface="黑体" pitchFamily="49" charset="-122"/>
              </a:rPr>
              <a:t>(     )</a:t>
            </a:r>
            <a:r>
              <a:rPr kumimoji="1" lang="zh-CN" altLang="en-US" sz="2000" dirty="0" smtClean="0">
                <a:latin typeface="黑体" pitchFamily="49" charset="-122"/>
                <a:ea typeface="黑体" pitchFamily="49" charset="-122"/>
              </a:rPr>
              <a:t>米</a:t>
            </a:r>
            <a:endParaRPr kumimoji="1" lang="zh-CN" altLang="en-US" sz="20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黑体" pitchFamily="49" charset="-122"/>
                <a:ea typeface="黑体" pitchFamily="49" charset="-122"/>
              </a:rPr>
              <a:t>   </a:t>
            </a:r>
            <a:r>
              <a:rPr kumimoji="1" lang="en-US" altLang="zh-CN" sz="2000" dirty="0" smtClean="0">
                <a:latin typeface="黑体" pitchFamily="49" charset="-122"/>
                <a:ea typeface="黑体" pitchFamily="49" charset="-122"/>
              </a:rPr>
              <a:t>4</a:t>
            </a:r>
            <a:r>
              <a:rPr kumimoji="1" lang="zh-CN" altLang="en-US" sz="2000" dirty="0">
                <a:latin typeface="黑体" pitchFamily="49" charset="-122"/>
                <a:ea typeface="黑体" pitchFamily="49" charset="-122"/>
              </a:rPr>
              <a:t>千米</a:t>
            </a:r>
            <a:r>
              <a:rPr kumimoji="1" lang="zh-CN" altLang="en-US" sz="2000" dirty="0" smtClean="0">
                <a:latin typeface="黑体" pitchFamily="49" charset="-122"/>
                <a:ea typeface="黑体" pitchFamily="49" charset="-122"/>
              </a:rPr>
              <a:t>＝</a:t>
            </a:r>
            <a:r>
              <a:rPr kumimoji="1" lang="en-US" altLang="zh-CN" sz="2000" dirty="0" smtClean="0">
                <a:latin typeface="黑体" pitchFamily="49" charset="-122"/>
                <a:ea typeface="黑体" pitchFamily="49" charset="-122"/>
              </a:rPr>
              <a:t>(     )</a:t>
            </a:r>
            <a:r>
              <a:rPr kumimoji="1" lang="zh-CN" altLang="en-US" sz="2000" dirty="0" smtClean="0">
                <a:latin typeface="黑体" pitchFamily="49" charset="-122"/>
                <a:ea typeface="黑体" pitchFamily="49" charset="-122"/>
              </a:rPr>
              <a:t>米</a:t>
            </a:r>
            <a:endParaRPr kumimoji="1" lang="zh-CN" altLang="en-US" sz="20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黑体" pitchFamily="49" charset="-122"/>
                <a:ea typeface="黑体" pitchFamily="49" charset="-122"/>
              </a:rPr>
              <a:t>   </a:t>
            </a:r>
            <a:r>
              <a:rPr kumimoji="1" lang="en-US" altLang="zh-CN" sz="2000" dirty="0" smtClean="0">
                <a:latin typeface="黑体" pitchFamily="49" charset="-122"/>
                <a:ea typeface="黑体" pitchFamily="49" charset="-122"/>
              </a:rPr>
              <a:t>700</a:t>
            </a:r>
            <a:r>
              <a:rPr kumimoji="1" lang="zh-CN" altLang="en-US" sz="2000" dirty="0">
                <a:latin typeface="黑体" pitchFamily="49" charset="-122"/>
                <a:ea typeface="黑体" pitchFamily="49" charset="-122"/>
              </a:rPr>
              <a:t>米</a:t>
            </a:r>
            <a:r>
              <a:rPr kumimoji="1" lang="zh-CN" altLang="en-US" sz="2000" dirty="0" smtClean="0">
                <a:latin typeface="黑体" pitchFamily="49" charset="-122"/>
                <a:ea typeface="黑体" pitchFamily="49" charset="-122"/>
              </a:rPr>
              <a:t>＋</a:t>
            </a:r>
            <a:r>
              <a:rPr kumimoji="1" lang="en-US" altLang="zh-CN" sz="2000" dirty="0" smtClean="0">
                <a:latin typeface="黑体" pitchFamily="49" charset="-122"/>
                <a:ea typeface="黑体" pitchFamily="49" charset="-122"/>
              </a:rPr>
              <a:t>300</a:t>
            </a:r>
            <a:r>
              <a:rPr kumimoji="1" lang="zh-CN" altLang="en-US" sz="2000" dirty="0">
                <a:latin typeface="黑体" pitchFamily="49" charset="-122"/>
                <a:ea typeface="黑体" pitchFamily="49" charset="-122"/>
              </a:rPr>
              <a:t>米</a:t>
            </a:r>
            <a:r>
              <a:rPr kumimoji="1" lang="zh-CN" altLang="en-US" sz="2000" dirty="0" smtClean="0">
                <a:latin typeface="黑体" pitchFamily="49" charset="-122"/>
                <a:ea typeface="黑体" pitchFamily="49" charset="-122"/>
              </a:rPr>
              <a:t>＝</a:t>
            </a:r>
            <a:r>
              <a:rPr kumimoji="1" lang="en-US" altLang="zh-CN" sz="2000" dirty="0" smtClean="0">
                <a:latin typeface="黑体" pitchFamily="49" charset="-122"/>
                <a:ea typeface="黑体" pitchFamily="49" charset="-122"/>
              </a:rPr>
              <a:t>(     )</a:t>
            </a:r>
            <a:r>
              <a:rPr kumimoji="1" lang="zh-CN" altLang="en-US" sz="2000" dirty="0" smtClean="0">
                <a:latin typeface="黑体" pitchFamily="49" charset="-122"/>
                <a:ea typeface="黑体" pitchFamily="49" charset="-122"/>
              </a:rPr>
              <a:t>千米         </a:t>
            </a:r>
            <a:endParaRPr kumimoji="1" lang="en-US" altLang="zh-CN" sz="20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黑体" pitchFamily="49" charset="-122"/>
                <a:ea typeface="黑体" pitchFamily="49" charset="-122"/>
              </a:rPr>
              <a:t>  </a:t>
            </a:r>
            <a:r>
              <a:rPr kumimoji="1" lang="zh-CN" altLang="en-US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kumimoji="1" lang="en-US" altLang="zh-CN" sz="2000" dirty="0" smtClean="0"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zh-CN" altLang="en-US" sz="2000" dirty="0">
                <a:latin typeface="黑体" pitchFamily="49" charset="-122"/>
                <a:ea typeface="黑体" pitchFamily="49" charset="-122"/>
              </a:rPr>
              <a:t>千米－</a:t>
            </a:r>
            <a:r>
              <a:rPr kumimoji="1" lang="en-US" altLang="zh-CN" sz="2000" dirty="0"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2000" dirty="0">
                <a:latin typeface="黑体" pitchFamily="49" charset="-122"/>
                <a:ea typeface="黑体" pitchFamily="49" charset="-122"/>
              </a:rPr>
              <a:t>千米</a:t>
            </a:r>
            <a:r>
              <a:rPr kumimoji="1" lang="zh-CN" altLang="en-US" sz="2000" dirty="0" smtClean="0">
                <a:latin typeface="黑体" pitchFamily="49" charset="-122"/>
                <a:ea typeface="黑体" pitchFamily="49" charset="-122"/>
              </a:rPr>
              <a:t>＝</a:t>
            </a:r>
            <a:r>
              <a:rPr kumimoji="1" lang="en-US" altLang="zh-CN" sz="2000" dirty="0" smtClean="0">
                <a:latin typeface="黑体" pitchFamily="49" charset="-122"/>
                <a:ea typeface="黑体" pitchFamily="49" charset="-122"/>
              </a:rPr>
              <a:t>(     )</a:t>
            </a:r>
            <a:r>
              <a:rPr kumimoji="1" lang="zh-CN" altLang="en-US" sz="2000" dirty="0" smtClean="0">
                <a:latin typeface="黑体" pitchFamily="49" charset="-122"/>
                <a:ea typeface="黑体" pitchFamily="49" charset="-122"/>
              </a:rPr>
              <a:t>米    </a:t>
            </a:r>
            <a:endParaRPr kumimoji="1"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29124" y="2952676"/>
            <a:ext cx="82038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Arial" charset="0"/>
              </a:rPr>
              <a:t>3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173852" y="3409930"/>
            <a:ext cx="82038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Arial" charset="0"/>
              </a:rPr>
              <a:t>4000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072066" y="3863292"/>
            <a:ext cx="82038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072066" y="4331004"/>
            <a:ext cx="820383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>
                <a:solidFill>
                  <a:srgbClr val="FF0000"/>
                </a:solidFill>
                <a:latin typeface="Arial" charset="0"/>
              </a:rPr>
              <a:t>2000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785786" y="357172"/>
            <a:ext cx="1005403" cy="601984"/>
            <a:chOff x="854366" y="326692"/>
            <a:chExt cx="1005403" cy="601984"/>
          </a:xfrm>
        </p:grpSpPr>
        <p:sp>
          <p:nvSpPr>
            <p:cNvPr id="43" name="矩形 42"/>
            <p:cNvSpPr/>
            <p:nvPr/>
          </p:nvSpPr>
          <p:spPr>
            <a:xfrm>
              <a:off x="857224" y="357172"/>
              <a:ext cx="1000132" cy="571504"/>
            </a:xfrm>
            <a:prstGeom prst="rect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4366" y="326692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练习</a:t>
              </a:r>
              <a:endParaRPr lang="zh-CN" altLang="en-US" sz="320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064050" y="1500180"/>
            <a:ext cx="5365470" cy="940836"/>
            <a:chOff x="1921174" y="1428742"/>
            <a:chExt cx="5365470" cy="1012274"/>
          </a:xfrm>
        </p:grpSpPr>
        <p:grpSp>
          <p:nvGrpSpPr>
            <p:cNvPr id="50" name="组合 49"/>
            <p:cNvGrpSpPr/>
            <p:nvPr/>
          </p:nvGrpSpPr>
          <p:grpSpPr>
            <a:xfrm>
              <a:off x="1928794" y="1428742"/>
              <a:ext cx="5357850" cy="1000132"/>
              <a:chOff x="1500166" y="1000114"/>
              <a:chExt cx="5357850" cy="100013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229980" y="1630914"/>
                <a:ext cx="1454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>
                    <a:latin typeface="黑体" pitchFamily="49" charset="-122"/>
                    <a:ea typeface="黑体" pitchFamily="49" charset="-122"/>
                  </a:rPr>
                  <a:t>(     )</a:t>
                </a:r>
                <a:r>
                  <a:rPr lang="zh-CN" altLang="en-US" smtClean="0">
                    <a:latin typeface="黑体" pitchFamily="49" charset="-122"/>
                    <a:ea typeface="黑体" pitchFamily="49" charset="-122"/>
                  </a:rPr>
                  <a:t>千米</a:t>
                </a:r>
                <a:endParaRPr lang="zh-CN" altLang="en-US" dirty="0">
                  <a:latin typeface="黑体" pitchFamily="49" charset="-122"/>
                  <a:ea typeface="黑体" pitchFamily="49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1500166" y="1488038"/>
                <a:ext cx="5357850" cy="73026"/>
                <a:chOff x="1357290" y="1428742"/>
                <a:chExt cx="5357850" cy="73026"/>
              </a:xfrm>
            </p:grpSpPr>
            <p:cxnSp>
              <p:nvCxnSpPr>
                <p:cNvPr id="15" name="直接箭头连接符 14"/>
                <p:cNvCxnSpPr/>
                <p:nvPr/>
              </p:nvCxnSpPr>
              <p:spPr>
                <a:xfrm>
                  <a:off x="1357290" y="1500180"/>
                  <a:ext cx="5357850" cy="1588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rot="5400000" flipH="1" flipV="1">
                  <a:off x="1573192" y="1500180"/>
                  <a:ext cx="1588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 rot="5400000">
                  <a:off x="1464447" y="1464461"/>
                  <a:ext cx="71438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 rot="5400000">
                  <a:off x="2822563" y="1463667"/>
                  <a:ext cx="71438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 rot="5400000">
                  <a:off x="4179885" y="1463667"/>
                  <a:ext cx="71438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rot="5400000">
                  <a:off x="5537207" y="1463667"/>
                  <a:ext cx="71438" cy="15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/>
              <p:cNvSpPr txBox="1"/>
              <p:nvPr/>
            </p:nvSpPr>
            <p:spPr>
              <a:xfrm>
                <a:off x="2428860" y="1000114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黑体" pitchFamily="49" charset="-122"/>
                    <a:ea typeface="黑体" pitchFamily="49" charset="-122"/>
                  </a:rPr>
                  <a:t>(     )</a:t>
                </a:r>
                <a:r>
                  <a:rPr lang="zh-CN" altLang="en-US" dirty="0" smtClean="0">
                    <a:latin typeface="黑体" pitchFamily="49" charset="-122"/>
                    <a:ea typeface="黑体" pitchFamily="49" charset="-122"/>
                  </a:rPr>
                  <a:t>米</a:t>
                </a:r>
                <a:endParaRPr lang="zh-CN" altLang="en-US" dirty="0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143504" y="1000114"/>
                <a:ext cx="1223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黑体" pitchFamily="49" charset="-122"/>
                    <a:ea typeface="黑体" pitchFamily="49" charset="-122"/>
                  </a:rPr>
                  <a:t>(     )</a:t>
                </a:r>
                <a:r>
                  <a:rPr lang="zh-CN" altLang="en-US" dirty="0" smtClean="0">
                    <a:latin typeface="黑体" pitchFamily="49" charset="-122"/>
                    <a:ea typeface="黑体" pitchFamily="49" charset="-122"/>
                  </a:rPr>
                  <a:t>米</a:t>
                </a:r>
                <a:endParaRPr lang="zh-CN" altLang="en-US" dirty="0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95807" y="1630914"/>
                <a:ext cx="761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>
                    <a:latin typeface="黑体" pitchFamily="49" charset="-122"/>
                    <a:ea typeface="黑体" pitchFamily="49" charset="-122"/>
                  </a:rPr>
                  <a:t>1</a:t>
                </a:r>
                <a:r>
                  <a:rPr lang="zh-CN" altLang="en-US" smtClean="0">
                    <a:latin typeface="黑体" pitchFamily="49" charset="-122"/>
                    <a:ea typeface="黑体" pitchFamily="49" charset="-122"/>
                  </a:rPr>
                  <a:t>千米</a:t>
                </a:r>
                <a:endParaRPr lang="zh-CN" altLang="en-US" dirty="0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643306" y="1630914"/>
                <a:ext cx="1454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mtClean="0">
                    <a:latin typeface="黑体" pitchFamily="49" charset="-122"/>
                    <a:ea typeface="黑体" pitchFamily="49" charset="-122"/>
                  </a:rPr>
                  <a:t>(     )</a:t>
                </a:r>
                <a:r>
                  <a:rPr lang="zh-CN" altLang="en-US" smtClean="0">
                    <a:latin typeface="黑体" pitchFamily="49" charset="-122"/>
                    <a:ea typeface="黑体" pitchFamily="49" charset="-122"/>
                  </a:rPr>
                  <a:t>千米</a:t>
                </a:r>
                <a:endParaRPr lang="zh-CN" altLang="en-US" dirty="0">
                  <a:latin typeface="黑体" pitchFamily="49" charset="-122"/>
                  <a:ea typeface="黑体" pitchFamily="49" charset="-122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000496" y="1000114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黑体" pitchFamily="49" charset="-122"/>
                    <a:ea typeface="黑体" pitchFamily="49" charset="-122"/>
                  </a:rPr>
                  <a:t>2000</a:t>
                </a:r>
                <a:r>
                  <a:rPr lang="zh-CN" altLang="en-US" dirty="0" smtClean="0">
                    <a:latin typeface="黑体" pitchFamily="49" charset="-122"/>
                    <a:ea typeface="黑体" pitchFamily="49" charset="-122"/>
                  </a:rPr>
                  <a:t>米</a:t>
                </a:r>
                <a:endParaRPr lang="zh-CN" altLang="en-US" dirty="0">
                  <a:latin typeface="黑体" pitchFamily="49" charset="-122"/>
                  <a:ea typeface="黑体" pitchFamily="49" charset="-122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921174" y="20716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mtClean="0"/>
                <a:t>0</a:t>
              </a:r>
              <a:endParaRPr lang="zh-CN" altLang="en-US"/>
            </a:p>
          </p:txBody>
        </p:sp>
      </p:grpSp>
      <p:sp>
        <p:nvSpPr>
          <p:cNvPr id="46" name="圆角矩形 45"/>
          <p:cNvSpPr/>
          <p:nvPr/>
        </p:nvSpPr>
        <p:spPr>
          <a:xfrm>
            <a:off x="1214414" y="1214428"/>
            <a:ext cx="1357322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mtClean="0">
                <a:latin typeface="黑体" pitchFamily="49" charset="-122"/>
                <a:ea typeface="黑体" pitchFamily="49" charset="-122"/>
              </a:rPr>
              <a:t>1.</a:t>
            </a:r>
            <a:r>
              <a:rPr kumimoji="1" lang="zh-CN" altLang="en-US" smtClean="0">
                <a:latin typeface="黑体" pitchFamily="49" charset="-122"/>
                <a:ea typeface="黑体" pitchFamily="49" charset="-122"/>
              </a:rPr>
              <a:t>做一做。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1214414" y="2571750"/>
            <a:ext cx="1062046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mtClean="0">
                <a:latin typeface="黑体" pitchFamily="49" charset="-122"/>
                <a:ea typeface="黑体" pitchFamily="49" charset="-122"/>
              </a:rPr>
              <a:t>2.</a:t>
            </a:r>
            <a:r>
              <a:rPr kumimoji="1" lang="zh-CN" altLang="en-US" smtClean="0">
                <a:latin typeface="黑体" pitchFamily="49" charset="-122"/>
                <a:ea typeface="黑体" pitchFamily="49" charset="-122"/>
              </a:rPr>
              <a:t>填空。</a:t>
            </a:r>
            <a:endParaRPr kumimoji="1" lang="en-US" altLang="zh-CN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14876" y="2015299"/>
            <a:ext cx="30242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400×5</a:t>
            </a:r>
            <a:r>
              <a:rPr lang="zh-CN" altLang="en-US" sz="2000">
                <a:latin typeface="黑体" pitchFamily="49" charset="-122"/>
                <a:ea typeface="黑体" pitchFamily="49" charset="-122"/>
              </a:rPr>
              <a:t>＝</a:t>
            </a:r>
            <a:r>
              <a:rPr lang="en-US" altLang="zh-CN" sz="2000" smtClean="0">
                <a:latin typeface="黑体" pitchFamily="49" charset="-122"/>
                <a:ea typeface="黑体" pitchFamily="49" charset="-122"/>
              </a:rPr>
              <a:t>2000(</a:t>
            </a:r>
            <a:r>
              <a:rPr lang="zh-CN" altLang="en-US" sz="2000" smtClean="0">
                <a:latin typeface="黑体" pitchFamily="49" charset="-122"/>
                <a:ea typeface="黑体" pitchFamily="49" charset="-122"/>
              </a:rPr>
              <a:t>米</a:t>
            </a:r>
            <a:r>
              <a:rPr lang="en-US" altLang="zh-CN" sz="2000" smtClean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14876" y="2596131"/>
            <a:ext cx="2667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米＝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千米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00694" y="3243210"/>
            <a:ext cx="30718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答：他一共跑了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千米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。 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38985"/>
            <a:ext cx="3143272" cy="14393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0" name="圆角矩形 9"/>
          <p:cNvSpPr/>
          <p:nvPr/>
        </p:nvSpPr>
        <p:spPr>
          <a:xfrm>
            <a:off x="1214414" y="924539"/>
            <a:ext cx="4000528" cy="4286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mtClean="0">
                <a:latin typeface="黑体" pitchFamily="49" charset="-122"/>
                <a:ea typeface="黑体" pitchFamily="49" charset="-122"/>
              </a:rPr>
              <a:t>3.</a:t>
            </a:r>
            <a:r>
              <a:rPr kumimoji="1" lang="zh-CN" altLang="en-US" smtClean="0">
                <a:latin typeface="黑体" pitchFamily="49" charset="-122"/>
                <a:ea typeface="黑体" pitchFamily="49" charset="-122"/>
              </a:rPr>
              <a:t>小帅跑了</a:t>
            </a:r>
            <a:r>
              <a:rPr kumimoji="1" lang="en-US" altLang="zh-CN" smtClean="0">
                <a:latin typeface="黑体" pitchFamily="49" charset="-122"/>
                <a:ea typeface="黑体" pitchFamily="49" charset="-122"/>
              </a:rPr>
              <a:t>5</a:t>
            </a:r>
            <a:r>
              <a:rPr kumimoji="1" lang="zh-CN" altLang="en-US" smtClean="0">
                <a:latin typeface="黑体" pitchFamily="49" charset="-122"/>
                <a:ea typeface="黑体" pitchFamily="49" charset="-122"/>
              </a:rPr>
              <a:t>圈，他一共跑了几千米？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istrator\Desktop\圆规-尾图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859550"/>
            <a:ext cx="395392" cy="926514"/>
          </a:xfrm>
          <a:prstGeom prst="rect">
            <a:avLst/>
          </a:prstGeom>
          <a:noFill/>
        </p:spPr>
      </p:pic>
      <p:pic>
        <p:nvPicPr>
          <p:cNvPr id="5" name="图片 4" descr="谢谢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857370"/>
            <a:ext cx="3649273" cy="993250"/>
          </a:xfrm>
          <a:prstGeom prst="rect">
            <a:avLst/>
          </a:prstGeom>
        </p:spPr>
      </p:pic>
      <p:pic>
        <p:nvPicPr>
          <p:cNvPr id="6" name="图片 5" descr="格尺-尾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928808"/>
            <a:ext cx="428628" cy="888315"/>
          </a:xfrm>
          <a:prstGeom prst="rect">
            <a:avLst/>
          </a:prstGeom>
        </p:spPr>
      </p:pic>
      <p:pic>
        <p:nvPicPr>
          <p:cNvPr id="8" name="图片 7" descr="三角板-尾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2428874"/>
            <a:ext cx="714380" cy="534116"/>
          </a:xfrm>
          <a:prstGeom prst="rect">
            <a:avLst/>
          </a:prstGeom>
        </p:spPr>
      </p:pic>
      <p:pic>
        <p:nvPicPr>
          <p:cNvPr id="7" name="图片 6" descr="铅笔-尾图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2285998"/>
            <a:ext cx="640495" cy="426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311</Words>
  <Application>Microsoft Office PowerPoint</Application>
  <PresentationFormat>全屏显示(16:9)</PresentationFormat>
  <Paragraphs>66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Company>QBPC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xb21cn</dc:creator>
  <cp:lastModifiedBy>xb21cn</cp:lastModifiedBy>
  <cp:revision>80</cp:revision>
  <dcterms:created xsi:type="dcterms:W3CDTF">2015-07-27T07:08:19Z</dcterms:created>
  <dcterms:modified xsi:type="dcterms:W3CDTF">2015-09-23T07:22:39Z</dcterms:modified>
</cp:coreProperties>
</file>