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730" r:id="rId3"/>
    <p:sldId id="733" r:id="rId4"/>
    <p:sldId id="731" r:id="rId5"/>
    <p:sldId id="632" r:id="rId6"/>
    <p:sldId id="728" r:id="rId7"/>
    <p:sldId id="609" r:id="rId8"/>
    <p:sldId id="648" r:id="rId9"/>
    <p:sldId id="649" r:id="rId10"/>
    <p:sldId id="650" r:id="rId11"/>
    <p:sldId id="729" r:id="rId12"/>
    <p:sldId id="652" r:id="rId13"/>
    <p:sldId id="653" r:id="rId14"/>
    <p:sldId id="709" r:id="rId15"/>
    <p:sldId id="710" r:id="rId16"/>
    <p:sldId id="711" r:id="rId17"/>
    <p:sldId id="712" r:id="rId18"/>
    <p:sldId id="727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等线"/>
        <a:cs typeface="等线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等线"/>
        <a:cs typeface="等线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等线"/>
        <a:cs typeface="等线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等线"/>
        <a:cs typeface="等线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等线"/>
        <a:cs typeface="等线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等线"/>
        <a:cs typeface="等线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等线"/>
        <a:cs typeface="等线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等线"/>
        <a:cs typeface="等线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等线"/>
        <a:cs typeface="等线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00FF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748" autoAdjust="0"/>
    <p:restoredTop sz="86370" autoAdjust="0"/>
  </p:normalViewPr>
  <p:slideViewPr>
    <p:cSldViewPr snapToGrid="0">
      <p:cViewPr>
        <p:scale>
          <a:sx n="91" d="100"/>
          <a:sy n="91" d="100"/>
        </p:scale>
        <p:origin x="-54" y="-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CCE5B4-8B14-4DA1-B0EC-FAD537DA350B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E37E27-80C7-4023-A54C-322FD44014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93B3-5AEE-45D3-AAFE-190A25063A67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397D-0570-4DFA-9A40-6A315FC7F8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3CC0-41F5-4249-993D-5C319AAB4116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FA31-8669-46FB-A69D-DB92FDF836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FD315-5980-4ABF-971C-A6119C54EB6A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9BC0-1D33-4E82-A642-F029A7CA56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9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06363" y="593725"/>
            <a:ext cx="11911012" cy="41275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文本框 3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184150" y="260350"/>
            <a:ext cx="41354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200" u="none">
                <a:latin typeface="微软雅黑" pitchFamily="34" charset="-122"/>
                <a:ea typeface="微软雅黑" pitchFamily="34" charset="-122"/>
              </a:rPr>
              <a:t>北师大版 高中英语  必修 </a:t>
            </a:r>
            <a:r>
              <a:rPr lang="en-US" altLang="zh-CN" sz="1200" u="none">
                <a:latin typeface="微软雅黑" pitchFamily="34" charset="-122"/>
                <a:ea typeface="微软雅黑" pitchFamily="34" charset="-122"/>
              </a:rPr>
              <a:t>4 Unit 10  Money   </a:t>
            </a:r>
            <a:r>
              <a:rPr lang="en-US" altLang="zh-CN" u="none">
                <a:latin typeface="等线"/>
              </a:rPr>
              <a:t> </a:t>
            </a:r>
            <a:endParaRPr lang="zh-CN" altLang="en-US" sz="1200" u="none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C960-4747-4C01-9AD6-855575E6808F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B138-8AE8-407E-B554-AC867F227F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97006-995C-4A86-8508-E094DBF71374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51E29-6240-4AC4-AF71-BBEF36AC3D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F3C48-E7EA-4AEC-B2E1-52C60493540E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5201-8A87-459D-993C-0C7B5538B8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AD75-EA32-4FCC-BD3D-8F6065FA15E0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432F-C928-4C86-8762-09AD512155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2251-197B-482A-A838-26AD24D844E8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8AB0-6271-4D74-B2D2-BBBDDD1AB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49EC9-8352-4133-9816-71812012DAC6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B61E-5B92-469C-A4D8-6DDCED26E7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B2F8-2F1B-4611-8A83-C789E4A6B0C2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B825B-EF4E-4BA2-99FB-6ACAF49D2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5A5B-617C-4C96-BF98-B947D16DE79F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F6F-C884-48D8-9F26-3D7D1836A3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46DA09E-8E16-4C47-B156-5148C37CFD28}" type="datetimeFigureOut">
              <a:rPr lang="zh-CN" altLang="en-US"/>
              <a:pPr>
                <a:defRPr/>
              </a:pPr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006954-0A31-47B5-8B8F-A554088FF1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等线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Times New Roman" pitchFamily="18" charset="0"/>
          <a:ea typeface="宋体" pitchFamily="2" charset="-122"/>
          <a:cs typeface="+mn-cs"/>
        </a:defRPr>
      </a:lvl1pPr>
      <a:lvl2pPr marL="4572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宋体" pitchFamily="2" charset="-122"/>
          <a:cs typeface="+mn-cs"/>
        </a:defRPr>
      </a:lvl2pPr>
      <a:lvl3pPr marL="9144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mes New Roman" pitchFamily="18" charset="0"/>
          <a:ea typeface="宋体" pitchFamily="2" charset="-122"/>
          <a:cs typeface="+mn-cs"/>
        </a:defRPr>
      </a:lvl3pPr>
      <a:lvl4pPr marL="1371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宋体" pitchFamily="2" charset="-122"/>
          <a:cs typeface="+mn-cs"/>
        </a:defRPr>
      </a:lvl4pPr>
      <a:lvl5pPr marL="18288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宋体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 txBox="1">
            <a:spLocks/>
          </p:cNvSpPr>
          <p:nvPr/>
        </p:nvSpPr>
        <p:spPr bwMode="auto">
          <a:xfrm>
            <a:off x="1174750" y="1462088"/>
            <a:ext cx="851535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0000"/>
              </a:lnSpc>
            </a:pPr>
            <a:endParaRPr lang="en-US" altLang="zh-CN" sz="4800" b="1" u="none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70000"/>
              </a:lnSpc>
            </a:pPr>
            <a:endParaRPr lang="en-US" altLang="zh-CN" sz="4800" b="1" u="none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70000"/>
              </a:lnSpc>
            </a:pPr>
            <a:endParaRPr lang="en-US" altLang="zh-CN" sz="4800" b="1" u="none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4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Unit 10 Money</a:t>
            </a:r>
          </a:p>
          <a:p>
            <a:pPr algn="ctr"/>
            <a:endParaRPr lang="en-US" altLang="zh-CN" sz="3200" b="1" u="none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32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Lesson 4</a:t>
            </a:r>
            <a:r>
              <a:rPr lang="zh-CN" altLang="en-US" sz="32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en-US" altLang="zh-CN" sz="32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Advertisements</a:t>
            </a:r>
          </a:p>
          <a:p>
            <a:pPr algn="ctr">
              <a:lnSpc>
                <a:spcPct val="70000"/>
              </a:lnSpc>
            </a:pPr>
            <a:endParaRPr lang="en-US" altLang="zh-CN" sz="3200" b="1" u="none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70000"/>
              </a:lnSpc>
            </a:pPr>
            <a:endParaRPr lang="en-US" altLang="zh-CN" sz="3200" b="1" u="none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338" name="Picture 4" descr="%E9%87%91-%E5%B8%81%E7%AC%A6%E5%8F%B7-27414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0250" y="3517900"/>
            <a:ext cx="304641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901700" y="595313"/>
            <a:ext cx="10220325" cy="558165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词汇四　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up to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1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）达到（某数量、程度），至多有 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2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）直到 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3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）胜任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　　　　　     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4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）忙于；从事着（尤指坏事）（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5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）视为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……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的责任；由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……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决定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◆教材原句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With Remote Headphones you can also go </a:t>
            </a:r>
            <a:r>
              <a:rPr lang="en-US" altLang="zh-CN" sz="2000" b="1" smtClean="0">
                <a:ea typeface="宋体" charset="-122"/>
              </a:rPr>
              <a:t>up to</a:t>
            </a:r>
            <a:r>
              <a:rPr lang="en-US" altLang="zh-CN" sz="2000" smtClean="0">
                <a:ea typeface="宋体" charset="-122"/>
              </a:rPr>
              <a:t> sixty metres away from your radio or TV. 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带着无线耳机，你也可以走到离收音机或电视机</a:t>
            </a:r>
            <a:r>
              <a:rPr lang="en-US" altLang="zh-CN" sz="2000" smtClean="0">
                <a:ea typeface="宋体" charset="-122"/>
              </a:rPr>
              <a:t>60 </a:t>
            </a:r>
            <a:r>
              <a:rPr lang="zh-CN" altLang="en-US" sz="2000" smtClean="0">
                <a:ea typeface="宋体" charset="-122"/>
              </a:rPr>
              <a:t>米远的地方。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◆要点必记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be up to sth. </a:t>
            </a:r>
            <a:r>
              <a:rPr lang="zh-CN" altLang="en-US" sz="2000" smtClean="0">
                <a:ea typeface="宋体" charset="-122"/>
              </a:rPr>
              <a:t>打算做 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正在做（不好的事）；胜任某事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It is up to sb. to do sth. </a:t>
            </a:r>
            <a:r>
              <a:rPr lang="zh-CN" altLang="en-US" sz="2000" smtClean="0">
                <a:ea typeface="宋体" charset="-122"/>
              </a:rPr>
              <a:t>做某事是某人的责任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应由某人做某事。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up to now </a:t>
            </a:r>
            <a:r>
              <a:rPr lang="zh-CN" altLang="en-US" sz="2000" smtClean="0">
                <a:ea typeface="宋体" charset="-122"/>
              </a:rPr>
              <a:t>迄今为止</a:t>
            </a:r>
            <a:r>
              <a:rPr lang="en-US" altLang="zh-CN" sz="2000" smtClean="0">
                <a:ea typeface="宋体" charset="-122"/>
              </a:rPr>
              <a:t>up to date </a:t>
            </a:r>
            <a:r>
              <a:rPr lang="zh-CN" altLang="en-US" sz="2000" smtClean="0">
                <a:ea typeface="宋体" charset="-122"/>
              </a:rPr>
              <a:t>最新式的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◆归纳拓展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   表示“胜任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en-US" altLang="zh-CN" sz="2000" smtClean="0">
                <a:ea typeface="宋体" charset="-122"/>
              </a:rPr>
              <a:t>”</a:t>
            </a:r>
            <a:r>
              <a:rPr lang="zh-CN" altLang="en-US" sz="2000" smtClean="0">
                <a:ea typeface="宋体" charset="-122"/>
              </a:rPr>
              <a:t>的其他短语：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be equal to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be fit for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be qualified for</a:t>
            </a:r>
          </a:p>
          <a:p>
            <a:pPr>
              <a:lnSpc>
                <a:spcPct val="95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be adequate to</a:t>
            </a:r>
          </a:p>
        </p:txBody>
      </p:sp>
      <p:sp>
        <p:nvSpPr>
          <p:cNvPr id="23554" name="AutoShape 3"/>
          <p:cNvSpPr>
            <a:spLocks/>
          </p:cNvSpPr>
          <p:nvPr/>
        </p:nvSpPr>
        <p:spPr bwMode="auto">
          <a:xfrm>
            <a:off x="1225550" y="4751388"/>
            <a:ext cx="88900" cy="1165225"/>
          </a:xfrm>
          <a:prstGeom prst="leftBrace">
            <a:avLst>
              <a:gd name="adj1" fmla="val 109226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922338" y="606425"/>
            <a:ext cx="10915650" cy="5570538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◆写出下列句子画线部分的含义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As far as I’m aware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the temperature went </a:t>
            </a:r>
            <a:r>
              <a:rPr lang="en-US" altLang="zh-CN" sz="2000" u="sng" smtClean="0">
                <a:ea typeface="宋体" charset="-122"/>
              </a:rPr>
              <a:t>up to</a:t>
            </a:r>
            <a:r>
              <a:rPr lang="en-US" altLang="zh-CN" sz="2000" smtClean="0">
                <a:ea typeface="宋体" charset="-122"/>
              </a:rPr>
              <a:t> 37°C.                      ______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This is the only one of the oldest customs that has been kept in this district </a:t>
            </a:r>
            <a:r>
              <a:rPr lang="en-US" altLang="zh-CN" sz="2000" u="sng" smtClean="0">
                <a:ea typeface="宋体" charset="-122"/>
              </a:rPr>
              <a:t>up to now</a:t>
            </a:r>
            <a:r>
              <a:rPr lang="en-US" altLang="zh-CN" sz="2000" smtClean="0">
                <a:ea typeface="宋体" charset="-122"/>
              </a:rPr>
              <a:t>.______ </a:t>
            </a:r>
            <a:r>
              <a:rPr lang="zh-CN" altLang="en-US" sz="2000" smtClean="0">
                <a:ea typeface="宋体" charset="-122"/>
              </a:rPr>
              <a:t>　　　　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He doesn’t have any practical experience and is not </a:t>
            </a:r>
            <a:r>
              <a:rPr lang="en-US" altLang="zh-CN" sz="2000" u="sng" smtClean="0">
                <a:ea typeface="宋体" charset="-122"/>
              </a:rPr>
              <a:t>up to</a:t>
            </a:r>
            <a:r>
              <a:rPr lang="en-US" altLang="zh-CN" sz="2000" smtClean="0">
                <a:ea typeface="宋体" charset="-122"/>
              </a:rPr>
              <a:t> the job. </a:t>
            </a:r>
            <a:r>
              <a:rPr lang="zh-CN" altLang="en-US" sz="2000" smtClean="0">
                <a:ea typeface="宋体" charset="-122"/>
              </a:rPr>
              <a:t>　    </a:t>
            </a:r>
            <a:r>
              <a:rPr lang="en-US" altLang="zh-CN" sz="2000" smtClean="0">
                <a:ea typeface="宋体" charset="-122"/>
              </a:rPr>
              <a:t>______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4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What have you been </a:t>
            </a:r>
            <a:r>
              <a:rPr lang="en-US" altLang="zh-CN" sz="2000" u="sng" smtClean="0">
                <a:ea typeface="宋体" charset="-122"/>
              </a:rPr>
              <a:t>up to</a:t>
            </a:r>
            <a:r>
              <a:rPr lang="en-US" altLang="zh-CN" sz="2000" smtClean="0">
                <a:ea typeface="宋体" charset="-122"/>
              </a:rPr>
              <a:t>?                                                                                             ______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5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It’s </a:t>
            </a:r>
            <a:r>
              <a:rPr lang="en-US" altLang="zh-CN" sz="2000" u="sng" smtClean="0">
                <a:ea typeface="宋体" charset="-122"/>
              </a:rPr>
              <a:t>up to</a:t>
            </a:r>
            <a:r>
              <a:rPr lang="en-US" altLang="zh-CN" sz="2000" smtClean="0">
                <a:ea typeface="宋体" charset="-122"/>
              </a:rPr>
              <a:t> you whether we will buy a new refrigerator or not. </a:t>
            </a:r>
            <a:r>
              <a:rPr lang="zh-CN" altLang="en-US" sz="2000" smtClean="0">
                <a:ea typeface="宋体" charset="-122"/>
              </a:rPr>
              <a:t>　　　    </a:t>
            </a:r>
            <a:r>
              <a:rPr lang="en-US" altLang="zh-CN" sz="2000" smtClean="0">
                <a:ea typeface="宋体" charset="-122"/>
              </a:rPr>
              <a:t>______</a:t>
            </a:r>
            <a:r>
              <a:rPr lang="zh-CN" altLang="en-US" sz="2000" smtClean="0">
                <a:ea typeface="宋体" charset="-122"/>
              </a:rPr>
              <a:t>　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◆单句写作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6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—What shall we do tonight then?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— </a:t>
            </a:r>
            <a:r>
              <a:rPr lang="zh-CN" altLang="en-US" sz="2000" u="sng" smtClean="0">
                <a:ea typeface="宋体" charset="-122"/>
              </a:rPr>
              <a:t>　　　　 　　</a:t>
            </a:r>
            <a:r>
              <a:rPr lang="zh-CN" altLang="en-US" sz="2000" smtClean="0">
                <a:ea typeface="宋体" charset="-122"/>
              </a:rPr>
              <a:t>（由你决定）</a:t>
            </a:r>
            <a:r>
              <a:rPr lang="en-US" altLang="zh-CN" sz="2000" smtClean="0">
                <a:ea typeface="宋体" charset="-122"/>
              </a:rPr>
              <a:t>—whatever you want.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7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zh-CN" altLang="en-US" sz="2000" u="sng" smtClean="0">
                <a:ea typeface="宋体" charset="-122"/>
              </a:rPr>
              <a:t>　　　　 　　</a:t>
            </a:r>
            <a:r>
              <a:rPr lang="zh-CN" altLang="en-US" sz="2000" smtClean="0">
                <a:ea typeface="宋体" charset="-122"/>
              </a:rPr>
              <a:t>（迄今为止）</a:t>
            </a:r>
            <a:r>
              <a:rPr lang="en-US" altLang="zh-CN" sz="2000" smtClean="0">
                <a:ea typeface="宋体" charset="-122"/>
              </a:rPr>
              <a:t>he’s behaved quite well.</a:t>
            </a: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252075" y="1181100"/>
            <a:ext cx="74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到达</a:t>
            </a: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321925" y="1711325"/>
            <a:ext cx="1308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迄今为止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10367963" y="2239963"/>
            <a:ext cx="74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胜任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10320338" y="2773363"/>
            <a:ext cx="74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忙于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0317163" y="3275013"/>
            <a:ext cx="10271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取决于</a:t>
            </a: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1882775" y="4856163"/>
            <a:ext cx="17764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It’s up to you</a:t>
            </a:r>
            <a:endParaRPr lang="zh-CN" altLang="en-US" sz="22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3095625" y="5365750"/>
            <a:ext cx="14112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Up to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>
          <a:xfrm>
            <a:off x="912813" y="606425"/>
            <a:ext cx="10293350" cy="5570538"/>
          </a:xfrm>
        </p:spPr>
        <p:txBody>
          <a:bodyPr/>
          <a:lstStyle/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词汇五　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signal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1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</a:t>
            </a:r>
            <a:r>
              <a:rPr lang="en-US" altLang="zh-CN" sz="2000" b="1" i="1" smtClean="0">
                <a:solidFill>
                  <a:srgbClr val="0000FF"/>
                </a:solidFill>
                <a:ea typeface="宋体" charset="-122"/>
              </a:rPr>
              <a:t>n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. 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信号，暗号；标志；预示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                          （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2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）</a:t>
            </a:r>
            <a:r>
              <a:rPr lang="en-US" altLang="zh-CN" sz="2000" b="1" i="1" smtClean="0">
                <a:solidFill>
                  <a:srgbClr val="0000FF"/>
                </a:solidFill>
                <a:ea typeface="宋体" charset="-122"/>
              </a:rPr>
              <a:t>v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. 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发信号，示意；预示；表明；显示</a:t>
            </a:r>
            <a:r>
              <a:rPr lang="zh-CN" altLang="en-US" sz="2000" smtClean="0">
                <a:ea typeface="宋体" charset="-122"/>
              </a:rPr>
              <a:t>	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◆教材原句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The </a:t>
            </a:r>
            <a:r>
              <a:rPr lang="en-US" altLang="zh-CN" sz="2000" b="1" smtClean="0">
                <a:ea typeface="宋体" charset="-122"/>
              </a:rPr>
              <a:t>signals</a:t>
            </a:r>
            <a:r>
              <a:rPr lang="en-US" altLang="zh-CN" sz="2000" smtClean="0">
                <a:ea typeface="宋体" charset="-122"/>
              </a:rPr>
              <a:t> go through glass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doors and walls. </a:t>
            </a:r>
            <a:r>
              <a:rPr lang="zh-CN" altLang="en-US" sz="2000" smtClean="0">
                <a:ea typeface="宋体" charset="-122"/>
              </a:rPr>
              <a:t>信号可穿透玻璃、门和墙壁。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◆要点必记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signal to sb. </a:t>
            </a:r>
            <a:r>
              <a:rPr lang="zh-CN" altLang="en-US" sz="2000" smtClean="0">
                <a:ea typeface="宋体" charset="-122"/>
              </a:rPr>
              <a:t>示意某人；向某人发信号               </a:t>
            </a:r>
            <a:r>
              <a:rPr lang="en-US" altLang="zh-CN" sz="2000" smtClean="0">
                <a:ea typeface="宋体" charset="-122"/>
              </a:rPr>
              <a:t>signal to sb. to do sth. </a:t>
            </a:r>
            <a:r>
              <a:rPr lang="zh-CN" altLang="en-US" sz="2000" smtClean="0">
                <a:ea typeface="宋体" charset="-122"/>
              </a:rPr>
              <a:t>示意某人做某事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signal that... </a:t>
            </a:r>
            <a:r>
              <a:rPr lang="zh-CN" altLang="en-US" sz="2000" smtClean="0">
                <a:ea typeface="宋体" charset="-122"/>
              </a:rPr>
              <a:t>示意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表明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en-US" altLang="zh-CN" sz="2000" smtClean="0">
                <a:ea typeface="宋体" charset="-122"/>
              </a:rPr>
              <a:t>                                 send out a signal </a:t>
            </a:r>
            <a:r>
              <a:rPr lang="zh-CN" altLang="en-US" sz="2000" smtClean="0">
                <a:ea typeface="宋体" charset="-122"/>
              </a:rPr>
              <a:t>发出信号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a danger signal </a:t>
            </a:r>
            <a:r>
              <a:rPr lang="zh-CN" altLang="en-US" sz="2000" smtClean="0">
                <a:ea typeface="宋体" charset="-122"/>
              </a:rPr>
              <a:t>危险信号                                      </a:t>
            </a:r>
            <a:r>
              <a:rPr lang="en-US" altLang="zh-CN" sz="2000" smtClean="0">
                <a:ea typeface="宋体" charset="-122"/>
              </a:rPr>
              <a:t>a warning signal </a:t>
            </a:r>
            <a:r>
              <a:rPr lang="zh-CN" altLang="en-US" sz="2000" smtClean="0">
                <a:ea typeface="宋体" charset="-122"/>
              </a:rPr>
              <a:t>警告信号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an alarm signal </a:t>
            </a:r>
            <a:r>
              <a:rPr lang="zh-CN" altLang="en-US" sz="2000" smtClean="0">
                <a:ea typeface="宋体" charset="-122"/>
              </a:rPr>
              <a:t>报警信号                                      </a:t>
            </a:r>
            <a:r>
              <a:rPr lang="en-US" altLang="zh-CN" sz="2000" smtClean="0">
                <a:ea typeface="宋体" charset="-122"/>
              </a:rPr>
              <a:t>a clear signal </a:t>
            </a:r>
            <a:r>
              <a:rPr lang="zh-CN" altLang="en-US" sz="2000" smtClean="0">
                <a:ea typeface="宋体" charset="-122"/>
              </a:rPr>
              <a:t>清晰的信号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receive/pick up a signal </a:t>
            </a:r>
            <a:r>
              <a:rPr lang="zh-CN" altLang="en-US" sz="2000" smtClean="0">
                <a:ea typeface="宋体" charset="-122"/>
              </a:rPr>
              <a:t>接收信号                         </a:t>
            </a:r>
            <a:r>
              <a:rPr lang="en-US" altLang="zh-CN" sz="2000" smtClean="0">
                <a:ea typeface="宋体" charset="-122"/>
              </a:rPr>
              <a:t>traffic signals </a:t>
            </a:r>
            <a:r>
              <a:rPr lang="zh-CN" altLang="en-US" sz="2000" smtClean="0">
                <a:ea typeface="宋体" charset="-122"/>
              </a:rPr>
              <a:t>交通信号灯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4294967295"/>
          </p:nvPr>
        </p:nvSpPr>
        <p:spPr>
          <a:xfrm>
            <a:off x="849313" y="604838"/>
            <a:ext cx="10274300" cy="5581650"/>
          </a:xfrm>
        </p:spPr>
        <p:txBody>
          <a:bodyPr/>
          <a:lstStyle/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◆单句语法填空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The guard seems to </a:t>
            </a:r>
            <a:r>
              <a:rPr lang="zh-CN" altLang="en-US" sz="2000" u="sng" smtClean="0">
                <a:ea typeface="宋体" charset="-122"/>
              </a:rPr>
              <a:t>　　　　       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signal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to us with his arm.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）［</a:t>
            </a:r>
            <a:r>
              <a:rPr lang="en-US" altLang="zh-CN" sz="2000" smtClean="0">
                <a:ea typeface="宋体" charset="-122"/>
              </a:rPr>
              <a:t>2015·</a:t>
            </a:r>
            <a:r>
              <a:rPr lang="zh-CN" altLang="en-US" sz="2000" smtClean="0">
                <a:ea typeface="宋体" charset="-122"/>
              </a:rPr>
              <a:t>湖北卷］</a:t>
            </a:r>
            <a:r>
              <a:rPr lang="en-US" altLang="zh-CN" sz="2000" smtClean="0">
                <a:ea typeface="宋体" charset="-122"/>
              </a:rPr>
              <a:t>In order not to be heard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she pointed her finger upwards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 to signal </a:t>
            </a:r>
            <a:r>
              <a:rPr lang="zh-CN" altLang="en-US" sz="2000" u="sng" smtClean="0">
                <a:ea typeface="宋体" charset="-122"/>
              </a:rPr>
              <a:t>　　</a:t>
            </a:r>
            <a:r>
              <a:rPr lang="zh-CN" altLang="en-US" sz="2000" smtClean="0">
                <a:ea typeface="宋体" charset="-122"/>
              </a:rPr>
              <a:t>  </a:t>
            </a:r>
            <a:r>
              <a:rPr lang="en-US" altLang="zh-CN" sz="2000" smtClean="0">
                <a:ea typeface="宋体" charset="-122"/>
              </a:rPr>
              <a:t>someone was moving about upstairs.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◆单句写作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In our class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when the bell rang and the teacher closed his book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it was 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           </a:t>
            </a:r>
            <a:r>
              <a:rPr lang="zh-CN" altLang="en-US" sz="2000" u="sng" smtClean="0">
                <a:ea typeface="宋体" charset="-122"/>
              </a:rPr>
              <a:t>　　　　 　 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的信号）</a:t>
            </a:r>
            <a:r>
              <a:rPr lang="en-US" altLang="zh-CN" sz="2000" smtClean="0">
                <a:ea typeface="宋体" charset="-122"/>
              </a:rPr>
              <a:t>everyone to stand up.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4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The judge </a:t>
            </a:r>
            <a:r>
              <a:rPr lang="zh-CN" altLang="en-US" sz="2000" u="sng" smtClean="0">
                <a:ea typeface="宋体" charset="-122"/>
              </a:rPr>
              <a:t>　　　 　     </a:t>
            </a:r>
            <a:r>
              <a:rPr lang="zh-CN" altLang="en-US" sz="2000" smtClean="0">
                <a:ea typeface="宋体" charset="-122"/>
              </a:rPr>
              <a:t>（向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en-US" altLang="zh-CN" sz="2000" smtClean="0">
                <a:ea typeface="宋体" charset="-122"/>
              </a:rPr>
              <a:t> </a:t>
            </a:r>
            <a:r>
              <a:rPr lang="zh-CN" altLang="en-US" sz="2000" smtClean="0">
                <a:ea typeface="宋体" charset="-122"/>
              </a:rPr>
              <a:t>示意）</a:t>
            </a:r>
            <a:r>
              <a:rPr lang="en-US" altLang="zh-CN" sz="2000" smtClean="0">
                <a:ea typeface="宋体" charset="-122"/>
              </a:rPr>
              <a:t>a police officer and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the man was led away.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5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She </a:t>
            </a:r>
            <a:r>
              <a:rPr lang="zh-CN" altLang="en-US" sz="2000" u="sng" smtClean="0">
                <a:ea typeface="宋体" charset="-122"/>
              </a:rPr>
              <a:t>　　　　 　　　　 　　　　 　                   </a:t>
            </a:r>
            <a:r>
              <a:rPr lang="zh-CN" altLang="en-US" sz="2000" smtClean="0">
                <a:ea typeface="宋体" charset="-122"/>
              </a:rPr>
              <a:t>（示意孩子们进来）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endParaRPr lang="en-US" altLang="zh-CN" sz="2000" smtClean="0">
              <a:ea typeface="宋体" charset="-122"/>
            </a:endParaRP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3568700" y="1168400"/>
            <a:ext cx="1674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be signaling</a:t>
            </a: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2492375" y="2170113"/>
            <a:ext cx="736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that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1539875" y="3689350"/>
            <a:ext cx="1589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a signal for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2554288" y="4200525"/>
            <a:ext cx="16049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signaled to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2006600" y="5207000"/>
            <a:ext cx="479742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signaled to the children to come inside</a:t>
            </a:r>
          </a:p>
          <a:p>
            <a:endParaRPr lang="en-US" altLang="en-US" sz="20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  <a:p>
            <a:endParaRPr lang="zh-CN" altLang="en-US" sz="20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4294967295"/>
          </p:nvPr>
        </p:nvSpPr>
        <p:spPr>
          <a:xfrm>
            <a:off x="901700" y="619125"/>
            <a:ext cx="10252075" cy="6238875"/>
          </a:xfrm>
        </p:spPr>
        <p:txBody>
          <a:bodyPr/>
          <a:lstStyle/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b="1" smtClean="0">
                <a:ea typeface="宋体" charset="-122"/>
              </a:rPr>
              <a:t>                                                          重点句式</a:t>
            </a:r>
            <a:r>
              <a:rPr lang="zh-CN" altLang="en-US" sz="2000" smtClean="0">
                <a:ea typeface="宋体" charset="-122"/>
              </a:rPr>
              <a:t> 	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zh-CN" sz="2000" b="1" smtClean="0">
                <a:solidFill>
                  <a:srgbClr val="0000FF"/>
                </a:solidFill>
                <a:ea typeface="宋体" charset="-122"/>
              </a:rPr>
              <a:t>句式一　while 引导时间状语从句</a:t>
            </a:r>
            <a:endParaRPr lang="zh-CN" altLang="en-US" sz="2000" b="1" smtClean="0">
              <a:solidFill>
                <a:srgbClr val="0000FF"/>
              </a:solidFill>
              <a:ea typeface="宋体" charset="-122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◆教材原句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You can listen to your favourite programmes </a:t>
            </a:r>
            <a:r>
              <a:rPr lang="en-US" altLang="zh-CN" sz="2000" b="1" smtClean="0">
                <a:ea typeface="宋体" charset="-122"/>
              </a:rPr>
              <a:t>while</a:t>
            </a:r>
            <a:r>
              <a:rPr lang="en-US" altLang="zh-CN" sz="2000" smtClean="0">
                <a:ea typeface="宋体" charset="-122"/>
              </a:rPr>
              <a:t> you are walking round the house or garden!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（戴着它）你可以边在房子或花园周围散步，边听你最喜欢的节目！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◆要点必记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while </a:t>
            </a:r>
            <a:r>
              <a:rPr lang="zh-CN" altLang="en-US" sz="2000" smtClean="0">
                <a:ea typeface="宋体" charset="-122"/>
              </a:rPr>
              <a:t>的用法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 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）作从属连词，“当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的时候”，引导时间状语从句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 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）作并列连词，“然而，而”，表示对比或转折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 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）作从属连词，“虽然；尽管”，引导让步状语从句（从句常置于句首）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◆误区警示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·while </a:t>
            </a:r>
            <a:r>
              <a:rPr lang="zh-CN" altLang="en-US" sz="2000" smtClean="0">
                <a:ea typeface="宋体" charset="-122"/>
              </a:rPr>
              <a:t>作“当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的时候”讲时，不可指时间点。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</a:t>
            </a:r>
            <a:r>
              <a:rPr lang="zh-CN" altLang="en-US" sz="2000" smtClean="0">
                <a:ea typeface="宋体" charset="-122"/>
              </a:rPr>
              <a:t>当从句中的谓语动词是延续性动词时，可以用</a:t>
            </a:r>
            <a:r>
              <a:rPr lang="en-US" altLang="zh-CN" sz="2000" smtClean="0">
                <a:ea typeface="宋体" charset="-122"/>
              </a:rPr>
              <a:t>while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when </a:t>
            </a:r>
            <a:r>
              <a:rPr lang="zh-CN" altLang="en-US" sz="2000" smtClean="0">
                <a:ea typeface="宋体" charset="-122"/>
              </a:rPr>
              <a:t>或</a:t>
            </a:r>
            <a:r>
              <a:rPr lang="en-US" altLang="zh-CN" sz="2000" smtClean="0">
                <a:ea typeface="宋体" charset="-122"/>
              </a:rPr>
              <a:t>as </a:t>
            </a:r>
            <a:r>
              <a:rPr lang="zh-CN" altLang="en-US" sz="2000" smtClean="0">
                <a:ea typeface="宋体" charset="-122"/>
              </a:rPr>
              <a:t>引导时间状语从句。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4294967295"/>
          </p:nvPr>
        </p:nvSpPr>
        <p:spPr>
          <a:xfrm>
            <a:off x="890588" y="606425"/>
            <a:ext cx="10052050" cy="5570538"/>
          </a:xfrm>
        </p:spPr>
        <p:txBody>
          <a:bodyPr/>
          <a:lstStyle/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◆辨析填空（</a:t>
            </a:r>
            <a:r>
              <a:rPr lang="en-US" altLang="zh-CN" sz="2000" smtClean="0">
                <a:ea typeface="宋体" charset="-122"/>
              </a:rPr>
              <a:t>when/while</a:t>
            </a:r>
            <a:r>
              <a:rPr lang="zh-CN" altLang="en-US" sz="2000" smtClean="0">
                <a:ea typeface="宋体" charset="-122"/>
              </a:rPr>
              <a:t>）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）［</a:t>
            </a:r>
            <a:r>
              <a:rPr lang="en-US" altLang="zh-CN" sz="2000" smtClean="0">
                <a:ea typeface="宋体" charset="-122"/>
              </a:rPr>
              <a:t>2015·</a:t>
            </a:r>
            <a:r>
              <a:rPr lang="zh-CN" altLang="en-US" sz="2000" smtClean="0">
                <a:ea typeface="宋体" charset="-122"/>
              </a:rPr>
              <a:t>福建卷］</a:t>
            </a:r>
            <a:r>
              <a:rPr lang="zh-CN" altLang="en-US" sz="2000" u="sng" smtClean="0">
                <a:ea typeface="宋体" charset="-122"/>
              </a:rPr>
              <a:t>　　　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the students came from different countries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they got along 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 quite well in the summer camp.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Our life is becoming better and better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zh-CN" altLang="en-US" sz="2000" u="sng" smtClean="0">
                <a:ea typeface="宋体" charset="-122"/>
              </a:rPr>
              <a:t>　　   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in some countries there are still some 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people suffering from hunger.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Remember to hold your breath </a:t>
            </a:r>
            <a:r>
              <a:rPr lang="zh-CN" altLang="en-US" sz="2000" u="sng" smtClean="0">
                <a:ea typeface="宋体" charset="-122"/>
              </a:rPr>
              <a:t>　　　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you dive into the water.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4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He was commenting on my clothes </a:t>
            </a:r>
            <a:r>
              <a:rPr lang="zh-CN" altLang="en-US" sz="2000" u="sng" smtClean="0">
                <a:ea typeface="宋体" charset="-122"/>
              </a:rPr>
              <a:t>　　　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he heard of his younger 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brother’s arrival.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5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His wife returned home </a:t>
            </a:r>
            <a:r>
              <a:rPr lang="zh-CN" altLang="en-US" sz="2000" u="sng" smtClean="0">
                <a:ea typeface="宋体" charset="-122"/>
              </a:rPr>
              <a:t>　　　　       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he was taking a bath.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◆单句写作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6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Bob met his primary teacher______________________________________</a:t>
            </a:r>
            <a:r>
              <a:rPr lang="zh-CN" altLang="en-US" sz="2000" smtClean="0">
                <a:ea typeface="宋体" charset="-122"/>
              </a:rPr>
              <a:t>（当他在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           街上徘徊时）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US" altLang="zh-CN" sz="2000" smtClean="0">
              <a:ea typeface="宋体" charset="-122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3362325" y="1090613"/>
            <a:ext cx="9683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While </a:t>
            </a: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4725988" y="2938463"/>
            <a:ext cx="9604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when 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5529263" y="2028825"/>
            <a:ext cx="8905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while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6605588" y="3378200"/>
            <a:ext cx="9604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 when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4014788" y="4298950"/>
            <a:ext cx="1885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when/while</a:t>
            </a:r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　</a:t>
            </a:r>
            <a:endParaRPr lang="en-US" altLang="zh-CN" sz="22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4548188" y="5253038"/>
            <a:ext cx="49418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while/when/as he wandered in the street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4294967295"/>
          </p:nvPr>
        </p:nvSpPr>
        <p:spPr>
          <a:xfrm>
            <a:off x="881063" y="657225"/>
            <a:ext cx="10252075" cy="5624513"/>
          </a:xfrm>
        </p:spPr>
        <p:txBody>
          <a:bodyPr/>
          <a:lstStyle/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句式二　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find + 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宾语 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+ 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宾语补足语</a:t>
            </a:r>
            <a:r>
              <a:rPr lang="zh-CN" altLang="en-US" sz="2000" smtClean="0">
                <a:ea typeface="宋体" charset="-122"/>
              </a:rPr>
              <a:t>	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◆教材原句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Do you </a:t>
            </a:r>
            <a:r>
              <a:rPr lang="en-US" altLang="zh-CN" sz="2000" b="1" smtClean="0">
                <a:ea typeface="宋体" charset="-122"/>
              </a:rPr>
              <a:t>find housework tiring and boring</a:t>
            </a:r>
            <a:r>
              <a:rPr lang="en-US" altLang="zh-CN" sz="2000" smtClean="0">
                <a:ea typeface="宋体" charset="-122"/>
              </a:rPr>
              <a:t>? </a:t>
            </a:r>
            <a:r>
              <a:rPr lang="zh-CN" altLang="en-US" sz="2000" smtClean="0">
                <a:ea typeface="宋体" charset="-122"/>
              </a:rPr>
              <a:t>你是否觉得家务活又累又烦？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◆要点必记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“ </a:t>
            </a:r>
            <a:r>
              <a:rPr lang="en-US" altLang="zh-CN" sz="2000" smtClean="0">
                <a:ea typeface="宋体" charset="-122"/>
              </a:rPr>
              <a:t>find+ </a:t>
            </a:r>
            <a:r>
              <a:rPr lang="zh-CN" altLang="en-US" sz="2000" smtClean="0">
                <a:ea typeface="宋体" charset="-122"/>
              </a:rPr>
              <a:t>宾语 </a:t>
            </a:r>
            <a:r>
              <a:rPr lang="en-US" altLang="zh-CN" sz="2000" smtClean="0">
                <a:ea typeface="宋体" charset="-122"/>
              </a:rPr>
              <a:t>+ </a:t>
            </a:r>
            <a:r>
              <a:rPr lang="zh-CN" altLang="en-US" sz="2000" smtClean="0">
                <a:ea typeface="宋体" charset="-122"/>
              </a:rPr>
              <a:t>宾语补足语”结构中宾补 由</a:t>
            </a:r>
            <a:r>
              <a:rPr lang="en-US" altLang="zh-CN" sz="2000" i="1" smtClean="0">
                <a:ea typeface="宋体" charset="-122"/>
              </a:rPr>
              <a:t>n./adj./adv./</a:t>
            </a:r>
            <a:r>
              <a:rPr lang="en-US" altLang="zh-CN" sz="2000" smtClean="0">
                <a:ea typeface="宋体" charset="-122"/>
              </a:rPr>
              <a:t>doing/done/prep. </a:t>
            </a:r>
            <a:r>
              <a:rPr lang="zh-CN" altLang="en-US" sz="2000" smtClean="0">
                <a:ea typeface="宋体" charset="-122"/>
              </a:rPr>
              <a:t>短语</a:t>
            </a:r>
            <a:r>
              <a:rPr lang="en-US" altLang="zh-CN" sz="2000" smtClean="0">
                <a:ea typeface="宋体" charset="-122"/>
              </a:rPr>
              <a:t>/to be</a:t>
            </a:r>
            <a:r>
              <a:rPr lang="zh-CN" altLang="en-US" sz="2000" smtClean="0">
                <a:ea typeface="宋体" charset="-122"/>
              </a:rPr>
              <a:t>充当。此结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  构表示“发现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处于某状态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在做某事”。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◆误区警示　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find + </a:t>
            </a:r>
            <a:r>
              <a:rPr lang="zh-CN" altLang="en-US" sz="2000" smtClean="0">
                <a:ea typeface="宋体" charset="-122"/>
              </a:rPr>
              <a:t>宾语 </a:t>
            </a:r>
            <a:r>
              <a:rPr lang="en-US" altLang="zh-CN" sz="2000" smtClean="0">
                <a:ea typeface="宋体" charset="-122"/>
              </a:rPr>
              <a:t>+ to be + n./adj.</a:t>
            </a:r>
            <a:r>
              <a:rPr lang="zh-CN" altLang="en-US" sz="2000" smtClean="0">
                <a:ea typeface="宋体" charset="-122"/>
              </a:rPr>
              <a:t>（√）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find + </a:t>
            </a:r>
            <a:r>
              <a:rPr lang="zh-CN" altLang="en-US" sz="2000" smtClean="0">
                <a:ea typeface="宋体" charset="-122"/>
              </a:rPr>
              <a:t>宾语 </a:t>
            </a:r>
            <a:r>
              <a:rPr lang="en-US" altLang="zh-CN" sz="2000" smtClean="0">
                <a:ea typeface="宋体" charset="-122"/>
              </a:rPr>
              <a:t>+ to do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×</a:t>
            </a:r>
            <a:r>
              <a:rPr lang="zh-CN" altLang="en-US" sz="2000" smtClean="0">
                <a:ea typeface="宋体" charset="-122"/>
              </a:rPr>
              <a:t>）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◆归纳拓展</a:t>
            </a: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·find it + </a:t>
            </a:r>
            <a:r>
              <a:rPr lang="en-US" altLang="zh-CN" sz="2000" i="1" smtClean="0">
                <a:ea typeface="宋体" charset="-122"/>
              </a:rPr>
              <a:t>n./adj.</a:t>
            </a:r>
            <a:r>
              <a:rPr lang="en-US" altLang="zh-CN" sz="2000" smtClean="0">
                <a:ea typeface="宋体" charset="-122"/>
              </a:rPr>
              <a:t> + to do sth./that </a:t>
            </a:r>
            <a:r>
              <a:rPr lang="zh-CN" altLang="en-US" sz="2000" smtClean="0">
                <a:ea typeface="宋体" charset="-122"/>
              </a:rPr>
              <a:t>从句   发现做某事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endParaRPr lang="en-US" altLang="zh-CN" sz="2000" smtClean="0">
              <a:ea typeface="宋体" charset="-122"/>
            </a:endParaRPr>
          </a:p>
          <a:p>
            <a:pPr marL="419100" indent="-419100">
              <a:lnSpc>
                <a:spcPct val="110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·find oneself... </a:t>
            </a:r>
            <a:r>
              <a:rPr lang="zh-CN" altLang="en-US" sz="2000" smtClean="0">
                <a:ea typeface="宋体" charset="-122"/>
              </a:rPr>
              <a:t>发现自己处于某种状态</a:t>
            </a:r>
            <a:r>
              <a:rPr lang="en-US" altLang="zh-CN" sz="2000" smtClean="0">
                <a:ea typeface="宋体" charset="-122"/>
              </a:rPr>
              <a:t>/</a:t>
            </a:r>
            <a:r>
              <a:rPr lang="zh-CN" altLang="en-US" sz="2000" smtClean="0">
                <a:ea typeface="宋体" charset="-122"/>
              </a:rPr>
              <a:t>不自觉地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endParaRPr lang="zh-CN" altLang="en-US" sz="20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4294967295"/>
          </p:nvPr>
        </p:nvSpPr>
        <p:spPr>
          <a:xfrm>
            <a:off x="890588" y="690563"/>
            <a:ext cx="10075862" cy="56134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◆单句语法填空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The two girls are so alike that strangers find </a:t>
            </a:r>
            <a:r>
              <a:rPr lang="zh-CN" altLang="en-US" sz="2000" u="sng" smtClean="0">
                <a:ea typeface="宋体" charset="-122"/>
              </a:rPr>
              <a:t>　　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difficult to tell one from the other.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She spent much time on her camera because she found photography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________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◆单句写作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While I really don’t like art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I _________________________</a:t>
            </a:r>
            <a:r>
              <a:rPr lang="zh-CN" altLang="en-US" sz="2000" smtClean="0">
                <a:ea typeface="宋体" charset="-122"/>
              </a:rPr>
              <a:t>（发现他的作品让人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           印象深刻）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4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He ____________________________________</a:t>
            </a:r>
            <a:r>
              <a:rPr lang="zh-CN" altLang="en-US" sz="2000" smtClean="0">
                <a:ea typeface="宋体" charset="-122"/>
              </a:rPr>
              <a:t>（发现很难把注意力集中到）</a:t>
            </a:r>
            <a:r>
              <a:rPr lang="en-US" altLang="zh-CN" sz="2000" smtClean="0">
                <a:ea typeface="宋体" charset="-122"/>
              </a:rPr>
              <a:t>one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thing for more than five minutes.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5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When I began to learn to cycle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I found the balance________________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　　 （很难保持）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15000"/>
              </a:lnSpc>
              <a:spcBef>
                <a:spcPts val="9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　</a:t>
            </a:r>
            <a:endParaRPr lang="en-US" altLang="zh-CN" sz="2000" smtClean="0">
              <a:ea typeface="宋体" charset="-122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6180138" y="1174750"/>
            <a:ext cx="425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it</a:t>
            </a: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563688" y="2097088"/>
            <a:ext cx="1231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relaxing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4718050" y="3059113"/>
            <a:ext cx="32877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find his works impressive</a:t>
            </a: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2005013" y="3975100"/>
            <a:ext cx="46434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finds it hard to focus his attention on</a:t>
            </a: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8469313" y="4916488"/>
            <a:ext cx="20653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difficult to keep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内容占位符 2"/>
          <p:cNvSpPr>
            <a:spLocks/>
          </p:cNvSpPr>
          <p:nvPr/>
        </p:nvSpPr>
        <p:spPr bwMode="auto">
          <a:xfrm>
            <a:off x="876300" y="2693988"/>
            <a:ext cx="10439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2400" b="1" u="none">
                <a:latin typeface="微软雅黑" pitchFamily="34" charset="-122"/>
                <a:ea typeface="微软雅黑" pitchFamily="34" charset="-122"/>
              </a:rPr>
              <a:t>完成“综合练</a:t>
            </a:r>
            <a:r>
              <a:rPr lang="en-US" altLang="zh-CN" sz="2400" b="1" u="none"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400" b="1" u="none">
                <a:latin typeface="微软雅黑" pitchFamily="34" charset="-122"/>
                <a:ea typeface="微软雅黑" pitchFamily="34" charset="-122"/>
              </a:rPr>
              <a:t>提升能力”中的题目</a:t>
            </a:r>
          </a:p>
        </p:txBody>
      </p:sp>
      <p:sp>
        <p:nvSpPr>
          <p:cNvPr id="31746" name="内容占位符 2"/>
          <p:cNvSpPr txBox="1">
            <a:spLocks/>
          </p:cNvSpPr>
          <p:nvPr/>
        </p:nvSpPr>
        <p:spPr bwMode="auto">
          <a:xfrm>
            <a:off x="884238" y="804863"/>
            <a:ext cx="2868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综合练</a:t>
            </a:r>
            <a:r>
              <a:rPr lang="en-US" altLang="zh-CN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提升能力</a:t>
            </a:r>
          </a:p>
        </p:txBody>
      </p:sp>
      <p:pic>
        <p:nvPicPr>
          <p:cNvPr id="31747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30238"/>
            <a:ext cx="13366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4294967295"/>
          </p:nvPr>
        </p:nvSpPr>
        <p:spPr>
          <a:xfrm>
            <a:off x="754063" y="1331913"/>
            <a:ext cx="10599737" cy="4970462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Ⅰ </a:t>
            </a:r>
            <a:r>
              <a:rPr lang="zh-CN" altLang="en-US" sz="2000" smtClean="0">
                <a:ea typeface="宋体" charset="-122"/>
              </a:rPr>
              <a:t>阅读理解（根据课文内容选择正确答案）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1. What can we learn from the first ad?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A. You can only use the headphones in your house.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B. The remote headphones enable you to move around while enjoying your favourite programmes.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C. The headphones can’t pick up the signals of the radio or TV.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D. When you are moving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the remote headphones don’t give you the freedom of enjoying your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favourite programmes.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2. Which is NOT the advantage of the zip-on sneakers?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A. Funny.            B. Life-saving.           C. Agonizing.         D. The easiest soles.</a:t>
            </a:r>
          </a:p>
        </p:txBody>
      </p:sp>
      <p:sp>
        <p:nvSpPr>
          <p:cNvPr id="15362" name="内容占位符 2"/>
          <p:cNvSpPr txBox="1">
            <a:spLocks noChangeArrowheads="1"/>
          </p:cNvSpPr>
          <p:nvPr/>
        </p:nvSpPr>
        <p:spPr bwMode="auto">
          <a:xfrm>
            <a:off x="722313" y="754063"/>
            <a:ext cx="2112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课文预习自测</a:t>
            </a:r>
          </a:p>
        </p:txBody>
      </p:sp>
      <p:pic>
        <p:nvPicPr>
          <p:cNvPr id="15363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3" y="592138"/>
            <a:ext cx="13366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827088" y="287972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u="none">
                <a:solidFill>
                  <a:srgbClr val="FF0000"/>
                </a:solidFill>
                <a:latin typeface="Bookman Old Style" pitchFamily="18" charset="0"/>
                <a:ea typeface="黑体" pitchFamily="49" charset="-122"/>
              </a:rPr>
              <a:t>〇  </a:t>
            </a:r>
            <a:endParaRPr lang="zh-CN" altLang="en-US" sz="3200" b="1" u="none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1751" name="TextBox 5"/>
          <p:cNvSpPr txBox="1">
            <a:spLocks noChangeArrowheads="1"/>
          </p:cNvSpPr>
          <p:nvPr/>
        </p:nvSpPr>
        <p:spPr bwMode="auto">
          <a:xfrm>
            <a:off x="4829175" y="551338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u="none">
                <a:solidFill>
                  <a:srgbClr val="FF0000"/>
                </a:solidFill>
                <a:latin typeface="Bookman Old Style" pitchFamily="18" charset="0"/>
                <a:ea typeface="黑体" pitchFamily="49" charset="-122"/>
              </a:rPr>
              <a:t>〇  </a:t>
            </a:r>
            <a:endParaRPr lang="zh-CN" altLang="en-US" sz="3200" b="1" u="none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858838" y="615950"/>
            <a:ext cx="10494962" cy="5561013"/>
          </a:xfrm>
        </p:spPr>
        <p:txBody>
          <a:bodyPr/>
          <a:lstStyle/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3. By using Soundweave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how can you enjoy your power playlist?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A. Sync Soundweave to your smartphone calendar.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B. Only find the new Soundweave music app.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C. Sync the perfect music selection to each activity or task.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D. Compliment your exciting and sometimes draining daily task.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4. What is a must if you want to use the Feline Floor Cleaners?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A. A cat.               B. A flat.                     C. Free time.           D. Laziness.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5. According to the ads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which of the following statements is NOT true?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A. You can wear the Remote Headphones while bathing.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B. The zip-on soles can’t be replaced easily.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C. Soundweave can find and sync the music to your daily task.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D. The cat in your house may be a good helper for housework. </a:t>
            </a:r>
            <a:endParaRPr lang="zh-CN" altLang="en-US" sz="2000" smtClean="0">
              <a:ea typeface="宋体" charset="-122"/>
            </a:endParaRP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zh-CN" altLang="en-US" sz="2000" smtClean="0">
              <a:ea typeface="宋体" charset="-122"/>
            </a:endParaRP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933450" y="1041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u="none">
                <a:solidFill>
                  <a:srgbClr val="FF0000"/>
                </a:solidFill>
                <a:latin typeface="Bookman Old Style" pitchFamily="18" charset="0"/>
                <a:ea typeface="黑体" pitchFamily="49" charset="-122"/>
              </a:rPr>
              <a:t>〇  </a:t>
            </a:r>
            <a:endParaRPr lang="zh-CN" altLang="en-US" sz="3200" b="1" u="none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928688" y="33575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u="none">
                <a:solidFill>
                  <a:srgbClr val="FF0000"/>
                </a:solidFill>
                <a:latin typeface="Bookman Old Style" pitchFamily="18" charset="0"/>
                <a:ea typeface="黑体" pitchFamily="49" charset="-122"/>
              </a:rPr>
              <a:t>〇  </a:t>
            </a:r>
            <a:endParaRPr lang="zh-CN" altLang="en-US" sz="3200" b="1" u="none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4822" name="TextBox 5"/>
          <p:cNvSpPr txBox="1">
            <a:spLocks noChangeArrowheads="1"/>
          </p:cNvSpPr>
          <p:nvPr/>
        </p:nvSpPr>
        <p:spPr bwMode="auto">
          <a:xfrm>
            <a:off x="923925" y="470852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u="none">
                <a:solidFill>
                  <a:srgbClr val="FF0000"/>
                </a:solidFill>
                <a:latin typeface="Bookman Old Style" pitchFamily="18" charset="0"/>
                <a:ea typeface="黑体" pitchFamily="49" charset="-122"/>
              </a:rPr>
              <a:t>〇  </a:t>
            </a:r>
            <a:endParaRPr lang="zh-CN" altLang="en-US" sz="3200" b="1" u="none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596900" y="595313"/>
            <a:ext cx="11009313" cy="5581650"/>
          </a:xfrm>
        </p:spPr>
        <p:txBody>
          <a:bodyPr/>
          <a:lstStyle/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Ⅱ </a:t>
            </a:r>
            <a:r>
              <a:rPr lang="zh-CN" altLang="en-US" sz="2000" smtClean="0">
                <a:ea typeface="宋体" charset="-122"/>
              </a:rPr>
              <a:t>语法填空（根据课文内容，依据语法规则完成短文） 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b="1" smtClean="0">
                <a:ea typeface="宋体" charset="-122"/>
              </a:rPr>
              <a:t>                                                                    Remote Headphones </a:t>
            </a: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These fantastic headphones have no wires. You can listen to your favourite programmes 1______</a:t>
            </a:r>
            <a:r>
              <a:rPr lang="zh-CN" altLang="en-US" sz="2000" u="sng" smtClean="0">
                <a:ea typeface="宋体" charset="-122"/>
              </a:rPr>
              <a:t>　　 </a:t>
            </a: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you are walking round the house or garden! You can listen to </a:t>
            </a:r>
            <a:r>
              <a:rPr lang="en-US" altLang="zh-CN" sz="2000" u="sng" smtClean="0">
                <a:ea typeface="宋体" charset="-122"/>
              </a:rPr>
              <a:t>2</a:t>
            </a:r>
            <a:r>
              <a:rPr lang="zh-CN" altLang="en-US" sz="2000" u="sng" smtClean="0">
                <a:ea typeface="宋体" charset="-122"/>
              </a:rPr>
              <a:t>　　　　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music in the bath!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b="1" smtClean="0">
                <a:ea typeface="宋体" charset="-122"/>
              </a:rPr>
              <a:t>                                                                  Zip-on Sneakers </a:t>
            </a:r>
            <a:endParaRPr lang="en-US" altLang="zh-CN" sz="2100" smtClean="0">
              <a:ea typeface="宋体" charset="-122"/>
            </a:endParaRP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smtClean="0">
                <a:ea typeface="宋体" charset="-122"/>
              </a:rPr>
              <a:t>     These zip-on sneakers are both fun </a:t>
            </a:r>
            <a:r>
              <a:rPr lang="en-US" altLang="zh-CN" sz="2100" u="sng" smtClean="0">
                <a:ea typeface="宋体" charset="-122"/>
              </a:rPr>
              <a:t>3</a:t>
            </a:r>
            <a:r>
              <a:rPr lang="zh-CN" altLang="en-US" sz="2100" u="sng" smtClean="0">
                <a:ea typeface="宋体" charset="-122"/>
              </a:rPr>
              <a:t>　　</a:t>
            </a:r>
            <a:r>
              <a:rPr lang="zh-CN" altLang="en-US" sz="2100" smtClean="0">
                <a:ea typeface="宋体" charset="-122"/>
              </a:rPr>
              <a:t> </a:t>
            </a:r>
            <a:r>
              <a:rPr lang="en-US" altLang="zh-CN" sz="2100" smtClean="0">
                <a:ea typeface="宋体" charset="-122"/>
              </a:rPr>
              <a:t>a life-saver. Zip-on soles could not be </a:t>
            </a:r>
            <a:r>
              <a:rPr lang="en-US" altLang="zh-CN" sz="2100" u="sng" smtClean="0">
                <a:ea typeface="宋体" charset="-122"/>
              </a:rPr>
              <a:t>4           </a:t>
            </a:r>
            <a:r>
              <a:rPr lang="en-US" altLang="zh-CN" sz="2100" smtClean="0">
                <a:ea typeface="宋体" charset="-122"/>
              </a:rPr>
              <a:t>_</a:t>
            </a:r>
            <a:endParaRPr lang="en-US" altLang="zh-CN" sz="2100" u="sng" smtClean="0">
              <a:ea typeface="宋体" charset="-122"/>
            </a:endParaRP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100" smtClean="0">
                <a:ea typeface="宋体" charset="-122"/>
              </a:rPr>
              <a:t>（</a:t>
            </a:r>
            <a:r>
              <a:rPr lang="en-US" altLang="zh-CN" sz="2100" smtClean="0">
                <a:ea typeface="宋体" charset="-122"/>
              </a:rPr>
              <a:t>easy</a:t>
            </a:r>
            <a:r>
              <a:rPr lang="zh-CN" altLang="en-US" sz="2100" smtClean="0">
                <a:ea typeface="宋体" charset="-122"/>
              </a:rPr>
              <a:t>）</a:t>
            </a:r>
            <a:r>
              <a:rPr lang="en-US" altLang="zh-CN" sz="2100" smtClean="0">
                <a:ea typeface="宋体" charset="-122"/>
              </a:rPr>
              <a:t>! Breathing new life into your worn-out kicks and sparing you the agony of 5</a:t>
            </a:r>
            <a:r>
              <a:rPr lang="en-US" altLang="zh-CN" sz="2100" u="sng" smtClean="0">
                <a:ea typeface="宋体" charset="-122"/>
              </a:rPr>
              <a:t>                  </a:t>
            </a:r>
            <a:r>
              <a:rPr lang="en-US" altLang="zh-CN" sz="2100" smtClean="0">
                <a:ea typeface="宋体" charset="-122"/>
              </a:rPr>
              <a:t>_</a:t>
            </a:r>
            <a:r>
              <a:rPr lang="zh-CN" altLang="en-US" sz="2100" u="sng" smtClean="0">
                <a:ea typeface="宋体" charset="-122"/>
              </a:rPr>
              <a:t>　　　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zh-CN" altLang="en-US" sz="2100" smtClean="0">
                <a:ea typeface="宋体" charset="-122"/>
              </a:rPr>
              <a:t>（</a:t>
            </a:r>
            <a:r>
              <a:rPr lang="en-US" altLang="zh-CN" sz="2100" smtClean="0">
                <a:ea typeface="宋体" charset="-122"/>
              </a:rPr>
              <a:t>separate</a:t>
            </a:r>
            <a:r>
              <a:rPr lang="zh-CN" altLang="en-US" sz="2100" smtClean="0">
                <a:ea typeface="宋体" charset="-122"/>
              </a:rPr>
              <a:t>）</a:t>
            </a:r>
            <a:r>
              <a:rPr lang="en-US" altLang="zh-CN" sz="2100" smtClean="0">
                <a:ea typeface="宋体" charset="-122"/>
              </a:rPr>
              <a:t>anxiety from parting with those comfy favourites. 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b="1" smtClean="0">
                <a:ea typeface="宋体" charset="-122"/>
              </a:rPr>
              <a:t>                                                                 Soundweave </a:t>
            </a:r>
            <a:endParaRPr lang="en-US" altLang="zh-CN" sz="2100" smtClean="0">
              <a:ea typeface="宋体" charset="-122"/>
            </a:endParaRP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smtClean="0">
                <a:ea typeface="宋体" charset="-122"/>
              </a:rPr>
              <a:t>     The Soundweave music app finds the perfect music to compliment your exciting and sometimes </a:t>
            </a: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smtClean="0">
                <a:ea typeface="宋体" charset="-122"/>
              </a:rPr>
              <a:t>6</a:t>
            </a:r>
            <a:r>
              <a:rPr lang="zh-CN" altLang="en-US" sz="2100" u="sng" smtClean="0">
                <a:ea typeface="宋体" charset="-122"/>
              </a:rPr>
              <a:t>　　　　</a:t>
            </a:r>
            <a:r>
              <a:rPr lang="zh-CN" altLang="en-US" sz="2100" smtClean="0">
                <a:ea typeface="宋体" charset="-122"/>
              </a:rPr>
              <a:t>（</a:t>
            </a:r>
            <a:r>
              <a:rPr lang="en-US" altLang="zh-CN" sz="2100" smtClean="0">
                <a:ea typeface="宋体" charset="-122"/>
              </a:rPr>
              <a:t>drain</a:t>
            </a:r>
            <a:r>
              <a:rPr lang="zh-CN" altLang="en-US" sz="2100" smtClean="0">
                <a:ea typeface="宋体" charset="-122"/>
              </a:rPr>
              <a:t>） </a:t>
            </a:r>
            <a:r>
              <a:rPr lang="en-US" altLang="zh-CN" sz="2100" smtClean="0">
                <a:ea typeface="宋体" charset="-122"/>
              </a:rPr>
              <a:t>daily tasks. Soundweave will find and sync the perfect music selection to </a:t>
            </a: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smtClean="0">
                <a:ea typeface="宋体" charset="-122"/>
              </a:rPr>
              <a:t>each activity or task in your diary and play you through your day</a:t>
            </a:r>
            <a:r>
              <a:rPr lang="zh-CN" altLang="en-US" sz="2100" smtClean="0">
                <a:ea typeface="宋体" charset="-122"/>
              </a:rPr>
              <a:t>，</a:t>
            </a:r>
            <a:r>
              <a:rPr lang="en-US" altLang="zh-CN" sz="2100" u="sng" smtClean="0">
                <a:ea typeface="宋体" charset="-122"/>
              </a:rPr>
              <a:t>7</a:t>
            </a:r>
            <a:r>
              <a:rPr lang="zh-CN" altLang="en-US" sz="2100" u="sng" smtClean="0">
                <a:ea typeface="宋体" charset="-122"/>
              </a:rPr>
              <a:t>　　　　</a:t>
            </a:r>
            <a:r>
              <a:rPr lang="zh-CN" altLang="en-US" sz="2100" smtClean="0">
                <a:ea typeface="宋体" charset="-122"/>
              </a:rPr>
              <a:t>（</a:t>
            </a:r>
            <a:r>
              <a:rPr lang="en-US" altLang="zh-CN" sz="2100" smtClean="0">
                <a:ea typeface="宋体" charset="-122"/>
              </a:rPr>
              <a:t>calm</a:t>
            </a:r>
            <a:r>
              <a:rPr lang="zh-CN" altLang="en-US" sz="2100" smtClean="0">
                <a:ea typeface="宋体" charset="-122"/>
              </a:rPr>
              <a:t>） </a:t>
            </a:r>
            <a:r>
              <a:rPr lang="en-US" altLang="zh-CN" sz="2100" smtClean="0">
                <a:ea typeface="宋体" charset="-122"/>
              </a:rPr>
              <a:t>and </a:t>
            </a: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smtClean="0">
                <a:ea typeface="宋体" charset="-122"/>
              </a:rPr>
              <a:t>effectively. Simply sync Soundweave to your smartphone calendar and enjoy your power 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smtClean="0">
                <a:ea typeface="宋体" charset="-122"/>
              </a:rPr>
              <a:t>playlist. 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100" b="1" smtClean="0">
                <a:ea typeface="宋体" charset="-122"/>
              </a:rPr>
              <a:t>                                                           Feline Floor Cleaners </a:t>
            </a:r>
            <a:endParaRPr lang="en-US" altLang="zh-CN" sz="2100" smtClean="0">
              <a:ea typeface="宋体" charset="-122"/>
            </a:endParaRP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Are you worried about the state of your house </a:t>
            </a:r>
            <a:r>
              <a:rPr lang="en-US" altLang="zh-CN" sz="2000" u="sng" smtClean="0">
                <a:ea typeface="宋体" charset="-122"/>
              </a:rPr>
              <a:t>8</a:t>
            </a:r>
            <a:r>
              <a:rPr lang="zh-CN" altLang="en-US" sz="2000" u="sng" smtClean="0">
                <a:ea typeface="宋体" charset="-122"/>
              </a:rPr>
              <a:t>　   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flat? Here is the perfect </a:t>
            </a:r>
            <a:r>
              <a:rPr lang="en-US" altLang="zh-CN" sz="2000" u="sng" smtClean="0">
                <a:ea typeface="宋体" charset="-122"/>
              </a:rPr>
              <a:t>9</a:t>
            </a:r>
            <a:r>
              <a:rPr lang="zh-CN" altLang="en-US" sz="2000" u="sng" smtClean="0">
                <a:ea typeface="宋体" charset="-122"/>
              </a:rPr>
              <a:t>　　　　 </a:t>
            </a:r>
            <a:r>
              <a:rPr lang="en-US" altLang="zh-CN" sz="2000" smtClean="0">
                <a:ea typeface="宋体" charset="-122"/>
              </a:rPr>
              <a:t>solve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 </a:t>
            </a:r>
          </a:p>
          <a:p>
            <a:pPr algn="dist"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Put the floor cleaners on your cat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and sit back and relax. The cleaners are very practical</a:t>
            </a:r>
          </a:p>
          <a:p>
            <a:pPr>
              <a:lnSpc>
                <a:spcPct val="65000"/>
              </a:lnSpc>
              <a:spcBef>
                <a:spcPts val="8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and easy </a:t>
            </a:r>
            <a:r>
              <a:rPr lang="en-US" altLang="zh-CN" sz="2000" u="sng" smtClean="0">
                <a:ea typeface="宋体" charset="-122"/>
              </a:rPr>
              <a:t>10</a:t>
            </a:r>
            <a:r>
              <a:rPr lang="zh-CN" altLang="en-US" sz="2000" u="sng" smtClean="0">
                <a:ea typeface="宋体" charset="-122"/>
              </a:rPr>
              <a:t>　　　 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wash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 </a:t>
            </a: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633075" y="1103313"/>
            <a:ext cx="960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while </a:t>
            </a: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7380288" y="1385888"/>
            <a:ext cx="1231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relaxing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5030788" y="1998663"/>
            <a:ext cx="704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and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10167938" y="1982788"/>
            <a:ext cx="9509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easier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0004425" y="2314575"/>
            <a:ext cx="1511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separation </a:t>
            </a:r>
            <a:endParaRPr lang="en-US" altLang="zh-CN" sz="22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687388" y="3560763"/>
            <a:ext cx="13493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draining </a:t>
            </a: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8829675" y="3840163"/>
            <a:ext cx="10461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calmly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143625" y="5075238"/>
            <a:ext cx="517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or</a:t>
            </a: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9469438" y="5081588"/>
            <a:ext cx="12715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solution </a:t>
            </a:r>
          </a:p>
        </p:txBody>
      </p: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1771650" y="5695950"/>
            <a:ext cx="1162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to wash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1"/>
          <p:cNvSpPr>
            <a:spLocks noGrp="1"/>
          </p:cNvSpPr>
          <p:nvPr>
            <p:ph idx="1"/>
          </p:nvPr>
        </p:nvSpPr>
        <p:spPr>
          <a:xfrm>
            <a:off x="938213" y="1016000"/>
            <a:ext cx="10367962" cy="54959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zh-CN" altLang="en-US" sz="2400" b="1" smtClean="0">
                <a:ea typeface="宋体" charset="-122"/>
              </a:rPr>
              <a:t>                                                            核心词汇</a:t>
            </a:r>
            <a:endParaRPr lang="en-US" altLang="zh-CN" sz="2400" b="1" smtClean="0">
              <a:ea typeface="宋体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en-US" b="1" smtClean="0">
                <a:solidFill>
                  <a:srgbClr val="0000FF"/>
                </a:solidFill>
                <a:ea typeface="宋体" charset="-122"/>
              </a:rPr>
              <a:t>词汇一 　electric </a:t>
            </a:r>
            <a:r>
              <a:rPr lang="en-US" altLang="en-US" b="1" i="1" smtClean="0">
                <a:solidFill>
                  <a:srgbClr val="0000FF"/>
                </a:solidFill>
                <a:ea typeface="宋体" charset="-122"/>
              </a:rPr>
              <a:t>adj. </a:t>
            </a:r>
            <a:r>
              <a:rPr lang="en-US" altLang="en-US" b="1" smtClean="0">
                <a:solidFill>
                  <a:srgbClr val="0000FF"/>
                </a:solidFill>
                <a:ea typeface="宋体" charset="-122"/>
              </a:rPr>
              <a:t>用电的；电动的；带电的</a:t>
            </a:r>
            <a:r>
              <a:rPr lang="en-US" altLang="en-US" smtClean="0">
                <a:ea typeface="宋体" charset="-122"/>
              </a:rPr>
              <a:t>	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◆教材原句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I think </a:t>
            </a:r>
            <a:r>
              <a:rPr lang="en-US" altLang="zh-CN" sz="2000" b="1" smtClean="0">
                <a:ea typeface="宋体" charset="-122"/>
              </a:rPr>
              <a:t>electric</a:t>
            </a:r>
            <a:r>
              <a:rPr lang="en-US" altLang="zh-CN" sz="2000" smtClean="0">
                <a:ea typeface="宋体" charset="-122"/>
              </a:rPr>
              <a:t> toothbrushes are not very </a:t>
            </a:r>
            <a:r>
              <a:rPr lang="en-US" altLang="zh-CN" sz="2000" b="1" smtClean="0">
                <a:ea typeface="宋体" charset="-122"/>
              </a:rPr>
              <a:t>practical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我认为电动牙刷不太实用。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◆要点必记      </a:t>
            </a:r>
            <a:r>
              <a:rPr lang="en-US" altLang="zh-CN" sz="2000" smtClean="0">
                <a:ea typeface="宋体" charset="-122"/>
              </a:rPr>
              <a:t>electric cooker/blanket/kettle </a:t>
            </a:r>
            <a:r>
              <a:rPr lang="zh-CN" altLang="en-US" sz="2000" smtClean="0">
                <a:ea typeface="宋体" charset="-122"/>
              </a:rPr>
              <a:t>电炉灶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电热毯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电水壶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               electric light/current/power </a:t>
            </a:r>
            <a:r>
              <a:rPr lang="zh-CN" altLang="en-US" sz="2000" smtClean="0">
                <a:ea typeface="宋体" charset="-122"/>
              </a:rPr>
              <a:t>电灯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电流</a:t>
            </a:r>
            <a:r>
              <a:rPr lang="en-US" altLang="zh-CN" sz="2000" smtClean="0">
                <a:ea typeface="宋体" charset="-122"/>
              </a:rPr>
              <a:t>/ </a:t>
            </a:r>
            <a:r>
              <a:rPr lang="zh-CN" altLang="en-US" sz="2000" smtClean="0">
                <a:ea typeface="宋体" charset="-122"/>
              </a:rPr>
              <a:t>电力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◆词语积累      </a:t>
            </a:r>
            <a:r>
              <a:rPr lang="en-US" altLang="zh-CN" sz="2000" smtClean="0">
                <a:ea typeface="宋体" charset="-122"/>
              </a:rPr>
              <a:t>electric+-al → electrical </a:t>
            </a:r>
            <a:r>
              <a:rPr lang="en-US" altLang="zh-CN" sz="2000" i="1" smtClean="0">
                <a:ea typeface="宋体" charset="-122"/>
              </a:rPr>
              <a:t>adj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与电有关的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               electric+-ian → electrician </a:t>
            </a:r>
            <a:r>
              <a:rPr lang="en-US" altLang="zh-CN" sz="2000" i="1" smtClean="0">
                <a:ea typeface="宋体" charset="-122"/>
              </a:rPr>
              <a:t>n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电工，电气技师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               electric+-ity → electricity </a:t>
            </a:r>
            <a:r>
              <a:rPr lang="en-US" altLang="zh-CN" sz="2000" i="1" smtClean="0">
                <a:ea typeface="宋体" charset="-122"/>
              </a:rPr>
              <a:t>n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电，电能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◆词语辨析      </a:t>
            </a:r>
            <a:r>
              <a:rPr lang="en-US" altLang="zh-CN" sz="2000" smtClean="0">
                <a:ea typeface="宋体" charset="-122"/>
              </a:rPr>
              <a:t>electric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electrical </a:t>
            </a:r>
            <a:r>
              <a:rPr lang="zh-CN" altLang="en-US" sz="2000" smtClean="0">
                <a:ea typeface="宋体" charset="-122"/>
              </a:rPr>
              <a:t>与 </a:t>
            </a:r>
            <a:r>
              <a:rPr lang="en-US" altLang="zh-CN" sz="2000" smtClean="0">
                <a:ea typeface="宋体" charset="-122"/>
              </a:rPr>
              <a:t>electronic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·electric </a:t>
            </a:r>
            <a:r>
              <a:rPr lang="zh-CN" altLang="en-US" sz="2000" smtClean="0">
                <a:ea typeface="宋体" charset="-122"/>
              </a:rPr>
              <a:t>可发电的，靠电力操作的或由电力产生的。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·electrical </a:t>
            </a:r>
            <a:r>
              <a:rPr lang="zh-CN" altLang="en-US" sz="2000" smtClean="0">
                <a:ea typeface="宋体" charset="-122"/>
              </a:rPr>
              <a:t>与电有间接关系的人员或物品。</a:t>
            </a:r>
          </a:p>
          <a:p>
            <a:pPr marL="0" indent="0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·electronic </a:t>
            </a:r>
            <a:r>
              <a:rPr lang="zh-CN" altLang="en-US" sz="2000" smtClean="0">
                <a:ea typeface="宋体" charset="-122"/>
              </a:rPr>
              <a:t>电子的。</a:t>
            </a:r>
          </a:p>
        </p:txBody>
      </p:sp>
      <p:sp>
        <p:nvSpPr>
          <p:cNvPr id="18434" name="内容占位符 2"/>
          <p:cNvSpPr txBox="1">
            <a:spLocks/>
          </p:cNvSpPr>
          <p:nvPr/>
        </p:nvSpPr>
        <p:spPr bwMode="auto">
          <a:xfrm>
            <a:off x="788988" y="698500"/>
            <a:ext cx="28686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题组练</a:t>
            </a:r>
            <a:r>
              <a:rPr lang="en-US" altLang="zh-CN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400" b="1" u="none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领悟方法</a:t>
            </a:r>
          </a:p>
        </p:txBody>
      </p:sp>
      <p:pic>
        <p:nvPicPr>
          <p:cNvPr id="1843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363" y="598488"/>
            <a:ext cx="1336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922338" y="615950"/>
            <a:ext cx="10010775" cy="5561013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◆单句写作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I got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　  　　     </a:t>
            </a:r>
            <a:r>
              <a:rPr lang="zh-CN" altLang="en-US" sz="2000" smtClean="0">
                <a:ea typeface="宋体" charset="-122"/>
              </a:rPr>
              <a:t>（电击）</a:t>
            </a:r>
            <a:r>
              <a:rPr lang="en-US" altLang="zh-CN" sz="2000" smtClean="0">
                <a:ea typeface="宋体" charset="-122"/>
              </a:rPr>
              <a:t>from the wire.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They didn’t have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　  　　</a:t>
            </a:r>
            <a:r>
              <a:rPr lang="zh-CN" altLang="en-US" sz="2000" smtClean="0">
                <a:ea typeface="宋体" charset="-122"/>
              </a:rPr>
              <a:t>（电灯）</a:t>
            </a:r>
            <a:r>
              <a:rPr lang="en-US" altLang="zh-CN" sz="2000" smtClean="0">
                <a:ea typeface="宋体" charset="-122"/>
              </a:rPr>
              <a:t>in the 1980s in their   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homeland.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◆单句语法填空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Many people find it hard to cook without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　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electric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4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Wind energy can be used to replace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　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electric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energy in many ways.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◆辨析填空（</a:t>
            </a:r>
            <a:r>
              <a:rPr lang="en-US" altLang="zh-CN" sz="2000" smtClean="0">
                <a:ea typeface="宋体" charset="-122"/>
              </a:rPr>
              <a:t>electrical/electric/electronic</a:t>
            </a:r>
            <a:r>
              <a:rPr lang="zh-CN" altLang="en-US" sz="2000" smtClean="0">
                <a:ea typeface="宋体" charset="-122"/>
              </a:rPr>
              <a:t>）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5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The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　 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engineer determined to buy an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  </a:t>
            </a:r>
            <a:r>
              <a:rPr lang="zh-CN" altLang="en-US" sz="2000" smtClean="0">
                <a:ea typeface="宋体" charset="-122"/>
              </a:rPr>
              <a:t> </a:t>
            </a:r>
            <a:r>
              <a:rPr lang="en-US" altLang="zh-CN" sz="2000" smtClean="0">
                <a:ea typeface="宋体" charset="-122"/>
              </a:rPr>
              <a:t>iron and an </a:t>
            </a:r>
            <a:r>
              <a:rPr lang="en-US" altLang="zh-CN" sz="2000" u="sng" smtClean="0">
                <a:ea typeface="宋体" charset="-122"/>
              </a:rPr>
              <a:t> </a:t>
            </a:r>
            <a:r>
              <a:rPr lang="zh-CN" altLang="en-US" sz="2000" u="sng" smtClean="0">
                <a:ea typeface="宋体" charset="-122"/>
              </a:rPr>
              <a:t>　　　　  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           _________  dictionary.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endParaRPr lang="zh-CN" altLang="en-US" sz="2000" smtClean="0">
              <a:ea typeface="宋体" charset="-122"/>
            </a:endParaRP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2173288" y="1184275"/>
            <a:ext cx="22399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an electric shock </a:t>
            </a:r>
            <a:endParaRPr lang="en-US" altLang="zh-CN" sz="22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4914900" y="1703388"/>
            <a:ext cx="1914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electric lights 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5770563" y="3276600"/>
            <a:ext cx="15033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electricity 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199063" y="3816350"/>
            <a:ext cx="1409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electrical 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3459163" y="4833938"/>
            <a:ext cx="1339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electrical</a:t>
            </a: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7880350" y="4848225"/>
            <a:ext cx="11223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electric</a:t>
            </a: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1536700" y="5399088"/>
            <a:ext cx="14874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electronic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838200" y="650875"/>
            <a:ext cx="10515600" cy="5526088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b="1" smtClean="0">
                <a:solidFill>
                  <a:srgbClr val="0000FF"/>
                </a:solidFill>
                <a:ea typeface="宋体" charset="-122"/>
              </a:rPr>
              <a:t>词汇二　practical </a:t>
            </a:r>
            <a:r>
              <a:rPr lang="en-US" altLang="en-US" sz="2000" b="1" i="1" smtClean="0">
                <a:solidFill>
                  <a:srgbClr val="0000FF"/>
                </a:solidFill>
                <a:ea typeface="宋体" charset="-122"/>
              </a:rPr>
              <a:t>adj</a:t>
            </a:r>
            <a:r>
              <a:rPr lang="en-US" altLang="en-US" sz="2000" b="1" smtClean="0">
                <a:solidFill>
                  <a:srgbClr val="0000FF"/>
                </a:solidFill>
                <a:ea typeface="宋体" charset="-122"/>
              </a:rPr>
              <a:t>. 实践的，实际的；切合实际的，实用的</a:t>
            </a:r>
            <a:endParaRPr lang="en-US" altLang="zh-CN" sz="2000" b="1" smtClean="0">
              <a:solidFill>
                <a:srgbClr val="0000FF"/>
              </a:solidFill>
              <a:ea typeface="宋体" charset="-122"/>
            </a:endParaRP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smtClean="0">
                <a:ea typeface="宋体" charset="-122"/>
              </a:rPr>
              <a:t>◆要点必记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smtClean="0">
                <a:ea typeface="宋体" charset="-122"/>
              </a:rPr>
              <a:t>gain practical experience of the work</a:t>
            </a:r>
            <a:r>
              <a:rPr lang="en-US" altLang="zh-CN" sz="2000" smtClean="0">
                <a:ea typeface="宋体" charset="-122"/>
              </a:rPr>
              <a:t> </a:t>
            </a:r>
            <a:r>
              <a:rPr lang="en-US" altLang="en-US" sz="2000" smtClean="0">
                <a:ea typeface="宋体" charset="-122"/>
              </a:rPr>
              <a:t>获得实际工作经验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smtClean="0">
                <a:ea typeface="宋体" charset="-122"/>
              </a:rPr>
              <a:t>practical advice/help/support</a:t>
            </a:r>
            <a:r>
              <a:rPr lang="en-US" altLang="zh-CN" sz="2000" smtClean="0">
                <a:ea typeface="宋体" charset="-122"/>
              </a:rPr>
              <a:t> </a:t>
            </a:r>
            <a:r>
              <a:rPr lang="en-US" altLang="en-US" sz="2000" smtClean="0">
                <a:ea typeface="宋体" charset="-122"/>
              </a:rPr>
              <a:t>切实的忠告/ 帮助/ 支持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smtClean="0">
                <a:ea typeface="宋体" charset="-122"/>
              </a:rPr>
              <a:t>practical problems/difficulties</a:t>
            </a:r>
            <a:r>
              <a:rPr lang="en-US" altLang="zh-CN" sz="2000" smtClean="0">
                <a:ea typeface="宋体" charset="-122"/>
              </a:rPr>
              <a:t> </a:t>
            </a:r>
            <a:r>
              <a:rPr lang="en-US" altLang="en-US" sz="2000" smtClean="0">
                <a:ea typeface="宋体" charset="-122"/>
              </a:rPr>
              <a:t>实际问题/ 困难</a:t>
            </a:r>
            <a:endParaRPr lang="en-US" altLang="zh-CN" sz="2000" smtClean="0">
              <a:ea typeface="宋体" charset="-122"/>
            </a:endParaRP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smtClean="0">
                <a:ea typeface="宋体" charset="-122"/>
              </a:rPr>
              <a:t>◆</a:t>
            </a:r>
            <a:r>
              <a:rPr lang="zh-CN" altLang="en-US" sz="2000" smtClean="0">
                <a:ea typeface="宋体" charset="-122"/>
              </a:rPr>
              <a:t>单句语法填空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Your invention is very advanced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but not very_________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practice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2000" smtClean="0">
                <a:ea typeface="宋体" charset="-122"/>
              </a:rPr>
              <a:t>◆</a:t>
            </a:r>
            <a:r>
              <a:rPr lang="zh-CN" altLang="en-US" sz="2000" smtClean="0">
                <a:ea typeface="宋体" charset="-122"/>
              </a:rPr>
              <a:t>单句写作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）［词汇复现］</a:t>
            </a:r>
            <a:r>
              <a:rPr lang="en-US" altLang="zh-CN" sz="2000" smtClean="0">
                <a:ea typeface="宋体" charset="-122"/>
              </a:rPr>
              <a:t>They appealed to the local people ___________________________</a:t>
            </a:r>
            <a:r>
              <a:rPr lang="zh-CN" altLang="en-US" sz="2000" smtClean="0">
                <a:ea typeface="宋体" charset="-122"/>
              </a:rPr>
              <a:t>　　　　 　　　　</a:t>
            </a:r>
          </a:p>
          <a:p>
            <a:pPr marL="0" indent="0" eaLnBrk="1" hangingPunct="1">
              <a:lnSpc>
                <a:spcPct val="140000"/>
              </a:lnSpc>
              <a:spcBef>
                <a:spcPts val="600"/>
              </a:spcBef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　　 （为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en-US" altLang="zh-CN" sz="2000" smtClean="0">
                <a:ea typeface="宋体" charset="-122"/>
              </a:rPr>
              <a:t> </a:t>
            </a:r>
            <a:r>
              <a:rPr lang="zh-CN" altLang="en-US" sz="2000" smtClean="0">
                <a:ea typeface="宋体" charset="-122"/>
              </a:rPr>
              <a:t>提供实际帮助）</a:t>
            </a:r>
            <a:r>
              <a:rPr lang="en-US" altLang="zh-CN" sz="2000" smtClean="0">
                <a:ea typeface="宋体" charset="-122"/>
              </a:rPr>
              <a:t>disabled students.</a:t>
            </a: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6264275" y="3744913"/>
            <a:ext cx="13096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practical</a:t>
            </a:r>
          </a:p>
        </p:txBody>
      </p:sp>
      <p:sp>
        <p:nvSpPr>
          <p:cNvPr id="17412" name="矩形 8"/>
          <p:cNvSpPr>
            <a:spLocks noChangeArrowheads="1"/>
          </p:cNvSpPr>
          <p:nvPr/>
        </p:nvSpPr>
        <p:spPr bwMode="auto">
          <a:xfrm>
            <a:off x="6497638" y="4760913"/>
            <a:ext cx="38877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to provide practical help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>
          <a:xfrm>
            <a:off x="804863" y="658813"/>
            <a:ext cx="10380662" cy="5518150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词汇三　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relaxing </a:t>
            </a:r>
            <a:r>
              <a:rPr lang="en-US" altLang="zh-CN" sz="2000" b="1" i="1" smtClean="0">
                <a:solidFill>
                  <a:srgbClr val="0000FF"/>
                </a:solidFill>
                <a:ea typeface="宋体" charset="-122"/>
              </a:rPr>
              <a:t>adj</a:t>
            </a:r>
            <a:r>
              <a:rPr lang="en-US" altLang="zh-CN" sz="2000" b="1" smtClean="0">
                <a:solidFill>
                  <a:srgbClr val="0000FF"/>
                </a:solidFill>
                <a:ea typeface="宋体" charset="-122"/>
              </a:rPr>
              <a:t>. </a:t>
            </a:r>
            <a:r>
              <a:rPr lang="zh-CN" altLang="en-US" sz="2000" b="1" smtClean="0">
                <a:solidFill>
                  <a:srgbClr val="0000FF"/>
                </a:solidFill>
                <a:ea typeface="宋体" charset="-122"/>
              </a:rPr>
              <a:t>有助于休息的；令人放松的；轻松的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◆教材原句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You can listen to </a:t>
            </a:r>
            <a:r>
              <a:rPr lang="en-US" altLang="zh-CN" sz="2000" b="1" smtClean="0">
                <a:ea typeface="宋体" charset="-122"/>
              </a:rPr>
              <a:t>relaxing</a:t>
            </a:r>
            <a:r>
              <a:rPr lang="en-US" altLang="zh-CN" sz="2000" smtClean="0">
                <a:ea typeface="宋体" charset="-122"/>
              </a:rPr>
              <a:t> music in the bath! </a:t>
            </a:r>
            <a:r>
              <a:rPr lang="zh-CN" altLang="en-US" sz="2000" smtClean="0">
                <a:ea typeface="宋体" charset="-122"/>
              </a:rPr>
              <a:t>你可以在洗澡时听轻松的音乐！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◆要点必记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relax </a:t>
            </a:r>
            <a:r>
              <a:rPr lang="en-US" altLang="zh-CN" sz="2000" i="1" smtClean="0">
                <a:ea typeface="宋体" charset="-122"/>
              </a:rPr>
              <a:t>v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使放松；使松弛                       </a:t>
            </a:r>
            <a:r>
              <a:rPr lang="en-US" altLang="zh-CN" sz="2000" smtClean="0">
                <a:ea typeface="宋体" charset="-122"/>
              </a:rPr>
              <a:t>relax oneself </a:t>
            </a:r>
            <a:r>
              <a:rPr lang="zh-CN" altLang="en-US" sz="2000" smtClean="0">
                <a:ea typeface="宋体" charset="-122"/>
              </a:rPr>
              <a:t>放松自己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relaxed </a:t>
            </a:r>
            <a:r>
              <a:rPr lang="en-US" altLang="zh-CN" sz="2000" i="1" smtClean="0">
                <a:ea typeface="宋体" charset="-122"/>
              </a:rPr>
              <a:t>adj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放松的                                </a:t>
            </a:r>
            <a:r>
              <a:rPr lang="en-US" altLang="zh-CN" sz="2000" smtClean="0">
                <a:ea typeface="宋体" charset="-122"/>
              </a:rPr>
              <a:t>feel relaxed </a:t>
            </a:r>
            <a:r>
              <a:rPr lang="zh-CN" altLang="en-US" sz="2000" smtClean="0">
                <a:ea typeface="宋体" charset="-122"/>
              </a:rPr>
              <a:t>感到放松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relaxation </a:t>
            </a:r>
            <a:r>
              <a:rPr lang="en-US" altLang="zh-CN" sz="2000" i="1" smtClean="0">
                <a:ea typeface="宋体" charset="-122"/>
              </a:rPr>
              <a:t>n</a:t>
            </a:r>
            <a:r>
              <a:rPr lang="en-US" altLang="zh-CN" sz="2000" smtClean="0">
                <a:ea typeface="宋体" charset="-122"/>
              </a:rPr>
              <a:t>. </a:t>
            </a:r>
            <a:r>
              <a:rPr lang="zh-CN" altLang="en-US" sz="2000" smtClean="0">
                <a:ea typeface="宋体" charset="-122"/>
              </a:rPr>
              <a:t>放松；消遣，娱乐           </a:t>
            </a:r>
            <a:r>
              <a:rPr lang="en-US" altLang="zh-CN" sz="2000" smtClean="0">
                <a:ea typeface="宋体" charset="-122"/>
              </a:rPr>
              <a:t>to one’s relaxation </a:t>
            </a:r>
            <a:r>
              <a:rPr lang="zh-CN" altLang="en-US" sz="2000" smtClean="0">
                <a:ea typeface="宋体" charset="-122"/>
              </a:rPr>
              <a:t>令某人放松的是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◆学法点拨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altLang="zh-CN" sz="2000" smtClean="0">
                <a:ea typeface="宋体" charset="-122"/>
              </a:rPr>
              <a:t>-ing </a:t>
            </a:r>
            <a:r>
              <a:rPr lang="zh-CN" altLang="en-US" sz="2000" smtClean="0">
                <a:ea typeface="宋体" charset="-122"/>
              </a:rPr>
              <a:t>形容词通常用来描述人或事物本身具有的特征，意为“令人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的”；</a:t>
            </a:r>
            <a:r>
              <a:rPr lang="en-US" altLang="zh-CN" sz="2000" smtClean="0">
                <a:ea typeface="宋体" charset="-122"/>
              </a:rPr>
              <a:t>-ed </a:t>
            </a:r>
            <a:r>
              <a:rPr lang="zh-CN" altLang="en-US" sz="2000" smtClean="0">
                <a:ea typeface="宋体" charset="-122"/>
              </a:rPr>
              <a:t>形容词通常用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来描述人的感觉，意为</a:t>
            </a:r>
            <a:r>
              <a:rPr lang="zh-CN" altLang="en-US" sz="2000" smtClean="0">
                <a:latin typeface="宋体" charset="-122"/>
                <a:ea typeface="宋体" charset="-122"/>
              </a:rPr>
              <a:t>“</a:t>
            </a:r>
            <a:r>
              <a:rPr lang="zh-CN" altLang="en-US" sz="2000" smtClean="0">
                <a:ea typeface="宋体" charset="-122"/>
              </a:rPr>
              <a:t>感到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的</a:t>
            </a:r>
            <a:r>
              <a:rPr lang="zh-CN" altLang="en-US" sz="2000" smtClean="0">
                <a:latin typeface="宋体" charset="-122"/>
                <a:ea typeface="宋体" charset="-122"/>
              </a:rPr>
              <a:t>”</a:t>
            </a:r>
            <a:r>
              <a:rPr lang="zh-CN" altLang="en-US" sz="2000" smtClean="0">
                <a:ea typeface="宋体" charset="-122"/>
              </a:rPr>
              <a:t>，还可以描述人的声音、表情等。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4294967295"/>
          </p:nvPr>
        </p:nvSpPr>
        <p:spPr>
          <a:xfrm>
            <a:off x="901700" y="617538"/>
            <a:ext cx="10294938" cy="5559425"/>
          </a:xfrm>
        </p:spPr>
        <p:txBody>
          <a:bodyPr/>
          <a:lstStyle/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◆单句语法填空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1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The cleaner felt </a:t>
            </a:r>
            <a:r>
              <a:rPr lang="zh-CN" altLang="en-US" sz="2000" u="sng" smtClean="0">
                <a:ea typeface="宋体" charset="-122"/>
              </a:rPr>
              <a:t>　　　　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when listening to </a:t>
            </a:r>
            <a:r>
              <a:rPr lang="zh-CN" altLang="en-US" sz="2000" u="sng" smtClean="0">
                <a:ea typeface="宋体" charset="-122"/>
              </a:rPr>
              <a:t>　　　　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music.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2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The electrical engineer often plays the piano for </a:t>
            </a:r>
            <a:r>
              <a:rPr lang="zh-CN" altLang="en-US" sz="2000" u="sng" smtClean="0">
                <a:ea typeface="宋体" charset="-122"/>
              </a:rPr>
              <a:t>　　　     　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3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The job Tom is doing now is </a:t>
            </a:r>
            <a:r>
              <a:rPr lang="zh-CN" altLang="en-US" sz="2000" u="sng" smtClean="0">
                <a:ea typeface="宋体" charset="-122"/>
              </a:rPr>
              <a:t>　　　　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），</a:t>
            </a:r>
            <a:r>
              <a:rPr lang="en-US" altLang="zh-CN" sz="2000" smtClean="0">
                <a:ea typeface="宋体" charset="-122"/>
              </a:rPr>
              <a:t>and he is feeling much more </a:t>
            </a:r>
            <a:r>
              <a:rPr lang="zh-CN" altLang="en-US" sz="2000" u="sng" smtClean="0">
                <a:ea typeface="宋体" charset="-122"/>
              </a:rPr>
              <a:t>　　　　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           </a:t>
            </a:r>
            <a:r>
              <a:rPr lang="zh-CN" altLang="en-US" sz="2000" u="sng" smtClean="0">
                <a:ea typeface="宋体" charset="-122"/>
              </a:rPr>
              <a:t>                 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relax</a:t>
            </a:r>
            <a:r>
              <a:rPr lang="zh-CN" altLang="en-US" sz="2000" smtClean="0">
                <a:ea typeface="宋体" charset="-122"/>
              </a:rPr>
              <a:t>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◆单句写作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4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It’s a very friendly bar with </a:t>
            </a:r>
            <a:r>
              <a:rPr lang="zh-CN" altLang="en-US" sz="2000" u="sng" smtClean="0">
                <a:ea typeface="宋体" charset="-122"/>
              </a:rPr>
              <a:t>　　　　 　　　　 　　</a:t>
            </a:r>
            <a:r>
              <a:rPr lang="zh-CN" altLang="en-US" sz="2000" smtClean="0">
                <a:ea typeface="宋体" charset="-122"/>
              </a:rPr>
              <a:t>（令人放松的氛围）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5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en-US" altLang="zh-CN" sz="2000" smtClean="0">
                <a:ea typeface="宋体" charset="-122"/>
              </a:rPr>
              <a:t>After a period of rest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en-US" altLang="zh-CN" sz="2000" smtClean="0">
                <a:ea typeface="宋体" charset="-122"/>
              </a:rPr>
              <a:t>he </a:t>
            </a:r>
            <a:r>
              <a:rPr lang="zh-CN" altLang="en-US" sz="2000" u="sng" smtClean="0">
                <a:ea typeface="宋体" charset="-122"/>
              </a:rPr>
              <a:t>　　　　 　　　　      </a:t>
            </a:r>
            <a:r>
              <a:rPr lang="zh-CN" altLang="en-US" sz="2000" smtClean="0">
                <a:ea typeface="宋体" charset="-122"/>
              </a:rPr>
              <a:t>（看起来很放松）</a:t>
            </a:r>
            <a:r>
              <a:rPr lang="en-US" altLang="zh-CN" sz="2000" smtClean="0">
                <a:ea typeface="宋体" charset="-122"/>
              </a:rPr>
              <a:t>.</a:t>
            </a:r>
          </a:p>
          <a:p>
            <a:pPr>
              <a:lnSpc>
                <a:spcPct val="125000"/>
              </a:lnSpc>
              <a:buFont typeface="Arial" charset="0"/>
              <a:buNone/>
            </a:pP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ea typeface="宋体" charset="-122"/>
              </a:rPr>
              <a:t>6</a:t>
            </a:r>
            <a:r>
              <a:rPr lang="zh-CN" altLang="en-US" sz="2000" smtClean="0">
                <a:ea typeface="宋体" charset="-122"/>
              </a:rPr>
              <a:t>） </a:t>
            </a:r>
            <a:r>
              <a:rPr lang="zh-CN" altLang="en-US" sz="2000" u="sng" smtClean="0">
                <a:ea typeface="宋体" charset="-122"/>
              </a:rPr>
              <a:t>　　　　 　　</a:t>
            </a:r>
            <a:r>
              <a:rPr lang="zh-CN" altLang="en-US" sz="2000" smtClean="0">
                <a:ea typeface="宋体" charset="-122"/>
              </a:rPr>
              <a:t>（</a:t>
            </a:r>
            <a:r>
              <a:rPr lang="en-US" altLang="zh-CN" sz="2000" smtClean="0">
                <a:latin typeface="宋体" charset="-122"/>
                <a:ea typeface="宋体" charset="-122"/>
              </a:rPr>
              <a:t>……</a:t>
            </a:r>
            <a:r>
              <a:rPr lang="zh-CN" altLang="en-US" sz="2000" smtClean="0">
                <a:ea typeface="宋体" charset="-122"/>
              </a:rPr>
              <a:t>令人放松） </a:t>
            </a:r>
            <a:r>
              <a:rPr lang="en-US" altLang="zh-CN" sz="2000" smtClean="0">
                <a:ea typeface="宋体" charset="-122"/>
              </a:rPr>
              <a:t>to listen to music after a day’s work.</a:t>
            </a:r>
          </a:p>
        </p:txBody>
      </p:sp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7115175" y="1162050"/>
            <a:ext cx="1231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relaxing</a:t>
            </a: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3335338" y="1169988"/>
            <a:ext cx="10683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relaxed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6464300" y="1651000"/>
            <a:ext cx="1465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relaxation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4578350" y="2176463"/>
            <a:ext cx="1231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relaxing</a:t>
            </a: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577975" y="2687638"/>
            <a:ext cx="11382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 </a:t>
            </a:r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relaxed</a:t>
            </a: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4560888" y="3684588"/>
            <a:ext cx="28384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a relaxing atmosphere</a:t>
            </a:r>
            <a:endParaRPr lang="zh-CN" altLang="en-US" sz="2200" b="1" u="none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4381500" y="4202113"/>
            <a:ext cx="2527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looked very relaxed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43063" y="4741863"/>
            <a:ext cx="168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It is relaxing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2147</Words>
  <Application>Microsoft Office PowerPoint</Application>
  <PresentationFormat>自定义</PresentationFormat>
  <Paragraphs>250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等线</vt:lpstr>
      <vt:lpstr>等线 Light</vt:lpstr>
      <vt:lpstr>Times New Roman</vt:lpstr>
      <vt:lpstr>宋体</vt:lpstr>
      <vt:lpstr>Calibri</vt:lpstr>
      <vt:lpstr>微软雅黑</vt:lpstr>
      <vt:lpstr>Bookman Old Style</vt:lpstr>
      <vt:lpstr>黑体</vt:lpstr>
      <vt:lpstr>Office 主题​​</vt:lpstr>
      <vt:lpstr>Office 主题​​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山东金星书业文化发展有限公司</dc:creator>
  <cp:lastModifiedBy>Administrator</cp:lastModifiedBy>
  <cp:revision>921</cp:revision>
  <dcterms:created xsi:type="dcterms:W3CDTF">2018-05-18T09:56:38Z</dcterms:created>
  <dcterms:modified xsi:type="dcterms:W3CDTF">2020-02-19T09:45:06Z</dcterms:modified>
</cp:coreProperties>
</file>