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256" r:id="rId3"/>
    <p:sldId id="331" r:id="rId5"/>
    <p:sldId id="296" r:id="rId6"/>
    <p:sldId id="337" r:id="rId7"/>
    <p:sldId id="338" r:id="rId8"/>
    <p:sldId id="339" r:id="rId9"/>
    <p:sldId id="352" r:id="rId10"/>
    <p:sldId id="353" r:id="rId11"/>
    <p:sldId id="340" r:id="rId12"/>
    <p:sldId id="341" r:id="rId13"/>
    <p:sldId id="362" r:id="rId14"/>
    <p:sldId id="395" r:id="rId15"/>
    <p:sldId id="363" r:id="rId16"/>
    <p:sldId id="394" r:id="rId17"/>
    <p:sldId id="364" r:id="rId18"/>
    <p:sldId id="393" r:id="rId19"/>
    <p:sldId id="332" r:id="rId20"/>
    <p:sldId id="361" r:id="rId21"/>
    <p:sldId id="365" r:id="rId22"/>
    <p:sldId id="392" r:id="rId23"/>
    <p:sldId id="366" r:id="rId24"/>
    <p:sldId id="391" r:id="rId25"/>
    <p:sldId id="367" r:id="rId26"/>
    <p:sldId id="390" r:id="rId27"/>
    <p:sldId id="401" r:id="rId28"/>
    <p:sldId id="342" r:id="rId29"/>
    <p:sldId id="369" r:id="rId30"/>
    <p:sldId id="403" r:id="rId31"/>
    <p:sldId id="402" r:id="rId32"/>
    <p:sldId id="333" r:id="rId33"/>
    <p:sldId id="379" r:id="rId34"/>
    <p:sldId id="400" r:id="rId35"/>
    <p:sldId id="380" r:id="rId36"/>
    <p:sldId id="381" r:id="rId37"/>
    <p:sldId id="382" r:id="rId38"/>
    <p:sldId id="383" r:id="rId39"/>
    <p:sldId id="384" r:id="rId40"/>
    <p:sldId id="385" r:id="rId41"/>
    <p:sldId id="386" r:id="rId42"/>
    <p:sldId id="387" r:id="rId43"/>
    <p:sldId id="399" r:id="rId44"/>
    <p:sldId id="388" r:id="rId45"/>
    <p:sldId id="398" r:id="rId46"/>
    <p:sldId id="389" r:id="rId47"/>
    <p:sldId id="288" r:id="rId4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7370"/>
    <a:srgbClr val="FBE5D6"/>
    <a:srgbClr val="009999"/>
    <a:srgbClr val="4F855D"/>
    <a:srgbClr val="B2B2B2"/>
    <a:srgbClr val="202020"/>
    <a:srgbClr val="323232"/>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90" d="100"/>
          <a:sy n="90" d="100"/>
        </p:scale>
        <p:origin x="-288" y="66"/>
      </p:cViewPr>
      <p:guideLst>
        <p:guide orient="horz" pos="2124"/>
        <p:guide pos="386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a:ln>
            <a:miter lim="800000"/>
          </a:ln>
        </p:spPr>
      </p:sp>
      <p:sp>
        <p:nvSpPr>
          <p:cNvPr id="53251"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3252"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DD0B5BBA-F7D9-4541-8DBD-E5783C3771A7}"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4276"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D4EA67A2-DBA4-4424-BAFB-06A6AB43003F}"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a:miter lim="800000"/>
          </a:ln>
        </p:spPr>
      </p:sp>
      <p:sp>
        <p:nvSpPr>
          <p:cNvPr id="55299"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5300"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CCF432C8-6963-489B-9509-BB340CF9E3BC}"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6324"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11DAF2A9-F2F1-4079-BFB5-CA7B1287CDD4}"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a:xfrm>
            <a:off x="180975" y="844550"/>
            <a:ext cx="6551613" cy="3686175"/>
          </a:xfrm>
        </p:spPr>
      </p:sp>
      <p:sp>
        <p:nvSpPr>
          <p:cNvPr id="36867"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180975" y="844550"/>
            <a:ext cx="6551613" cy="3686175"/>
          </a:xfrm>
        </p:spPr>
      </p:sp>
      <p:sp>
        <p:nvSpPr>
          <p:cNvPr id="37891"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a:miter lim="800000"/>
          </a:ln>
        </p:spPr>
      </p:sp>
      <p:sp>
        <p:nvSpPr>
          <p:cNvPr id="47107"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7108"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600DDB05-8CE7-439D-8EB3-F5F4360596A3}"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8132"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56E1DFB2-8B5D-4D00-B5A0-A3884781624E}"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ln>
            <a:miter lim="800000"/>
          </a:ln>
        </p:spPr>
      </p:sp>
      <p:sp>
        <p:nvSpPr>
          <p:cNvPr id="49155"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9156"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AE9663DA-B6C8-4302-AC42-D162E3D9E841}"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0180"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E719B685-21DC-4F58-BFF8-C12AB0437CBF}"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ln>
            <a:miter lim="800000"/>
          </a:ln>
        </p:spPr>
      </p:sp>
      <p:sp>
        <p:nvSpPr>
          <p:cNvPr id="51203"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1204"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BB94C6AD-4D4F-4055-8648-DA059AAC53F7}"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2228" name="幻灯片编号占位符 3"/>
          <p:cNvSpPr>
            <a:spLocks noGrp="1" noChangeArrowheads="1"/>
          </p:cNvSpPr>
          <p:nvPr/>
        </p:nvSpPr>
        <p:spPr bwMode="auto">
          <a:xfrm>
            <a:off x="4023992" y="9721107"/>
            <a:ext cx="3078427" cy="51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p>
            <a:pPr algn="r"/>
            <a:fld id="{45F9C618-AA71-4EAE-AFC8-B632AD1EA0FF}" type="slidenum">
              <a:rPr lang="zh-CN" altLang="en-US" sz="1300">
                <a:latin typeface="Calibri" panose="020F0502020204030204" pitchFamily="34" charset="0"/>
              </a:rPr>
            </a:fld>
            <a:endParaRPr lang="zh-CN" altLang="en-US" sz="13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标题幻灯片">
    <p:bg bwMode="auto">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3" name="矩形 3"/>
          <p:cNvSpPr/>
          <p:nvPr userDrawn="1"/>
        </p:nvSpPr>
        <p:spPr>
          <a:xfrm rot="6238231" flipH="1">
            <a:off x="9408319" y="4234656"/>
            <a:ext cx="1169988" cy="11715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4" name="矩形 5"/>
          <p:cNvSpPr/>
          <p:nvPr userDrawn="1"/>
        </p:nvSpPr>
        <p:spPr>
          <a:xfrm rot="19041346" flipH="1">
            <a:off x="10088563" y="6107113"/>
            <a:ext cx="187325" cy="1873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5" name="矩形 6"/>
          <p:cNvSpPr/>
          <p:nvPr userDrawn="1"/>
        </p:nvSpPr>
        <p:spPr>
          <a:xfrm rot="998715" flipH="1">
            <a:off x="10506075" y="5621338"/>
            <a:ext cx="473075" cy="4730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6" name="矩形 7"/>
          <p:cNvSpPr/>
          <p:nvPr userDrawn="1"/>
        </p:nvSpPr>
        <p:spPr>
          <a:xfrm rot="19250941" flipH="1">
            <a:off x="10179050" y="5688013"/>
            <a:ext cx="223838" cy="2238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7" name="矩形 8"/>
          <p:cNvSpPr/>
          <p:nvPr userDrawn="1"/>
        </p:nvSpPr>
        <p:spPr>
          <a:xfrm rot="19628487" flipH="1">
            <a:off x="11164888" y="6592888"/>
            <a:ext cx="479425" cy="47783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8" name="矩形 1"/>
          <p:cNvSpPr/>
          <p:nvPr userDrawn="1"/>
        </p:nvSpPr>
        <p:spPr>
          <a:xfrm rot="1703810" flipH="1">
            <a:off x="11537950" y="2659063"/>
            <a:ext cx="669925" cy="6699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9" name="矩形 2"/>
          <p:cNvSpPr/>
          <p:nvPr userDrawn="1"/>
        </p:nvSpPr>
        <p:spPr>
          <a:xfrm rot="985914" flipH="1">
            <a:off x="11072813" y="5414963"/>
            <a:ext cx="1325562" cy="132556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10" name="矩形 4"/>
          <p:cNvSpPr/>
          <p:nvPr userDrawn="1"/>
        </p:nvSpPr>
        <p:spPr>
          <a:xfrm rot="3014278" flipH="1">
            <a:off x="10200481" y="3586957"/>
            <a:ext cx="1958975" cy="195738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11" name="矩形 10"/>
          <p:cNvSpPr/>
          <p:nvPr userDrawn="1"/>
        </p:nvSpPr>
        <p:spPr>
          <a:xfrm rot="4169379" flipH="1">
            <a:off x="8955088" y="5462588"/>
            <a:ext cx="203200" cy="2032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12" name="矩形 11"/>
          <p:cNvSpPr/>
          <p:nvPr userDrawn="1"/>
        </p:nvSpPr>
        <p:spPr>
          <a:xfrm rot="1849597" flipH="1">
            <a:off x="10415588" y="6386513"/>
            <a:ext cx="668337" cy="6699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sp>
        <p:nvSpPr>
          <p:cNvPr id="13" name="矩形 12"/>
          <p:cNvSpPr/>
          <p:nvPr userDrawn="1"/>
        </p:nvSpPr>
        <p:spPr>
          <a:xfrm rot="1703810" flipH="1">
            <a:off x="10052050" y="3232150"/>
            <a:ext cx="328613" cy="3302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 typeface="Arial" panose="020B0604020202020204" pitchFamily="34" charset="0"/>
              <a:buNone/>
              <a:defRPr/>
            </a:pPr>
            <a:endParaRPr kumimoji="1" lang="zh-CN" altLang="en-US" noProof="1"/>
          </a:p>
        </p:txBody>
      </p:sp>
      <p:pic>
        <p:nvPicPr>
          <p:cNvPr id="14" name="Picture 16" descr="timg?image&amp;quality=80&amp;size=b9999_10000&amp;sec=1514455248577&amp;di=17a6aee7f6970fc09f61a1489a9c9b1a&amp;imgtype=0&amp;src=http%3A%2F%2Fpic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5328"/>
          <a:stretch>
            <a:fillRect/>
          </a:stretch>
        </p:blipFill>
        <p:spPr bwMode="auto">
          <a:xfrm>
            <a:off x="563563" y="5341938"/>
            <a:ext cx="11334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占位符 7"/>
          <p:cNvSpPr>
            <a:spLocks noGrp="1"/>
          </p:cNvSpPr>
          <p:nvPr>
            <p:ph type="body" sz="quarter" idx="10"/>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21590" y="-635"/>
            <a:ext cx="12210415" cy="6888480"/>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pic>
        <p:nvPicPr>
          <p:cNvPr id="15" name="图片 14" descr="LOGO"/>
          <p:cNvPicPr>
            <a:picLocks noChangeAspect="1"/>
          </p:cNvPicPr>
          <p:nvPr userDrawn="1"/>
        </p:nvPicPr>
        <p:blipFill>
          <a:blip r:embed="rId15" cstate="screen"/>
          <a:stretch>
            <a:fillRect/>
          </a:stretch>
        </p:blipFill>
        <p:spPr>
          <a:xfrm>
            <a:off x="10455275" y="123190"/>
            <a:ext cx="1513205" cy="458470"/>
          </a:xfrm>
          <a:prstGeom prst="rect">
            <a:avLst/>
          </a:prstGeom>
        </p:spPr>
      </p:pic>
      <p:grpSp>
        <p:nvGrpSpPr>
          <p:cNvPr id="8" name="组合 7"/>
          <p:cNvGrpSpPr/>
          <p:nvPr userDrawn="1"/>
        </p:nvGrpSpPr>
        <p:grpSpPr>
          <a:xfrm>
            <a:off x="-24765" y="6691630"/>
            <a:ext cx="12212955" cy="195580"/>
            <a:chOff x="-22" y="7904"/>
            <a:chExt cx="14533" cy="308"/>
          </a:xfrm>
        </p:grpSpPr>
        <p:sp>
          <p:nvSpPr>
            <p:cNvPr id="9" name="矩形 8"/>
            <p:cNvSpPr/>
            <p:nvPr userDrawn="1"/>
          </p:nvSpPr>
          <p:spPr>
            <a:xfrm>
              <a:off x="-22" y="7904"/>
              <a:ext cx="10915" cy="309"/>
            </a:xfrm>
            <a:prstGeom prst="rect">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9457" y="7904"/>
              <a:ext cx="5055" cy="3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9.png"/><Relationship Id="rId1"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56488" y="2149076"/>
            <a:ext cx="4957368" cy="101473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dist"/>
            <a:r>
              <a:rPr lang="en-US" sz="6000" b="1" dirty="0" smtClean="0">
                <a:ln w="28575">
                  <a:noFill/>
                </a:ln>
                <a:solidFill>
                  <a:schemeClr val="bg2">
                    <a:lumMod val="25000"/>
                  </a:schemeClr>
                </a:solidFill>
                <a:latin typeface="思源黑体 CN Bold" panose="020B0800000000000000" charset="-122"/>
                <a:ea typeface="思源黑体 CN Bold" panose="020B0800000000000000" charset="-122"/>
              </a:rPr>
              <a:t>22 </a:t>
            </a:r>
            <a:r>
              <a:rPr lang="zh-CN" altLang="en-US" sz="6000" b="1" dirty="0" smtClean="0">
                <a:ln w="28575">
                  <a:noFill/>
                </a:ln>
                <a:solidFill>
                  <a:schemeClr val="bg2">
                    <a:lumMod val="25000"/>
                  </a:schemeClr>
                </a:solidFill>
                <a:latin typeface="思源黑体 CN Bold" panose="020B0800000000000000" charset="-122"/>
                <a:ea typeface="思源黑体 CN Bold" panose="020B0800000000000000" charset="-122"/>
              </a:rPr>
              <a:t>出师表</a:t>
            </a:r>
            <a:endParaRPr sz="6000" b="1" dirty="0" smtClean="0">
              <a:ln w="28575">
                <a:noFill/>
              </a:ln>
              <a:solidFill>
                <a:schemeClr val="bg2">
                  <a:lumMod val="25000"/>
                </a:schemeClr>
              </a:solidFill>
              <a:latin typeface="思源黑体 CN Bold" panose="020B0800000000000000" charset="-122"/>
              <a:ea typeface="思源黑体 CN Bold" panose="020B0800000000000000" charset="-122"/>
            </a:endParaRPr>
          </a:p>
        </p:txBody>
      </p:sp>
      <p:sp>
        <p:nvSpPr>
          <p:cNvPr id="7" name="矩形 6"/>
          <p:cNvSpPr/>
          <p:nvPr/>
        </p:nvSpPr>
        <p:spPr>
          <a:xfrm>
            <a:off x="-84455" y="6541770"/>
            <a:ext cx="12364085" cy="360045"/>
          </a:xfrm>
          <a:prstGeom prst="rect">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07866" y="432776"/>
            <a:ext cx="2877820" cy="398780"/>
          </a:xfrm>
          <a:prstGeom prst="rect">
            <a:avLst/>
          </a:prstGeom>
          <a:noFill/>
          <a:ln>
            <a:noFill/>
          </a:ln>
        </p:spPr>
        <p:txBody>
          <a:bodyPr wrap="square" rtlCol="0">
            <a:spAutoFit/>
          </a:bodyPr>
          <a:lstStyle/>
          <a:p>
            <a:pPr algn="ctr"/>
            <a:r>
              <a:rPr lang="zh-CN" altLang="en-US" sz="2000" b="1" dirty="0" smtClean="0">
                <a:ln>
                  <a:noFill/>
                </a:ln>
                <a:solidFill>
                  <a:srgbClr val="0F5111"/>
                </a:solidFill>
                <a:latin typeface="思源黑体 CN Regular" panose="020B0500000000000000" charset="-122"/>
                <a:ea typeface="思源黑体 CN Regular" panose="020B0500000000000000" charset="-122"/>
                <a:cs typeface="思源黑体 CN Regular" panose="020B0500000000000000" charset="-122"/>
              </a:rPr>
              <a:t>第  </a:t>
            </a:r>
            <a:r>
              <a:rPr lang="zh-CN" altLang="en-US" sz="2000" b="1" dirty="0">
                <a:solidFill>
                  <a:srgbClr val="0F5111"/>
                </a:solidFill>
                <a:latin typeface="思源黑体 CN Regular" panose="020B0500000000000000" charset="-122"/>
                <a:ea typeface="思源黑体 CN Regular" panose="020B0500000000000000" charset="-122"/>
                <a:cs typeface="思源黑体 CN Regular" panose="020B0500000000000000" charset="-122"/>
              </a:rPr>
              <a:t>六</a:t>
            </a:r>
            <a:r>
              <a:rPr lang="zh-CN" altLang="en-US" sz="2000" b="1" dirty="0" smtClean="0">
                <a:ln>
                  <a:noFill/>
                </a:ln>
                <a:solidFill>
                  <a:srgbClr val="0F5111"/>
                </a:solidFill>
                <a:latin typeface="思源黑体 CN Regular" panose="020B0500000000000000" charset="-122"/>
                <a:ea typeface="思源黑体 CN Regular" panose="020B0500000000000000" charset="-122"/>
                <a:cs typeface="思源黑体 CN Regular" panose="020B0500000000000000" charset="-122"/>
              </a:rPr>
              <a:t> 单  元</a:t>
            </a:r>
            <a:endParaRPr lang="zh-CN" altLang="en-US" sz="2000" b="1" dirty="0" smtClean="0">
              <a:ln>
                <a:noFill/>
              </a:ln>
              <a:solidFill>
                <a:srgbClr val="0F5111"/>
              </a:solidFill>
              <a:latin typeface="思源黑体 CN Regular" panose="020B0500000000000000" charset="-122"/>
              <a:ea typeface="思源黑体 CN Regular" panose="020B0500000000000000" charset="-122"/>
              <a:cs typeface="思源黑体 CN Regular" panose="020B0500000000000000" charset="-122"/>
            </a:endParaRPr>
          </a:p>
        </p:txBody>
      </p:sp>
      <p:grpSp>
        <p:nvGrpSpPr>
          <p:cNvPr id="29" name="组合 28"/>
          <p:cNvGrpSpPr/>
          <p:nvPr/>
        </p:nvGrpSpPr>
        <p:grpSpPr>
          <a:xfrm flipV="1">
            <a:off x="7386320" y="563269"/>
            <a:ext cx="1957070" cy="76200"/>
            <a:chOff x="11867" y="1528"/>
            <a:chExt cx="3966" cy="120"/>
          </a:xfrm>
          <a:solidFill>
            <a:srgbClr val="FBE5D6"/>
          </a:solidFill>
        </p:grpSpPr>
        <p:cxnSp>
          <p:nvCxnSpPr>
            <p:cNvPr id="10" name="直接连接符 9"/>
            <p:cNvCxnSpPr/>
            <p:nvPr/>
          </p:nvCxnSpPr>
          <p:spPr>
            <a:xfrm flipH="1" flipV="1">
              <a:off x="11867" y="1586"/>
              <a:ext cx="3966" cy="3"/>
            </a:xfrm>
            <a:prstGeom prst="line">
              <a:avLst/>
            </a:prstGeom>
            <a:grpFill/>
            <a:ln>
              <a:solidFill>
                <a:srgbClr val="00737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2173"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693"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12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54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98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42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495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33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flipV="1">
            <a:off x="2517775" y="563269"/>
            <a:ext cx="1957070" cy="76200"/>
            <a:chOff x="11867" y="1528"/>
            <a:chExt cx="3966" cy="120"/>
          </a:xfrm>
          <a:solidFill>
            <a:srgbClr val="FBE5D6"/>
          </a:solidFill>
        </p:grpSpPr>
        <p:cxnSp>
          <p:nvCxnSpPr>
            <p:cNvPr id="18" name="直接连接符 17"/>
            <p:cNvCxnSpPr/>
            <p:nvPr/>
          </p:nvCxnSpPr>
          <p:spPr>
            <a:xfrm flipH="1" flipV="1">
              <a:off x="11867" y="1586"/>
              <a:ext cx="3966" cy="3"/>
            </a:xfrm>
            <a:prstGeom prst="line">
              <a:avLst/>
            </a:prstGeom>
            <a:grpFill/>
            <a:ln>
              <a:solidFill>
                <a:srgbClr val="00737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73"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693"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12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54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98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442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495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5334" y="1528"/>
              <a:ext cx="240" cy="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descr="书本"/>
          <p:cNvPicPr>
            <a:picLocks noChangeAspect="1"/>
          </p:cNvPicPr>
          <p:nvPr/>
        </p:nvPicPr>
        <p:blipFill>
          <a:blip r:embed="rId1" cstate="screen"/>
          <a:stretch>
            <a:fillRect/>
          </a:stretch>
        </p:blipFill>
        <p:spPr>
          <a:xfrm>
            <a:off x="9656445" y="5260975"/>
            <a:ext cx="2767330" cy="1715770"/>
          </a:xfrm>
          <a:prstGeom prst="rect">
            <a:avLst/>
          </a:prstGeom>
          <a:effectLst>
            <a:outerShdw blurRad="50800" dist="38100" dir="2700000" algn="tl" rotWithShape="0">
              <a:prstClr val="black">
                <a:alpha val="40000"/>
              </a:prstClr>
            </a:outerShdw>
          </a:effectLst>
        </p:spPr>
      </p:pic>
      <p:pic>
        <p:nvPicPr>
          <p:cNvPr id="2" name="图片 1" descr="火车"/>
          <p:cNvPicPr>
            <a:picLocks noChangeAspect="1"/>
          </p:cNvPicPr>
          <p:nvPr/>
        </p:nvPicPr>
        <p:blipFill>
          <a:blip r:embed="rId2"/>
          <a:stretch>
            <a:fillRect/>
          </a:stretch>
        </p:blipFill>
        <p:spPr>
          <a:xfrm flipH="1">
            <a:off x="266700" y="3361690"/>
            <a:ext cx="4080510" cy="408749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5138739" y="3361690"/>
            <a:ext cx="1616075" cy="583565"/>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dist"/>
            <a:r>
              <a:rPr lang="zh-CN" altLang="en-US" sz="3200" b="1" dirty="0">
                <a:ln w="28575">
                  <a:noFill/>
                </a:ln>
                <a:solidFill>
                  <a:schemeClr val="bg2">
                    <a:lumMod val="25000"/>
                  </a:schemeClr>
                </a:solidFill>
                <a:latin typeface="思源黑体 CN Regular" panose="020B0500000000000000" charset="-122"/>
                <a:ea typeface="思源黑体 CN Regular" panose="020B0500000000000000" charset="-122"/>
              </a:rPr>
              <a:t>诸葛亮</a:t>
            </a:r>
            <a:endParaRPr sz="3200" b="1" dirty="0" smtClean="0">
              <a:ln w="28575">
                <a:noFill/>
              </a:ln>
              <a:solidFill>
                <a:schemeClr val="bg2">
                  <a:lumMod val="25000"/>
                </a:schemeClr>
              </a:solidFill>
              <a:latin typeface="思源黑体 CN Regular" panose="020B0500000000000000" charset="-122"/>
              <a:ea typeface="思源黑体 CN Regular" panose="020B05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中国教育出版网"/>
          <p:cNvSpPr txBox="1"/>
          <p:nvPr/>
        </p:nvSpPr>
        <p:spPr>
          <a:xfrm>
            <a:off x="911424" y="1268760"/>
            <a:ext cx="10657184" cy="3970318"/>
          </a:xfrm>
          <a:prstGeom prst="rect">
            <a:avLst/>
          </a:prstGeom>
          <a:noFill/>
        </p:spPr>
        <p:txBody>
          <a:bodyPr wrap="square" rtlCol="0">
            <a:spAutoFit/>
          </a:bodyPr>
          <a:lstStyle/>
          <a:p>
            <a:r>
              <a:rPr lang="zh-CN" altLang="zh-CN" sz="2800" b="1" dirty="0" smtClean="0">
                <a:latin typeface="宋体" panose="02010600030101010101" pitchFamily="2" charset="-122"/>
                <a:ea typeface="宋体" panose="02010600030101010101" pitchFamily="2" charset="-122"/>
              </a:rPr>
              <a:t>疲弊：</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秋：</a:t>
            </a:r>
            <a:endParaRPr lang="zh-CN" altLang="zh-CN" sz="2800" b="1" dirty="0" smtClean="0">
              <a:solidFill>
                <a:srgbClr val="FF0000"/>
              </a:solidFill>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盖：</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妄自菲薄：</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忠谏：</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昭：</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刑：</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光：</a:t>
            </a:r>
            <a:endParaRPr lang="zh-CN" altLang="zh-CN" sz="2800" b="1" dirty="0" smtClean="0">
              <a:latin typeface="宋体" panose="02010600030101010101" pitchFamily="2" charset="-122"/>
              <a:ea typeface="宋体" panose="02010600030101010101" pitchFamily="2" charset="-122"/>
            </a:endParaRPr>
          </a:p>
          <a:p>
            <a:r>
              <a:rPr lang="zh-CN" altLang="zh-CN" sz="2800" b="1" dirty="0" smtClean="0">
                <a:latin typeface="宋体" panose="02010600030101010101" pitchFamily="2" charset="-122"/>
                <a:ea typeface="宋体" panose="02010600030101010101" pitchFamily="2" charset="-122"/>
              </a:rPr>
              <a:t>臧否：</a:t>
            </a:r>
            <a:endParaRPr lang="zh-CN" altLang="en-US" sz="2800" b="1" dirty="0">
              <a:latin typeface="宋体" panose="02010600030101010101" pitchFamily="2" charset="-122"/>
              <a:ea typeface="宋体" panose="02010600030101010101" pitchFamily="2" charset="-122"/>
            </a:endParaRPr>
          </a:p>
        </p:txBody>
      </p:sp>
      <p:sp>
        <p:nvSpPr>
          <p:cNvPr id="3" name="TextBox 2" descr="中国教育出版网"/>
          <p:cNvSpPr txBox="1"/>
          <p:nvPr/>
        </p:nvSpPr>
        <p:spPr>
          <a:xfrm>
            <a:off x="2139454" y="1343189"/>
            <a:ext cx="2954655"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比喻国家衰弱贫穷。</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4" name="TextBox 3" descr="中国教育出版网"/>
          <p:cNvSpPr txBox="1"/>
          <p:nvPr/>
        </p:nvSpPr>
        <p:spPr>
          <a:xfrm>
            <a:off x="1978693" y="1730426"/>
            <a:ext cx="2646878"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引申为关键时刻。</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6" name="TextBox 5" descr="中国教育出版网"/>
          <p:cNvSpPr txBox="1"/>
          <p:nvPr/>
        </p:nvSpPr>
        <p:spPr>
          <a:xfrm>
            <a:off x="2085655" y="2124533"/>
            <a:ext cx="4185761"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语首助词，可译为“原来”。</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7" name="TextBox 6" descr="中国教育出版网"/>
          <p:cNvSpPr txBox="1"/>
          <p:nvPr/>
        </p:nvSpPr>
        <p:spPr>
          <a:xfrm>
            <a:off x="2757527" y="2579713"/>
            <a:ext cx="2646878"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指过分看轻自己。</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8" name="TextBox 7" descr="中国教育出版网"/>
          <p:cNvSpPr txBox="1"/>
          <p:nvPr/>
        </p:nvSpPr>
        <p:spPr>
          <a:xfrm>
            <a:off x="2255574" y="3023086"/>
            <a:ext cx="7263527"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忠于皇上的谏言谏，臣下规劝皇上，向皇上提意见。</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9" name="TextBox 8" descr="中国教育出版网"/>
          <p:cNvSpPr txBox="1"/>
          <p:nvPr/>
        </p:nvSpPr>
        <p:spPr>
          <a:xfrm>
            <a:off x="2219762" y="3454362"/>
            <a:ext cx="2031325"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诏示，显示。</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10" name="TextBox 9" descr="中国教育出版网"/>
          <p:cNvSpPr txBox="1"/>
          <p:nvPr/>
        </p:nvSpPr>
        <p:spPr>
          <a:xfrm>
            <a:off x="2074385" y="3844067"/>
            <a:ext cx="4493538"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名词活用为动词，用刑，受罚。</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11" name="TextBox 10" descr="中国教育出版网"/>
          <p:cNvSpPr txBox="1"/>
          <p:nvPr/>
        </p:nvSpPr>
        <p:spPr>
          <a:xfrm>
            <a:off x="2098008" y="4315748"/>
            <a:ext cx="4185761"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名词活用为动词，发扬光大。</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12" name="TextBox 11" descr="中国教育出版网"/>
          <p:cNvSpPr txBox="1"/>
          <p:nvPr/>
        </p:nvSpPr>
        <p:spPr>
          <a:xfrm>
            <a:off x="2159564" y="4777413"/>
            <a:ext cx="4185761" cy="461665"/>
          </a:xfrm>
          <a:prstGeom prst="rect">
            <a:avLst/>
          </a:prstGeom>
          <a:noFill/>
        </p:spPr>
        <p:txBody>
          <a:bodyPr wrap="none" rtlCol="0">
            <a:spAutoFit/>
          </a:bodyPr>
          <a:lstStyle/>
          <a:p>
            <a:r>
              <a:rPr lang="zh-CN" altLang="zh-CN" sz="2400" b="1" dirty="0" smtClean="0">
                <a:solidFill>
                  <a:srgbClr val="C00000"/>
                </a:solidFill>
                <a:latin typeface="新宋体" panose="02010609030101010101" pitchFamily="49" charset="-122"/>
                <a:ea typeface="新宋体" panose="02010609030101010101" pitchFamily="49" charset="-122"/>
              </a:rPr>
              <a:t>形容词活用为动词，奖励惩。</a:t>
            </a:r>
            <a:endParaRPr lang="zh-CN" altLang="zh-CN" sz="2400" b="1" dirty="0" smtClean="0">
              <a:solidFill>
                <a:srgbClr val="C00000"/>
              </a:solidFill>
              <a:latin typeface="新宋体" panose="02010609030101010101" pitchFamily="49" charset="-122"/>
              <a:ea typeface="新宋体" panose="02010609030101010101" pitchFamily="49" charset="-122"/>
            </a:endParaRPr>
          </a:p>
        </p:txBody>
      </p:sp>
      <p:sp>
        <p:nvSpPr>
          <p:cNvPr id="5" name="矩形 4"/>
          <p:cNvSpPr/>
          <p:nvPr/>
        </p:nvSpPr>
        <p:spPr>
          <a:xfrm>
            <a:off x="1029570" y="745540"/>
            <a:ext cx="2890535" cy="523220"/>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、解释下列词语</a:t>
            </a:r>
            <a:endParaRPr lang="zh-CN" altLang="en-US" sz="2800"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 calcmode="lin" valueType="num">
                                      <p:cBhvr>
                                        <p:cTn id="1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 calcmode="lin" valueType="num">
                                      <p:cBhvr>
                                        <p:cTn id="2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6"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anim calcmode="lin" valueType="num">
                                      <p:cBhvr>
                                        <p:cTn id="45"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 calcmode="lin" valueType="num">
                                      <p:cBhvr>
                                        <p:cTn id="54"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2" dur="1000" fill="hold"/>
                                        <p:tgtEl>
                                          <p:spTgt spid="10"/>
                                        </p:tgtEl>
                                        <p:attrNameLst>
                                          <p:attrName>ppt_y</p:attrName>
                                        </p:attrNameLst>
                                      </p:cBhvr>
                                      <p:tavLst>
                                        <p:tav tm="0">
                                          <p:val>
                                            <p:strVal val="#ppt_y"/>
                                          </p:val>
                                        </p:tav>
                                        <p:tav tm="100000">
                                          <p:val>
                                            <p:strVal val="#ppt_y"/>
                                          </p:val>
                                        </p:tav>
                                      </p:tavLst>
                                    </p:anim>
                                    <p:anim calcmode="lin" valueType="num">
                                      <p:cBhvr>
                                        <p:cTn id="63"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4"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0" tmFilter="0,0; .5, 1; 1, 1"/>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1"/>
                                        </p:tgtEl>
                                        <p:attrNameLst>
                                          <p:attrName>style.visibility</p:attrName>
                                        </p:attrNameLst>
                                      </p:cBhvr>
                                      <p:to>
                                        <p:strVal val="visible"/>
                                      </p:to>
                                    </p:set>
                                    <p:anim calcmode="lin" valueType="num">
                                      <p:cBhvr>
                                        <p:cTn id="70"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11"/>
                                        </p:tgtEl>
                                        <p:attrNameLst>
                                          <p:attrName>ppt_y</p:attrName>
                                        </p:attrNameLst>
                                      </p:cBhvr>
                                      <p:tavLst>
                                        <p:tav tm="0">
                                          <p:val>
                                            <p:strVal val="#ppt_y"/>
                                          </p:val>
                                        </p:tav>
                                        <p:tav tm="100000">
                                          <p:val>
                                            <p:strVal val="#ppt_y"/>
                                          </p:val>
                                        </p:tav>
                                      </p:tavLst>
                                    </p:anim>
                                    <p:anim calcmode="lin" valueType="num">
                                      <p:cBhvr>
                                        <p:cTn id="72"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p:cTn id="79" dur="10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1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81" dur="10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10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矩形 27676" descr="中国教育出版网"/>
          <p:cNvSpPr>
            <a:spLocks noChangeArrowheads="1"/>
          </p:cNvSpPr>
          <p:nvPr/>
        </p:nvSpPr>
        <p:spPr bwMode="auto">
          <a:xfrm>
            <a:off x="1018583" y="1320468"/>
            <a:ext cx="9869155" cy="40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spcBef>
                <a:spcPts val="1000"/>
              </a:spcBef>
            </a:pPr>
            <a:r>
              <a:rPr lang="zh-CN" altLang="en-US" sz="30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先帝创业未半而中道</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崩殂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今天下三分，益州疲弊，此诚</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危急存亡之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秋</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也。然侍卫之臣不</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懈</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于</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内</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忠志之士忘身于</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外</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者，盖</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追</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先帝之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殊遇</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欲报之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于</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陛下也。诚宜</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开张</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圣听，以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光</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先帝遗德，</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恢弘</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志士之气，不宜妄自</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菲薄</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引喻</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失义</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以塞忠谏之路也。</a:t>
            </a:r>
            <a:r>
              <a:rPr lang="zh-CN" altLang="en-US" sz="2800" b="1" dirty="0">
                <a:solidFill>
                  <a:schemeClr val="accent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MH_Entry_1"/>
          <p:cNvSpPr>
            <a:spLocks noChangeArrowheads="1"/>
          </p:cNvSpPr>
          <p:nvPr/>
        </p:nvSpPr>
        <p:spPr bwMode="auto">
          <a:xfrm flipH="1">
            <a:off x="1200144" y="482911"/>
            <a:ext cx="2792615" cy="713740"/>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chemeClr val="bg1"/>
                </a:solidFill>
                <a:latin typeface="思源宋体 CN SemiBold" panose="02020600000000000000" charset="-122"/>
                <a:ea typeface="思源宋体 CN SemiBold" panose="02020600000000000000" charset="-122"/>
              </a:rPr>
              <a:t>疏通文意</a:t>
            </a:r>
            <a:endParaRPr lang="zh-CN" altLang="en-US" sz="2800" b="1" dirty="0">
              <a:solidFill>
                <a:schemeClr val="bg1"/>
              </a:solidFill>
              <a:latin typeface="思源宋体 CN SemiBold" panose="02020600000000000000" charset="-122"/>
              <a:ea typeface="思源宋体 CN SemiBold" panose="02020600000000000000" charset="-122"/>
            </a:endParaRPr>
          </a:p>
        </p:txBody>
      </p:sp>
      <p:sp>
        <p:nvSpPr>
          <p:cNvPr id="2" name="矩形 1"/>
          <p:cNvSpPr/>
          <p:nvPr/>
        </p:nvSpPr>
        <p:spPr>
          <a:xfrm>
            <a:off x="6557300" y="1320468"/>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死</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3117444" y="176926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确实</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6649633" y="176926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时候</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矩形 9"/>
          <p:cNvSpPr/>
          <p:nvPr/>
        </p:nvSpPr>
        <p:spPr>
          <a:xfrm>
            <a:off x="1683983" y="2175522"/>
            <a:ext cx="102303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懈怠</a:t>
            </a:r>
            <a:r>
              <a:rPr lang="zh-CN" altLang="en-US"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4023461" y="2205783"/>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朝廷</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11"/>
          <p:cNvSpPr/>
          <p:nvPr/>
        </p:nvSpPr>
        <p:spPr>
          <a:xfrm>
            <a:off x="8960998" y="227223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疆场</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3" name="矩形 12"/>
          <p:cNvSpPr/>
          <p:nvPr/>
        </p:nvSpPr>
        <p:spPr>
          <a:xfrm>
            <a:off x="2047695" y="2644666"/>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追念</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5" name="矩形 14"/>
          <p:cNvSpPr/>
          <p:nvPr/>
        </p:nvSpPr>
        <p:spPr>
          <a:xfrm>
            <a:off x="5318871" y="2651734"/>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厚遇</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6" name="矩形 15"/>
          <p:cNvSpPr/>
          <p:nvPr/>
        </p:nvSpPr>
        <p:spPr>
          <a:xfrm>
            <a:off x="8556221" y="2627628"/>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给</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7" name="矩形 16"/>
          <p:cNvSpPr/>
          <p:nvPr/>
        </p:nvSpPr>
        <p:spPr>
          <a:xfrm>
            <a:off x="2937739" y="3088661"/>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扩大</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8" name="矩形 17"/>
          <p:cNvSpPr/>
          <p:nvPr/>
        </p:nvSpPr>
        <p:spPr>
          <a:xfrm>
            <a:off x="6288957" y="3088661"/>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发扬光大</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9" name="矩形 18"/>
          <p:cNvSpPr/>
          <p:nvPr/>
        </p:nvSpPr>
        <p:spPr>
          <a:xfrm>
            <a:off x="1506680" y="3510148"/>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发扬，扩展</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0" name="矩形 19"/>
          <p:cNvSpPr/>
          <p:nvPr/>
        </p:nvSpPr>
        <p:spPr>
          <a:xfrm>
            <a:off x="8311461" y="3510148"/>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轻视</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1" name="矩形 20"/>
          <p:cNvSpPr/>
          <p:nvPr/>
        </p:nvSpPr>
        <p:spPr>
          <a:xfrm>
            <a:off x="1522079" y="3946083"/>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称引、譬喻</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2" name="矩形 21"/>
          <p:cNvSpPr/>
          <p:nvPr/>
        </p:nvSpPr>
        <p:spPr>
          <a:xfrm>
            <a:off x="4801888" y="3928446"/>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不合道理</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77"/>
                                        </p:tgtEl>
                                        <p:attrNameLst>
                                          <p:attrName>style.visibility</p:attrName>
                                        </p:attrNameLst>
                                      </p:cBhvr>
                                      <p:to>
                                        <p:strVal val="visible"/>
                                      </p:to>
                                    </p:set>
                                    <p:animEffect transition="in" filter="box(in)">
                                      <p:cBhvr>
                                        <p:cTn id="7" dur="500"/>
                                        <p:tgtEl>
                                          <p:spTgt spid="276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down)">
                                      <p:cBhvr>
                                        <p:cTn id="102" dur="580">
                                          <p:stCondLst>
                                            <p:cond delay="0"/>
                                          </p:stCondLst>
                                        </p:cTn>
                                        <p:tgtEl>
                                          <p:spTgt spid="17"/>
                                        </p:tgtEl>
                                      </p:cBhvr>
                                    </p:animEffect>
                                    <p:anim calcmode="lin" valueType="num">
                                      <p:cBhvr>
                                        <p:cTn id="10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8" dur="26">
                                          <p:stCondLst>
                                            <p:cond delay="650"/>
                                          </p:stCondLst>
                                        </p:cTn>
                                        <p:tgtEl>
                                          <p:spTgt spid="17"/>
                                        </p:tgtEl>
                                      </p:cBhvr>
                                      <p:to x="100000" y="60000"/>
                                    </p:animScale>
                                    <p:animScale>
                                      <p:cBhvr>
                                        <p:cTn id="109" dur="166" decel="50000">
                                          <p:stCondLst>
                                            <p:cond delay="676"/>
                                          </p:stCondLst>
                                        </p:cTn>
                                        <p:tgtEl>
                                          <p:spTgt spid="17"/>
                                        </p:tgtEl>
                                      </p:cBhvr>
                                      <p:to x="100000" y="100000"/>
                                    </p:animScale>
                                    <p:animScale>
                                      <p:cBhvr>
                                        <p:cTn id="110" dur="26">
                                          <p:stCondLst>
                                            <p:cond delay="1312"/>
                                          </p:stCondLst>
                                        </p:cTn>
                                        <p:tgtEl>
                                          <p:spTgt spid="17"/>
                                        </p:tgtEl>
                                      </p:cBhvr>
                                      <p:to x="100000" y="80000"/>
                                    </p:animScale>
                                    <p:animScale>
                                      <p:cBhvr>
                                        <p:cTn id="111" dur="166" decel="50000">
                                          <p:stCondLst>
                                            <p:cond delay="1338"/>
                                          </p:stCondLst>
                                        </p:cTn>
                                        <p:tgtEl>
                                          <p:spTgt spid="17"/>
                                        </p:tgtEl>
                                      </p:cBhvr>
                                      <p:to x="100000" y="100000"/>
                                    </p:animScale>
                                    <p:animScale>
                                      <p:cBhvr>
                                        <p:cTn id="112" dur="26">
                                          <p:stCondLst>
                                            <p:cond delay="1642"/>
                                          </p:stCondLst>
                                        </p:cTn>
                                        <p:tgtEl>
                                          <p:spTgt spid="17"/>
                                        </p:tgtEl>
                                      </p:cBhvr>
                                      <p:to x="100000" y="90000"/>
                                    </p:animScale>
                                    <p:animScale>
                                      <p:cBhvr>
                                        <p:cTn id="113" dur="166" decel="50000">
                                          <p:stCondLst>
                                            <p:cond delay="1668"/>
                                          </p:stCondLst>
                                        </p:cTn>
                                        <p:tgtEl>
                                          <p:spTgt spid="17"/>
                                        </p:tgtEl>
                                      </p:cBhvr>
                                      <p:to x="100000" y="100000"/>
                                    </p:animScale>
                                    <p:animScale>
                                      <p:cBhvr>
                                        <p:cTn id="114" dur="26">
                                          <p:stCondLst>
                                            <p:cond delay="1808"/>
                                          </p:stCondLst>
                                        </p:cTn>
                                        <p:tgtEl>
                                          <p:spTgt spid="17"/>
                                        </p:tgtEl>
                                      </p:cBhvr>
                                      <p:to x="100000" y="95000"/>
                                    </p:animScale>
                                    <p:animScale>
                                      <p:cBhvr>
                                        <p:cTn id="115" dur="166" decel="50000">
                                          <p:stCondLst>
                                            <p:cond delay="1834"/>
                                          </p:stCondLst>
                                        </p:cTn>
                                        <p:tgtEl>
                                          <p:spTgt spid="17"/>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down)">
                                      <p:cBhvr>
                                        <p:cTn id="120" dur="580">
                                          <p:stCondLst>
                                            <p:cond delay="0"/>
                                          </p:stCondLst>
                                        </p:cTn>
                                        <p:tgtEl>
                                          <p:spTgt spid="18"/>
                                        </p:tgtEl>
                                      </p:cBhvr>
                                    </p:animEffect>
                                    <p:anim calcmode="lin" valueType="num">
                                      <p:cBhvr>
                                        <p:cTn id="12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6" dur="26">
                                          <p:stCondLst>
                                            <p:cond delay="650"/>
                                          </p:stCondLst>
                                        </p:cTn>
                                        <p:tgtEl>
                                          <p:spTgt spid="18"/>
                                        </p:tgtEl>
                                      </p:cBhvr>
                                      <p:to x="100000" y="60000"/>
                                    </p:animScale>
                                    <p:animScale>
                                      <p:cBhvr>
                                        <p:cTn id="127" dur="166" decel="50000">
                                          <p:stCondLst>
                                            <p:cond delay="676"/>
                                          </p:stCondLst>
                                        </p:cTn>
                                        <p:tgtEl>
                                          <p:spTgt spid="18"/>
                                        </p:tgtEl>
                                      </p:cBhvr>
                                      <p:to x="100000" y="100000"/>
                                    </p:animScale>
                                    <p:animScale>
                                      <p:cBhvr>
                                        <p:cTn id="128" dur="26">
                                          <p:stCondLst>
                                            <p:cond delay="1312"/>
                                          </p:stCondLst>
                                        </p:cTn>
                                        <p:tgtEl>
                                          <p:spTgt spid="18"/>
                                        </p:tgtEl>
                                      </p:cBhvr>
                                      <p:to x="100000" y="80000"/>
                                    </p:animScale>
                                    <p:animScale>
                                      <p:cBhvr>
                                        <p:cTn id="129" dur="166" decel="50000">
                                          <p:stCondLst>
                                            <p:cond delay="1338"/>
                                          </p:stCondLst>
                                        </p:cTn>
                                        <p:tgtEl>
                                          <p:spTgt spid="18"/>
                                        </p:tgtEl>
                                      </p:cBhvr>
                                      <p:to x="100000" y="100000"/>
                                    </p:animScale>
                                    <p:animScale>
                                      <p:cBhvr>
                                        <p:cTn id="130" dur="26">
                                          <p:stCondLst>
                                            <p:cond delay="1642"/>
                                          </p:stCondLst>
                                        </p:cTn>
                                        <p:tgtEl>
                                          <p:spTgt spid="18"/>
                                        </p:tgtEl>
                                      </p:cBhvr>
                                      <p:to x="100000" y="90000"/>
                                    </p:animScale>
                                    <p:animScale>
                                      <p:cBhvr>
                                        <p:cTn id="131" dur="166" decel="50000">
                                          <p:stCondLst>
                                            <p:cond delay="1668"/>
                                          </p:stCondLst>
                                        </p:cTn>
                                        <p:tgtEl>
                                          <p:spTgt spid="18"/>
                                        </p:tgtEl>
                                      </p:cBhvr>
                                      <p:to x="100000" y="100000"/>
                                    </p:animScale>
                                    <p:animScale>
                                      <p:cBhvr>
                                        <p:cTn id="132" dur="26">
                                          <p:stCondLst>
                                            <p:cond delay="1808"/>
                                          </p:stCondLst>
                                        </p:cTn>
                                        <p:tgtEl>
                                          <p:spTgt spid="18"/>
                                        </p:tgtEl>
                                      </p:cBhvr>
                                      <p:to x="100000" y="95000"/>
                                    </p:animScale>
                                    <p:animScale>
                                      <p:cBhvr>
                                        <p:cTn id="133" dur="166" decel="50000">
                                          <p:stCondLst>
                                            <p:cond delay="1834"/>
                                          </p:stCondLst>
                                        </p:cTn>
                                        <p:tgtEl>
                                          <p:spTgt spid="18"/>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45"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2000"/>
                                        <p:tgtEl>
                                          <p:spTgt spid="19"/>
                                        </p:tgtEl>
                                      </p:cBhvr>
                                    </p:animEffect>
                                    <p:anim calcmode="lin" valueType="num">
                                      <p:cBhvr>
                                        <p:cTn id="139" dur="2000" fill="hold"/>
                                        <p:tgtEl>
                                          <p:spTgt spid="19"/>
                                        </p:tgtEl>
                                        <p:attrNameLst>
                                          <p:attrName>ppt_w</p:attrName>
                                        </p:attrNameLst>
                                      </p:cBhvr>
                                      <p:tavLst>
                                        <p:tav tm="0" fmla="#ppt_w*sin(2.5*pi*$)">
                                          <p:val>
                                            <p:fltVal val="0"/>
                                          </p:val>
                                        </p:tav>
                                        <p:tav tm="100000">
                                          <p:val>
                                            <p:fltVal val="1"/>
                                          </p:val>
                                        </p:tav>
                                      </p:tavLst>
                                    </p:anim>
                                    <p:anim calcmode="lin" valueType="num">
                                      <p:cBhvr>
                                        <p:cTn id="14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2000"/>
                                        <p:tgtEl>
                                          <p:spTgt spid="20"/>
                                        </p:tgtEl>
                                      </p:cBhvr>
                                    </p:animEffect>
                                    <p:anim calcmode="lin" valueType="num">
                                      <p:cBhvr>
                                        <p:cTn id="146" dur="2000" fill="hold"/>
                                        <p:tgtEl>
                                          <p:spTgt spid="20"/>
                                        </p:tgtEl>
                                        <p:attrNameLst>
                                          <p:attrName>ppt_w</p:attrName>
                                        </p:attrNameLst>
                                      </p:cBhvr>
                                      <p:tavLst>
                                        <p:tav tm="0" fmla="#ppt_w*sin(2.5*pi*$)">
                                          <p:val>
                                            <p:fltVal val="0"/>
                                          </p:val>
                                        </p:tav>
                                        <p:tav tm="100000">
                                          <p:val>
                                            <p:fltVal val="1"/>
                                          </p:val>
                                        </p:tav>
                                      </p:tavLst>
                                    </p:anim>
                                    <p:anim calcmode="lin" valueType="num">
                                      <p:cBhvr>
                                        <p:cTn id="147"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45" presetClass="entr" presetSubtype="0" fill="hold" grpId="0" nodeType="clickEffect">
                                  <p:stCondLst>
                                    <p:cond delay="0"/>
                                  </p:stCondLst>
                                  <p:childTnLst>
                                    <p:set>
                                      <p:cBhvr>
                                        <p:cTn id="151" dur="1" fill="hold">
                                          <p:stCondLst>
                                            <p:cond delay="0"/>
                                          </p:stCondLst>
                                        </p:cTn>
                                        <p:tgtEl>
                                          <p:spTgt spid="21"/>
                                        </p:tgtEl>
                                        <p:attrNameLst>
                                          <p:attrName>style.visibility</p:attrName>
                                        </p:attrNameLst>
                                      </p:cBhvr>
                                      <p:to>
                                        <p:strVal val="visible"/>
                                      </p:to>
                                    </p:set>
                                    <p:animEffect transition="in" filter="fade">
                                      <p:cBhvr>
                                        <p:cTn id="152" dur="2000"/>
                                        <p:tgtEl>
                                          <p:spTgt spid="21"/>
                                        </p:tgtEl>
                                      </p:cBhvr>
                                    </p:animEffect>
                                    <p:anim calcmode="lin" valueType="num">
                                      <p:cBhvr>
                                        <p:cTn id="153" dur="2000" fill="hold"/>
                                        <p:tgtEl>
                                          <p:spTgt spid="21"/>
                                        </p:tgtEl>
                                        <p:attrNameLst>
                                          <p:attrName>ppt_w</p:attrName>
                                        </p:attrNameLst>
                                      </p:cBhvr>
                                      <p:tavLst>
                                        <p:tav tm="0" fmla="#ppt_w*sin(2.5*pi*$)">
                                          <p:val>
                                            <p:fltVal val="0"/>
                                          </p:val>
                                        </p:tav>
                                        <p:tav tm="100000">
                                          <p:val>
                                            <p:fltVal val="1"/>
                                          </p:val>
                                        </p:tav>
                                      </p:tavLst>
                                    </p:anim>
                                    <p:anim calcmode="lin" valueType="num">
                                      <p:cBhvr>
                                        <p:cTn id="15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down)">
                                      <p:cBhvr>
                                        <p:cTn id="159" dur="580">
                                          <p:stCondLst>
                                            <p:cond delay="0"/>
                                          </p:stCondLst>
                                        </p:cTn>
                                        <p:tgtEl>
                                          <p:spTgt spid="22"/>
                                        </p:tgtEl>
                                      </p:cBhvr>
                                    </p:animEffect>
                                    <p:anim calcmode="lin" valueType="num">
                                      <p:cBhvr>
                                        <p:cTn id="16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65" dur="26">
                                          <p:stCondLst>
                                            <p:cond delay="650"/>
                                          </p:stCondLst>
                                        </p:cTn>
                                        <p:tgtEl>
                                          <p:spTgt spid="22"/>
                                        </p:tgtEl>
                                      </p:cBhvr>
                                      <p:to x="100000" y="60000"/>
                                    </p:animScale>
                                    <p:animScale>
                                      <p:cBhvr>
                                        <p:cTn id="166" dur="166" decel="50000">
                                          <p:stCondLst>
                                            <p:cond delay="676"/>
                                          </p:stCondLst>
                                        </p:cTn>
                                        <p:tgtEl>
                                          <p:spTgt spid="22"/>
                                        </p:tgtEl>
                                      </p:cBhvr>
                                      <p:to x="100000" y="100000"/>
                                    </p:animScale>
                                    <p:animScale>
                                      <p:cBhvr>
                                        <p:cTn id="167" dur="26">
                                          <p:stCondLst>
                                            <p:cond delay="1312"/>
                                          </p:stCondLst>
                                        </p:cTn>
                                        <p:tgtEl>
                                          <p:spTgt spid="22"/>
                                        </p:tgtEl>
                                      </p:cBhvr>
                                      <p:to x="100000" y="80000"/>
                                    </p:animScale>
                                    <p:animScale>
                                      <p:cBhvr>
                                        <p:cTn id="168" dur="166" decel="50000">
                                          <p:stCondLst>
                                            <p:cond delay="1338"/>
                                          </p:stCondLst>
                                        </p:cTn>
                                        <p:tgtEl>
                                          <p:spTgt spid="22"/>
                                        </p:tgtEl>
                                      </p:cBhvr>
                                      <p:to x="100000" y="100000"/>
                                    </p:animScale>
                                    <p:animScale>
                                      <p:cBhvr>
                                        <p:cTn id="169" dur="26">
                                          <p:stCondLst>
                                            <p:cond delay="1642"/>
                                          </p:stCondLst>
                                        </p:cTn>
                                        <p:tgtEl>
                                          <p:spTgt spid="22"/>
                                        </p:tgtEl>
                                      </p:cBhvr>
                                      <p:to x="100000" y="90000"/>
                                    </p:animScale>
                                    <p:animScale>
                                      <p:cBhvr>
                                        <p:cTn id="170" dur="166" decel="50000">
                                          <p:stCondLst>
                                            <p:cond delay="1668"/>
                                          </p:stCondLst>
                                        </p:cTn>
                                        <p:tgtEl>
                                          <p:spTgt spid="22"/>
                                        </p:tgtEl>
                                      </p:cBhvr>
                                      <p:to x="100000" y="100000"/>
                                    </p:animScale>
                                    <p:animScale>
                                      <p:cBhvr>
                                        <p:cTn id="171" dur="26">
                                          <p:stCondLst>
                                            <p:cond delay="1808"/>
                                          </p:stCondLst>
                                        </p:cTn>
                                        <p:tgtEl>
                                          <p:spTgt spid="22"/>
                                        </p:tgtEl>
                                      </p:cBhvr>
                                      <p:to x="100000" y="95000"/>
                                    </p:animScale>
                                    <p:animScale>
                                      <p:cBhvr>
                                        <p:cTn id="17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p:bldP spid="2" grpId="0"/>
      <p:bldP spid="3" grpId="0"/>
      <p:bldP spid="9" grpId="0"/>
      <p:bldP spid="10" grpId="0"/>
      <p:bldP spid="11" grpId="0"/>
      <p:bldP spid="12" grpId="0"/>
      <p:bldP spid="13" grpId="0"/>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356536" y="694136"/>
            <a:ext cx="5601366"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031359" y="1397675"/>
            <a:ext cx="9696892" cy="3108543"/>
          </a:xfrm>
          <a:prstGeom prst="rect">
            <a:avLst/>
          </a:prstGeom>
        </p:spPr>
        <p:txBody>
          <a:bodyPr wrap="square">
            <a:spAutoFit/>
          </a:bodyPr>
          <a:lstStyle/>
          <a:p>
            <a:r>
              <a:rPr lang="zh-CN" altLang="en-US" b="1" dirty="0">
                <a:solidFill>
                  <a:schemeClr val="accent4">
                    <a:lumMod val="75000"/>
                  </a:schemeClr>
                </a:solidFill>
              </a:rPr>
              <a:t> </a:t>
            </a:r>
            <a:r>
              <a:rPr lang="zh-CN" altLang="en-US" b="1" dirty="0" smtClean="0">
                <a:solidFill>
                  <a:schemeClr val="accent4">
                    <a:lumMod val="75000"/>
                  </a:schemeClr>
                </a:solidFill>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先</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帝创建大业尚未完成一半却中途去世，现在天下分成三国，益州地区困苦穷乏，这实在是国家危急存亡的时刻。然而在朝中侍卫大臣毫不懈怠，在外面忠诚的将士舍身忘死，这是因为他们追怀先帝对他们有特殊的恩遇，想将此恩报答给陛下啊。陛下确实应当扩大听闻，广开言路，使先帝留下的美德得以光大，使忠臣志士的精神得以振奋，不应该随便看轻自己，说话不恰当，因而堵塞忠诚劝谏的道路。</a:t>
            </a:r>
            <a:endParaRPr lang="zh-CN" alt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矩形 120841"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19" name="矩形 120842"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20" name="矩形 120843"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0846" name="矩形 120845" descr="中国教育出版网"/>
          <p:cNvSpPr>
            <a:spLocks noChangeArrowheads="1"/>
          </p:cNvSpPr>
          <p:nvPr/>
        </p:nvSpPr>
        <p:spPr bwMode="auto">
          <a:xfrm>
            <a:off x="1084521" y="1233377"/>
            <a:ext cx="9813850" cy="36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lnSpc>
                <a:spcPct val="150000"/>
              </a:lnSpc>
              <a:spcBef>
                <a:spcPts val="1000"/>
              </a:spcBef>
            </a:pPr>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32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宫</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中府中，俱为一体，</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陟</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罚</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臧否 </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lnSpc>
                <a:spcPct val="150000"/>
              </a:lnSpc>
              <a:spcBef>
                <a:spcPts val="1000"/>
              </a:spcBef>
            </a:pPr>
            <a:r>
              <a:rPr lang="en-US" altLang="zh-CN"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不宜</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异同</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若有 作奸犯科及</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为忠善者</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宜</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付</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有司</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论</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其</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刑</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赏，以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昭</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陛下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平明之理</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lnSpc>
                <a:spcPct val="150000"/>
              </a:lnSpc>
              <a:spcBef>
                <a:spcPts val="1000"/>
              </a:spcBef>
            </a:pPr>
            <a:r>
              <a:rPr lang="en-US" altLang="zh-CN"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不宜偏私，使内外异法也。</a:t>
            </a:r>
            <a:r>
              <a:rPr lang="zh-CN" altLang="en-US" sz="2800" b="1" dirty="0">
                <a:solidFill>
                  <a:schemeClr val="accent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800" b="1" dirty="0">
              <a:solidFill>
                <a:schemeClr val="accent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 name="矩形 1"/>
          <p:cNvSpPr/>
          <p:nvPr/>
        </p:nvSpPr>
        <p:spPr>
          <a:xfrm>
            <a:off x="6248400" y="1447431"/>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提拔、晋升</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332668" y="2212975"/>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赞扬和批评</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6072485" y="2212975"/>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不同</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2582941" y="2834444"/>
            <a:ext cx="2709396"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尽忠做好事的人</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矩形 5"/>
          <p:cNvSpPr/>
          <p:nvPr/>
        </p:nvSpPr>
        <p:spPr>
          <a:xfrm>
            <a:off x="7775310" y="2864117"/>
            <a:ext cx="2709396"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负责专职的官员</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矩形 6"/>
          <p:cNvSpPr/>
          <p:nvPr/>
        </p:nvSpPr>
        <p:spPr>
          <a:xfrm>
            <a:off x="1931156" y="3506972"/>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判定</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4218137" y="3460446"/>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罚</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6672750" y="346267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显示</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1096608" y="4275692"/>
            <a:ext cx="2709396"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公平清明的治理</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0846"/>
                                        </p:tgtEl>
                                        <p:attrNameLst>
                                          <p:attrName>style.visibility</p:attrName>
                                        </p:attrNameLst>
                                      </p:cBhvr>
                                      <p:to>
                                        <p:strVal val="visible"/>
                                      </p:to>
                                    </p:set>
                                    <p:animEffect transition="in" filter="box(in)">
                                      <p:cBhvr>
                                        <p:cTn id="7" dur="500"/>
                                        <p:tgtEl>
                                          <p:spTgt spid="1208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ppt_w</p:attrName>
                                        </p:attrNameLst>
                                      </p:cBhvr>
                                      <p:tavLst>
                                        <p:tav tm="0" fmla="#ppt_w*sin(2.5*pi*$)">
                                          <p:val>
                                            <p:fltVal val="0"/>
                                          </p:val>
                                        </p:tav>
                                        <p:tav tm="100000">
                                          <p:val>
                                            <p:fltVal val="1"/>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2000"/>
                                        <p:tgtEl>
                                          <p:spTgt spid="11"/>
                                        </p:tgtEl>
                                      </p:cBhvr>
                                    </p:animEffect>
                                    <p:anim calcmode="lin" valueType="num">
                                      <p:cBhvr>
                                        <p:cTn id="97" dur="2000" fill="hold"/>
                                        <p:tgtEl>
                                          <p:spTgt spid="11"/>
                                        </p:tgtEl>
                                        <p:attrNameLst>
                                          <p:attrName>ppt_w</p:attrName>
                                        </p:attrNameLst>
                                      </p:cBhvr>
                                      <p:tavLst>
                                        <p:tav tm="0" fmla="#ppt_w*sin(2.5*pi*$)">
                                          <p:val>
                                            <p:fltVal val="0"/>
                                          </p:val>
                                        </p:tav>
                                        <p:tav tm="100000">
                                          <p:val>
                                            <p:fltVal val="1"/>
                                          </p:val>
                                        </p:tav>
                                      </p:tavLst>
                                    </p:anim>
                                    <p:anim calcmode="lin" valueType="num">
                                      <p:cBhvr>
                                        <p:cTn id="9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p:bldP spid="2" grpId="0"/>
      <p:bldP spid="3" grpId="0"/>
      <p:bldP spid="4" grpId="0"/>
      <p:bldP spid="5" grpId="0"/>
      <p:bldP spid="6" grpId="0"/>
      <p:bldP spid="7"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90452" y="874890"/>
            <a:ext cx="5601366"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538175" y="1718018"/>
            <a:ext cx="8881731" cy="3046988"/>
          </a:xfrm>
          <a:prstGeom prst="rect">
            <a:avLst/>
          </a:prstGeom>
        </p:spPr>
        <p:txBody>
          <a:bodyPr wrap="square">
            <a:spAutoFit/>
          </a:bodyPr>
          <a:lstStyle/>
          <a:p>
            <a:r>
              <a:rPr lang="zh-CN" altLang="en-US" sz="3200" b="1" dirty="0">
                <a:solidFill>
                  <a:schemeClr val="accent4">
                    <a:lumMod val="75000"/>
                  </a:schemeClr>
                </a:solidFill>
                <a:latin typeface="新宋体" panose="02010609030101010101" pitchFamily="49" charset="-122"/>
                <a:ea typeface="新宋体" panose="02010609030101010101" pitchFamily="49" charset="-122"/>
              </a:rPr>
              <a:t> </a:t>
            </a:r>
            <a:r>
              <a:rPr lang="zh-CN" altLang="en-US" sz="3200" b="1" dirty="0" smtClean="0">
                <a:solidFill>
                  <a:schemeClr val="accent4">
                    <a:lumMod val="75000"/>
                  </a:schemeClr>
                </a:solidFill>
                <a:latin typeface="新宋体" panose="02010609030101010101" pitchFamily="49" charset="-122"/>
                <a:ea typeface="新宋体" panose="02010609030101010101" pitchFamily="49" charset="-122"/>
              </a:rPr>
              <a:t>   皇</a:t>
            </a:r>
            <a:r>
              <a:rPr lang="zh-CN" altLang="en-US" sz="3200" b="1" dirty="0">
                <a:solidFill>
                  <a:schemeClr val="accent4">
                    <a:lumMod val="75000"/>
                  </a:schemeClr>
                </a:solidFill>
                <a:latin typeface="新宋体" panose="02010609030101010101" pitchFamily="49" charset="-122"/>
                <a:ea typeface="新宋体" panose="02010609030101010101" pitchFamily="49" charset="-122"/>
              </a:rPr>
              <a:t>宫和丞相府中，都是一个整体，奖善罚恶，不应该不一样。如果有邪恶不正、触犯法令的人和尽忠行善的人，应当交付主管官评判他们应得的惩罚和奖赏，来表明陛下公正清明的治理，不应当出于私情偏袒一方，使得宫内和丞相府的赏罚不同。</a:t>
            </a:r>
            <a:endParaRPr lang="zh-CN" altLang="en-US" sz="3200" dirty="0">
              <a:solidFill>
                <a:schemeClr val="accent4">
                  <a:lumMod val="75000"/>
                </a:schemeClr>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矩形 119817"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8443" name="矩形 119818"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8444" name="矩形 119819"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8445" name="矩形 119821" descr="中国教育出版网"/>
          <p:cNvSpPr>
            <a:spLocks noChangeArrowheads="1"/>
          </p:cNvSpPr>
          <p:nvPr/>
        </p:nvSpPr>
        <p:spPr bwMode="auto">
          <a:xfrm>
            <a:off x="563525" y="606055"/>
            <a:ext cx="10791685" cy="560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spcBef>
                <a:spcPts val="1000"/>
              </a:spcBef>
            </a:pPr>
            <a:r>
              <a:rPr lang="zh-CN" altLang="en-US" sz="3000" b="1" dirty="0">
                <a:solidFill>
                  <a:schemeClr val="accent2"/>
                </a:solidFill>
                <a:latin typeface="楷体_GB2312" pitchFamily="49" charset="-122"/>
                <a:ea typeface="楷体_GB2312" pitchFamily="49"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侍中、侍郎郭攸之、费祎、董允等，此皆</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良实</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spcBef>
                <a:spcPts val="1000"/>
              </a:spcBef>
            </a:pP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志</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虑</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忠纯</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是以</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先帝</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简拔</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以遗陛下。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愚</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 以</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为宫中之事，事无</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大</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spcBef>
                <a:spcPts val="1000"/>
              </a:spcBef>
            </a:pP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小</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，悉以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咨</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之，然后施行，必能</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裨补</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阙漏</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spcBef>
                <a:spcPts val="1000"/>
              </a:spcBef>
            </a:pPr>
            <a:r>
              <a:rPr lang="en-US" altLang="zh-CN"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有所</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广益</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spcBef>
                <a:spcPts val="1000"/>
              </a:spcBef>
            </a:pP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将军向宠，性行</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淑</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均</a:t>
            </a:r>
            <a:r>
              <a:rPr lang="zh-CN" altLang="en-US"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晓畅军事，试用于昔日，先帝称之曰能</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是</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以众议举宠为督</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愚</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以为营中</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之</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just" eaLnBrk="0" hangingPunct="0">
              <a:spcBef>
                <a:spcPts val="1000"/>
              </a:spcBef>
            </a:pP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事</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，悉以咨之，必能使行阵</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和 睦，优劣得所。</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 name="矩形 1"/>
          <p:cNvSpPr/>
          <p:nvPr/>
        </p:nvSpPr>
        <p:spPr>
          <a:xfrm>
            <a:off x="9006491" y="606055"/>
            <a:ext cx="2348720"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忠良诚实的人</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2092366" y="1129275"/>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志向</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4218877" y="1129275"/>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思虑</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6400034" y="1187753"/>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忠诚无二</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矩形 5"/>
          <p:cNvSpPr/>
          <p:nvPr/>
        </p:nvSpPr>
        <p:spPr>
          <a:xfrm>
            <a:off x="9758440" y="114856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因此</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矩形 6"/>
          <p:cNvSpPr/>
          <p:nvPr/>
        </p:nvSpPr>
        <p:spPr>
          <a:xfrm>
            <a:off x="2092366" y="1652495"/>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选拔</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6096000" y="1646309"/>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我</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2762218" y="2169529"/>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询问</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矩形 9"/>
          <p:cNvSpPr/>
          <p:nvPr/>
        </p:nvSpPr>
        <p:spPr>
          <a:xfrm>
            <a:off x="8386841" y="2169529"/>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弥补</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722247" y="2753380"/>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缺失疏漏</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11"/>
          <p:cNvSpPr/>
          <p:nvPr/>
        </p:nvSpPr>
        <p:spPr>
          <a:xfrm>
            <a:off x="5021827" y="2753380"/>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更多的益处</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3" name="矩形 12"/>
          <p:cNvSpPr/>
          <p:nvPr/>
        </p:nvSpPr>
        <p:spPr>
          <a:xfrm>
            <a:off x="4668897" y="3319790"/>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善</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4" name="矩形 13"/>
          <p:cNvSpPr/>
          <p:nvPr/>
        </p:nvSpPr>
        <p:spPr>
          <a:xfrm>
            <a:off x="6401307" y="3276600"/>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公正、公平</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5" name="矩形 14"/>
          <p:cNvSpPr/>
          <p:nvPr/>
        </p:nvSpPr>
        <p:spPr>
          <a:xfrm>
            <a:off x="5347310" y="4233162"/>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行伍，部队</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circle(in)">
                                      <p:cBhvr>
                                        <p:cTn id="7" dur="2000"/>
                                        <p:tgtEl>
                                          <p:spTgt spid="1844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2000"/>
                                        <p:tgtEl>
                                          <p:spTgt spid="11"/>
                                        </p:tgtEl>
                                      </p:cBhvr>
                                    </p:animEffect>
                                    <p:anim calcmode="lin" valueType="num">
                                      <p:cBhvr>
                                        <p:cTn id="104" dur="2000" fill="hold"/>
                                        <p:tgtEl>
                                          <p:spTgt spid="11"/>
                                        </p:tgtEl>
                                        <p:attrNameLst>
                                          <p:attrName>ppt_w</p:attrName>
                                        </p:attrNameLst>
                                      </p:cBhvr>
                                      <p:tavLst>
                                        <p:tav tm="0" fmla="#ppt_w*sin(2.5*pi*$)">
                                          <p:val>
                                            <p:fltVal val="0"/>
                                          </p:val>
                                        </p:tav>
                                        <p:tav tm="100000">
                                          <p:val>
                                            <p:fltVal val="1"/>
                                          </p:val>
                                        </p:tav>
                                      </p:tavLst>
                                    </p:anim>
                                    <p:anim calcmode="lin" valueType="num">
                                      <p:cBhvr>
                                        <p:cTn id="10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2000"/>
                                        <p:tgtEl>
                                          <p:spTgt spid="12"/>
                                        </p:tgtEl>
                                      </p:cBhvr>
                                    </p:animEffect>
                                    <p:anim calcmode="lin" valueType="num">
                                      <p:cBhvr>
                                        <p:cTn id="111" dur="2000" fill="hold"/>
                                        <p:tgtEl>
                                          <p:spTgt spid="12"/>
                                        </p:tgtEl>
                                        <p:attrNameLst>
                                          <p:attrName>ppt_w</p:attrName>
                                        </p:attrNameLst>
                                      </p:cBhvr>
                                      <p:tavLst>
                                        <p:tav tm="0" fmla="#ppt_w*sin(2.5*pi*$)">
                                          <p:val>
                                            <p:fltVal val="0"/>
                                          </p:val>
                                        </p:tav>
                                        <p:tav tm="100000">
                                          <p:val>
                                            <p:fltVal val="1"/>
                                          </p:val>
                                        </p:tav>
                                      </p:tavLst>
                                    </p:anim>
                                    <p:anim calcmode="lin" valueType="num">
                                      <p:cBhvr>
                                        <p:cTn id="11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ipe(down)">
                                      <p:cBhvr>
                                        <p:cTn id="123" dur="580">
                                          <p:stCondLst>
                                            <p:cond delay="0"/>
                                          </p:stCondLst>
                                        </p:cTn>
                                        <p:tgtEl>
                                          <p:spTgt spid="14"/>
                                        </p:tgtEl>
                                      </p:cBhvr>
                                    </p:animEffect>
                                    <p:anim calcmode="lin" valueType="num">
                                      <p:cBhvr>
                                        <p:cTn id="1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9" dur="26">
                                          <p:stCondLst>
                                            <p:cond delay="650"/>
                                          </p:stCondLst>
                                        </p:cTn>
                                        <p:tgtEl>
                                          <p:spTgt spid="14"/>
                                        </p:tgtEl>
                                      </p:cBhvr>
                                      <p:to x="100000" y="60000"/>
                                    </p:animScale>
                                    <p:animScale>
                                      <p:cBhvr>
                                        <p:cTn id="130" dur="166" decel="50000">
                                          <p:stCondLst>
                                            <p:cond delay="676"/>
                                          </p:stCondLst>
                                        </p:cTn>
                                        <p:tgtEl>
                                          <p:spTgt spid="14"/>
                                        </p:tgtEl>
                                      </p:cBhvr>
                                      <p:to x="100000" y="100000"/>
                                    </p:animScale>
                                    <p:animScale>
                                      <p:cBhvr>
                                        <p:cTn id="131" dur="26">
                                          <p:stCondLst>
                                            <p:cond delay="1312"/>
                                          </p:stCondLst>
                                        </p:cTn>
                                        <p:tgtEl>
                                          <p:spTgt spid="14"/>
                                        </p:tgtEl>
                                      </p:cBhvr>
                                      <p:to x="100000" y="80000"/>
                                    </p:animScale>
                                    <p:animScale>
                                      <p:cBhvr>
                                        <p:cTn id="132" dur="166" decel="50000">
                                          <p:stCondLst>
                                            <p:cond delay="1338"/>
                                          </p:stCondLst>
                                        </p:cTn>
                                        <p:tgtEl>
                                          <p:spTgt spid="14"/>
                                        </p:tgtEl>
                                      </p:cBhvr>
                                      <p:to x="100000" y="100000"/>
                                    </p:animScale>
                                    <p:animScale>
                                      <p:cBhvr>
                                        <p:cTn id="133" dur="26">
                                          <p:stCondLst>
                                            <p:cond delay="1642"/>
                                          </p:stCondLst>
                                        </p:cTn>
                                        <p:tgtEl>
                                          <p:spTgt spid="14"/>
                                        </p:tgtEl>
                                      </p:cBhvr>
                                      <p:to x="100000" y="90000"/>
                                    </p:animScale>
                                    <p:animScale>
                                      <p:cBhvr>
                                        <p:cTn id="134" dur="166" decel="50000">
                                          <p:stCondLst>
                                            <p:cond delay="1668"/>
                                          </p:stCondLst>
                                        </p:cTn>
                                        <p:tgtEl>
                                          <p:spTgt spid="14"/>
                                        </p:tgtEl>
                                      </p:cBhvr>
                                      <p:to x="100000" y="100000"/>
                                    </p:animScale>
                                    <p:animScale>
                                      <p:cBhvr>
                                        <p:cTn id="135" dur="26">
                                          <p:stCondLst>
                                            <p:cond delay="1808"/>
                                          </p:stCondLst>
                                        </p:cTn>
                                        <p:tgtEl>
                                          <p:spTgt spid="14"/>
                                        </p:tgtEl>
                                      </p:cBhvr>
                                      <p:to x="100000" y="95000"/>
                                    </p:animScale>
                                    <p:animScale>
                                      <p:cBhvr>
                                        <p:cTn id="136" dur="166" decel="50000">
                                          <p:stCondLst>
                                            <p:cond delay="1834"/>
                                          </p:stCondLst>
                                        </p:cTn>
                                        <p:tgtEl>
                                          <p:spTgt spid="14"/>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down)">
                                      <p:cBhvr>
                                        <p:cTn id="141" dur="580">
                                          <p:stCondLst>
                                            <p:cond delay="0"/>
                                          </p:stCondLst>
                                        </p:cTn>
                                        <p:tgtEl>
                                          <p:spTgt spid="15"/>
                                        </p:tgtEl>
                                      </p:cBhvr>
                                    </p:animEffect>
                                    <p:anim calcmode="lin" valueType="num">
                                      <p:cBhvr>
                                        <p:cTn id="1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7" dur="26">
                                          <p:stCondLst>
                                            <p:cond delay="650"/>
                                          </p:stCondLst>
                                        </p:cTn>
                                        <p:tgtEl>
                                          <p:spTgt spid="15"/>
                                        </p:tgtEl>
                                      </p:cBhvr>
                                      <p:to x="100000" y="60000"/>
                                    </p:animScale>
                                    <p:animScale>
                                      <p:cBhvr>
                                        <p:cTn id="148" dur="166" decel="50000">
                                          <p:stCondLst>
                                            <p:cond delay="676"/>
                                          </p:stCondLst>
                                        </p:cTn>
                                        <p:tgtEl>
                                          <p:spTgt spid="15"/>
                                        </p:tgtEl>
                                      </p:cBhvr>
                                      <p:to x="100000" y="100000"/>
                                    </p:animScale>
                                    <p:animScale>
                                      <p:cBhvr>
                                        <p:cTn id="149" dur="26">
                                          <p:stCondLst>
                                            <p:cond delay="1312"/>
                                          </p:stCondLst>
                                        </p:cTn>
                                        <p:tgtEl>
                                          <p:spTgt spid="15"/>
                                        </p:tgtEl>
                                      </p:cBhvr>
                                      <p:to x="100000" y="80000"/>
                                    </p:animScale>
                                    <p:animScale>
                                      <p:cBhvr>
                                        <p:cTn id="150" dur="166" decel="50000">
                                          <p:stCondLst>
                                            <p:cond delay="1338"/>
                                          </p:stCondLst>
                                        </p:cTn>
                                        <p:tgtEl>
                                          <p:spTgt spid="15"/>
                                        </p:tgtEl>
                                      </p:cBhvr>
                                      <p:to x="100000" y="100000"/>
                                    </p:animScale>
                                    <p:animScale>
                                      <p:cBhvr>
                                        <p:cTn id="151" dur="26">
                                          <p:stCondLst>
                                            <p:cond delay="1642"/>
                                          </p:stCondLst>
                                        </p:cTn>
                                        <p:tgtEl>
                                          <p:spTgt spid="15"/>
                                        </p:tgtEl>
                                      </p:cBhvr>
                                      <p:to x="100000" y="90000"/>
                                    </p:animScale>
                                    <p:animScale>
                                      <p:cBhvr>
                                        <p:cTn id="152" dur="166" decel="50000">
                                          <p:stCondLst>
                                            <p:cond delay="1668"/>
                                          </p:stCondLst>
                                        </p:cTn>
                                        <p:tgtEl>
                                          <p:spTgt spid="15"/>
                                        </p:tgtEl>
                                      </p:cBhvr>
                                      <p:to x="100000" y="100000"/>
                                    </p:animScale>
                                    <p:animScale>
                                      <p:cBhvr>
                                        <p:cTn id="153" dur="26">
                                          <p:stCondLst>
                                            <p:cond delay="1808"/>
                                          </p:stCondLst>
                                        </p:cTn>
                                        <p:tgtEl>
                                          <p:spTgt spid="15"/>
                                        </p:tgtEl>
                                      </p:cBhvr>
                                      <p:to x="100000" y="95000"/>
                                    </p:animScale>
                                    <p:animScale>
                                      <p:cBhvr>
                                        <p:cTn id="15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82107" y="672871"/>
            <a:ext cx="5601366"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978195" y="1541191"/>
            <a:ext cx="9952075" cy="3539430"/>
          </a:xfrm>
          <a:prstGeom prst="rect">
            <a:avLst/>
          </a:prstGeom>
        </p:spPr>
        <p:txBody>
          <a:bodyPr wrap="square">
            <a:spAutoFit/>
          </a:bodyPr>
          <a:lstStyle/>
          <a:p>
            <a:pPr indent="249555"/>
            <a:r>
              <a:rPr lang="zh-CN" altLang="en-US" sz="2800" b="1" dirty="0">
                <a:solidFill>
                  <a:schemeClr val="accent4">
                    <a:lumMod val="75000"/>
                  </a:schemeClr>
                </a:solidFill>
                <a:latin typeface="新宋体" panose="02010609030101010101" pitchFamily="49" charset="-122"/>
                <a:ea typeface="新宋体" panose="02010609030101010101" pitchFamily="49" charset="-122"/>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  侍</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中、侍郎郭攸之、费祎、董允等人，这都是贤能老实、志向心思忠诚无二的人，因此先帝选拔出来留给陛下。我认为宫廷里的事，不论大小，都同他们商量，然后再去办，这样一定能增加益处，弥补不足，收到更好的效果。</a:t>
            </a:r>
            <a:endParaRPr lang="zh-CN" altLang="en-US" sz="2800" b="1" dirty="0">
              <a:solidFill>
                <a:schemeClr val="accent4">
                  <a:lumMod val="75000"/>
                </a:schemeClr>
              </a:solidFill>
              <a:latin typeface="新宋体" panose="02010609030101010101" pitchFamily="49" charset="-122"/>
              <a:ea typeface="新宋体" panose="02010609030101010101" pitchFamily="49" charset="-122"/>
            </a:endParaRPr>
          </a:p>
          <a:p>
            <a:pPr indent="249555"/>
            <a:r>
              <a:rPr lang="zh-CN" altLang="en-US" sz="2800" b="1" dirty="0">
                <a:solidFill>
                  <a:schemeClr val="accent4">
                    <a:lumMod val="75000"/>
                  </a:schemeClr>
                </a:solidFill>
                <a:latin typeface="新宋体" panose="02010609030101010101" pitchFamily="49" charset="-122"/>
                <a:ea typeface="新宋体" panose="02010609030101010101" pitchFamily="49" charset="-122"/>
              </a:rPr>
              <a:t>  将军向宠，品性良善，办事公正，精通军事，当年试用他的时候，先帝称赞他有才能，因此群臣举荐他作中部督。我认为军中的事，都同他商量，这样一定能使军中将士和睦相待，才能高的和才能低的都能安排得当</a:t>
            </a:r>
            <a:endParaRPr lang="zh-CN" altLang="en-US" sz="2800" dirty="0">
              <a:solidFill>
                <a:schemeClr val="accent4">
                  <a:lumMod val="75000"/>
                </a:schemeClr>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1231" y="2357428"/>
            <a:ext cx="10515600" cy="1325563"/>
          </a:xfrm>
        </p:spPr>
        <p:txBody>
          <a:bodyPr>
            <a:normAutofit/>
          </a:bodyPr>
          <a:lstStyle/>
          <a:p>
            <a:r>
              <a:rPr lang="zh-CN" altLang="en-US" sz="6600" dirty="0" smtClean="0">
                <a:effectLst/>
                <a:latin typeface="黑体" pitchFamily="49" charset="-122"/>
                <a:ea typeface="黑体" pitchFamily="49" charset="-122"/>
              </a:rPr>
              <a:t>第二课时</a:t>
            </a:r>
            <a:endParaRPr lang="zh-CN" altLang="en-US" sz="6600" dirty="0">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矩形 121865"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1" name="矩形 121866"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2" name="矩形 121867"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869" name="矩形 121868" descr="中国教育出版网"/>
          <p:cNvSpPr/>
          <p:nvPr/>
        </p:nvSpPr>
        <p:spPr>
          <a:xfrm>
            <a:off x="623776" y="1932939"/>
            <a:ext cx="10951535" cy="3970318"/>
          </a:xfrm>
          <a:prstGeom prst="rect">
            <a:avLst/>
          </a:prstGeom>
          <a:noFill/>
          <a:ln w="9525">
            <a:noFill/>
          </a:ln>
        </p:spPr>
        <p:txBody>
          <a:bodyPr wrap="square">
            <a:spAutoFit/>
          </a:bodyPr>
          <a:lstStyle/>
          <a:p>
            <a:pPr>
              <a:buFont typeface="Arial" panose="020B0604020202020204" pitchFamily="34" charset="0"/>
              <a:buNone/>
              <a:defRPr/>
            </a:pPr>
            <a:r>
              <a:rPr lang="en-US" altLang="zh-CN" sz="2800" b="1" noProof="1">
                <a:solidFill>
                  <a:srgbClr val="0000FF"/>
                </a:solidFill>
                <a:latin typeface="宋体" panose="02010600030101010101" pitchFamily="2" charset="-122"/>
                <a:ea typeface="宋体" panose="02010600030101010101" pitchFamily="2" charset="-122"/>
              </a:rPr>
              <a:t> </a:t>
            </a:r>
            <a:r>
              <a:rPr lang="en-US" altLang="zh-CN" sz="2800" b="1" noProof="1" smtClean="0">
                <a:solidFill>
                  <a:srgbClr val="0000FF"/>
                </a:solidFill>
                <a:latin typeface="宋体" panose="02010600030101010101" pitchFamily="2" charset="-122"/>
                <a:ea typeface="宋体" panose="02010600030101010101" pitchFamily="2" charset="-122"/>
              </a:rPr>
              <a:t>   1</a:t>
            </a:r>
            <a:r>
              <a:rPr lang="en-US" altLang="zh-CN" sz="2800" b="1" noProof="1">
                <a:solidFill>
                  <a:srgbClr val="0000FF"/>
                </a:solidFill>
                <a:latin typeface="宋体" panose="02010600030101010101" pitchFamily="2" charset="-122"/>
                <a:ea typeface="宋体" panose="02010600030101010101" pitchFamily="2" charset="-122"/>
              </a:rPr>
              <a:t>.</a:t>
            </a:r>
            <a:r>
              <a:rPr lang="zh-CN" altLang="en-US" sz="2800" b="1" noProof="1" smtClean="0">
                <a:solidFill>
                  <a:srgbClr val="0000FF"/>
                </a:solidFill>
                <a:latin typeface="宋体" panose="02010600030101010101" pitchFamily="2" charset="-122"/>
                <a:ea typeface="宋体" panose="02010600030101010101" pitchFamily="2" charset="-122"/>
              </a:rPr>
              <a:t>先帝创业未半 </a:t>
            </a:r>
            <a:r>
              <a:rPr lang="zh-CN" altLang="en-US" sz="2800" b="1" noProof="1" smtClean="0">
                <a:solidFill>
                  <a:srgbClr val="0000FF"/>
                </a:solidFill>
                <a:latin typeface="宋体" panose="02010600030101010101" pitchFamily="2" charset="-122"/>
                <a:ea typeface="宋体" panose="02010600030101010101" pitchFamily="2" charset="-122"/>
              </a:rPr>
              <a:t>而</a:t>
            </a:r>
            <a:r>
              <a:rPr lang="zh-CN" altLang="en-US" sz="2800" b="1" noProof="1">
                <a:solidFill>
                  <a:srgbClr val="0000FF"/>
                </a:solidFill>
                <a:latin typeface="宋体" panose="02010600030101010101" pitchFamily="2" charset="-122"/>
                <a:ea typeface="宋体" panose="02010600030101010101" pitchFamily="2" charset="-122"/>
              </a:rPr>
              <a:t>中道崩殂，</a:t>
            </a:r>
            <a:r>
              <a:rPr lang="zh-CN" altLang="en-US" sz="2800" b="1" noProof="1" smtClean="0">
                <a:solidFill>
                  <a:srgbClr val="0000FF"/>
                </a:solidFill>
                <a:latin typeface="宋体" panose="02010600030101010101" pitchFamily="2" charset="-122"/>
                <a:ea typeface="宋体" panose="02010600030101010101" pitchFamily="2" charset="-122"/>
              </a:rPr>
              <a:t>今 天</a:t>
            </a:r>
            <a:r>
              <a:rPr lang="zh-CN" altLang="en-US" sz="2800" b="1" noProof="1">
                <a:solidFill>
                  <a:srgbClr val="0000FF"/>
                </a:solidFill>
                <a:latin typeface="宋体" panose="02010600030101010101" pitchFamily="2" charset="-122"/>
                <a:ea typeface="宋体" panose="02010600030101010101" pitchFamily="2" charset="-122"/>
              </a:rPr>
              <a:t>下三分，益</a:t>
            </a:r>
            <a:r>
              <a:rPr lang="zh-CN" altLang="en-US" sz="2800" b="1" noProof="1" smtClean="0">
                <a:solidFill>
                  <a:srgbClr val="0000FF"/>
                </a:solidFill>
                <a:latin typeface="宋体" panose="02010600030101010101" pitchFamily="2" charset="-122"/>
                <a:ea typeface="宋体" panose="02010600030101010101" pitchFamily="2" charset="-122"/>
              </a:rPr>
              <a:t>州 </a:t>
            </a:r>
            <a:r>
              <a:rPr lang="zh-CN" altLang="en-US" sz="2800" b="1" noProof="1" smtClean="0">
                <a:solidFill>
                  <a:srgbClr val="0000FF"/>
                </a:solidFill>
                <a:latin typeface="宋体" panose="02010600030101010101" pitchFamily="2" charset="-122"/>
                <a:ea typeface="宋体" panose="02010600030101010101" pitchFamily="2" charset="-122"/>
              </a:rPr>
              <a:t>疲</a:t>
            </a:r>
            <a:r>
              <a:rPr lang="zh-CN" altLang="en-US" sz="2800" b="1" noProof="1">
                <a:solidFill>
                  <a:srgbClr val="0000FF"/>
                </a:solidFill>
                <a:latin typeface="宋体" panose="02010600030101010101" pitchFamily="2" charset="-122"/>
                <a:ea typeface="宋体" panose="02010600030101010101" pitchFamily="2" charset="-122"/>
              </a:rPr>
              <a:t>弊，此</a:t>
            </a:r>
            <a:r>
              <a:rPr lang="zh-CN" altLang="en-US" sz="2800" b="1" noProof="1" smtClean="0">
                <a:solidFill>
                  <a:srgbClr val="0000FF"/>
                </a:solidFill>
                <a:latin typeface="宋体" panose="02010600030101010101" pitchFamily="2" charset="-122"/>
                <a:ea typeface="宋体" panose="02010600030101010101" pitchFamily="2" charset="-122"/>
              </a:rPr>
              <a:t>诚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危</a:t>
            </a:r>
            <a:r>
              <a:rPr lang="zh-CN" altLang="en-US" sz="2800" b="1" noProof="1">
                <a:solidFill>
                  <a:srgbClr val="0000FF"/>
                </a:solidFill>
                <a:latin typeface="宋体" panose="02010600030101010101" pitchFamily="2" charset="-122"/>
                <a:ea typeface="宋体" panose="02010600030101010101" pitchFamily="2" charset="-122"/>
              </a:rPr>
              <a:t>急存亡之秋也。</a:t>
            </a:r>
            <a:endParaRPr lang="zh-CN" altLang="en-US" sz="2800" b="1" noProof="1">
              <a:solidFill>
                <a:srgbClr val="0000FF"/>
              </a:solidFill>
              <a:latin typeface="宋体" panose="02010600030101010101" pitchFamily="2" charset="-122"/>
              <a:ea typeface="宋体" panose="02010600030101010101" pitchFamily="2" charset="-122"/>
            </a:endParaRPr>
          </a:p>
          <a:p>
            <a:pPr>
              <a:buFont typeface="Arial" panose="020B0604020202020204" pitchFamily="34" charset="0"/>
              <a:buNone/>
              <a:defRPr/>
            </a:pPr>
            <a:r>
              <a:rPr lang="en-US" altLang="zh-CN" sz="2800" b="1" noProof="1">
                <a:solidFill>
                  <a:srgbClr val="0000FF"/>
                </a:solidFill>
                <a:latin typeface="宋体" panose="02010600030101010101" pitchFamily="2" charset="-122"/>
                <a:ea typeface="宋体" panose="02010600030101010101" pitchFamily="2" charset="-122"/>
              </a:rPr>
              <a:t> </a:t>
            </a:r>
            <a:r>
              <a:rPr lang="en-US" altLang="zh-CN" sz="2800" b="1" noProof="1" smtClean="0">
                <a:solidFill>
                  <a:srgbClr val="0000FF"/>
                </a:solidFill>
                <a:latin typeface="宋体" panose="02010600030101010101" pitchFamily="2" charset="-122"/>
                <a:ea typeface="宋体" panose="02010600030101010101" pitchFamily="2" charset="-122"/>
              </a:rPr>
              <a:t>   2</a:t>
            </a:r>
            <a:r>
              <a:rPr lang="en-US" altLang="zh-CN" sz="2800" b="1" noProof="1">
                <a:solidFill>
                  <a:srgbClr val="0000FF"/>
                </a:solidFill>
                <a:latin typeface="宋体" panose="02010600030101010101" pitchFamily="2" charset="-122"/>
                <a:ea typeface="宋体" panose="02010600030101010101" pitchFamily="2" charset="-122"/>
              </a:rPr>
              <a:t>.</a:t>
            </a:r>
            <a:r>
              <a:rPr lang="zh-CN" altLang="en-US" sz="2800" b="1" noProof="1" smtClean="0">
                <a:solidFill>
                  <a:srgbClr val="0000FF"/>
                </a:solidFill>
                <a:latin typeface="宋体" panose="02010600030101010101" pitchFamily="2" charset="-122"/>
                <a:ea typeface="宋体" panose="02010600030101010101" pitchFamily="2" charset="-122"/>
              </a:rPr>
              <a:t>然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侍</a:t>
            </a:r>
            <a:r>
              <a:rPr lang="zh-CN" altLang="en-US" sz="2800" b="1" noProof="1">
                <a:solidFill>
                  <a:srgbClr val="0000FF"/>
                </a:solidFill>
                <a:latin typeface="宋体" panose="02010600030101010101" pitchFamily="2" charset="-122"/>
                <a:ea typeface="宋体" panose="02010600030101010101" pitchFamily="2" charset="-122"/>
              </a:rPr>
              <a:t>卫之</a:t>
            </a:r>
            <a:r>
              <a:rPr lang="zh-CN" altLang="en-US" sz="2800" b="1" noProof="1" smtClean="0">
                <a:solidFill>
                  <a:srgbClr val="0000FF"/>
                </a:solidFill>
                <a:latin typeface="宋体" panose="02010600030101010101" pitchFamily="2" charset="-122"/>
                <a:ea typeface="宋体" panose="02010600030101010101" pitchFamily="2" charset="-122"/>
              </a:rPr>
              <a:t>臣</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不</a:t>
            </a:r>
            <a:r>
              <a:rPr lang="zh-CN" altLang="en-US" sz="2800" b="1" noProof="1">
                <a:solidFill>
                  <a:srgbClr val="0000FF"/>
                </a:solidFill>
                <a:latin typeface="宋体" panose="02010600030101010101" pitchFamily="2" charset="-122"/>
                <a:ea typeface="宋体" panose="02010600030101010101" pitchFamily="2" charset="-122"/>
              </a:rPr>
              <a:t>懈于内，忠志之</a:t>
            </a:r>
            <a:r>
              <a:rPr lang="zh-CN" altLang="en-US" sz="2800" b="1" noProof="1" smtClean="0">
                <a:solidFill>
                  <a:srgbClr val="0000FF"/>
                </a:solidFill>
                <a:latin typeface="宋体" panose="02010600030101010101" pitchFamily="2" charset="-122"/>
                <a:ea typeface="宋体" panose="02010600030101010101" pitchFamily="2" charset="-122"/>
              </a:rPr>
              <a:t>士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忘</a:t>
            </a:r>
            <a:r>
              <a:rPr lang="zh-CN" altLang="en-US" sz="2800" b="1" noProof="1">
                <a:solidFill>
                  <a:srgbClr val="0000FF"/>
                </a:solidFill>
                <a:latin typeface="宋体" panose="02010600030101010101" pitchFamily="2" charset="-122"/>
                <a:ea typeface="宋体" panose="02010600030101010101" pitchFamily="2" charset="-122"/>
              </a:rPr>
              <a:t>身于外者，盖</a:t>
            </a:r>
            <a:r>
              <a:rPr lang="zh-CN" altLang="en-US" sz="2800" b="1" noProof="1" smtClean="0">
                <a:solidFill>
                  <a:srgbClr val="0000FF"/>
                </a:solidFill>
                <a:latin typeface="宋体" panose="02010600030101010101" pitchFamily="2" charset="-122"/>
                <a:ea typeface="宋体" panose="02010600030101010101" pitchFamily="2" charset="-122"/>
              </a:rPr>
              <a:t>追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先</a:t>
            </a:r>
            <a:r>
              <a:rPr lang="zh-CN" altLang="en-US" sz="2800" b="1" noProof="1">
                <a:solidFill>
                  <a:srgbClr val="0000FF"/>
                </a:solidFill>
                <a:latin typeface="宋体" panose="02010600030101010101" pitchFamily="2" charset="-122"/>
                <a:ea typeface="宋体" panose="02010600030101010101" pitchFamily="2" charset="-122"/>
              </a:rPr>
              <a:t>帝之殊遇，欲报</a:t>
            </a:r>
            <a:r>
              <a:rPr lang="zh-CN" altLang="en-US" sz="2800" b="1" noProof="1" smtClean="0">
                <a:solidFill>
                  <a:srgbClr val="0000FF"/>
                </a:solidFill>
                <a:latin typeface="宋体" panose="02010600030101010101" pitchFamily="2" charset="-122"/>
                <a:ea typeface="宋体" panose="02010600030101010101" pitchFamily="2" charset="-122"/>
              </a:rPr>
              <a:t>之</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于</a:t>
            </a:r>
            <a:r>
              <a:rPr lang="zh-CN" altLang="en-US" sz="2800" b="1" noProof="1">
                <a:solidFill>
                  <a:srgbClr val="0000FF"/>
                </a:solidFill>
                <a:latin typeface="宋体" panose="02010600030101010101" pitchFamily="2" charset="-122"/>
                <a:ea typeface="宋体" panose="02010600030101010101" pitchFamily="2" charset="-122"/>
              </a:rPr>
              <a:t>陛下也</a:t>
            </a:r>
            <a:r>
              <a:rPr lang="zh-CN" altLang="en-US" sz="2800" b="1" noProof="1" smtClean="0">
                <a:solidFill>
                  <a:srgbClr val="0000FF"/>
                </a:solidFill>
                <a:latin typeface="宋体" panose="02010600030101010101" pitchFamily="2" charset="-122"/>
                <a:ea typeface="宋体" panose="02010600030101010101" pitchFamily="2" charset="-122"/>
              </a:rPr>
              <a:t>。</a:t>
            </a:r>
            <a:endParaRPr lang="zh-CN" altLang="en-US" sz="2800" b="1" noProof="1">
              <a:solidFill>
                <a:srgbClr val="0000FF"/>
              </a:solidFill>
              <a:latin typeface="宋体" panose="02010600030101010101" pitchFamily="2" charset="-122"/>
              <a:ea typeface="宋体" panose="02010600030101010101" pitchFamily="2" charset="-122"/>
            </a:endParaRPr>
          </a:p>
          <a:p>
            <a:pPr>
              <a:buFont typeface="Arial" panose="020B0604020202020204" pitchFamily="34" charset="0"/>
              <a:buNone/>
              <a:defRPr/>
            </a:pPr>
            <a:r>
              <a:rPr lang="en-US" altLang="zh-CN" sz="2800" b="1" noProof="1">
                <a:solidFill>
                  <a:srgbClr val="0000FF"/>
                </a:solidFill>
                <a:latin typeface="宋体" panose="02010600030101010101" pitchFamily="2" charset="-122"/>
                <a:ea typeface="宋体" panose="02010600030101010101" pitchFamily="2" charset="-122"/>
              </a:rPr>
              <a:t> </a:t>
            </a:r>
            <a:r>
              <a:rPr lang="en-US" altLang="zh-CN" sz="2800" b="1" noProof="1" smtClean="0">
                <a:solidFill>
                  <a:srgbClr val="0000FF"/>
                </a:solidFill>
                <a:latin typeface="宋体" panose="02010600030101010101" pitchFamily="2" charset="-122"/>
                <a:ea typeface="宋体" panose="02010600030101010101" pitchFamily="2" charset="-122"/>
              </a:rPr>
              <a:t>   3</a:t>
            </a:r>
            <a:r>
              <a:rPr lang="en-US" altLang="zh-CN" sz="2800" b="1" noProof="1">
                <a:solidFill>
                  <a:srgbClr val="0000FF"/>
                </a:solidFill>
                <a:latin typeface="宋体" panose="02010600030101010101" pitchFamily="2" charset="-122"/>
                <a:ea typeface="宋体" panose="02010600030101010101" pitchFamily="2" charset="-122"/>
              </a:rPr>
              <a:t>.</a:t>
            </a:r>
            <a:r>
              <a:rPr lang="zh-CN" altLang="en-US" sz="2800" b="1" noProof="1">
                <a:solidFill>
                  <a:srgbClr val="0000FF"/>
                </a:solidFill>
                <a:latin typeface="宋体" panose="02010600030101010101" pitchFamily="2" charset="-122"/>
                <a:ea typeface="宋体" panose="02010600030101010101" pitchFamily="2" charset="-122"/>
              </a:rPr>
              <a:t>若</a:t>
            </a:r>
            <a:r>
              <a:rPr lang="zh-CN" altLang="en-US" sz="2800" b="1" noProof="1" smtClean="0">
                <a:solidFill>
                  <a:srgbClr val="0000FF"/>
                </a:solidFill>
                <a:latin typeface="宋体" panose="02010600030101010101" pitchFamily="2" charset="-122"/>
                <a:ea typeface="宋体" panose="02010600030101010101" pitchFamily="2" charset="-122"/>
              </a:rPr>
              <a:t>有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作</a:t>
            </a:r>
            <a:r>
              <a:rPr lang="zh-CN" altLang="en-US" sz="2800" b="1" noProof="1">
                <a:solidFill>
                  <a:srgbClr val="0000FF"/>
                </a:solidFill>
                <a:latin typeface="宋体" panose="02010600030101010101" pitchFamily="2" charset="-122"/>
                <a:ea typeface="宋体" panose="02010600030101010101" pitchFamily="2" charset="-122"/>
              </a:rPr>
              <a:t>奸犯</a:t>
            </a:r>
            <a:r>
              <a:rPr lang="zh-CN" altLang="en-US" sz="2800" b="1" noProof="1" smtClean="0">
                <a:solidFill>
                  <a:srgbClr val="0000FF"/>
                </a:solidFill>
                <a:latin typeface="宋体" panose="02010600030101010101" pitchFamily="2" charset="-122"/>
                <a:ea typeface="宋体" panose="02010600030101010101" pitchFamily="2" charset="-122"/>
              </a:rPr>
              <a:t>科</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及</a:t>
            </a:r>
            <a:r>
              <a:rPr lang="zh-CN" altLang="en-US" sz="2800" b="1" noProof="1">
                <a:solidFill>
                  <a:srgbClr val="0000FF"/>
                </a:solidFill>
                <a:latin typeface="宋体" panose="02010600030101010101" pitchFamily="2" charset="-122"/>
                <a:ea typeface="宋体" panose="02010600030101010101" pitchFamily="2" charset="-122"/>
              </a:rPr>
              <a:t>为忠善者，宜付有</a:t>
            </a:r>
            <a:r>
              <a:rPr lang="zh-CN" altLang="en-US" sz="2800" b="1" noProof="1" smtClean="0">
                <a:solidFill>
                  <a:srgbClr val="0000FF"/>
                </a:solidFill>
                <a:latin typeface="宋体" panose="02010600030101010101" pitchFamily="2" charset="-122"/>
                <a:ea typeface="宋体" panose="02010600030101010101" pitchFamily="2" charset="-122"/>
              </a:rPr>
              <a:t>司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论</a:t>
            </a:r>
            <a:r>
              <a:rPr lang="zh-CN" altLang="en-US" sz="2800" b="1" noProof="1">
                <a:solidFill>
                  <a:srgbClr val="0000FF"/>
                </a:solidFill>
                <a:latin typeface="宋体" panose="02010600030101010101" pitchFamily="2" charset="-122"/>
                <a:ea typeface="宋体" panose="02010600030101010101" pitchFamily="2" charset="-122"/>
              </a:rPr>
              <a:t>其刑赏，以昭陛</a:t>
            </a:r>
            <a:r>
              <a:rPr lang="zh-CN" altLang="en-US" sz="2800" b="1" noProof="1" smtClean="0">
                <a:solidFill>
                  <a:srgbClr val="0000FF"/>
                </a:solidFill>
                <a:latin typeface="宋体" panose="02010600030101010101" pitchFamily="2" charset="-122"/>
                <a:ea typeface="宋体" panose="02010600030101010101" pitchFamily="2" charset="-122"/>
              </a:rPr>
              <a:t>下 </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平</a:t>
            </a:r>
            <a:r>
              <a:rPr lang="zh-CN" altLang="en-US" sz="2800" b="1" noProof="1">
                <a:solidFill>
                  <a:srgbClr val="0000FF"/>
                </a:solidFill>
                <a:latin typeface="宋体" panose="02010600030101010101" pitchFamily="2" charset="-122"/>
                <a:ea typeface="宋体" panose="02010600030101010101" pitchFamily="2" charset="-122"/>
              </a:rPr>
              <a:t>明之理，不宜偏私，</a:t>
            </a:r>
            <a:r>
              <a:rPr lang="zh-CN" altLang="en-US" sz="2800" b="1" noProof="1" smtClean="0">
                <a:solidFill>
                  <a:srgbClr val="0000FF"/>
                </a:solidFill>
                <a:latin typeface="宋体" panose="02010600030101010101" pitchFamily="2" charset="-122"/>
                <a:ea typeface="宋体" panose="02010600030101010101" pitchFamily="2" charset="-122"/>
              </a:rPr>
              <a:t>使</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内</a:t>
            </a:r>
            <a:r>
              <a:rPr lang="zh-CN" altLang="en-US" sz="2800" b="1" noProof="1">
                <a:solidFill>
                  <a:srgbClr val="0000FF"/>
                </a:solidFill>
                <a:latin typeface="宋体" panose="02010600030101010101" pitchFamily="2" charset="-122"/>
                <a:ea typeface="宋体" panose="02010600030101010101" pitchFamily="2" charset="-122"/>
              </a:rPr>
              <a:t>外异法也</a:t>
            </a:r>
            <a:r>
              <a:rPr lang="zh-CN" altLang="en-US" sz="2800" b="1" noProof="1" smtClean="0">
                <a:solidFill>
                  <a:srgbClr val="0000FF"/>
                </a:solidFill>
                <a:latin typeface="宋体" panose="02010600030101010101" pitchFamily="2" charset="-122"/>
                <a:ea typeface="宋体" panose="02010600030101010101" pitchFamily="2" charset="-122"/>
              </a:rPr>
              <a:t>。</a:t>
            </a:r>
            <a:endParaRPr lang="en-US" altLang="zh-CN" sz="2800" b="1" noProof="1" smtClean="0">
              <a:solidFill>
                <a:srgbClr val="0000FF"/>
              </a:solidFill>
              <a:latin typeface="宋体" panose="02010600030101010101" pitchFamily="2" charset="-122"/>
              <a:ea typeface="宋体" panose="02010600030101010101" pitchFamily="2" charset="-122"/>
            </a:endParaRPr>
          </a:p>
          <a:p>
            <a:pPr>
              <a:buFont typeface="Arial" panose="020B0604020202020204" pitchFamily="34" charset="0"/>
              <a:buNone/>
              <a:defRPr/>
            </a:pPr>
            <a:r>
              <a:rPr lang="en-US" altLang="zh-CN" sz="2800" b="1" noProof="1">
                <a:solidFill>
                  <a:srgbClr val="0000FF"/>
                </a:solidFill>
                <a:latin typeface="宋体" panose="02010600030101010101" pitchFamily="2" charset="-122"/>
                <a:ea typeface="宋体" panose="02010600030101010101" pitchFamily="2" charset="-122"/>
              </a:rPr>
              <a:t> </a:t>
            </a:r>
            <a:r>
              <a:rPr lang="en-US" altLang="zh-CN" sz="2800" b="1" noProof="1" smtClean="0">
                <a:solidFill>
                  <a:srgbClr val="0000FF"/>
                </a:solidFill>
                <a:latin typeface="宋体" panose="02010600030101010101" pitchFamily="2" charset="-122"/>
                <a:ea typeface="宋体" panose="02010600030101010101" pitchFamily="2" charset="-122"/>
              </a:rPr>
              <a:t>   4</a:t>
            </a:r>
            <a:r>
              <a:rPr lang="en-US" altLang="zh-CN" sz="2800" b="1" noProof="1">
                <a:solidFill>
                  <a:srgbClr val="0000FF"/>
                </a:solidFill>
                <a:latin typeface="宋体" panose="02010600030101010101" pitchFamily="2" charset="-122"/>
                <a:ea typeface="宋体" panose="02010600030101010101" pitchFamily="2" charset="-122"/>
              </a:rPr>
              <a:t>.</a:t>
            </a:r>
            <a:r>
              <a:rPr lang="zh-CN" altLang="en-US" sz="2800" b="1" noProof="1">
                <a:solidFill>
                  <a:srgbClr val="0000FF"/>
                </a:solidFill>
                <a:latin typeface="宋体" panose="02010600030101010101" pitchFamily="2" charset="-122"/>
                <a:ea typeface="宋体" panose="02010600030101010101" pitchFamily="2" charset="-122"/>
              </a:rPr>
              <a:t>侍中、侍</a:t>
            </a:r>
            <a:r>
              <a:rPr lang="zh-CN" altLang="en-US" sz="2800" b="1" noProof="1" smtClean="0">
                <a:solidFill>
                  <a:srgbClr val="0000FF"/>
                </a:solidFill>
                <a:latin typeface="宋体" panose="02010600030101010101" pitchFamily="2" charset="-122"/>
                <a:ea typeface="宋体" panose="02010600030101010101" pitchFamily="2" charset="-122"/>
              </a:rPr>
              <a:t>郎</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郭</a:t>
            </a:r>
            <a:r>
              <a:rPr lang="zh-CN" altLang="en-US" sz="2800" b="1" noProof="1">
                <a:solidFill>
                  <a:srgbClr val="0000FF"/>
                </a:solidFill>
                <a:latin typeface="宋体" panose="02010600030101010101" pitchFamily="2" charset="-122"/>
                <a:ea typeface="宋体" panose="02010600030101010101" pitchFamily="2" charset="-122"/>
              </a:rPr>
              <a:t>攸之、费祎、董允等，此皆良实，志虑忠纯，是</a:t>
            </a:r>
            <a:r>
              <a:rPr lang="zh-CN" altLang="en-US" sz="2800" b="1" noProof="1" smtClean="0">
                <a:solidFill>
                  <a:srgbClr val="0000FF"/>
                </a:solidFill>
                <a:latin typeface="宋体" panose="02010600030101010101" pitchFamily="2" charset="-122"/>
                <a:ea typeface="宋体" panose="02010600030101010101" pitchFamily="2" charset="-122"/>
              </a:rPr>
              <a:t>以</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先</a:t>
            </a:r>
            <a:r>
              <a:rPr lang="zh-CN" altLang="en-US" sz="2800" b="1" noProof="1">
                <a:solidFill>
                  <a:srgbClr val="0000FF"/>
                </a:solidFill>
                <a:latin typeface="宋体" panose="02010600030101010101" pitchFamily="2" charset="-122"/>
                <a:ea typeface="宋体" panose="02010600030101010101" pitchFamily="2" charset="-122"/>
              </a:rPr>
              <a:t>帝简</a:t>
            </a:r>
            <a:r>
              <a:rPr lang="zh-CN" altLang="en-US" sz="2800" b="1" noProof="1" smtClean="0">
                <a:solidFill>
                  <a:srgbClr val="0000FF"/>
                </a:solidFill>
                <a:latin typeface="宋体" panose="02010600030101010101" pitchFamily="2" charset="-122"/>
                <a:ea typeface="宋体" panose="02010600030101010101" pitchFamily="2" charset="-122"/>
              </a:rPr>
              <a:t>拔</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以</a:t>
            </a:r>
            <a:r>
              <a:rPr lang="zh-CN" altLang="en-US" sz="2800" b="1" noProof="1">
                <a:solidFill>
                  <a:srgbClr val="0000FF"/>
                </a:solidFill>
                <a:latin typeface="宋体" panose="02010600030101010101" pitchFamily="2" charset="-122"/>
                <a:ea typeface="宋体" panose="02010600030101010101" pitchFamily="2" charset="-122"/>
              </a:rPr>
              <a:t>遗陛下。</a:t>
            </a:r>
            <a:endParaRPr lang="zh-CN" altLang="en-US" sz="2800" b="1" noProof="1">
              <a:solidFill>
                <a:srgbClr val="0000FF"/>
              </a:solidFill>
              <a:latin typeface="宋体" panose="02010600030101010101" pitchFamily="2" charset="-122"/>
              <a:ea typeface="宋体" panose="02010600030101010101" pitchFamily="2" charset="-122"/>
            </a:endParaRPr>
          </a:p>
          <a:p>
            <a:pPr>
              <a:buFont typeface="Arial" panose="020B0604020202020204" pitchFamily="34" charset="0"/>
              <a:buNone/>
              <a:defRPr/>
            </a:pPr>
            <a:r>
              <a:rPr lang="en-US" altLang="zh-CN" sz="2800" b="1" noProof="1">
                <a:solidFill>
                  <a:srgbClr val="0000FF"/>
                </a:solidFill>
                <a:latin typeface="宋体" panose="02010600030101010101" pitchFamily="2" charset="-122"/>
                <a:ea typeface="宋体" panose="02010600030101010101" pitchFamily="2" charset="-122"/>
              </a:rPr>
              <a:t>	5.</a:t>
            </a:r>
            <a:r>
              <a:rPr lang="zh-CN" altLang="en-US" sz="2800" b="1" noProof="1">
                <a:solidFill>
                  <a:srgbClr val="0000FF"/>
                </a:solidFill>
                <a:latin typeface="宋体" panose="02010600030101010101" pitchFamily="2" charset="-122"/>
                <a:ea typeface="宋体" panose="02010600030101010101" pitchFamily="2" charset="-122"/>
              </a:rPr>
              <a:t>愚以</a:t>
            </a:r>
            <a:r>
              <a:rPr lang="zh-CN" altLang="en-US" sz="2800" b="1" noProof="1" smtClean="0">
                <a:solidFill>
                  <a:srgbClr val="0000FF"/>
                </a:solidFill>
                <a:latin typeface="宋体" panose="02010600030101010101" pitchFamily="2" charset="-122"/>
                <a:ea typeface="宋体" panose="02010600030101010101" pitchFamily="2" charset="-122"/>
              </a:rPr>
              <a:t>为</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营</a:t>
            </a:r>
            <a:r>
              <a:rPr lang="zh-CN" altLang="en-US" sz="2800" b="1" noProof="1">
                <a:solidFill>
                  <a:srgbClr val="0000FF"/>
                </a:solidFill>
                <a:latin typeface="宋体" panose="02010600030101010101" pitchFamily="2" charset="-122"/>
                <a:ea typeface="宋体" panose="02010600030101010101" pitchFamily="2" charset="-122"/>
              </a:rPr>
              <a:t>中之事，悉以咨之，必能</a:t>
            </a:r>
            <a:r>
              <a:rPr lang="zh-CN" altLang="en-US" sz="2800" b="1" noProof="1" smtClean="0">
                <a:solidFill>
                  <a:srgbClr val="0000FF"/>
                </a:solidFill>
                <a:latin typeface="宋体" panose="02010600030101010101" pitchFamily="2" charset="-122"/>
                <a:ea typeface="宋体" panose="02010600030101010101" pitchFamily="2" charset="-122"/>
              </a:rPr>
              <a:t>使</a:t>
            </a:r>
            <a:r>
              <a:rPr lang="en-US" altLang="zh-CN" sz="2800" b="1" noProof="1" smtClean="0">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r>
              <a:rPr lang="zh-CN" altLang="en-US" sz="2800" b="1" noProof="1" smtClean="0">
                <a:solidFill>
                  <a:srgbClr val="0000FF"/>
                </a:solidFill>
                <a:latin typeface="宋体" panose="02010600030101010101" pitchFamily="2" charset="-122"/>
                <a:ea typeface="宋体" panose="02010600030101010101" pitchFamily="2" charset="-122"/>
              </a:rPr>
              <a:t>行</a:t>
            </a:r>
            <a:r>
              <a:rPr lang="zh-CN" altLang="en-US" sz="2800" b="1" noProof="1">
                <a:solidFill>
                  <a:srgbClr val="0000FF"/>
                </a:solidFill>
                <a:latin typeface="宋体" panose="02010600030101010101" pitchFamily="2" charset="-122"/>
                <a:ea typeface="宋体" panose="02010600030101010101" pitchFamily="2" charset="-122"/>
              </a:rPr>
              <a:t>阵和睦，优劣得所。</a:t>
            </a:r>
            <a:endParaRPr lang="zh-CN" altLang="en-US" sz="2800" b="1" noProof="1">
              <a:solidFill>
                <a:srgbClr val="0000FF"/>
              </a:solidFill>
              <a:latin typeface="宋体" panose="02010600030101010101" pitchFamily="2" charset="-122"/>
              <a:ea typeface="宋体" panose="02010600030101010101" pitchFamily="2" charset="-122"/>
            </a:endParaRPr>
          </a:p>
        </p:txBody>
      </p:sp>
      <p:sp>
        <p:nvSpPr>
          <p:cNvPr id="8" name="MH_Entry_1"/>
          <p:cNvSpPr>
            <a:spLocks noChangeArrowheads="1"/>
          </p:cNvSpPr>
          <p:nvPr/>
        </p:nvSpPr>
        <p:spPr bwMode="auto">
          <a:xfrm flipH="1">
            <a:off x="1069894" y="407834"/>
            <a:ext cx="2792615" cy="713740"/>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9" name="TextBox 18"/>
          <p:cNvSpPr txBox="1"/>
          <p:nvPr/>
        </p:nvSpPr>
        <p:spPr>
          <a:xfrm>
            <a:off x="1289538" y="440219"/>
            <a:ext cx="2329191" cy="586105"/>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读</a:t>
            </a:r>
            <a:r>
              <a:rPr lang="zh-CN" altLang="en-US" sz="3200" b="1" dirty="0" smtClean="0">
                <a:solidFill>
                  <a:schemeClr val="bg1"/>
                </a:solidFill>
                <a:latin typeface="思源宋体 CN SemiBold" panose="02020600000000000000" charset="-122"/>
                <a:ea typeface="思源宋体 CN SemiBold" panose="02020600000000000000" charset="-122"/>
              </a:rPr>
              <a:t>准句读</a:t>
            </a:r>
            <a:endParaRPr lang="zh-CN" altLang="en-US" sz="3200" b="1" dirty="0">
              <a:solidFill>
                <a:schemeClr val="bg1"/>
              </a:solidFill>
              <a:latin typeface="思源宋体 CN SemiBold" panose="02020600000000000000" charset="-122"/>
              <a:ea typeface="思源宋体 CN SemiBold" panose="02020600000000000000" charset="-122"/>
            </a:endParaRPr>
          </a:p>
        </p:txBody>
      </p:sp>
      <p:sp>
        <p:nvSpPr>
          <p:cNvPr id="2" name="矩形 1"/>
          <p:cNvSpPr/>
          <p:nvPr/>
        </p:nvSpPr>
        <p:spPr>
          <a:xfrm>
            <a:off x="1193811" y="1309209"/>
            <a:ext cx="5054589" cy="523220"/>
          </a:xfrm>
          <a:prstGeom prst="rect">
            <a:avLst/>
          </a:prstGeom>
        </p:spPr>
        <p:txBody>
          <a:bodyPr wrap="none">
            <a:spAutoFit/>
          </a:bodyPr>
          <a:lstStyle/>
          <a:p>
            <a:r>
              <a:rPr lang="zh-CN" altLang="en-US" sz="2800" b="1" noProof="1">
                <a:solidFill>
                  <a:srgbClr val="0000FF"/>
                </a:solidFill>
                <a:latin typeface="宋体" panose="02010600030101010101" pitchFamily="2" charset="-122"/>
                <a:ea typeface="宋体" panose="02010600030101010101" pitchFamily="2" charset="-122"/>
              </a:rPr>
              <a:t>给下</a:t>
            </a:r>
            <a:r>
              <a:rPr lang="zh-CN" altLang="en-US" sz="2800" b="1" noProof="1" smtClean="0">
                <a:solidFill>
                  <a:srgbClr val="0000FF"/>
                </a:solidFill>
                <a:latin typeface="宋体" panose="02010600030101010101" pitchFamily="2" charset="-122"/>
                <a:ea typeface="宋体" panose="02010600030101010101" pitchFamily="2" charset="-122"/>
              </a:rPr>
              <a:t>列句子断句，用“</a:t>
            </a:r>
            <a:r>
              <a:rPr lang="en-US" altLang="zh-CN" sz="2800" b="1" noProof="1" smtClean="0">
                <a:solidFill>
                  <a:srgbClr val="0000FF"/>
                </a:solidFill>
                <a:latin typeface="宋体" panose="02010600030101010101" pitchFamily="2" charset="-122"/>
                <a:ea typeface="宋体" panose="02010600030101010101" pitchFamily="2" charset="-122"/>
              </a:rPr>
              <a:t>/</a:t>
            </a:r>
            <a:r>
              <a:rPr lang="zh-CN" altLang="en-US" sz="2800" b="1" noProof="1" smtClean="0">
                <a:solidFill>
                  <a:srgbClr val="0000FF"/>
                </a:solidFill>
                <a:latin typeface="宋体" panose="02010600030101010101" pitchFamily="2" charset="-122"/>
                <a:ea typeface="宋体" panose="02010600030101010101" pitchFamily="2" charset="-122"/>
              </a:rPr>
              <a:t>”表示</a:t>
            </a:r>
            <a:endParaRPr lang="zh-CN" altLang="en-US" sz="2800" dirty="0"/>
          </a:p>
        </p:txBody>
      </p:sp>
      <p:sp>
        <p:nvSpPr>
          <p:cNvPr id="4" name="矩形 3"/>
          <p:cNvSpPr/>
          <p:nvPr/>
        </p:nvSpPr>
        <p:spPr>
          <a:xfrm>
            <a:off x="3852790" y="1955562"/>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5" name="矩形 4"/>
          <p:cNvSpPr/>
          <p:nvPr/>
        </p:nvSpPr>
        <p:spPr>
          <a:xfrm>
            <a:off x="6510180" y="1955562"/>
            <a:ext cx="482824"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r>
              <a:rPr lang="en-US" altLang="zh-CN"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endParaRPr lang="zh-CN" altLang="en-US" dirty="0"/>
          </a:p>
        </p:txBody>
      </p:sp>
      <p:sp>
        <p:nvSpPr>
          <p:cNvPr id="6" name="矩形 5"/>
          <p:cNvSpPr/>
          <p:nvPr/>
        </p:nvSpPr>
        <p:spPr>
          <a:xfrm>
            <a:off x="9189015" y="1932939"/>
            <a:ext cx="482824"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r>
              <a:rPr lang="en-US" altLang="zh-CN"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endParaRPr lang="zh-CN" altLang="en-US" dirty="0"/>
          </a:p>
        </p:txBody>
      </p:sp>
      <p:sp>
        <p:nvSpPr>
          <p:cNvPr id="11" name="矩形 10"/>
          <p:cNvSpPr/>
          <p:nvPr/>
        </p:nvSpPr>
        <p:spPr>
          <a:xfrm>
            <a:off x="11209505" y="1955562"/>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2" name="矩形 11"/>
          <p:cNvSpPr/>
          <p:nvPr/>
        </p:nvSpPr>
        <p:spPr>
          <a:xfrm>
            <a:off x="2123217" y="2811859"/>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4" name="矩形 13"/>
          <p:cNvSpPr/>
          <p:nvPr/>
        </p:nvSpPr>
        <p:spPr>
          <a:xfrm>
            <a:off x="3910039" y="2811859"/>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5" name="矩形 14"/>
          <p:cNvSpPr/>
          <p:nvPr/>
        </p:nvSpPr>
        <p:spPr>
          <a:xfrm>
            <a:off x="7540041" y="2811859"/>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6" name="矩形 15"/>
          <p:cNvSpPr/>
          <p:nvPr/>
        </p:nvSpPr>
        <p:spPr>
          <a:xfrm>
            <a:off x="10697909" y="2846848"/>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7" name="矩形 16"/>
          <p:cNvSpPr/>
          <p:nvPr/>
        </p:nvSpPr>
        <p:spPr>
          <a:xfrm>
            <a:off x="4275845" y="3687265"/>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8" name="矩形 17"/>
          <p:cNvSpPr/>
          <p:nvPr/>
        </p:nvSpPr>
        <p:spPr>
          <a:xfrm>
            <a:off x="2537962" y="3663767"/>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19" name="矩形 18"/>
          <p:cNvSpPr/>
          <p:nvPr/>
        </p:nvSpPr>
        <p:spPr>
          <a:xfrm>
            <a:off x="8241790" y="3641191"/>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0" name="矩形 19"/>
          <p:cNvSpPr/>
          <p:nvPr/>
        </p:nvSpPr>
        <p:spPr>
          <a:xfrm>
            <a:off x="1050186" y="4063041"/>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1" name="矩形 20"/>
          <p:cNvSpPr/>
          <p:nvPr/>
        </p:nvSpPr>
        <p:spPr>
          <a:xfrm>
            <a:off x="5392264" y="4063041"/>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2" name="矩形 21"/>
          <p:cNvSpPr/>
          <p:nvPr/>
        </p:nvSpPr>
        <p:spPr>
          <a:xfrm>
            <a:off x="1415992" y="4913646"/>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3" name="矩形 22"/>
          <p:cNvSpPr/>
          <p:nvPr/>
        </p:nvSpPr>
        <p:spPr>
          <a:xfrm>
            <a:off x="3138162" y="4940227"/>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4" name="矩形 23"/>
          <p:cNvSpPr/>
          <p:nvPr/>
        </p:nvSpPr>
        <p:spPr>
          <a:xfrm>
            <a:off x="2720865" y="5365860"/>
            <a:ext cx="365806"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800" dirty="0"/>
          </a:p>
        </p:txBody>
      </p:sp>
      <p:sp>
        <p:nvSpPr>
          <p:cNvPr id="25" name="矩形 24"/>
          <p:cNvSpPr/>
          <p:nvPr/>
        </p:nvSpPr>
        <p:spPr>
          <a:xfrm>
            <a:off x="7578782" y="5365860"/>
            <a:ext cx="546945" cy="523220"/>
          </a:xfrm>
          <a:prstGeom prst="rect">
            <a:avLst/>
          </a:prstGeom>
        </p:spPr>
        <p:txBody>
          <a:bodyPr wrap="none">
            <a:spAutoFit/>
          </a:bodyPr>
          <a:lstStyle/>
          <a:p>
            <a:r>
              <a:rPr lang="en-US" altLang="zh-CN" sz="28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 </a:t>
            </a:r>
            <a:endParaRPr lang="zh-CN" altLang="en-US" sz="2800" dirty="0"/>
          </a:p>
        </p:txBody>
      </p:sp>
      <p:sp>
        <p:nvSpPr>
          <p:cNvPr id="3" name="矩形 2"/>
          <p:cNvSpPr/>
          <p:nvPr/>
        </p:nvSpPr>
        <p:spPr>
          <a:xfrm>
            <a:off x="3535866" y="3276600"/>
            <a:ext cx="340158" cy="461665"/>
          </a:xfrm>
          <a:prstGeom prst="rect">
            <a:avLst/>
          </a:prstGeom>
        </p:spPr>
        <p:txBody>
          <a:bodyPr wrap="none">
            <a:spAutoFit/>
          </a:bodyPr>
          <a:lstStyle/>
          <a:p>
            <a:r>
              <a:rPr lang="en-US" altLang="zh-CN" sz="2400" b="1" noProof="1">
                <a:solidFill>
                  <a:schemeClr val="folHlink"/>
                </a:solidFill>
                <a:effectLst>
                  <a:outerShdw blurRad="38100" dist="38100" dir="2700000">
                    <a:srgbClr val="000000"/>
                  </a:outerShdw>
                </a:effectLst>
                <a:latin typeface="宋体" panose="02010600030101010101" pitchFamily="2" charset="-122"/>
                <a:ea typeface="宋体" panose="02010600030101010101" pitchFamily="2" charset="-122"/>
              </a:rPr>
              <a:t>/</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1869"/>
                                        </p:tgtEl>
                                        <p:attrNameLst>
                                          <p:attrName>style.visibility</p:attrName>
                                        </p:attrNameLst>
                                      </p:cBhvr>
                                      <p:to>
                                        <p:strVal val="visible"/>
                                      </p:to>
                                    </p:set>
                                    <p:animEffect transition="in" filter="circle(in)">
                                      <p:cBhvr>
                                        <p:cTn id="7" dur="2000"/>
                                        <p:tgtEl>
                                          <p:spTgt spid="1218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80">
                                          <p:stCondLst>
                                            <p:cond delay="0"/>
                                          </p:stCondLst>
                                        </p:cTn>
                                        <p:tgtEl>
                                          <p:spTgt spid="16"/>
                                        </p:tgtEl>
                                      </p:cBhvr>
                                    </p:animEffect>
                                    <p:anim calcmode="lin" valueType="num">
                                      <p:cBhvr>
                                        <p:cTn id="9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7" dur="26">
                                          <p:stCondLst>
                                            <p:cond delay="650"/>
                                          </p:stCondLst>
                                        </p:cTn>
                                        <p:tgtEl>
                                          <p:spTgt spid="16"/>
                                        </p:tgtEl>
                                      </p:cBhvr>
                                      <p:to x="100000" y="60000"/>
                                    </p:animScale>
                                    <p:animScale>
                                      <p:cBhvr>
                                        <p:cTn id="98" dur="166" decel="50000">
                                          <p:stCondLst>
                                            <p:cond delay="676"/>
                                          </p:stCondLst>
                                        </p:cTn>
                                        <p:tgtEl>
                                          <p:spTgt spid="16"/>
                                        </p:tgtEl>
                                      </p:cBhvr>
                                      <p:to x="100000" y="100000"/>
                                    </p:animScale>
                                    <p:animScale>
                                      <p:cBhvr>
                                        <p:cTn id="99" dur="26">
                                          <p:stCondLst>
                                            <p:cond delay="1312"/>
                                          </p:stCondLst>
                                        </p:cTn>
                                        <p:tgtEl>
                                          <p:spTgt spid="16"/>
                                        </p:tgtEl>
                                      </p:cBhvr>
                                      <p:to x="100000" y="80000"/>
                                    </p:animScale>
                                    <p:animScale>
                                      <p:cBhvr>
                                        <p:cTn id="100" dur="166" decel="50000">
                                          <p:stCondLst>
                                            <p:cond delay="1338"/>
                                          </p:stCondLst>
                                        </p:cTn>
                                        <p:tgtEl>
                                          <p:spTgt spid="16"/>
                                        </p:tgtEl>
                                      </p:cBhvr>
                                      <p:to x="100000" y="100000"/>
                                    </p:animScale>
                                    <p:animScale>
                                      <p:cBhvr>
                                        <p:cTn id="101" dur="26">
                                          <p:stCondLst>
                                            <p:cond delay="1642"/>
                                          </p:stCondLst>
                                        </p:cTn>
                                        <p:tgtEl>
                                          <p:spTgt spid="16"/>
                                        </p:tgtEl>
                                      </p:cBhvr>
                                      <p:to x="100000" y="90000"/>
                                    </p:animScale>
                                    <p:animScale>
                                      <p:cBhvr>
                                        <p:cTn id="102" dur="166" decel="50000">
                                          <p:stCondLst>
                                            <p:cond delay="1668"/>
                                          </p:stCondLst>
                                        </p:cTn>
                                        <p:tgtEl>
                                          <p:spTgt spid="16"/>
                                        </p:tgtEl>
                                      </p:cBhvr>
                                      <p:to x="100000" y="100000"/>
                                    </p:animScale>
                                    <p:animScale>
                                      <p:cBhvr>
                                        <p:cTn id="103" dur="26">
                                          <p:stCondLst>
                                            <p:cond delay="1808"/>
                                          </p:stCondLst>
                                        </p:cTn>
                                        <p:tgtEl>
                                          <p:spTgt spid="16"/>
                                        </p:tgtEl>
                                      </p:cBhvr>
                                      <p:to x="100000" y="95000"/>
                                    </p:animScale>
                                    <p:animScale>
                                      <p:cBhvr>
                                        <p:cTn id="104" dur="166" decel="50000">
                                          <p:stCondLst>
                                            <p:cond delay="1834"/>
                                          </p:stCondLst>
                                        </p:cTn>
                                        <p:tgtEl>
                                          <p:spTgt spid="16"/>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0" end="0"/>
                                            </p:txEl>
                                          </p:spTgt>
                                        </p:tgtEl>
                                        <p:attrNameLst>
                                          <p:attrName>style.visibility</p:attrName>
                                        </p:attrNameLst>
                                      </p:cBhvr>
                                      <p:to>
                                        <p:strVal val="visible"/>
                                      </p:to>
                                    </p:set>
                                    <p:anim calcmode="lin" valueType="num">
                                      <p:cBhvr additive="base">
                                        <p:cTn id="10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8">
                                            <p:txEl>
                                              <p:pRg st="0" end="0"/>
                                            </p:txEl>
                                          </p:spTgt>
                                        </p:tgtEl>
                                        <p:attrNameLst>
                                          <p:attrName>style.visibility</p:attrName>
                                        </p:attrNameLst>
                                      </p:cBhvr>
                                      <p:to>
                                        <p:strVal val="visible"/>
                                      </p:to>
                                    </p:set>
                                    <p:anim calcmode="lin" valueType="num">
                                      <p:cBhvr additive="base">
                                        <p:cTn id="11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7">
                                            <p:txEl>
                                              <p:pRg st="0" end="0"/>
                                            </p:txEl>
                                          </p:spTgt>
                                        </p:tgtEl>
                                        <p:attrNameLst>
                                          <p:attrName>style.visibility</p:attrName>
                                        </p:attrNameLst>
                                      </p:cBhvr>
                                      <p:to>
                                        <p:strVal val="visible"/>
                                      </p:to>
                                    </p:set>
                                    <p:anim calcmode="lin" valueType="num">
                                      <p:cBhvr additive="base">
                                        <p:cTn id="1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9">
                                            <p:txEl>
                                              <p:pRg st="0" end="0"/>
                                            </p:txEl>
                                          </p:spTgt>
                                        </p:tgtEl>
                                        <p:attrNameLst>
                                          <p:attrName>style.visibility</p:attrName>
                                        </p:attrNameLst>
                                      </p:cBhvr>
                                      <p:to>
                                        <p:strVal val="visible"/>
                                      </p:to>
                                    </p:set>
                                    <p:anim calcmode="lin" valueType="num">
                                      <p:cBhvr additive="base">
                                        <p:cTn id="12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20">
                                            <p:txEl>
                                              <p:pRg st="0" end="0"/>
                                            </p:txEl>
                                          </p:spTgt>
                                        </p:tgtEl>
                                        <p:attrNameLst>
                                          <p:attrName>style.visibility</p:attrName>
                                        </p:attrNameLst>
                                      </p:cBhvr>
                                      <p:to>
                                        <p:strVal val="visible"/>
                                      </p:to>
                                    </p:set>
                                    <p:anim calcmode="lin" valueType="num">
                                      <p:cBhvr additive="base">
                                        <p:cTn id="1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21">
                                            <p:txEl>
                                              <p:pRg st="0" end="0"/>
                                            </p:txEl>
                                          </p:spTgt>
                                        </p:tgtEl>
                                        <p:attrNameLst>
                                          <p:attrName>style.visibility</p:attrName>
                                        </p:attrNameLst>
                                      </p:cBhvr>
                                      <p:to>
                                        <p:strVal val="visible"/>
                                      </p:to>
                                    </p:set>
                                    <p:anim calcmode="lin" valueType="num">
                                      <p:cBhvr additive="base">
                                        <p:cTn id="1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22">
                                            <p:txEl>
                                              <p:pRg st="0" end="0"/>
                                            </p:txEl>
                                          </p:spTgt>
                                        </p:tgtEl>
                                        <p:attrNameLst>
                                          <p:attrName>style.visibility</p:attrName>
                                        </p:attrNameLst>
                                      </p:cBhvr>
                                      <p:to>
                                        <p:strVal val="visible"/>
                                      </p:to>
                                    </p:set>
                                    <p:animEffect transition="in" filter="wipe(down)">
                                      <p:cBhvr>
                                        <p:cTn id="145" dur="580">
                                          <p:stCondLst>
                                            <p:cond delay="0"/>
                                          </p:stCondLst>
                                        </p:cTn>
                                        <p:tgtEl>
                                          <p:spTgt spid="22">
                                            <p:txEl>
                                              <p:pRg st="0" end="0"/>
                                            </p:txEl>
                                          </p:spTgt>
                                        </p:tgtEl>
                                      </p:cBhvr>
                                    </p:animEffect>
                                    <p:anim calcmode="lin" valueType="num">
                                      <p:cBhvr>
                                        <p:cTn id="146"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22">
                                            <p:txEl>
                                              <p:pRg st="0" end="0"/>
                                            </p:txEl>
                                          </p:spTgt>
                                        </p:tgtEl>
                                      </p:cBhvr>
                                      <p:to x="100000" y="60000"/>
                                    </p:animScale>
                                    <p:animScale>
                                      <p:cBhvr>
                                        <p:cTn id="152" dur="166" decel="50000">
                                          <p:stCondLst>
                                            <p:cond delay="676"/>
                                          </p:stCondLst>
                                        </p:cTn>
                                        <p:tgtEl>
                                          <p:spTgt spid="22">
                                            <p:txEl>
                                              <p:pRg st="0" end="0"/>
                                            </p:txEl>
                                          </p:spTgt>
                                        </p:tgtEl>
                                      </p:cBhvr>
                                      <p:to x="100000" y="100000"/>
                                    </p:animScale>
                                    <p:animScale>
                                      <p:cBhvr>
                                        <p:cTn id="153" dur="26">
                                          <p:stCondLst>
                                            <p:cond delay="1312"/>
                                          </p:stCondLst>
                                        </p:cTn>
                                        <p:tgtEl>
                                          <p:spTgt spid="22">
                                            <p:txEl>
                                              <p:pRg st="0" end="0"/>
                                            </p:txEl>
                                          </p:spTgt>
                                        </p:tgtEl>
                                      </p:cBhvr>
                                      <p:to x="100000" y="80000"/>
                                    </p:animScale>
                                    <p:animScale>
                                      <p:cBhvr>
                                        <p:cTn id="154" dur="166" decel="50000">
                                          <p:stCondLst>
                                            <p:cond delay="1338"/>
                                          </p:stCondLst>
                                        </p:cTn>
                                        <p:tgtEl>
                                          <p:spTgt spid="22">
                                            <p:txEl>
                                              <p:pRg st="0" end="0"/>
                                            </p:txEl>
                                          </p:spTgt>
                                        </p:tgtEl>
                                      </p:cBhvr>
                                      <p:to x="100000" y="100000"/>
                                    </p:animScale>
                                    <p:animScale>
                                      <p:cBhvr>
                                        <p:cTn id="155" dur="26">
                                          <p:stCondLst>
                                            <p:cond delay="1642"/>
                                          </p:stCondLst>
                                        </p:cTn>
                                        <p:tgtEl>
                                          <p:spTgt spid="22">
                                            <p:txEl>
                                              <p:pRg st="0" end="0"/>
                                            </p:txEl>
                                          </p:spTgt>
                                        </p:tgtEl>
                                      </p:cBhvr>
                                      <p:to x="100000" y="90000"/>
                                    </p:animScale>
                                    <p:animScale>
                                      <p:cBhvr>
                                        <p:cTn id="156" dur="166" decel="50000">
                                          <p:stCondLst>
                                            <p:cond delay="1668"/>
                                          </p:stCondLst>
                                        </p:cTn>
                                        <p:tgtEl>
                                          <p:spTgt spid="22">
                                            <p:txEl>
                                              <p:pRg st="0" end="0"/>
                                            </p:txEl>
                                          </p:spTgt>
                                        </p:tgtEl>
                                      </p:cBhvr>
                                      <p:to x="100000" y="100000"/>
                                    </p:animScale>
                                    <p:animScale>
                                      <p:cBhvr>
                                        <p:cTn id="157" dur="26">
                                          <p:stCondLst>
                                            <p:cond delay="1808"/>
                                          </p:stCondLst>
                                        </p:cTn>
                                        <p:tgtEl>
                                          <p:spTgt spid="22">
                                            <p:txEl>
                                              <p:pRg st="0" end="0"/>
                                            </p:txEl>
                                          </p:spTgt>
                                        </p:tgtEl>
                                      </p:cBhvr>
                                      <p:to x="100000" y="95000"/>
                                    </p:animScale>
                                    <p:animScale>
                                      <p:cBhvr>
                                        <p:cTn id="158" dur="166" decel="50000">
                                          <p:stCondLst>
                                            <p:cond delay="1834"/>
                                          </p:stCondLst>
                                        </p:cTn>
                                        <p:tgtEl>
                                          <p:spTgt spid="22">
                                            <p:txEl>
                                              <p:pRg st="0" end="0"/>
                                            </p:txEl>
                                          </p:spTgt>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23">
                                            <p:txEl>
                                              <p:pRg st="0" end="0"/>
                                            </p:txEl>
                                          </p:spTgt>
                                        </p:tgtEl>
                                        <p:attrNameLst>
                                          <p:attrName>style.visibility</p:attrName>
                                        </p:attrNameLst>
                                      </p:cBhvr>
                                      <p:to>
                                        <p:strVal val="visible"/>
                                      </p:to>
                                    </p:set>
                                    <p:animEffect transition="in" filter="wipe(down)">
                                      <p:cBhvr>
                                        <p:cTn id="163" dur="580">
                                          <p:stCondLst>
                                            <p:cond delay="0"/>
                                          </p:stCondLst>
                                        </p:cTn>
                                        <p:tgtEl>
                                          <p:spTgt spid="23">
                                            <p:txEl>
                                              <p:pRg st="0" end="0"/>
                                            </p:txEl>
                                          </p:spTgt>
                                        </p:tgtEl>
                                      </p:cBhvr>
                                    </p:animEffect>
                                    <p:anim calcmode="lin" valueType="num">
                                      <p:cBhvr>
                                        <p:cTn id="164" dur="1822" tmFilter="0,0; 0.14,0.36; 0.43,0.73; 0.71,0.91; 1.0,1.0">
                                          <p:stCondLst>
                                            <p:cond delay="0"/>
                                          </p:stCondLst>
                                        </p:cTn>
                                        <p:tgtEl>
                                          <p:spTgt spid="23">
                                            <p:txEl>
                                              <p:pRg st="0" end="0"/>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23">
                                            <p:txEl>
                                              <p:pRg st="0" end="0"/>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23">
                                            <p:txEl>
                                              <p:pRg st="0" end="0"/>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23">
                                            <p:txEl>
                                              <p:pRg st="0" end="0"/>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23">
                                            <p:txEl>
                                              <p:pRg st="0" end="0"/>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23">
                                            <p:txEl>
                                              <p:pRg st="0" end="0"/>
                                            </p:txEl>
                                          </p:spTgt>
                                        </p:tgtEl>
                                      </p:cBhvr>
                                      <p:to x="100000" y="60000"/>
                                    </p:animScale>
                                    <p:animScale>
                                      <p:cBhvr>
                                        <p:cTn id="170" dur="166" decel="50000">
                                          <p:stCondLst>
                                            <p:cond delay="676"/>
                                          </p:stCondLst>
                                        </p:cTn>
                                        <p:tgtEl>
                                          <p:spTgt spid="23">
                                            <p:txEl>
                                              <p:pRg st="0" end="0"/>
                                            </p:txEl>
                                          </p:spTgt>
                                        </p:tgtEl>
                                      </p:cBhvr>
                                      <p:to x="100000" y="100000"/>
                                    </p:animScale>
                                    <p:animScale>
                                      <p:cBhvr>
                                        <p:cTn id="171" dur="26">
                                          <p:stCondLst>
                                            <p:cond delay="1312"/>
                                          </p:stCondLst>
                                        </p:cTn>
                                        <p:tgtEl>
                                          <p:spTgt spid="23">
                                            <p:txEl>
                                              <p:pRg st="0" end="0"/>
                                            </p:txEl>
                                          </p:spTgt>
                                        </p:tgtEl>
                                      </p:cBhvr>
                                      <p:to x="100000" y="80000"/>
                                    </p:animScale>
                                    <p:animScale>
                                      <p:cBhvr>
                                        <p:cTn id="172" dur="166" decel="50000">
                                          <p:stCondLst>
                                            <p:cond delay="1338"/>
                                          </p:stCondLst>
                                        </p:cTn>
                                        <p:tgtEl>
                                          <p:spTgt spid="23">
                                            <p:txEl>
                                              <p:pRg st="0" end="0"/>
                                            </p:txEl>
                                          </p:spTgt>
                                        </p:tgtEl>
                                      </p:cBhvr>
                                      <p:to x="100000" y="100000"/>
                                    </p:animScale>
                                    <p:animScale>
                                      <p:cBhvr>
                                        <p:cTn id="173" dur="26">
                                          <p:stCondLst>
                                            <p:cond delay="1642"/>
                                          </p:stCondLst>
                                        </p:cTn>
                                        <p:tgtEl>
                                          <p:spTgt spid="23">
                                            <p:txEl>
                                              <p:pRg st="0" end="0"/>
                                            </p:txEl>
                                          </p:spTgt>
                                        </p:tgtEl>
                                      </p:cBhvr>
                                      <p:to x="100000" y="90000"/>
                                    </p:animScale>
                                    <p:animScale>
                                      <p:cBhvr>
                                        <p:cTn id="174" dur="166" decel="50000">
                                          <p:stCondLst>
                                            <p:cond delay="1668"/>
                                          </p:stCondLst>
                                        </p:cTn>
                                        <p:tgtEl>
                                          <p:spTgt spid="23">
                                            <p:txEl>
                                              <p:pRg st="0" end="0"/>
                                            </p:txEl>
                                          </p:spTgt>
                                        </p:tgtEl>
                                      </p:cBhvr>
                                      <p:to x="100000" y="100000"/>
                                    </p:animScale>
                                    <p:animScale>
                                      <p:cBhvr>
                                        <p:cTn id="175" dur="26">
                                          <p:stCondLst>
                                            <p:cond delay="1808"/>
                                          </p:stCondLst>
                                        </p:cTn>
                                        <p:tgtEl>
                                          <p:spTgt spid="23">
                                            <p:txEl>
                                              <p:pRg st="0" end="0"/>
                                            </p:txEl>
                                          </p:spTgt>
                                        </p:tgtEl>
                                      </p:cBhvr>
                                      <p:to x="100000" y="95000"/>
                                    </p:animScale>
                                    <p:animScale>
                                      <p:cBhvr>
                                        <p:cTn id="176" dur="166" decel="50000">
                                          <p:stCondLst>
                                            <p:cond delay="1834"/>
                                          </p:stCondLst>
                                        </p:cTn>
                                        <p:tgtEl>
                                          <p:spTgt spid="23">
                                            <p:txEl>
                                              <p:pRg st="0" end="0"/>
                                            </p:txEl>
                                          </p:spTgt>
                                        </p:tgtEl>
                                      </p:cBhvr>
                                      <p:to x="100000" y="100000"/>
                                    </p:animScale>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nodeType="clickEffect">
                                  <p:stCondLst>
                                    <p:cond delay="0"/>
                                  </p:stCondLst>
                                  <p:childTnLst>
                                    <p:set>
                                      <p:cBhvr>
                                        <p:cTn id="180" dur="1" fill="hold">
                                          <p:stCondLst>
                                            <p:cond delay="0"/>
                                          </p:stCondLst>
                                        </p:cTn>
                                        <p:tgtEl>
                                          <p:spTgt spid="24">
                                            <p:txEl>
                                              <p:pRg st="0" end="0"/>
                                            </p:txEl>
                                          </p:spTgt>
                                        </p:tgtEl>
                                        <p:attrNameLst>
                                          <p:attrName>style.visibility</p:attrName>
                                        </p:attrNameLst>
                                      </p:cBhvr>
                                      <p:to>
                                        <p:strVal val="visible"/>
                                      </p:to>
                                    </p:set>
                                    <p:animEffect transition="in" filter="wipe(down)">
                                      <p:cBhvr>
                                        <p:cTn id="181" dur="580">
                                          <p:stCondLst>
                                            <p:cond delay="0"/>
                                          </p:stCondLst>
                                        </p:cTn>
                                        <p:tgtEl>
                                          <p:spTgt spid="24">
                                            <p:txEl>
                                              <p:pRg st="0" end="0"/>
                                            </p:txEl>
                                          </p:spTgt>
                                        </p:tgtEl>
                                      </p:cBhvr>
                                    </p:animEffect>
                                    <p:anim calcmode="lin" valueType="num">
                                      <p:cBhvr>
                                        <p:cTn id="182"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24">
                                            <p:txEl>
                                              <p:pRg st="0" end="0"/>
                                            </p:txEl>
                                          </p:spTgt>
                                        </p:tgtEl>
                                      </p:cBhvr>
                                      <p:to x="100000" y="60000"/>
                                    </p:animScale>
                                    <p:animScale>
                                      <p:cBhvr>
                                        <p:cTn id="188" dur="166" decel="50000">
                                          <p:stCondLst>
                                            <p:cond delay="676"/>
                                          </p:stCondLst>
                                        </p:cTn>
                                        <p:tgtEl>
                                          <p:spTgt spid="24">
                                            <p:txEl>
                                              <p:pRg st="0" end="0"/>
                                            </p:txEl>
                                          </p:spTgt>
                                        </p:tgtEl>
                                      </p:cBhvr>
                                      <p:to x="100000" y="100000"/>
                                    </p:animScale>
                                    <p:animScale>
                                      <p:cBhvr>
                                        <p:cTn id="189" dur="26">
                                          <p:stCondLst>
                                            <p:cond delay="1312"/>
                                          </p:stCondLst>
                                        </p:cTn>
                                        <p:tgtEl>
                                          <p:spTgt spid="24">
                                            <p:txEl>
                                              <p:pRg st="0" end="0"/>
                                            </p:txEl>
                                          </p:spTgt>
                                        </p:tgtEl>
                                      </p:cBhvr>
                                      <p:to x="100000" y="80000"/>
                                    </p:animScale>
                                    <p:animScale>
                                      <p:cBhvr>
                                        <p:cTn id="190" dur="166" decel="50000">
                                          <p:stCondLst>
                                            <p:cond delay="1338"/>
                                          </p:stCondLst>
                                        </p:cTn>
                                        <p:tgtEl>
                                          <p:spTgt spid="24">
                                            <p:txEl>
                                              <p:pRg st="0" end="0"/>
                                            </p:txEl>
                                          </p:spTgt>
                                        </p:tgtEl>
                                      </p:cBhvr>
                                      <p:to x="100000" y="100000"/>
                                    </p:animScale>
                                    <p:animScale>
                                      <p:cBhvr>
                                        <p:cTn id="191" dur="26">
                                          <p:stCondLst>
                                            <p:cond delay="1642"/>
                                          </p:stCondLst>
                                        </p:cTn>
                                        <p:tgtEl>
                                          <p:spTgt spid="24">
                                            <p:txEl>
                                              <p:pRg st="0" end="0"/>
                                            </p:txEl>
                                          </p:spTgt>
                                        </p:tgtEl>
                                      </p:cBhvr>
                                      <p:to x="100000" y="90000"/>
                                    </p:animScale>
                                    <p:animScale>
                                      <p:cBhvr>
                                        <p:cTn id="192" dur="166" decel="50000">
                                          <p:stCondLst>
                                            <p:cond delay="1668"/>
                                          </p:stCondLst>
                                        </p:cTn>
                                        <p:tgtEl>
                                          <p:spTgt spid="24">
                                            <p:txEl>
                                              <p:pRg st="0" end="0"/>
                                            </p:txEl>
                                          </p:spTgt>
                                        </p:tgtEl>
                                      </p:cBhvr>
                                      <p:to x="100000" y="100000"/>
                                    </p:animScale>
                                    <p:animScale>
                                      <p:cBhvr>
                                        <p:cTn id="193" dur="26">
                                          <p:stCondLst>
                                            <p:cond delay="1808"/>
                                          </p:stCondLst>
                                        </p:cTn>
                                        <p:tgtEl>
                                          <p:spTgt spid="24">
                                            <p:txEl>
                                              <p:pRg st="0" end="0"/>
                                            </p:txEl>
                                          </p:spTgt>
                                        </p:tgtEl>
                                      </p:cBhvr>
                                      <p:to x="100000" y="95000"/>
                                    </p:animScale>
                                    <p:animScale>
                                      <p:cBhvr>
                                        <p:cTn id="194" dur="166" decel="50000">
                                          <p:stCondLst>
                                            <p:cond delay="1834"/>
                                          </p:stCondLst>
                                        </p:cTn>
                                        <p:tgtEl>
                                          <p:spTgt spid="24">
                                            <p:txEl>
                                              <p:pRg st="0" end="0"/>
                                            </p:txEl>
                                          </p:spTgt>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26" presetClass="entr" presetSubtype="0" fill="hold" nodeType="clickEffect">
                                  <p:stCondLst>
                                    <p:cond delay="0"/>
                                  </p:stCondLst>
                                  <p:childTnLst>
                                    <p:set>
                                      <p:cBhvr>
                                        <p:cTn id="198" dur="1" fill="hold">
                                          <p:stCondLst>
                                            <p:cond delay="0"/>
                                          </p:stCondLst>
                                        </p:cTn>
                                        <p:tgtEl>
                                          <p:spTgt spid="25">
                                            <p:txEl>
                                              <p:pRg st="0" end="0"/>
                                            </p:txEl>
                                          </p:spTgt>
                                        </p:tgtEl>
                                        <p:attrNameLst>
                                          <p:attrName>style.visibility</p:attrName>
                                        </p:attrNameLst>
                                      </p:cBhvr>
                                      <p:to>
                                        <p:strVal val="visible"/>
                                      </p:to>
                                    </p:set>
                                    <p:animEffect transition="in" filter="wipe(down)">
                                      <p:cBhvr>
                                        <p:cTn id="199" dur="580">
                                          <p:stCondLst>
                                            <p:cond delay="0"/>
                                          </p:stCondLst>
                                        </p:cTn>
                                        <p:tgtEl>
                                          <p:spTgt spid="25">
                                            <p:txEl>
                                              <p:pRg st="0" end="0"/>
                                            </p:txEl>
                                          </p:spTgt>
                                        </p:tgtEl>
                                      </p:cBhvr>
                                    </p:animEffect>
                                    <p:anim calcmode="lin" valueType="num">
                                      <p:cBhvr>
                                        <p:cTn id="200"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25">
                                            <p:txEl>
                                              <p:pRg st="0" end="0"/>
                                            </p:txEl>
                                          </p:spTgt>
                                        </p:tgtEl>
                                      </p:cBhvr>
                                      <p:to x="100000" y="60000"/>
                                    </p:animScale>
                                    <p:animScale>
                                      <p:cBhvr>
                                        <p:cTn id="206" dur="166" decel="50000">
                                          <p:stCondLst>
                                            <p:cond delay="676"/>
                                          </p:stCondLst>
                                        </p:cTn>
                                        <p:tgtEl>
                                          <p:spTgt spid="25">
                                            <p:txEl>
                                              <p:pRg st="0" end="0"/>
                                            </p:txEl>
                                          </p:spTgt>
                                        </p:tgtEl>
                                      </p:cBhvr>
                                      <p:to x="100000" y="100000"/>
                                    </p:animScale>
                                    <p:animScale>
                                      <p:cBhvr>
                                        <p:cTn id="207" dur="26">
                                          <p:stCondLst>
                                            <p:cond delay="1312"/>
                                          </p:stCondLst>
                                        </p:cTn>
                                        <p:tgtEl>
                                          <p:spTgt spid="25">
                                            <p:txEl>
                                              <p:pRg st="0" end="0"/>
                                            </p:txEl>
                                          </p:spTgt>
                                        </p:tgtEl>
                                      </p:cBhvr>
                                      <p:to x="100000" y="80000"/>
                                    </p:animScale>
                                    <p:animScale>
                                      <p:cBhvr>
                                        <p:cTn id="208" dur="166" decel="50000">
                                          <p:stCondLst>
                                            <p:cond delay="1338"/>
                                          </p:stCondLst>
                                        </p:cTn>
                                        <p:tgtEl>
                                          <p:spTgt spid="25">
                                            <p:txEl>
                                              <p:pRg st="0" end="0"/>
                                            </p:txEl>
                                          </p:spTgt>
                                        </p:tgtEl>
                                      </p:cBhvr>
                                      <p:to x="100000" y="100000"/>
                                    </p:animScale>
                                    <p:animScale>
                                      <p:cBhvr>
                                        <p:cTn id="209" dur="26">
                                          <p:stCondLst>
                                            <p:cond delay="1642"/>
                                          </p:stCondLst>
                                        </p:cTn>
                                        <p:tgtEl>
                                          <p:spTgt spid="25">
                                            <p:txEl>
                                              <p:pRg st="0" end="0"/>
                                            </p:txEl>
                                          </p:spTgt>
                                        </p:tgtEl>
                                      </p:cBhvr>
                                      <p:to x="100000" y="90000"/>
                                    </p:animScale>
                                    <p:animScale>
                                      <p:cBhvr>
                                        <p:cTn id="210" dur="166" decel="50000">
                                          <p:stCondLst>
                                            <p:cond delay="1668"/>
                                          </p:stCondLst>
                                        </p:cTn>
                                        <p:tgtEl>
                                          <p:spTgt spid="25">
                                            <p:txEl>
                                              <p:pRg st="0" end="0"/>
                                            </p:txEl>
                                          </p:spTgt>
                                        </p:tgtEl>
                                      </p:cBhvr>
                                      <p:to x="100000" y="100000"/>
                                    </p:animScale>
                                    <p:animScale>
                                      <p:cBhvr>
                                        <p:cTn id="211" dur="26">
                                          <p:stCondLst>
                                            <p:cond delay="1808"/>
                                          </p:stCondLst>
                                        </p:cTn>
                                        <p:tgtEl>
                                          <p:spTgt spid="25">
                                            <p:txEl>
                                              <p:pRg st="0" end="0"/>
                                            </p:txEl>
                                          </p:spTgt>
                                        </p:tgtEl>
                                      </p:cBhvr>
                                      <p:to x="100000" y="95000"/>
                                    </p:animScale>
                                    <p:animScale>
                                      <p:cBhvr>
                                        <p:cTn id="212" dur="166" decel="50000">
                                          <p:stCondLst>
                                            <p:cond delay="1834"/>
                                          </p:stCondLst>
                                        </p:cTn>
                                        <p:tgtEl>
                                          <p:spTgt spid="2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9" grpId="0"/>
      <p:bldP spid="4" grpId="0"/>
      <p:bldP spid="5" grpId="0"/>
      <p:bldP spid="6" grpId="0"/>
      <p:bldP spid="11" grpId="0"/>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矩形 118793"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9467" name="矩形 118794"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9468" name="矩形 118795"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19471" name="矩形 118796" descr="中国教育出版网"/>
          <p:cNvSpPr>
            <a:spLocks noChangeArrowheads="1"/>
          </p:cNvSpPr>
          <p:nvPr/>
        </p:nvSpPr>
        <p:spPr bwMode="auto">
          <a:xfrm>
            <a:off x="513147" y="1130595"/>
            <a:ext cx="10960395" cy="490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亲贤臣，远小人，此先汉所以兴隆也；亲小人，远贤臣，此后汉所以倾颓也。先帝在时，每与臣论此事，未尝不叹</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息 </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痛恨</a:t>
            </a:r>
            <a:endParaRPr lang="en-US" altLang="zh-CN" sz="28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）于</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桓、灵也。侍中、尚书、长史、参军，此悉贞良死节之臣，愿陛下亲之信之，则汉室之隆，可计日而</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待也</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臣本布衣，</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躬</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耕于南阳，苟全性命于乱世，不求</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闻达</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于诸侯。先帝不以臣</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卑鄙</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猥</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自</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枉屈</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三顾臣于草庐之中，咨臣以当世之事，由是</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感激</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遂许先帝以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驱驰</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后</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值 </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倾</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覆</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受任于败军之际</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奉</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命于危难之间</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尔 来</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r>
              <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二十有一年矣</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MH_Entry_1"/>
          <p:cNvSpPr>
            <a:spLocks noChangeArrowheads="1"/>
          </p:cNvSpPr>
          <p:nvPr/>
        </p:nvSpPr>
        <p:spPr bwMode="auto">
          <a:xfrm flipH="1">
            <a:off x="1198809" y="376586"/>
            <a:ext cx="2792615" cy="713740"/>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chemeClr val="bg1"/>
                </a:solidFill>
                <a:latin typeface="思源宋体 CN SemiBold" panose="02020600000000000000" charset="-122"/>
                <a:ea typeface="思源宋体 CN SemiBold" panose="02020600000000000000" charset="-122"/>
              </a:rPr>
              <a:t>疏通文意</a:t>
            </a:r>
            <a:endParaRPr lang="zh-CN" altLang="en-US" sz="2800" b="1" dirty="0">
              <a:solidFill>
                <a:schemeClr val="bg1"/>
              </a:solidFill>
              <a:latin typeface="思源宋体 CN SemiBold" panose="02020600000000000000" charset="-122"/>
              <a:ea typeface="思源宋体 CN SemiBold" panose="02020600000000000000" charset="-122"/>
            </a:endParaRPr>
          </a:p>
        </p:txBody>
      </p:sp>
      <p:sp>
        <p:nvSpPr>
          <p:cNvPr id="2" name="矩形 1"/>
          <p:cNvSpPr/>
          <p:nvPr/>
        </p:nvSpPr>
        <p:spPr>
          <a:xfrm>
            <a:off x="945981" y="1979059"/>
            <a:ext cx="2709396"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感到痛心、遗憾</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3860439" y="290578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亲自</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945981" y="3276600"/>
            <a:ext cx="2348720"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有名望，显贵</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7814507" y="3319131"/>
            <a:ext cx="415209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社会地位低微，见识短浅</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矩形 6"/>
          <p:cNvSpPr/>
          <p:nvPr/>
        </p:nvSpPr>
        <p:spPr>
          <a:xfrm>
            <a:off x="2003577" y="3672315"/>
            <a:ext cx="545342"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辱</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4103400" y="3672315"/>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屈尊就卑</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3433601" y="4084884"/>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感奋</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激发</a:t>
            </a:r>
            <a:endPar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矩形 9"/>
          <p:cNvSpPr/>
          <p:nvPr/>
        </p:nvSpPr>
        <p:spPr>
          <a:xfrm>
            <a:off x="8622238" y="4117373"/>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奔走效劳</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2142107" y="4568387"/>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兵败</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11"/>
          <p:cNvSpPr/>
          <p:nvPr/>
        </p:nvSpPr>
        <p:spPr>
          <a:xfrm>
            <a:off x="607070" y="5022862"/>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自那时以来</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animEffect transition="in" filter="circle(in)">
                                      <p:cBhvr>
                                        <p:cTn id="7" dur="2000"/>
                                        <p:tgtEl>
                                          <p:spTgt spid="1947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anim calcmode="lin" valueType="num">
                                      <p:cBhvr>
                                        <p:cTn id="44" dur="2000" fill="hold"/>
                                        <p:tgtEl>
                                          <p:spTgt spid="5"/>
                                        </p:tgtEl>
                                        <p:attrNameLst>
                                          <p:attrName>ppt_w</p:attrName>
                                        </p:attrNameLst>
                                      </p:cBhvr>
                                      <p:tavLst>
                                        <p:tav tm="0" fmla="#ppt_w*sin(2.5*pi*$)">
                                          <p:val>
                                            <p:fltVal val="0"/>
                                          </p:val>
                                        </p:tav>
                                        <p:tav tm="100000">
                                          <p:val>
                                            <p:fltVal val="1"/>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580">
                                          <p:stCondLst>
                                            <p:cond delay="0"/>
                                          </p:stCondLst>
                                        </p:cTn>
                                        <p:tgtEl>
                                          <p:spTgt spid="9"/>
                                        </p:tgtEl>
                                      </p:cBhvr>
                                    </p:animEffect>
                                    <p:anim calcmode="lin" valueType="num">
                                      <p:cBhvr>
                                        <p:cTn id="7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0" dur="26">
                                          <p:stCondLst>
                                            <p:cond delay="650"/>
                                          </p:stCondLst>
                                        </p:cTn>
                                        <p:tgtEl>
                                          <p:spTgt spid="9"/>
                                        </p:tgtEl>
                                      </p:cBhvr>
                                      <p:to x="100000" y="60000"/>
                                    </p:animScale>
                                    <p:animScale>
                                      <p:cBhvr>
                                        <p:cTn id="81" dur="166" decel="50000">
                                          <p:stCondLst>
                                            <p:cond delay="676"/>
                                          </p:stCondLst>
                                        </p:cTn>
                                        <p:tgtEl>
                                          <p:spTgt spid="9"/>
                                        </p:tgtEl>
                                      </p:cBhvr>
                                      <p:to x="100000" y="100000"/>
                                    </p:animScale>
                                    <p:animScale>
                                      <p:cBhvr>
                                        <p:cTn id="82" dur="26">
                                          <p:stCondLst>
                                            <p:cond delay="1312"/>
                                          </p:stCondLst>
                                        </p:cTn>
                                        <p:tgtEl>
                                          <p:spTgt spid="9"/>
                                        </p:tgtEl>
                                      </p:cBhvr>
                                      <p:to x="100000" y="80000"/>
                                    </p:animScale>
                                    <p:animScale>
                                      <p:cBhvr>
                                        <p:cTn id="83" dur="166" decel="50000">
                                          <p:stCondLst>
                                            <p:cond delay="1338"/>
                                          </p:stCondLst>
                                        </p:cTn>
                                        <p:tgtEl>
                                          <p:spTgt spid="9"/>
                                        </p:tgtEl>
                                      </p:cBhvr>
                                      <p:to x="100000" y="100000"/>
                                    </p:animScale>
                                    <p:animScale>
                                      <p:cBhvr>
                                        <p:cTn id="84" dur="26">
                                          <p:stCondLst>
                                            <p:cond delay="1642"/>
                                          </p:stCondLst>
                                        </p:cTn>
                                        <p:tgtEl>
                                          <p:spTgt spid="9"/>
                                        </p:tgtEl>
                                      </p:cBhvr>
                                      <p:to x="100000" y="90000"/>
                                    </p:animScale>
                                    <p:animScale>
                                      <p:cBhvr>
                                        <p:cTn id="85" dur="166" decel="50000">
                                          <p:stCondLst>
                                            <p:cond delay="1668"/>
                                          </p:stCondLst>
                                        </p:cTn>
                                        <p:tgtEl>
                                          <p:spTgt spid="9"/>
                                        </p:tgtEl>
                                      </p:cBhvr>
                                      <p:to x="100000" y="100000"/>
                                    </p:animScale>
                                    <p:animScale>
                                      <p:cBhvr>
                                        <p:cTn id="86" dur="26">
                                          <p:stCondLst>
                                            <p:cond delay="1808"/>
                                          </p:stCondLst>
                                        </p:cTn>
                                        <p:tgtEl>
                                          <p:spTgt spid="9"/>
                                        </p:tgtEl>
                                      </p:cBhvr>
                                      <p:to x="100000" y="95000"/>
                                    </p:animScale>
                                    <p:animScale>
                                      <p:cBhvr>
                                        <p:cTn id="87" dur="166" decel="50000">
                                          <p:stCondLst>
                                            <p:cond delay="1834"/>
                                          </p:stCondLst>
                                        </p:cTn>
                                        <p:tgtEl>
                                          <p:spTgt spid="9"/>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5"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2000"/>
                                        <p:tgtEl>
                                          <p:spTgt spid="10"/>
                                        </p:tgtEl>
                                      </p:cBhvr>
                                    </p:animEffect>
                                    <p:anim calcmode="lin" valueType="num">
                                      <p:cBhvr>
                                        <p:cTn id="93" dur="2000" fill="hold"/>
                                        <p:tgtEl>
                                          <p:spTgt spid="10"/>
                                        </p:tgtEl>
                                        <p:attrNameLst>
                                          <p:attrName>ppt_w</p:attrName>
                                        </p:attrNameLst>
                                      </p:cBhvr>
                                      <p:tavLst>
                                        <p:tav tm="0" fmla="#ppt_w*sin(2.5*pi*$)">
                                          <p:val>
                                            <p:fltVal val="0"/>
                                          </p:val>
                                        </p:tav>
                                        <p:tav tm="100000">
                                          <p:val>
                                            <p:fltVal val="1"/>
                                          </p:val>
                                        </p:tav>
                                      </p:tavLst>
                                    </p:anim>
                                    <p:anim calcmode="lin" valueType="num">
                                      <p:cBhvr>
                                        <p:cTn id="9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2" grpId="0"/>
      <p:bldP spid="3" grpId="0"/>
      <p:bldP spid="4" grpId="0"/>
      <p:bldP spid="5"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9716" y="2142275"/>
            <a:ext cx="10515600" cy="1325563"/>
          </a:xfrm>
        </p:spPr>
        <p:txBody>
          <a:bodyPr>
            <a:normAutofit/>
          </a:bodyPr>
          <a:lstStyle/>
          <a:p>
            <a:r>
              <a:rPr lang="zh-CN" altLang="en-US" sz="6600" dirty="0">
                <a:effectLst/>
                <a:latin typeface="黑体" pitchFamily="49" charset="-122"/>
                <a:ea typeface="黑体" pitchFamily="49" charset="-122"/>
              </a:rPr>
              <a:t>第一课时</a:t>
            </a:r>
            <a:endParaRPr lang="zh-CN" altLang="en-US" sz="6600" dirty="0">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07680" y="619709"/>
            <a:ext cx="5601366"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765545" y="1199569"/>
            <a:ext cx="10473070" cy="4832092"/>
          </a:xfrm>
          <a:prstGeom prst="rect">
            <a:avLst/>
          </a:prstGeom>
        </p:spPr>
        <p:txBody>
          <a:bodyPr wrap="square">
            <a:spAutoFit/>
          </a:bodyPr>
          <a:lstStyle/>
          <a:p>
            <a:pPr indent="249555"/>
            <a:r>
              <a:rPr lang="zh-CN" altLang="en-US" sz="2800" b="1" dirty="0">
                <a:solidFill>
                  <a:schemeClr val="accent4">
                    <a:lumMod val="75000"/>
                  </a:schemeClr>
                </a:solidFill>
                <a:latin typeface="新宋体" panose="02010609030101010101" pitchFamily="49" charset="-122"/>
                <a:ea typeface="新宋体" panose="02010609030101010101" pitchFamily="49" charset="-122"/>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  接</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近贤臣，疏远小人，这是先汉    得以昌盛的原因；接近小人，疏远贤   臣，这是后汉衰败的原因。先帝在世时，每次和我谈论到这件事，对桓、灵二帝没有不感到痛心遗憾的。侍中、尚书、长史、参军，这些都是坚贞可靠，能够以死报国的人，希望陛下接近他们，信任他们，那么汉朝的兴盛就可以计日而待</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了。</a:t>
            </a:r>
            <a:endParaRPr lang="zh-CN" altLang="en-US" sz="2800" b="1" dirty="0">
              <a:solidFill>
                <a:schemeClr val="accent4">
                  <a:lumMod val="75000"/>
                </a:schemeClr>
              </a:solidFill>
              <a:latin typeface="新宋体" panose="02010609030101010101" pitchFamily="49" charset="-122"/>
              <a:ea typeface="新宋体" panose="02010609030101010101" pitchFamily="49" charset="-122"/>
            </a:endParaRPr>
          </a:p>
          <a:p>
            <a:pPr indent="249555"/>
            <a:r>
              <a:rPr lang="zh-CN" altLang="en-US" sz="2800" b="1" dirty="0">
                <a:solidFill>
                  <a:schemeClr val="accent4">
                    <a:lumMod val="75000"/>
                  </a:schemeClr>
                </a:solidFill>
                <a:latin typeface="新宋体" panose="02010609030101010101" pitchFamily="49" charset="-122"/>
                <a:ea typeface="新宋体" panose="02010609030101010101" pitchFamily="49" charset="-122"/>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 我</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本是平民百姓，亲自在南阳耕田种地，只想在乱世中苟且保全性命，不希求在诸侯中显声扬名。先帝不因我身份低微，学识鄙陋，而屈尊就卑，三次到草庐来拜访我，向我征询对当今天下之事的看法，故此我甚为感奋激发，于是答应为先帝奔走效劳。后来遭逢战败，在兵败的时候接受重任，在危难的关头奉旨执行使命，从那时以来已经有二十一年了。</a:t>
            </a:r>
            <a:endParaRPr lang="zh-CN" altLang="en-US" sz="28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矩形 117769"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0491" name="矩形 117770"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0492" name="矩形 117771"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0493" name="矩形 117772" descr="中国教育出版网"/>
          <p:cNvSpPr>
            <a:spLocks noChangeArrowheads="1"/>
          </p:cNvSpPr>
          <p:nvPr/>
        </p:nvSpPr>
        <p:spPr bwMode="auto">
          <a:xfrm>
            <a:off x="627319" y="745794"/>
            <a:ext cx="11004699" cy="39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帝知臣谨慎</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故</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临崩寄</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臣 以</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大事也</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受</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命以来，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夙夜</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r>
              <a:rPr lang="en-US" altLang="zh-CN"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忧叹，恐托付</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不效</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以伤先帝之明，故五月渡泸，深入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不毛</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今南方已定，兵甲已足，当</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奖</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率三军，北定中原，</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庶</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竭</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驽</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钝</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攘除</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奸 凶，兴复汉室，还于旧都。此臣所以报先帝而忠陛下之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职分</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也。至于斟酌</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损</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益</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进尽忠言，则攸之、祎、允之任也。</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7775" name="矩形 117774" descr="中国教育出版网"/>
          <p:cNvSpPr>
            <a:spLocks noChangeArrowheads="1"/>
          </p:cNvSpPr>
          <p:nvPr/>
        </p:nvSpPr>
        <p:spPr bwMode="auto">
          <a:xfrm>
            <a:off x="7273925" y="3144192"/>
            <a:ext cx="4549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49555"/>
            <a:r>
              <a:rPr lang="zh-CN" altLang="en-US" sz="2400" b="1" dirty="0">
                <a:solidFill>
                  <a:schemeClr val="folHlink"/>
                </a:solidFill>
                <a:latin typeface="宋体" panose="02010600030101010101" pitchFamily="2" charset="-122"/>
              </a:rPr>
              <a:t>  </a:t>
            </a:r>
            <a:endParaRPr lang="zh-CN" altLang="en-US" sz="2400" b="1" dirty="0">
              <a:solidFill>
                <a:schemeClr val="folHlink"/>
              </a:solidFill>
              <a:latin typeface="新宋体" panose="02010609030101010101" pitchFamily="49" charset="-122"/>
              <a:ea typeface="新宋体" panose="02010609030101010101" pitchFamily="49" charset="-122"/>
            </a:endParaRPr>
          </a:p>
        </p:txBody>
      </p:sp>
      <p:sp>
        <p:nvSpPr>
          <p:cNvPr id="2" name="矩形 1"/>
          <p:cNvSpPr/>
          <p:nvPr/>
        </p:nvSpPr>
        <p:spPr>
          <a:xfrm>
            <a:off x="782916" y="1298576"/>
            <a:ext cx="2709396"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早晚，日日</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夜夜</a:t>
            </a:r>
            <a:endPar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7112334" y="1213515"/>
            <a:ext cx="3070071"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未能奏效，不成功</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6762274" y="1717242"/>
            <a:ext cx="343074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贫瘠、未开垦的地方</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5270178" y="2138548"/>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劝勉，鼓励</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矩形 5"/>
          <p:cNvSpPr/>
          <p:nvPr/>
        </p:nvSpPr>
        <p:spPr>
          <a:xfrm>
            <a:off x="1001174" y="2516761"/>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表示期望</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矩形 6"/>
          <p:cNvSpPr/>
          <p:nvPr/>
        </p:nvSpPr>
        <p:spPr>
          <a:xfrm>
            <a:off x="4073085" y="2516761"/>
            <a:ext cx="3070071"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劣马，跑不快的马</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8219864" y="2516761"/>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刀刃不锋利</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1392810" y="2970749"/>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排除，铲除</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矩形 9"/>
          <p:cNvSpPr/>
          <p:nvPr/>
        </p:nvSpPr>
        <p:spPr>
          <a:xfrm>
            <a:off x="3141438" y="3375024"/>
            <a:ext cx="1627369"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职责本分</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7766855" y="3344247"/>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减少</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11"/>
          <p:cNvSpPr/>
          <p:nvPr/>
        </p:nvSpPr>
        <p:spPr>
          <a:xfrm>
            <a:off x="9729396" y="3372002"/>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增加</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circle(in)">
                                      <p:cBhvr>
                                        <p:cTn id="7" dur="2000"/>
                                        <p:tgtEl>
                                          <p:spTgt spid="2049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2000"/>
                                        <p:tgtEl>
                                          <p:spTgt spid="7"/>
                                        </p:tgtEl>
                                      </p:cBhvr>
                                    </p:animEffect>
                                    <p:anim calcmode="lin" valueType="num">
                                      <p:cBhvr>
                                        <p:cTn id="69" dur="2000" fill="hold"/>
                                        <p:tgtEl>
                                          <p:spTgt spid="7"/>
                                        </p:tgtEl>
                                        <p:attrNameLst>
                                          <p:attrName>ppt_w</p:attrName>
                                        </p:attrNameLst>
                                      </p:cBhvr>
                                      <p:tavLst>
                                        <p:tav tm="0" fmla="#ppt_w*sin(2.5*pi*$)">
                                          <p:val>
                                            <p:fltVal val="0"/>
                                          </p:val>
                                        </p:tav>
                                        <p:tav tm="100000">
                                          <p:val>
                                            <p:fltVal val="1"/>
                                          </p:val>
                                        </p:tav>
                                      </p:tavLst>
                                    </p:anim>
                                    <p:anim calcmode="lin" valueType="num">
                                      <p:cBhvr>
                                        <p:cTn id="7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80">
                                          <p:stCondLst>
                                            <p:cond delay="0"/>
                                          </p:stCondLst>
                                        </p:cTn>
                                        <p:tgtEl>
                                          <p:spTgt spid="9"/>
                                        </p:tgtEl>
                                      </p:cBhvr>
                                    </p:animEffect>
                                    <p:anim calcmode="lin" valueType="num">
                                      <p:cBhvr>
                                        <p:cTn id="8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7" dur="26">
                                          <p:stCondLst>
                                            <p:cond delay="650"/>
                                          </p:stCondLst>
                                        </p:cTn>
                                        <p:tgtEl>
                                          <p:spTgt spid="9"/>
                                        </p:tgtEl>
                                      </p:cBhvr>
                                      <p:to x="100000" y="60000"/>
                                    </p:animScale>
                                    <p:animScale>
                                      <p:cBhvr>
                                        <p:cTn id="88" dur="166" decel="50000">
                                          <p:stCondLst>
                                            <p:cond delay="676"/>
                                          </p:stCondLst>
                                        </p:cTn>
                                        <p:tgtEl>
                                          <p:spTgt spid="9"/>
                                        </p:tgtEl>
                                      </p:cBhvr>
                                      <p:to x="100000" y="100000"/>
                                    </p:animScale>
                                    <p:animScale>
                                      <p:cBhvr>
                                        <p:cTn id="89" dur="26">
                                          <p:stCondLst>
                                            <p:cond delay="1312"/>
                                          </p:stCondLst>
                                        </p:cTn>
                                        <p:tgtEl>
                                          <p:spTgt spid="9"/>
                                        </p:tgtEl>
                                      </p:cBhvr>
                                      <p:to x="100000" y="80000"/>
                                    </p:animScale>
                                    <p:animScale>
                                      <p:cBhvr>
                                        <p:cTn id="90" dur="166" decel="50000">
                                          <p:stCondLst>
                                            <p:cond delay="1338"/>
                                          </p:stCondLst>
                                        </p:cTn>
                                        <p:tgtEl>
                                          <p:spTgt spid="9"/>
                                        </p:tgtEl>
                                      </p:cBhvr>
                                      <p:to x="100000" y="100000"/>
                                    </p:animScale>
                                    <p:animScale>
                                      <p:cBhvr>
                                        <p:cTn id="91" dur="26">
                                          <p:stCondLst>
                                            <p:cond delay="1642"/>
                                          </p:stCondLst>
                                        </p:cTn>
                                        <p:tgtEl>
                                          <p:spTgt spid="9"/>
                                        </p:tgtEl>
                                      </p:cBhvr>
                                      <p:to x="100000" y="90000"/>
                                    </p:animScale>
                                    <p:animScale>
                                      <p:cBhvr>
                                        <p:cTn id="92" dur="166" decel="50000">
                                          <p:stCondLst>
                                            <p:cond delay="1668"/>
                                          </p:stCondLst>
                                        </p:cTn>
                                        <p:tgtEl>
                                          <p:spTgt spid="9"/>
                                        </p:tgtEl>
                                      </p:cBhvr>
                                      <p:to x="100000" y="100000"/>
                                    </p:animScale>
                                    <p:animScale>
                                      <p:cBhvr>
                                        <p:cTn id="93" dur="26">
                                          <p:stCondLst>
                                            <p:cond delay="1808"/>
                                          </p:stCondLst>
                                        </p:cTn>
                                        <p:tgtEl>
                                          <p:spTgt spid="9"/>
                                        </p:tgtEl>
                                      </p:cBhvr>
                                      <p:to x="100000" y="95000"/>
                                    </p:animScale>
                                    <p:animScale>
                                      <p:cBhvr>
                                        <p:cTn id="94" dur="166" decel="50000">
                                          <p:stCondLst>
                                            <p:cond delay="1834"/>
                                          </p:stCondLst>
                                        </p:cTn>
                                        <p:tgtEl>
                                          <p:spTgt spid="9"/>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580">
                                          <p:stCondLst>
                                            <p:cond delay="0"/>
                                          </p:stCondLst>
                                        </p:cTn>
                                        <p:tgtEl>
                                          <p:spTgt spid="11"/>
                                        </p:tgtEl>
                                      </p:cBhvr>
                                    </p:animEffect>
                                    <p:anim calcmode="lin" valueType="num">
                                      <p:cBhvr>
                                        <p:cTn id="10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1" dur="26">
                                          <p:stCondLst>
                                            <p:cond delay="650"/>
                                          </p:stCondLst>
                                        </p:cTn>
                                        <p:tgtEl>
                                          <p:spTgt spid="11"/>
                                        </p:tgtEl>
                                      </p:cBhvr>
                                      <p:to x="100000" y="60000"/>
                                    </p:animScale>
                                    <p:animScale>
                                      <p:cBhvr>
                                        <p:cTn id="112" dur="166" decel="50000">
                                          <p:stCondLst>
                                            <p:cond delay="676"/>
                                          </p:stCondLst>
                                        </p:cTn>
                                        <p:tgtEl>
                                          <p:spTgt spid="11"/>
                                        </p:tgtEl>
                                      </p:cBhvr>
                                      <p:to x="100000" y="100000"/>
                                    </p:animScale>
                                    <p:animScale>
                                      <p:cBhvr>
                                        <p:cTn id="113" dur="26">
                                          <p:stCondLst>
                                            <p:cond delay="1312"/>
                                          </p:stCondLst>
                                        </p:cTn>
                                        <p:tgtEl>
                                          <p:spTgt spid="11"/>
                                        </p:tgtEl>
                                      </p:cBhvr>
                                      <p:to x="100000" y="80000"/>
                                    </p:animScale>
                                    <p:animScale>
                                      <p:cBhvr>
                                        <p:cTn id="114" dur="166" decel="50000">
                                          <p:stCondLst>
                                            <p:cond delay="1338"/>
                                          </p:stCondLst>
                                        </p:cTn>
                                        <p:tgtEl>
                                          <p:spTgt spid="11"/>
                                        </p:tgtEl>
                                      </p:cBhvr>
                                      <p:to x="100000" y="100000"/>
                                    </p:animScale>
                                    <p:animScale>
                                      <p:cBhvr>
                                        <p:cTn id="115" dur="26">
                                          <p:stCondLst>
                                            <p:cond delay="1642"/>
                                          </p:stCondLst>
                                        </p:cTn>
                                        <p:tgtEl>
                                          <p:spTgt spid="11"/>
                                        </p:tgtEl>
                                      </p:cBhvr>
                                      <p:to x="100000" y="90000"/>
                                    </p:animScale>
                                    <p:animScale>
                                      <p:cBhvr>
                                        <p:cTn id="116" dur="166" decel="50000">
                                          <p:stCondLst>
                                            <p:cond delay="1668"/>
                                          </p:stCondLst>
                                        </p:cTn>
                                        <p:tgtEl>
                                          <p:spTgt spid="11"/>
                                        </p:tgtEl>
                                      </p:cBhvr>
                                      <p:to x="100000" y="100000"/>
                                    </p:animScale>
                                    <p:animScale>
                                      <p:cBhvr>
                                        <p:cTn id="117" dur="26">
                                          <p:stCondLst>
                                            <p:cond delay="1808"/>
                                          </p:stCondLst>
                                        </p:cTn>
                                        <p:tgtEl>
                                          <p:spTgt spid="11"/>
                                        </p:tgtEl>
                                      </p:cBhvr>
                                      <p:to x="100000" y="95000"/>
                                    </p:animScale>
                                    <p:animScale>
                                      <p:cBhvr>
                                        <p:cTn id="118" dur="166" decel="50000">
                                          <p:stCondLst>
                                            <p:cond delay="1834"/>
                                          </p:stCondLst>
                                        </p:cTn>
                                        <p:tgtEl>
                                          <p:spTgt spid="11"/>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500" fill="hold"/>
                                        <p:tgtEl>
                                          <p:spTgt spid="12"/>
                                        </p:tgtEl>
                                        <p:attrNameLst>
                                          <p:attrName>ppt_x</p:attrName>
                                        </p:attrNameLst>
                                      </p:cBhvr>
                                      <p:tavLst>
                                        <p:tav tm="0">
                                          <p:val>
                                            <p:strVal val="#ppt_x"/>
                                          </p:val>
                                        </p:tav>
                                        <p:tav tm="100000">
                                          <p:val>
                                            <p:strVal val="#ppt_x"/>
                                          </p:val>
                                        </p:tav>
                                      </p:tavLst>
                                    </p:anim>
                                    <p:anim calcmode="lin" valueType="num">
                                      <p:cBhvr additive="base">
                                        <p:cTn id="1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 grpId="0"/>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77035" y="531610"/>
            <a:ext cx="1368184"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290085" y="1147512"/>
            <a:ext cx="9338930" cy="3970318"/>
          </a:xfrm>
          <a:prstGeom prst="rect">
            <a:avLst/>
          </a:prstGeom>
        </p:spPr>
        <p:txBody>
          <a:bodyPr wrap="square">
            <a:spAutoFit/>
          </a:bodyPr>
          <a:lstStyle/>
          <a:p>
            <a:pPr indent="249555"/>
            <a:r>
              <a:rPr lang="zh-CN" altLang="en-US" b="1" dirty="0" smtClean="0">
                <a:solidFill>
                  <a:srgbClr val="0070C0"/>
                </a:solidFill>
                <a:latin typeface="新宋体" panose="02010609030101010101" pitchFamily="49" charset="-122"/>
                <a:ea typeface="新宋体" panose="02010609030101010101" pitchFamily="49" charset="-122"/>
              </a:rPr>
              <a:t>    </a:t>
            </a:r>
            <a:r>
              <a:rPr lang="zh-CN" altLang="en-US" sz="2800" b="1" dirty="0" smtClean="0">
                <a:solidFill>
                  <a:srgbClr val="0070C0"/>
                </a:solidFill>
                <a:latin typeface="新宋体" panose="02010609030101010101" pitchFamily="49" charset="-122"/>
                <a:ea typeface="新宋体" panose="02010609030101010101" pitchFamily="49" charset="-122"/>
              </a:rPr>
              <a:t>先</a:t>
            </a:r>
            <a:r>
              <a:rPr lang="zh-CN" altLang="en-US" sz="2800" b="1" dirty="0">
                <a:solidFill>
                  <a:srgbClr val="0070C0"/>
                </a:solidFill>
                <a:latin typeface="新宋体" panose="02010609030101010101" pitchFamily="49" charset="-122"/>
                <a:ea typeface="新宋体" panose="02010609030101010101" pitchFamily="49" charset="-122"/>
              </a:rPr>
              <a:t>帝知道我做事谨慎小心，所以临终之时把国家大事托付给我。领命以来，我日夜忧虑叹息，惟恐完不成先帝的托付，因而损害先帝的英明，所以在五月渡过泸水，深入到荒凉不毛之地，现在南方已经平定，武器军备已经充足，应当勉励并率领大军进兵北方，平定中原，我希望能竭尽自己平庸的才智，铲除邪恶势力，复兴汉朝天下，返回到故都去。这就是我用来报答先帝，效忠陛下所应尽的本分。至于斟酌情理、考虑得失，毫无保留地进献忠诚的建议，那就是郭攸之、费祎、董允的责任了。</a:t>
            </a:r>
            <a:endParaRPr lang="zh-CN" altLang="en-US" sz="2800" b="1" dirty="0">
              <a:solidFill>
                <a:srgbClr val="0070C0"/>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矩形 114697"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1515" name="矩形 114698"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1516" name="矩形 114699"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C00000"/>
              </a:solidFill>
            </a:endParaRPr>
          </a:p>
        </p:txBody>
      </p:sp>
      <p:sp>
        <p:nvSpPr>
          <p:cNvPr id="21517" name="矩形 114700" descr="中国教育出版网"/>
          <p:cNvSpPr>
            <a:spLocks noChangeArrowheads="1"/>
          </p:cNvSpPr>
          <p:nvPr/>
        </p:nvSpPr>
        <p:spPr bwMode="auto">
          <a:xfrm>
            <a:off x="848279" y="1034772"/>
            <a:ext cx="10190642" cy="419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50000"/>
              </a:lnSpc>
            </a:pP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愿陛下托臣以讨贼兴复之</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效</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不效，则治臣之罪，以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告</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先帝之灵。若无</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兴</a:t>
            </a:r>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德</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之言，则责</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攸之</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、祎、允等之</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慢</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以</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彰</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其</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咎</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陛下亦宜自谋，以咨</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诹</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善道，</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察纳</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eaLnBrk="0" hangingPunct="0">
              <a:lnSpc>
                <a:spcPct val="150000"/>
              </a:lnSpc>
            </a:pPr>
            <a:r>
              <a:rPr lang="en-US" altLang="zh-CN"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雅言</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深追先帝遗诏。臣</a:t>
            </a:r>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不胜</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受恩感激</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。今</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当</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远离</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，临表涕零</a:t>
            </a:r>
            <a:r>
              <a:rPr lang="zh-CN" altLang="en-US" sz="28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不知所言。</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 name="矩形 1"/>
          <p:cNvSpPr/>
          <p:nvPr/>
        </p:nvSpPr>
        <p:spPr>
          <a:xfrm>
            <a:off x="6244856" y="1117822"/>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功效</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2313399" y="1830204"/>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祭告</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7149184" y="1799710"/>
            <a:ext cx="3070071"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发扬皇上盛德的话</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6241312" y="2438485"/>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怠慢，疏忽</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矩形 5"/>
          <p:cNvSpPr/>
          <p:nvPr/>
        </p:nvSpPr>
        <p:spPr>
          <a:xfrm>
            <a:off x="9958210" y="2438485"/>
            <a:ext cx="906017" cy="523220"/>
          </a:xfrm>
          <a:prstGeom prst="rect">
            <a:avLst/>
          </a:prstGeom>
        </p:spPr>
        <p:txBody>
          <a:bodyPr wrap="none">
            <a:spAutoFit/>
          </a:bodyPr>
          <a:lstStyle/>
          <a:p>
            <a:r>
              <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公布</a:t>
            </a:r>
            <a:endParaRPr lang="zh-CN" altLang="en-US" sz="2800" b="1" dirty="0" smtClean="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7" name="矩形 6"/>
          <p:cNvSpPr/>
          <p:nvPr/>
        </p:nvSpPr>
        <p:spPr>
          <a:xfrm>
            <a:off x="2308900" y="3038687"/>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过失</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7344850" y="3058180"/>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询问</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矩形 8"/>
          <p:cNvSpPr/>
          <p:nvPr/>
        </p:nvSpPr>
        <p:spPr>
          <a:xfrm>
            <a:off x="848279" y="3669636"/>
            <a:ext cx="1807536" cy="523220"/>
          </a:xfrm>
          <a:prstGeom prst="rect">
            <a:avLst/>
          </a:prstGeom>
        </p:spPr>
        <p:txBody>
          <a:bodyPr wrap="squar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明察采纳</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矩形 9"/>
          <p:cNvSpPr/>
          <p:nvPr/>
        </p:nvSpPr>
        <p:spPr>
          <a:xfrm>
            <a:off x="3926957" y="3688101"/>
            <a:ext cx="2952308" cy="523220"/>
          </a:xfrm>
          <a:prstGeom prst="rect">
            <a:avLst/>
          </a:prstGeom>
        </p:spPr>
        <p:txBody>
          <a:bodyPr wrap="squar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正确合理的言论</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矩形 10"/>
          <p:cNvSpPr/>
          <p:nvPr/>
        </p:nvSpPr>
        <p:spPr>
          <a:xfrm>
            <a:off x="1550105" y="4403283"/>
            <a:ext cx="906017"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不尽</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11"/>
          <p:cNvSpPr/>
          <p:nvPr/>
        </p:nvSpPr>
        <p:spPr>
          <a:xfrm>
            <a:off x="8117122" y="4403283"/>
            <a:ext cx="1988045" cy="523220"/>
          </a:xfrm>
          <a:prstGeom prst="rect">
            <a:avLst/>
          </a:prstGeom>
        </p:spPr>
        <p:txBody>
          <a:bodyPr wrap="none">
            <a:spAutoFit/>
          </a:bodyPr>
          <a:lstStyle/>
          <a:p>
            <a:r>
              <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流泪，落泪</a:t>
            </a:r>
            <a:endParaRPr lang="zh-CN" altLang="en-US" sz="2800" b="1" dirty="0">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ircle(in)">
                                      <p:cBhvr>
                                        <p:cTn id="7" dur="20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anim calcmode="lin" valueType="num">
                                      <p:cBhvr>
                                        <p:cTn id="49" dur="2000" fill="hold"/>
                                        <p:tgtEl>
                                          <p:spTgt spid="4"/>
                                        </p:tgtEl>
                                        <p:attrNameLst>
                                          <p:attrName>ppt_w</p:attrName>
                                        </p:attrNameLst>
                                      </p:cBhvr>
                                      <p:tavLst>
                                        <p:tav tm="0" fmla="#ppt_w*sin(2.5*pi*$)">
                                          <p:val>
                                            <p:fltVal val="0"/>
                                          </p:val>
                                        </p:tav>
                                        <p:tav tm="100000">
                                          <p:val>
                                            <p:fltVal val="1"/>
                                          </p:val>
                                        </p:tav>
                                      </p:tavLst>
                                    </p:anim>
                                    <p:anim calcmode="lin" valueType="num">
                                      <p:cBhvr>
                                        <p:cTn id="5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down)">
                                      <p:cBhvr>
                                        <p:cTn id="97" dur="580">
                                          <p:stCondLst>
                                            <p:cond delay="0"/>
                                          </p:stCondLst>
                                        </p:cTn>
                                        <p:tgtEl>
                                          <p:spTgt spid="8"/>
                                        </p:tgtEl>
                                      </p:cBhvr>
                                    </p:animEffect>
                                    <p:anim calcmode="lin" valueType="num">
                                      <p:cBhvr>
                                        <p:cTn id="9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tgtEl>
                                      </p:cBhvr>
                                      <p:to x="100000" y="60000"/>
                                    </p:animScale>
                                    <p:animScale>
                                      <p:cBhvr>
                                        <p:cTn id="104" dur="166" decel="50000">
                                          <p:stCondLst>
                                            <p:cond delay="676"/>
                                          </p:stCondLst>
                                        </p:cTn>
                                        <p:tgtEl>
                                          <p:spTgt spid="8"/>
                                        </p:tgtEl>
                                      </p:cBhvr>
                                      <p:to x="100000" y="100000"/>
                                    </p:animScale>
                                    <p:animScale>
                                      <p:cBhvr>
                                        <p:cTn id="105" dur="26">
                                          <p:stCondLst>
                                            <p:cond delay="1312"/>
                                          </p:stCondLst>
                                        </p:cTn>
                                        <p:tgtEl>
                                          <p:spTgt spid="8"/>
                                        </p:tgtEl>
                                      </p:cBhvr>
                                      <p:to x="100000" y="80000"/>
                                    </p:animScale>
                                    <p:animScale>
                                      <p:cBhvr>
                                        <p:cTn id="106" dur="166" decel="50000">
                                          <p:stCondLst>
                                            <p:cond delay="1338"/>
                                          </p:stCondLst>
                                        </p:cTn>
                                        <p:tgtEl>
                                          <p:spTgt spid="8"/>
                                        </p:tgtEl>
                                      </p:cBhvr>
                                      <p:to x="100000" y="100000"/>
                                    </p:animScale>
                                    <p:animScale>
                                      <p:cBhvr>
                                        <p:cTn id="107" dur="26">
                                          <p:stCondLst>
                                            <p:cond delay="1642"/>
                                          </p:stCondLst>
                                        </p:cTn>
                                        <p:tgtEl>
                                          <p:spTgt spid="8"/>
                                        </p:tgtEl>
                                      </p:cBhvr>
                                      <p:to x="100000" y="90000"/>
                                    </p:animScale>
                                    <p:animScale>
                                      <p:cBhvr>
                                        <p:cTn id="108" dur="166" decel="50000">
                                          <p:stCondLst>
                                            <p:cond delay="1668"/>
                                          </p:stCondLst>
                                        </p:cTn>
                                        <p:tgtEl>
                                          <p:spTgt spid="8"/>
                                        </p:tgtEl>
                                      </p:cBhvr>
                                      <p:to x="100000" y="100000"/>
                                    </p:animScale>
                                    <p:animScale>
                                      <p:cBhvr>
                                        <p:cTn id="109" dur="26">
                                          <p:stCondLst>
                                            <p:cond delay="1808"/>
                                          </p:stCondLst>
                                        </p:cTn>
                                        <p:tgtEl>
                                          <p:spTgt spid="8"/>
                                        </p:tgtEl>
                                      </p:cBhvr>
                                      <p:to x="100000" y="95000"/>
                                    </p:animScale>
                                    <p:animScale>
                                      <p:cBhvr>
                                        <p:cTn id="110" dur="166" decel="50000">
                                          <p:stCondLst>
                                            <p:cond delay="1834"/>
                                          </p:stCondLst>
                                        </p:cTn>
                                        <p:tgtEl>
                                          <p:spTgt spid="8"/>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additive="base">
                                        <p:cTn id="115" dur="500" fill="hold"/>
                                        <p:tgtEl>
                                          <p:spTgt spid="9"/>
                                        </p:tgtEl>
                                        <p:attrNameLst>
                                          <p:attrName>ppt_x</p:attrName>
                                        </p:attrNameLst>
                                      </p:cBhvr>
                                      <p:tavLst>
                                        <p:tav tm="0">
                                          <p:val>
                                            <p:strVal val="#ppt_x"/>
                                          </p:val>
                                        </p:tav>
                                        <p:tav tm="100000">
                                          <p:val>
                                            <p:strVal val="#ppt_x"/>
                                          </p:val>
                                        </p:tav>
                                      </p:tavLst>
                                    </p:anim>
                                    <p:anim calcmode="lin" valueType="num">
                                      <p:cBhvr additive="base">
                                        <p:cTn id="1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2000"/>
                                        <p:tgtEl>
                                          <p:spTgt spid="10"/>
                                        </p:tgtEl>
                                      </p:cBhvr>
                                    </p:animEffect>
                                    <p:anim calcmode="lin" valueType="num">
                                      <p:cBhvr>
                                        <p:cTn id="122" dur="2000" fill="hold"/>
                                        <p:tgtEl>
                                          <p:spTgt spid="10"/>
                                        </p:tgtEl>
                                        <p:attrNameLst>
                                          <p:attrName>ppt_w</p:attrName>
                                        </p:attrNameLst>
                                      </p:cBhvr>
                                      <p:tavLst>
                                        <p:tav tm="0" fmla="#ppt_w*sin(2.5*pi*$)">
                                          <p:val>
                                            <p:fltVal val="0"/>
                                          </p:val>
                                        </p:tav>
                                        <p:tav tm="100000">
                                          <p:val>
                                            <p:fltVal val="1"/>
                                          </p:val>
                                        </p:tav>
                                      </p:tavLst>
                                    </p:anim>
                                    <p:anim calcmode="lin" valueType="num">
                                      <p:cBhvr>
                                        <p:cTn id="1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down)">
                                      <p:cBhvr>
                                        <p:cTn id="128" dur="580">
                                          <p:stCondLst>
                                            <p:cond delay="0"/>
                                          </p:stCondLst>
                                        </p:cTn>
                                        <p:tgtEl>
                                          <p:spTgt spid="11"/>
                                        </p:tgtEl>
                                      </p:cBhvr>
                                    </p:animEffect>
                                    <p:anim calcmode="lin" valueType="num">
                                      <p:cBhvr>
                                        <p:cTn id="1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4" dur="26">
                                          <p:stCondLst>
                                            <p:cond delay="650"/>
                                          </p:stCondLst>
                                        </p:cTn>
                                        <p:tgtEl>
                                          <p:spTgt spid="11"/>
                                        </p:tgtEl>
                                      </p:cBhvr>
                                      <p:to x="100000" y="60000"/>
                                    </p:animScale>
                                    <p:animScale>
                                      <p:cBhvr>
                                        <p:cTn id="135" dur="166" decel="50000">
                                          <p:stCondLst>
                                            <p:cond delay="676"/>
                                          </p:stCondLst>
                                        </p:cTn>
                                        <p:tgtEl>
                                          <p:spTgt spid="11"/>
                                        </p:tgtEl>
                                      </p:cBhvr>
                                      <p:to x="100000" y="100000"/>
                                    </p:animScale>
                                    <p:animScale>
                                      <p:cBhvr>
                                        <p:cTn id="136" dur="26">
                                          <p:stCondLst>
                                            <p:cond delay="1312"/>
                                          </p:stCondLst>
                                        </p:cTn>
                                        <p:tgtEl>
                                          <p:spTgt spid="11"/>
                                        </p:tgtEl>
                                      </p:cBhvr>
                                      <p:to x="100000" y="80000"/>
                                    </p:animScale>
                                    <p:animScale>
                                      <p:cBhvr>
                                        <p:cTn id="137" dur="166" decel="50000">
                                          <p:stCondLst>
                                            <p:cond delay="1338"/>
                                          </p:stCondLst>
                                        </p:cTn>
                                        <p:tgtEl>
                                          <p:spTgt spid="11"/>
                                        </p:tgtEl>
                                      </p:cBhvr>
                                      <p:to x="100000" y="100000"/>
                                    </p:animScale>
                                    <p:animScale>
                                      <p:cBhvr>
                                        <p:cTn id="138" dur="26">
                                          <p:stCondLst>
                                            <p:cond delay="1642"/>
                                          </p:stCondLst>
                                        </p:cTn>
                                        <p:tgtEl>
                                          <p:spTgt spid="11"/>
                                        </p:tgtEl>
                                      </p:cBhvr>
                                      <p:to x="100000" y="90000"/>
                                    </p:animScale>
                                    <p:animScale>
                                      <p:cBhvr>
                                        <p:cTn id="139" dur="166" decel="50000">
                                          <p:stCondLst>
                                            <p:cond delay="1668"/>
                                          </p:stCondLst>
                                        </p:cTn>
                                        <p:tgtEl>
                                          <p:spTgt spid="11"/>
                                        </p:tgtEl>
                                      </p:cBhvr>
                                      <p:to x="100000" y="100000"/>
                                    </p:animScale>
                                    <p:animScale>
                                      <p:cBhvr>
                                        <p:cTn id="140" dur="26">
                                          <p:stCondLst>
                                            <p:cond delay="1808"/>
                                          </p:stCondLst>
                                        </p:cTn>
                                        <p:tgtEl>
                                          <p:spTgt spid="11"/>
                                        </p:tgtEl>
                                      </p:cBhvr>
                                      <p:to x="100000" y="95000"/>
                                    </p:animScale>
                                    <p:animScale>
                                      <p:cBhvr>
                                        <p:cTn id="141" dur="166" decel="50000">
                                          <p:stCondLst>
                                            <p:cond delay="1834"/>
                                          </p:stCondLst>
                                        </p:cTn>
                                        <p:tgtEl>
                                          <p:spTgt spid="11"/>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12"/>
                                        </p:tgtEl>
                                        <p:attrNameLst>
                                          <p:attrName>style.visibility</p:attrName>
                                        </p:attrNameLst>
                                      </p:cBhvr>
                                      <p:to>
                                        <p:strVal val="visible"/>
                                      </p:to>
                                    </p:set>
                                    <p:anim calcmode="lin" valueType="num">
                                      <p:cBhvr additive="base">
                                        <p:cTn id="146" dur="500" fill="hold"/>
                                        <p:tgtEl>
                                          <p:spTgt spid="12"/>
                                        </p:tgtEl>
                                        <p:attrNameLst>
                                          <p:attrName>ppt_x</p:attrName>
                                        </p:attrNameLst>
                                      </p:cBhvr>
                                      <p:tavLst>
                                        <p:tav tm="0">
                                          <p:val>
                                            <p:strVal val="#ppt_x"/>
                                          </p:val>
                                        </p:tav>
                                        <p:tav tm="100000">
                                          <p:val>
                                            <p:strVal val="#ppt_x"/>
                                          </p:val>
                                        </p:tav>
                                      </p:tavLst>
                                    </p:anim>
                                    <p:anim calcmode="lin" valueType="num">
                                      <p:cBhvr additive="base">
                                        <p:cTn id="1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 grpId="0"/>
      <p:bldP spid="3" grpId="0"/>
      <p:bldP spid="4" grpId="0"/>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26657" y="768563"/>
            <a:ext cx="1503623" cy="529569"/>
          </a:xfrm>
        </p:spPr>
        <p:txBody>
          <a:bodyPr>
            <a:noAutofit/>
          </a:bodyPr>
          <a:lstStyle/>
          <a:p>
            <a:r>
              <a:rPr lang="zh-CN" altLang="en-US" sz="32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译文：</a:t>
            </a:r>
            <a:endParaRPr lang="zh-CN" altLang="en-US" sz="32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293627" y="1424510"/>
            <a:ext cx="9275135" cy="3108543"/>
          </a:xfrm>
          <a:prstGeom prst="rect">
            <a:avLst/>
          </a:prstGeom>
        </p:spPr>
        <p:txBody>
          <a:bodyPr wrap="square">
            <a:spAutoFit/>
          </a:bodyPr>
          <a:lstStyle/>
          <a:p>
            <a:pPr indent="249555"/>
            <a:r>
              <a:rPr lang="zh-CN" altLang="en-US" sz="2800" b="1" dirty="0" smtClean="0">
                <a:solidFill>
                  <a:schemeClr val="folHlink"/>
                </a:solidFill>
                <a:latin typeface="新宋体" panose="02010609030101010101" pitchFamily="49" charset="-122"/>
                <a:ea typeface="新宋体" panose="02010609030101010101" pitchFamily="49" charset="-122"/>
              </a:rPr>
              <a:t>   </a:t>
            </a:r>
            <a:r>
              <a:rPr lang="zh-CN" altLang="en-US" sz="2800" b="1" dirty="0" smtClean="0">
                <a:solidFill>
                  <a:srgbClr val="0070C0"/>
                </a:solidFill>
                <a:latin typeface="新宋体" panose="02010609030101010101" pitchFamily="49" charset="-122"/>
                <a:ea typeface="新宋体" panose="02010609030101010101" pitchFamily="49" charset="-122"/>
              </a:rPr>
              <a:t>希</a:t>
            </a:r>
            <a:r>
              <a:rPr lang="zh-CN" altLang="en-US" sz="2800" b="1" dirty="0">
                <a:solidFill>
                  <a:srgbClr val="0070C0"/>
                </a:solidFill>
                <a:latin typeface="新宋体" panose="02010609030101010101" pitchFamily="49" charset="-122"/>
                <a:ea typeface="新宋体" panose="02010609030101010101" pitchFamily="49" charset="-122"/>
              </a:rPr>
              <a:t>望陛下把完成讨伐奸贼，复兴汉朝的任务交给我；如果我做不出成效，那就惩处我的罪过，来告慰先帝的英灵。如果没有发扬盛德的言辞，那就责罚郭攸之、费祎、董允等人的轻忽职守，来显示他们的过失。陛下也应当自己谋划，征询治国的好办法，明察并采纳正确的意见，深切追念先帝的遗诏。这样我就受恩感激不尽了。现在该远行了，面对奏表我眼泪落下，不知道自己说了些什么。</a:t>
            </a:r>
            <a:endParaRPr lang="zh-CN" altLang="en-US" sz="2800" b="1" dirty="0">
              <a:solidFill>
                <a:srgbClr val="0070C0"/>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3907" y="551660"/>
            <a:ext cx="3055088" cy="461665"/>
          </a:xfrm>
          <a:prstGeom prst="rect">
            <a:avLst/>
          </a:prstGeom>
        </p:spPr>
        <p:txBody>
          <a:bodyPr wrap="square">
            <a:spAutoFit/>
          </a:bodyPr>
          <a:lstStyle/>
          <a:p>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分析结</a:t>
            </a:r>
            <a:r>
              <a:rPr lang="zh-CN" altLang="en-US" sz="24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构，归纳段落</a:t>
            </a:r>
            <a:endParaRPr lang="zh-CN" altLang="en-US" sz="2400" dirty="0">
              <a:effectLst>
                <a:outerShdw blurRad="38100" dist="38100" dir="2700000" algn="tl">
                  <a:srgbClr val="000000">
                    <a:alpha val="43137"/>
                  </a:srgbClr>
                </a:outerShdw>
              </a:effectLst>
            </a:endParaRPr>
          </a:p>
        </p:txBody>
      </p:sp>
      <p:sp>
        <p:nvSpPr>
          <p:cNvPr id="4" name="矩形 3"/>
          <p:cNvSpPr/>
          <p:nvPr/>
        </p:nvSpPr>
        <p:spPr>
          <a:xfrm>
            <a:off x="542260" y="1742059"/>
            <a:ext cx="10855842" cy="830997"/>
          </a:xfrm>
          <a:prstGeom prst="rect">
            <a:avLst/>
          </a:prstGeom>
        </p:spPr>
        <p:txBody>
          <a:bodyPr wrap="square">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    第</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一部</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分（</a:t>
            </a:r>
            <a:r>
              <a:rPr lang="en-US" altLang="zh-CN" sz="2400" b="1" dirty="0" smtClean="0">
                <a:solidFill>
                  <a:schemeClr val="accent1">
                    <a:lumMod val="75000"/>
                  </a:schemeClr>
                </a:solidFill>
                <a:latin typeface="新宋体" panose="02010609030101010101" pitchFamily="49" charset="-122"/>
                <a:ea typeface="新宋体" panose="02010609030101010101" pitchFamily="49" charset="-122"/>
              </a:rPr>
              <a:t>1——5</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段），诸葛亮首先向后主刘禅阐述了蜀国当时面临的不利处</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境</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以及</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有</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利条</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件，向</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刘禅提</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出三</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条建议：广开言路、严明赏罚</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、亲贤远佞。</a:t>
            </a:r>
            <a:endParaRPr lang="zh-CN" altLang="en-US" sz="2400" dirty="0">
              <a:solidFill>
                <a:schemeClr val="accent1">
                  <a:lumMod val="75000"/>
                </a:schemeClr>
              </a:solidFill>
              <a:latin typeface="新宋体" panose="02010609030101010101" pitchFamily="49" charset="-122"/>
              <a:ea typeface="新宋体" panose="02010609030101010101" pitchFamily="49" charset="-122"/>
            </a:endParaRPr>
          </a:p>
        </p:txBody>
      </p:sp>
      <p:sp>
        <p:nvSpPr>
          <p:cNvPr id="5" name="MH_Entry_1"/>
          <p:cNvSpPr>
            <a:spLocks noChangeArrowheads="1"/>
          </p:cNvSpPr>
          <p:nvPr/>
        </p:nvSpPr>
        <p:spPr bwMode="auto">
          <a:xfrm flipH="1">
            <a:off x="1118076" y="425623"/>
            <a:ext cx="2792615" cy="713740"/>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chemeClr val="bg1"/>
                </a:solidFill>
                <a:latin typeface="思源宋体 CN SemiBold" panose="02020600000000000000" charset="-122"/>
                <a:ea typeface="思源宋体 CN SemiBold" panose="02020600000000000000" charset="-122"/>
              </a:rPr>
              <a:t>互动探究</a:t>
            </a:r>
            <a:endParaRPr lang="zh-CN" altLang="en-US" sz="2800" b="1" dirty="0">
              <a:solidFill>
                <a:schemeClr val="bg1"/>
              </a:solidFill>
              <a:latin typeface="思源宋体 CN SemiBold" panose="02020600000000000000" charset="-122"/>
              <a:ea typeface="思源宋体 CN SemiBold" panose="02020600000000000000" charset="-122"/>
            </a:endParaRPr>
          </a:p>
        </p:txBody>
      </p:sp>
      <p:sp>
        <p:nvSpPr>
          <p:cNvPr id="6" name="矩形 5"/>
          <p:cNvSpPr/>
          <p:nvPr/>
        </p:nvSpPr>
        <p:spPr>
          <a:xfrm>
            <a:off x="5538796" y="3244334"/>
            <a:ext cx="1114408" cy="369332"/>
          </a:xfrm>
          <a:prstGeom prst="rect">
            <a:avLst/>
          </a:prstGeom>
        </p:spPr>
        <p:txBody>
          <a:bodyPr wrap="none">
            <a:spAutoFit/>
          </a:bodyPr>
          <a:lstStyle/>
          <a:p>
            <a:pPr algn="dist"/>
            <a:r>
              <a:rPr lang="zh-CN" altLang="en-US" b="1" dirty="0">
                <a:solidFill>
                  <a:schemeClr val="bg1"/>
                </a:solidFill>
                <a:latin typeface="思源宋体 CN SemiBold" panose="02020600000000000000" charset="-122"/>
                <a:ea typeface="思源宋体 CN SemiBold" panose="02020600000000000000" charset="-122"/>
              </a:rPr>
              <a:t>互动探究</a:t>
            </a:r>
            <a:endParaRPr lang="zh-CN" altLang="en-US" b="1" dirty="0">
              <a:solidFill>
                <a:schemeClr val="bg1"/>
              </a:solidFill>
              <a:latin typeface="思源宋体 CN SemiBold" panose="02020600000000000000" charset="-122"/>
              <a:ea typeface="思源宋体 CN SemiBold" panose="02020600000000000000" charset="-122"/>
            </a:endParaRPr>
          </a:p>
        </p:txBody>
      </p:sp>
      <p:sp>
        <p:nvSpPr>
          <p:cNvPr id="7" name="矩形 6"/>
          <p:cNvSpPr/>
          <p:nvPr/>
        </p:nvSpPr>
        <p:spPr>
          <a:xfrm>
            <a:off x="1477899" y="1280394"/>
            <a:ext cx="6527749" cy="461665"/>
          </a:xfrm>
          <a:prstGeom prst="rect">
            <a:avLst/>
          </a:prstGeom>
        </p:spPr>
        <p:txBody>
          <a:bodyPr wrap="none">
            <a:spAutoFit/>
          </a:bodyPr>
          <a:lstStyle/>
          <a:p>
            <a:r>
              <a:rPr lang="en-US" altLang="zh-CN" sz="24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1</a:t>
            </a:r>
            <a:r>
              <a:rPr lang="zh-CN" altLang="en-US" sz="24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、这</a:t>
            </a:r>
            <a:r>
              <a:rPr lang="zh-CN" altLang="en-US" sz="2400"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篇文</a:t>
            </a:r>
            <a:r>
              <a:rPr lang="zh-CN" altLang="en-US" sz="24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章从内容看，你认为课文分几部分？</a:t>
            </a:r>
            <a:endParaRPr lang="zh-CN" altLang="en-US" sz="2400" dirty="0">
              <a:effectLst>
                <a:outerShdw blurRad="38100" dist="38100" dir="2700000" algn="tl">
                  <a:srgbClr val="000000">
                    <a:alpha val="43137"/>
                  </a:srgbClr>
                </a:outerShdw>
              </a:effectLst>
            </a:endParaRPr>
          </a:p>
        </p:txBody>
      </p:sp>
      <p:sp>
        <p:nvSpPr>
          <p:cNvPr id="8" name="矩形 7"/>
          <p:cNvSpPr/>
          <p:nvPr/>
        </p:nvSpPr>
        <p:spPr>
          <a:xfrm>
            <a:off x="543752" y="2573056"/>
            <a:ext cx="10855842" cy="1569660"/>
          </a:xfrm>
          <a:prstGeom prst="rect">
            <a:avLst/>
          </a:prstGeom>
        </p:spPr>
        <p:txBody>
          <a:bodyPr wrap="square">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    第</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二部</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分（第</a:t>
            </a:r>
            <a:r>
              <a:rPr lang="en-US" altLang="zh-CN" sz="2400" b="1" dirty="0" smtClean="0">
                <a:solidFill>
                  <a:schemeClr val="accent1">
                    <a:lumMod val="75000"/>
                  </a:schemeClr>
                </a:solidFill>
                <a:latin typeface="新宋体" panose="02010609030101010101" pitchFamily="49" charset="-122"/>
                <a:ea typeface="新宋体" panose="02010609030101010101" pitchFamily="49" charset="-122"/>
              </a:rPr>
              <a:t>6——7</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段），作者追述了三段回忆：先帝当初三顾茅庐，对自己有知遇之恩；自己临危受命、与先帝患难与共；先帝临终托孤，寄以兴复汉室的大业。三段追忆寓情于事，抒发了对先帝的感激之情，对刘备父子的忠心，以及收复汉室的决心。</a:t>
            </a:r>
            <a:endParaRPr lang="zh-CN" altLang="en-US" sz="2400" dirty="0"/>
          </a:p>
        </p:txBody>
      </p:sp>
      <p:sp>
        <p:nvSpPr>
          <p:cNvPr id="9" name="矩形 8"/>
          <p:cNvSpPr/>
          <p:nvPr/>
        </p:nvSpPr>
        <p:spPr>
          <a:xfrm>
            <a:off x="543752" y="4197696"/>
            <a:ext cx="10733848" cy="830997"/>
          </a:xfrm>
          <a:prstGeom prst="rect">
            <a:avLst/>
          </a:prstGeom>
        </p:spPr>
        <p:txBody>
          <a:bodyPr wrap="square">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    第三</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部</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分（第</a:t>
            </a:r>
            <a:r>
              <a:rPr lang="en-US" altLang="zh-CN" sz="2400" b="1" dirty="0" smtClean="0">
                <a:solidFill>
                  <a:schemeClr val="accent1">
                    <a:lumMod val="75000"/>
                  </a:schemeClr>
                </a:solidFill>
                <a:latin typeface="新宋体" panose="02010609030101010101" pitchFamily="49" charset="-122"/>
                <a:ea typeface="新宋体" panose="02010609030101010101" pitchFamily="49" charset="-122"/>
              </a:rPr>
              <a:t>8</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段），作者分别阐明自己、朝臣的责任，向后</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主刘</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禅提出恳切希望。文章情辞恳切，感人泪下。</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框 14338" descr="中国教育出版网"/>
          <p:cNvSpPr txBox="1">
            <a:spLocks noChangeArrowheads="1"/>
          </p:cNvSpPr>
          <p:nvPr/>
        </p:nvSpPr>
        <p:spPr bwMode="auto">
          <a:xfrm>
            <a:off x="2189203" y="5029200"/>
            <a:ext cx="553998" cy="990600"/>
          </a:xfrm>
          <a:prstGeom prst="rect">
            <a:avLst/>
          </a:prstGeom>
          <a:noFill/>
          <a:ln w="9525">
            <a:noFill/>
            <a:miter lim="800000"/>
          </a:ln>
        </p:spPr>
        <p:txBody>
          <a:bodyPr vert="eaVert">
            <a:spAutoFit/>
          </a:bodyPr>
          <a:lstStyle/>
          <a:p>
            <a:pPr>
              <a:spcBef>
                <a:spcPct val="50000"/>
              </a:spcBef>
            </a:pPr>
            <a:r>
              <a:rPr lang="zh-CN" altLang="en-US" sz="2400">
                <a:solidFill>
                  <a:schemeClr val="bg1"/>
                </a:solidFill>
                <a:latin typeface="Times New Roman" panose="02020603050405020304" pitchFamily="18" charset="0"/>
                <a:ea typeface="华文楷体" pitchFamily="2" charset="-122"/>
              </a:rPr>
              <a:t>艾青</a:t>
            </a:r>
            <a:endParaRPr lang="zh-CN" altLang="en-US" sz="2400">
              <a:solidFill>
                <a:schemeClr val="bg1"/>
              </a:solidFill>
              <a:latin typeface="Times New Roman" panose="02020603050405020304" pitchFamily="18" charset="0"/>
              <a:ea typeface="华文楷体" pitchFamily="2" charset="-122"/>
            </a:endParaRPr>
          </a:p>
        </p:txBody>
      </p:sp>
      <p:sp>
        <p:nvSpPr>
          <p:cNvPr id="4" name="TextBox 3" descr="中国教育出版网"/>
          <p:cNvSpPr txBox="1"/>
          <p:nvPr/>
        </p:nvSpPr>
        <p:spPr>
          <a:xfrm>
            <a:off x="575332" y="4462261"/>
            <a:ext cx="10938554" cy="1569660"/>
          </a:xfrm>
          <a:prstGeom prst="rect">
            <a:avLst/>
          </a:prstGeom>
          <a:noFill/>
        </p:spPr>
        <p:txBody>
          <a:bodyPr wrap="square" rtlCol="0">
            <a:spAutoFit/>
          </a:bodyPr>
          <a:lstStyle/>
          <a:p>
            <a:r>
              <a:rPr lang="zh-CN" altLang="en-US" sz="2400" b="1" dirty="0" smtClean="0">
                <a:solidFill>
                  <a:schemeClr val="accent4">
                    <a:lumMod val="75000"/>
                  </a:schemeClr>
                </a:solidFill>
                <a:latin typeface="宋体" panose="02010600030101010101" pitchFamily="2" charset="-122"/>
                <a:ea typeface="宋体" panose="02010600030101010101" pitchFamily="2" charset="-122"/>
              </a:rPr>
              <a:t>    亲</a:t>
            </a:r>
            <a:r>
              <a:rPr lang="zh-CN" altLang="en-US" sz="2400" b="1" dirty="0">
                <a:solidFill>
                  <a:schemeClr val="accent4">
                    <a:lumMod val="75000"/>
                  </a:schemeClr>
                </a:solidFill>
                <a:latin typeface="宋体" panose="02010600030101010101" pitchFamily="2" charset="-122"/>
                <a:ea typeface="宋体" panose="02010600030101010101" pitchFamily="2" charset="-122"/>
              </a:rPr>
              <a:t>贤臣、远小</a:t>
            </a:r>
            <a:r>
              <a:rPr lang="zh-CN" altLang="en-US" sz="2400" b="1" dirty="0" smtClean="0">
                <a:solidFill>
                  <a:schemeClr val="accent4">
                    <a:lumMod val="75000"/>
                  </a:schemeClr>
                </a:solidFill>
                <a:latin typeface="宋体" panose="02010600030101010101" pitchFamily="2" charset="-122"/>
                <a:ea typeface="宋体" panose="02010600030101010101" pitchFamily="2" charset="-122"/>
              </a:rPr>
              <a:t>人 。因</a:t>
            </a:r>
            <a:r>
              <a:rPr lang="zh-CN" altLang="en-US" sz="2400" b="1" dirty="0">
                <a:solidFill>
                  <a:schemeClr val="accent4">
                    <a:lumMod val="75000"/>
                  </a:schemeClr>
                </a:solidFill>
                <a:latin typeface="宋体" panose="02010600030101010101" pitchFamily="2" charset="-122"/>
                <a:ea typeface="宋体" panose="02010600030101010101" pitchFamily="2" charset="-122"/>
              </a:rPr>
              <a:t>为“亲贤臣、远小人”是这三条建议的思想基础，只有做到亲贤臣、远小人，才能为忠谏之言开路，才能真正做到察纳雅言，才能不至于忠奸不分，赏罚不明</a:t>
            </a:r>
            <a:r>
              <a:rPr lang="zh-CN" altLang="en-US" sz="2400" b="1" dirty="0" smtClean="0">
                <a:solidFill>
                  <a:schemeClr val="accent4">
                    <a:lumMod val="75000"/>
                  </a:schemeClr>
                </a:solidFill>
                <a:latin typeface="宋体" panose="02010600030101010101" pitchFamily="2" charset="-122"/>
                <a:ea typeface="宋体" panose="02010600030101010101" pitchFamily="2" charset="-122"/>
              </a:rPr>
              <a:t>。这</a:t>
            </a:r>
            <a:r>
              <a:rPr lang="zh-CN" altLang="en-US" sz="2400" b="1" dirty="0">
                <a:solidFill>
                  <a:schemeClr val="accent4">
                    <a:lumMod val="75000"/>
                  </a:schemeClr>
                </a:solidFill>
                <a:latin typeface="宋体" panose="02010600030101010101" pitchFamily="2" charset="-122"/>
                <a:ea typeface="宋体" panose="02010600030101010101" pitchFamily="2" charset="-122"/>
              </a:rPr>
              <a:t>一条建议也提得最为具体，把自己举荐的人的具体特点和优势都一一讲明</a:t>
            </a:r>
            <a:r>
              <a:rPr lang="zh-CN" altLang="en-US" sz="2400" b="1" dirty="0" smtClean="0">
                <a:solidFill>
                  <a:schemeClr val="accent4">
                    <a:lumMod val="75000"/>
                  </a:schemeClr>
                </a:solidFill>
                <a:latin typeface="宋体" panose="02010600030101010101" pitchFamily="2" charset="-122"/>
                <a:ea typeface="宋体" panose="02010600030101010101" pitchFamily="2" charset="-122"/>
              </a:rPr>
              <a:t>了。</a:t>
            </a:r>
            <a:endParaRPr lang="zh-CN" altLang="zh-CN" sz="2400" b="1" dirty="0" smtClean="0">
              <a:solidFill>
                <a:schemeClr val="accent4">
                  <a:lumMod val="75000"/>
                </a:schemeClr>
              </a:solidFill>
              <a:latin typeface="宋体" panose="02010600030101010101" pitchFamily="2" charset="-122"/>
              <a:ea typeface="宋体" panose="02010600030101010101" pitchFamily="2" charset="-122"/>
            </a:endParaRPr>
          </a:p>
        </p:txBody>
      </p:sp>
      <p:sp>
        <p:nvSpPr>
          <p:cNvPr id="2" name="矩形 1"/>
          <p:cNvSpPr/>
          <p:nvPr/>
        </p:nvSpPr>
        <p:spPr>
          <a:xfrm>
            <a:off x="676606" y="1121573"/>
            <a:ext cx="10440889" cy="954107"/>
          </a:xfrm>
          <a:prstGeom prst="rect">
            <a:avLst/>
          </a:prstGeom>
        </p:spPr>
        <p:txBody>
          <a:bodyPr wrap="square">
            <a:spAutoFit/>
          </a:bodyPr>
          <a:lstStyle/>
          <a:p>
            <a:r>
              <a:rPr lang="en-US" altLang="zh-CN" sz="2800" b="1" dirty="0" smtClean="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2</a:t>
            </a:r>
            <a:r>
              <a:rPr lang="zh-CN" altLang="zh-CN" sz="2800" b="1" dirty="0" smtClean="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第一部分</a:t>
            </a:r>
            <a:r>
              <a:rPr lang="zh-CN" altLang="en-US" sz="2800" b="1" dirty="0" smtClean="0">
                <a:latin typeface="宋体" panose="02010600030101010101" pitchFamily="2" charset="-122"/>
                <a:ea typeface="宋体" panose="02010600030101010101" pitchFamily="2" charset="-122"/>
              </a:rPr>
              <a:t>中</a:t>
            </a:r>
            <a:r>
              <a:rPr lang="zh-CN" altLang="en-US" sz="2800" b="1" dirty="0">
                <a:latin typeface="宋体" panose="02010600030101010101" pitchFamily="2" charset="-122"/>
                <a:ea typeface="宋体" panose="02010600030101010101" pitchFamily="2" charset="-122"/>
              </a:rPr>
              <a:t>诸葛亮就国内政治问题向后主刘禅提了那几条</a:t>
            </a:r>
            <a:r>
              <a:rPr lang="zh-CN" altLang="en-US" sz="2800" b="1" dirty="0" smtClean="0">
                <a:latin typeface="宋体" panose="02010600030101010101" pitchFamily="2" charset="-122"/>
                <a:ea typeface="宋体" panose="02010600030101010101" pitchFamily="2" charset="-122"/>
              </a:rPr>
              <a:t>建议</a:t>
            </a:r>
            <a:r>
              <a:rPr lang="zh-CN" altLang="en-US" sz="2800" b="1" dirty="0">
                <a:latin typeface="宋体" panose="02010600030101010101" pitchFamily="2" charset="-122"/>
                <a:ea typeface="宋体" panose="02010600030101010101" pitchFamily="2" charset="-122"/>
              </a:rPr>
              <a:t>？在课文中哪些段落可以找到。</a:t>
            </a:r>
            <a:endParaRPr lang="zh-CN" altLang="en-US" sz="2800" dirty="0"/>
          </a:p>
        </p:txBody>
      </p:sp>
      <p:sp>
        <p:nvSpPr>
          <p:cNvPr id="8" name="矩形 7"/>
          <p:cNvSpPr/>
          <p:nvPr/>
        </p:nvSpPr>
        <p:spPr>
          <a:xfrm>
            <a:off x="637953" y="2000049"/>
            <a:ext cx="10813312" cy="1938992"/>
          </a:xfrm>
          <a:prstGeom prst="rect">
            <a:avLst/>
          </a:prstGeom>
        </p:spPr>
        <p:txBody>
          <a:bodyPr wrap="square">
            <a:spAutoFit/>
          </a:bodyPr>
          <a:lstStyle/>
          <a:p>
            <a:r>
              <a:rPr lang="en-US" altLang="zh-CN" sz="2400" b="1" dirty="0">
                <a:solidFill>
                  <a:schemeClr val="accent4">
                    <a:lumMod val="75000"/>
                  </a:schemeClr>
                </a:solidFill>
                <a:latin typeface="新宋体" panose="02010609030101010101" pitchFamily="49" charset="-122"/>
                <a:ea typeface="新宋体" panose="02010609030101010101" pitchFamily="49" charset="-122"/>
              </a:rPr>
              <a:t> </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在</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课文</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1—5</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段可以找到</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一共有三条：开张圣听，赏罚分明，亲贤臣、远小人</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。这</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三条建议是诸葛亮在充分分析了当时的形势后得出的结论，因为，在“三国鼎立”的时候，蜀国是最弱小的，如果不发展，必遭灭亡，而要发展壮大，就需要帝王是贤君、明君，而要成为贤君、明君，就应该按照诸葛亮提的三条建议去做，所以，诸葛亮提出了这些建议。</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9" name="矩形 8"/>
          <p:cNvSpPr/>
          <p:nvPr/>
        </p:nvSpPr>
        <p:spPr>
          <a:xfrm>
            <a:off x="1253004" y="3939041"/>
            <a:ext cx="7939994" cy="523220"/>
          </a:xfrm>
          <a:prstGeom prst="rect">
            <a:avLst/>
          </a:prstGeom>
        </p:spPr>
        <p:txBody>
          <a:bodyPr wrap="none">
            <a:spAutoFit/>
          </a:bodyPr>
          <a:lstStyle/>
          <a:p>
            <a:r>
              <a:rPr lang="en-US" altLang="zh-CN" sz="2800" b="1" dirty="0">
                <a:latin typeface="宋体" panose="02010600030101010101" pitchFamily="2" charset="-122"/>
                <a:ea typeface="宋体" panose="02010600030101010101" pitchFamily="2" charset="-122"/>
              </a:rPr>
              <a:t>3</a:t>
            </a:r>
            <a:r>
              <a:rPr lang="zh-CN" altLang="en-US" sz="2800" b="1" dirty="0" smtClean="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在这些建议中，哪一条是最重要的？为什么？</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矩形 122889"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63" name="矩形 122890"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64" name="矩形 122891"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 name="矩形 1"/>
          <p:cNvSpPr/>
          <p:nvPr/>
        </p:nvSpPr>
        <p:spPr>
          <a:xfrm>
            <a:off x="1089837" y="1192770"/>
            <a:ext cx="9707525" cy="3785652"/>
          </a:xfrm>
          <a:prstGeom prst="rect">
            <a:avLst/>
          </a:prstGeom>
        </p:spPr>
        <p:txBody>
          <a:bodyPr wrap="square">
            <a:spAutoFit/>
          </a:bodyPr>
          <a:lstStyle/>
          <a:p>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隐居隆中的事</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臣本布衣，躬耕于南阳”。</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三顾茅庐的事</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三顾臣于草庐之中”。</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襄阳兵败的事</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后值倾覆，受任于败军之际，奉命于危难之间”。</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白帝城托孤的事</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临崩寄臣以大事”。</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南征孟获的事</a:t>
            </a:r>
            <a:r>
              <a:rPr lang="en-US" altLang="zh-CN"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五月渡泸，深入不毛</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3" name="矩形 2"/>
          <p:cNvSpPr/>
          <p:nvPr/>
        </p:nvSpPr>
        <p:spPr>
          <a:xfrm>
            <a:off x="1506277" y="765243"/>
            <a:ext cx="8647815" cy="523220"/>
          </a:xfrm>
          <a:prstGeom prst="rect">
            <a:avLst/>
          </a:prstGeom>
        </p:spPr>
        <p:txBody>
          <a:bodyPr wrap="square">
            <a:spAutoFit/>
          </a:bodyPr>
          <a:lstStyle/>
          <a:p>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、课文第二部分中，诸</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葛亮回顾了过去的哪些事</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情？</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0214" y="915528"/>
            <a:ext cx="9898912" cy="830997"/>
          </a:xfrm>
          <a:prstGeom prst="rect">
            <a:avLst/>
          </a:prstGeom>
        </p:spPr>
        <p:txBody>
          <a:bodyPr wrap="square">
            <a:spAutoFit/>
          </a:bodyPr>
          <a:lstStyle/>
          <a:p>
            <a:r>
              <a:rPr lang="en-US" altLang="zh-CN" sz="24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5</a:t>
            </a:r>
            <a:r>
              <a:rPr lang="zh-CN" altLang="en-US" sz="24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作者追述自己二十一年来的经历，里面蕴含着诸葛亮怎样的情感？（同桌之间互相讨论）</a:t>
            </a:r>
            <a:endPar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1024269" y="1746525"/>
            <a:ext cx="9976883" cy="830997"/>
          </a:xfrm>
          <a:prstGeom prst="rect">
            <a:avLst/>
          </a:prstGeom>
        </p:spPr>
        <p:txBody>
          <a:bodyPr wrap="squar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内</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心充满的对刘备知遇之恩的感激与报答之情；并把这种忠诚在刘备离开人世后就转移到他的后代身</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上。</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7" name="矩形 6"/>
          <p:cNvSpPr/>
          <p:nvPr/>
        </p:nvSpPr>
        <p:spPr>
          <a:xfrm>
            <a:off x="1903575" y="2644169"/>
            <a:ext cx="1887055" cy="461665"/>
          </a:xfrm>
          <a:prstGeom prst="rect">
            <a:avLst/>
          </a:prstGeom>
        </p:spPr>
        <p:txBody>
          <a:bodyPr wrap="none">
            <a:spAutoFit/>
          </a:bodyPr>
          <a:lstStyle/>
          <a:p>
            <a:r>
              <a:rPr lang="en-US" altLang="zh-CN" sz="2400" b="1" dirty="0" smtClean="0">
                <a:solidFill>
                  <a:schemeClr val="accent4">
                    <a:lumMod val="75000"/>
                  </a:schemeClr>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6</a:t>
            </a:r>
            <a:r>
              <a:rPr lang="zh-CN" altLang="en-US" sz="2400" b="1" dirty="0" smtClean="0">
                <a:solidFill>
                  <a:schemeClr val="accent4">
                    <a:lumMod val="75000"/>
                  </a:schemeClr>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、内</a:t>
            </a:r>
            <a:r>
              <a:rPr lang="zh-CN" altLang="en-US" sz="2400" b="1" dirty="0">
                <a:solidFill>
                  <a:schemeClr val="accent4">
                    <a:lumMod val="75000"/>
                  </a:schemeClr>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容归纳</a:t>
            </a:r>
            <a:endParaRPr lang="zh-CN" altLang="en-US" sz="2400" dirty="0">
              <a:effectLst>
                <a:outerShdw blurRad="38100" dist="38100" dir="2700000" algn="tl">
                  <a:srgbClr val="000000">
                    <a:alpha val="43137"/>
                  </a:srgbClr>
                </a:outerShdw>
              </a:effectLst>
            </a:endParaRPr>
          </a:p>
        </p:txBody>
      </p:sp>
      <p:sp>
        <p:nvSpPr>
          <p:cNvPr id="8" name="矩形 7"/>
          <p:cNvSpPr/>
          <p:nvPr/>
        </p:nvSpPr>
        <p:spPr>
          <a:xfrm>
            <a:off x="2847102" y="3105834"/>
            <a:ext cx="7609776" cy="1200329"/>
          </a:xfrm>
          <a:prstGeom prst="rect">
            <a:avLst/>
          </a:prstGeom>
        </p:spPr>
        <p:txBody>
          <a:bodyPr wrap="none">
            <a:spAutoFit/>
          </a:bodyPr>
          <a:lstStyle/>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①</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叙己志向：身份，生活，追求</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品格高远</a:t>
            </a:r>
            <a:endParaRPr lang="en-US" altLang="zh-CN" sz="2400" b="1" dirty="0" smtClean="0">
              <a:solidFill>
                <a:schemeClr val="accent4">
                  <a:lumMod val="75000"/>
                </a:schemeClr>
              </a:solidFill>
              <a:latin typeface="新宋体" panose="02010609030101010101" pitchFamily="49" charset="-122"/>
              <a:ea typeface="新宋体" panose="02010609030101010101" pitchFamily="49" charset="-122"/>
            </a:endParaRPr>
          </a:p>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②</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叙“三顾草庐”：宽宏大量，不耻下问</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由是感激</a:t>
            </a:r>
            <a:endParaRPr lang="en-US" altLang="zh-CN" sz="2400" b="1" dirty="0" smtClean="0">
              <a:solidFill>
                <a:schemeClr val="accent4">
                  <a:lumMod val="75000"/>
                </a:schemeClr>
              </a:solidFill>
              <a:latin typeface="新宋体" panose="02010609030101010101" pitchFamily="49" charset="-122"/>
              <a:ea typeface="新宋体" panose="02010609030101010101" pitchFamily="49" charset="-122"/>
            </a:endParaRPr>
          </a:p>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③</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叙共患难经历：创业艰难</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效忠心愿</a:t>
            </a:r>
            <a:endParaRPr lang="zh-CN" altLang="en-US" sz="2400" dirty="0"/>
          </a:p>
        </p:txBody>
      </p:sp>
      <p:sp>
        <p:nvSpPr>
          <p:cNvPr id="11" name="矩形 10"/>
          <p:cNvSpPr/>
          <p:nvPr/>
        </p:nvSpPr>
        <p:spPr>
          <a:xfrm>
            <a:off x="2847102" y="4306163"/>
            <a:ext cx="5134739" cy="1569660"/>
          </a:xfrm>
          <a:prstGeom prst="rect">
            <a:avLst/>
          </a:prstGeom>
        </p:spPr>
        <p:txBody>
          <a:bodyPr wrap="none">
            <a:spAutoFit/>
          </a:bodyPr>
          <a:lstStyle/>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①</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叙托孤之事，提挈全段</a:t>
            </a:r>
            <a:endParaRPr lang="en-US" altLang="zh-CN" sz="2400" b="1" dirty="0" smtClean="0">
              <a:solidFill>
                <a:schemeClr val="accent4">
                  <a:lumMod val="75000"/>
                </a:schemeClr>
              </a:solidFill>
              <a:latin typeface="新宋体" panose="02010609030101010101" pitchFamily="49" charset="-122"/>
              <a:ea typeface="新宋体" panose="02010609030101010101" pitchFamily="49" charset="-122"/>
            </a:endParaRPr>
          </a:p>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②</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受命以来的心情、行动</a:t>
            </a:r>
            <a:endParaRPr lang="en-US" altLang="zh-CN" sz="2400" b="1" dirty="0" smtClean="0">
              <a:solidFill>
                <a:schemeClr val="accent4">
                  <a:lumMod val="75000"/>
                </a:schemeClr>
              </a:solidFill>
              <a:latin typeface="新宋体" panose="02010609030101010101" pitchFamily="49" charset="-122"/>
              <a:ea typeface="新宋体" panose="02010609030101010101" pitchFamily="49" charset="-122"/>
            </a:endParaRPr>
          </a:p>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③</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北定中原，兴复汉室</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出师</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目标</a:t>
            </a:r>
            <a:endParaRPr lang="en-US" altLang="zh-CN" sz="2400" b="1" dirty="0" smtClean="0">
              <a:solidFill>
                <a:schemeClr val="accent4">
                  <a:lumMod val="75000"/>
                </a:schemeClr>
              </a:solidFill>
              <a:latin typeface="新宋体" panose="02010609030101010101" pitchFamily="49" charset="-122"/>
              <a:ea typeface="新宋体" panose="02010609030101010101" pitchFamily="49" charset="-122"/>
            </a:endParaRPr>
          </a:p>
          <a:p>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④</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补笔</a:t>
            </a:r>
            <a:endParaRPr lang="zh-CN" altLang="en-US" sz="2400" dirty="0"/>
          </a:p>
        </p:txBody>
      </p:sp>
      <p:sp>
        <p:nvSpPr>
          <p:cNvPr id="12" name="矩形 11"/>
          <p:cNvSpPr/>
          <p:nvPr/>
        </p:nvSpPr>
        <p:spPr>
          <a:xfrm>
            <a:off x="1751357" y="3521332"/>
            <a:ext cx="958917" cy="461665"/>
          </a:xfrm>
          <a:prstGeom prst="rect">
            <a:avLst/>
          </a:prstGeom>
        </p:spPr>
        <p:txBody>
          <a:bodyPr wrap="none">
            <a:spAutoFit/>
          </a:bodyPr>
          <a:lstStyle/>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第</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6</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段</a:t>
            </a:r>
            <a:endParaRPr lang="zh-CN" altLang="en-US" sz="2400" dirty="0"/>
          </a:p>
        </p:txBody>
      </p:sp>
      <p:sp>
        <p:nvSpPr>
          <p:cNvPr id="13" name="矩形 12"/>
          <p:cNvSpPr/>
          <p:nvPr/>
        </p:nvSpPr>
        <p:spPr>
          <a:xfrm>
            <a:off x="1821496" y="4860160"/>
            <a:ext cx="958917" cy="461665"/>
          </a:xfrm>
          <a:prstGeom prst="rect">
            <a:avLst/>
          </a:prstGeom>
        </p:spPr>
        <p:txBody>
          <a:bodyPr wrap="none">
            <a:spAutoFit/>
          </a:bodyPr>
          <a:lstStyle/>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第</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7</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段</a:t>
            </a:r>
            <a:endParaRPr lang="zh-CN" altLang="en-US" sz="2400" dirty="0"/>
          </a:p>
        </p:txBody>
      </p:sp>
      <p:sp>
        <p:nvSpPr>
          <p:cNvPr id="15" name="左大括号 14"/>
          <p:cNvSpPr/>
          <p:nvPr/>
        </p:nvSpPr>
        <p:spPr>
          <a:xfrm>
            <a:off x="2604977" y="3294964"/>
            <a:ext cx="350873"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a:off x="2720162" y="4453591"/>
            <a:ext cx="235687" cy="12879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heel(1)">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heel(1)">
                                      <p:cBhvr>
                                        <p:cTn id="6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1" grpId="0"/>
      <p:bldP spid="12" grpId="0"/>
      <p:bldP spid="13" grpId="0"/>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25524" y="1582555"/>
            <a:ext cx="8988057" cy="1200329"/>
          </a:xfrm>
          <a:prstGeom prst="rect">
            <a:avLst/>
          </a:prstGeom>
        </p:spPr>
        <p:txBody>
          <a:bodyPr wrap="square">
            <a:spAutoFit/>
          </a:bodyPr>
          <a:lstStyle/>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不效，则治臣之罪，以告先帝之灵</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”。全</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文从提出建议到回顾历史再到表伐魏兴汉的决心，应该说至始至终都贯穿着这样的情</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感</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2" name="矩形 1"/>
          <p:cNvSpPr/>
          <p:nvPr/>
        </p:nvSpPr>
        <p:spPr>
          <a:xfrm>
            <a:off x="1339702" y="628448"/>
            <a:ext cx="9101470" cy="954107"/>
          </a:xfrm>
          <a:prstGeom prst="rect">
            <a:avLst/>
          </a:prstGeom>
        </p:spPr>
        <p:txBody>
          <a:bodyPr wrap="square">
            <a:spAutoFit/>
          </a:bodyPr>
          <a:lstStyle/>
          <a:p>
            <a:r>
              <a:rPr lang="en-US" altLang="zh-CN"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7</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8</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段中那些句子表</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达了报答刘备、尽忠刘禅的情感</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矩形 3"/>
          <p:cNvSpPr/>
          <p:nvPr/>
        </p:nvSpPr>
        <p:spPr>
          <a:xfrm>
            <a:off x="1343244" y="2782884"/>
            <a:ext cx="9172355" cy="954107"/>
          </a:xfrm>
          <a:prstGeom prst="rect">
            <a:avLst/>
          </a:prstGeom>
        </p:spPr>
        <p:txBody>
          <a:bodyPr wrap="square">
            <a:spAutoFit/>
          </a:bodyPr>
          <a:lstStyle/>
          <a:p>
            <a:r>
              <a:rPr lang="en-US" altLang="zh-CN"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8</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、后</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人说</a:t>
            </a:r>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出师表</a:t>
            </a:r>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中有</a:t>
            </a:r>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6</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个字是全文的文脉所在</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，请思考是</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哪</a:t>
            </a:r>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6</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个字呢？</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1864241" y="3752472"/>
            <a:ext cx="2837636" cy="523220"/>
          </a:xfrm>
          <a:prstGeom prst="rect">
            <a:avLst/>
          </a:prstGeom>
        </p:spPr>
        <p:txBody>
          <a:bodyPr wrap="none">
            <a:spAutoFit/>
          </a:bodyPr>
          <a:lstStyle/>
          <a:p>
            <a:r>
              <a:rPr lang="zh-CN" altLang="en-US" dirty="0">
                <a:solidFill>
                  <a:srgbClr val="C00000"/>
                </a:solidFill>
              </a:rPr>
              <a:t> </a:t>
            </a:r>
            <a:r>
              <a:rPr lang="zh-CN" altLang="en-US" dirty="0" smtClean="0">
                <a:solidFill>
                  <a:srgbClr val="C00000"/>
                </a:solidFill>
              </a:rPr>
              <a:t> </a:t>
            </a:r>
            <a:r>
              <a:rPr lang="zh-CN" altLang="en-US" sz="2800" b="1" dirty="0" smtClean="0">
                <a:solidFill>
                  <a:srgbClr val="C00000"/>
                </a:solidFill>
                <a:latin typeface="新宋体" panose="02010609030101010101" pitchFamily="49" charset="-122"/>
                <a:ea typeface="新宋体" panose="02010609030101010101" pitchFamily="49" charset="-122"/>
              </a:rPr>
              <a:t>报</a:t>
            </a:r>
            <a:r>
              <a:rPr lang="zh-CN" altLang="en-US" sz="2800" b="1" dirty="0">
                <a:solidFill>
                  <a:srgbClr val="C00000"/>
                </a:solidFill>
                <a:latin typeface="新宋体" panose="02010609030101010101" pitchFamily="49" charset="-122"/>
                <a:ea typeface="新宋体" panose="02010609030101010101" pitchFamily="49" charset="-122"/>
              </a:rPr>
              <a:t>先帝、忠陛下</a:t>
            </a:r>
            <a:endParaRPr lang="zh-CN" altLang="en-US" sz="2800" b="1" dirty="0">
              <a:solidFill>
                <a:srgbClr val="C00000"/>
              </a:solidFill>
              <a:latin typeface="新宋体" panose="02010609030101010101" pitchFamily="49" charset="-122"/>
              <a:ea typeface="新宋体" panose="02010609030101010101" pitchFamily="49" charset="-122"/>
            </a:endParaRPr>
          </a:p>
        </p:txBody>
      </p:sp>
      <p:sp>
        <p:nvSpPr>
          <p:cNvPr id="7" name="矩形 6"/>
          <p:cNvSpPr/>
          <p:nvPr/>
        </p:nvSpPr>
        <p:spPr>
          <a:xfrm>
            <a:off x="1864241" y="4499421"/>
            <a:ext cx="1731564"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内容归纳：</a:t>
            </a:r>
            <a:endPar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矩形 7"/>
          <p:cNvSpPr/>
          <p:nvPr/>
        </p:nvSpPr>
        <p:spPr>
          <a:xfrm>
            <a:off x="3400017" y="4433862"/>
            <a:ext cx="3748142" cy="1569660"/>
          </a:xfrm>
          <a:prstGeom prst="rect">
            <a:avLst/>
          </a:prstGeom>
        </p:spPr>
        <p:txBody>
          <a:bodyPr wrap="none">
            <a:spAutoFit/>
          </a:bodyPr>
          <a:lstStyle/>
          <a:p>
            <a:r>
              <a:rPr lang="zh-CN" altLang="en-US" sz="2400" b="1" dirty="0" smtClean="0">
                <a:solidFill>
                  <a:srgbClr val="0070C0"/>
                </a:solidFill>
                <a:latin typeface="新宋体" panose="02010609030101010101" pitchFamily="49" charset="-122"/>
                <a:ea typeface="新宋体" panose="02010609030101010101" pitchFamily="49" charset="-122"/>
              </a:rPr>
              <a:t>首先，严于律己</a:t>
            </a:r>
            <a:endParaRPr lang="en-US" altLang="zh-CN" sz="2400" b="1" dirty="0" smtClean="0">
              <a:solidFill>
                <a:srgbClr val="0070C0"/>
              </a:solidFill>
              <a:latin typeface="新宋体" panose="02010609030101010101" pitchFamily="49" charset="-122"/>
              <a:ea typeface="新宋体" panose="02010609030101010101" pitchFamily="49" charset="-122"/>
            </a:endParaRPr>
          </a:p>
          <a:p>
            <a:r>
              <a:rPr lang="zh-CN" altLang="en-US" sz="2400" b="1" dirty="0">
                <a:solidFill>
                  <a:srgbClr val="0070C0"/>
                </a:solidFill>
                <a:latin typeface="新宋体" panose="02010609030101010101" pitchFamily="49" charset="-122"/>
                <a:ea typeface="新宋体" panose="02010609030101010101" pitchFamily="49" charset="-122"/>
              </a:rPr>
              <a:t>其</a:t>
            </a:r>
            <a:r>
              <a:rPr lang="zh-CN" altLang="en-US" sz="2400" b="1" dirty="0" smtClean="0">
                <a:solidFill>
                  <a:srgbClr val="0070C0"/>
                </a:solidFill>
                <a:latin typeface="新宋体" panose="02010609030101010101" pitchFamily="49" charset="-122"/>
                <a:ea typeface="新宋体" panose="02010609030101010101" pitchFamily="49" charset="-122"/>
              </a:rPr>
              <a:t>次，严格要求朝廷诸臣</a:t>
            </a:r>
            <a:endParaRPr lang="en-US" altLang="zh-CN" sz="2400" b="1" dirty="0" smtClean="0">
              <a:solidFill>
                <a:srgbClr val="0070C0"/>
              </a:solidFill>
              <a:latin typeface="新宋体" panose="02010609030101010101" pitchFamily="49" charset="-122"/>
              <a:ea typeface="新宋体" panose="02010609030101010101" pitchFamily="49" charset="-122"/>
            </a:endParaRPr>
          </a:p>
          <a:p>
            <a:r>
              <a:rPr lang="zh-CN" altLang="en-US" sz="2400" b="1" dirty="0">
                <a:solidFill>
                  <a:srgbClr val="0070C0"/>
                </a:solidFill>
                <a:latin typeface="新宋体" panose="02010609030101010101" pitchFamily="49" charset="-122"/>
                <a:ea typeface="新宋体" panose="02010609030101010101" pitchFamily="49" charset="-122"/>
              </a:rPr>
              <a:t>最</a:t>
            </a:r>
            <a:r>
              <a:rPr lang="zh-CN" altLang="en-US" sz="2400" b="1" dirty="0" smtClean="0">
                <a:solidFill>
                  <a:srgbClr val="0070C0"/>
                </a:solidFill>
                <a:latin typeface="新宋体" panose="02010609030101010101" pitchFamily="49" charset="-122"/>
                <a:ea typeface="新宋体" panose="02010609030101010101" pitchFamily="49" charset="-122"/>
              </a:rPr>
              <a:t>后，向后主提出希望</a:t>
            </a:r>
            <a:endParaRPr lang="en-US" altLang="zh-CN" sz="2400" b="1" dirty="0" smtClean="0">
              <a:solidFill>
                <a:srgbClr val="0070C0"/>
              </a:solidFill>
              <a:latin typeface="新宋体" panose="02010609030101010101" pitchFamily="49" charset="-122"/>
              <a:ea typeface="新宋体" panose="02010609030101010101" pitchFamily="49" charset="-122"/>
            </a:endParaRPr>
          </a:p>
          <a:p>
            <a:r>
              <a:rPr lang="en-US" altLang="zh-CN" sz="2400" b="1" dirty="0">
                <a:solidFill>
                  <a:srgbClr val="0070C0"/>
                </a:solidFill>
                <a:latin typeface="新宋体" panose="02010609030101010101" pitchFamily="49" charset="-122"/>
                <a:ea typeface="新宋体" panose="02010609030101010101" pitchFamily="49" charset="-122"/>
              </a:rPr>
              <a:t> </a:t>
            </a:r>
            <a:r>
              <a:rPr lang="en-US" altLang="zh-CN" sz="2400" b="1" dirty="0" smtClean="0">
                <a:solidFill>
                  <a:srgbClr val="0070C0"/>
                </a:solidFill>
                <a:latin typeface="新宋体" panose="02010609030101010101" pitchFamily="49" charset="-122"/>
                <a:ea typeface="新宋体" panose="02010609030101010101" pitchFamily="49" charset="-122"/>
              </a:rPr>
              <a:t>      </a:t>
            </a:r>
            <a:r>
              <a:rPr lang="zh-CN" altLang="en-US" sz="2400" b="1" dirty="0" smtClean="0">
                <a:solidFill>
                  <a:srgbClr val="0070C0"/>
                </a:solidFill>
                <a:latin typeface="新宋体" panose="02010609030101010101" pitchFamily="49" charset="-122"/>
                <a:ea typeface="新宋体" panose="02010609030101010101" pitchFamily="49" charset="-122"/>
              </a:rPr>
              <a:t>表达临别依依之情</a:t>
            </a:r>
            <a:endParaRPr lang="zh-CN" alt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heel(1)">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内容占位符 2" descr="中国教育出版网"/>
          <p:cNvSpPr>
            <a:spLocks noGrp="1" noChangeArrowheads="1"/>
          </p:cNvSpPr>
          <p:nvPr>
            <p:ph idx="1"/>
          </p:nvPr>
        </p:nvSpPr>
        <p:spPr>
          <a:xfrm>
            <a:off x="790203" y="1489740"/>
            <a:ext cx="10108117" cy="4326270"/>
          </a:xfrm>
        </p:spPr>
        <p:txBody>
          <a:bodyPr lIns="68580" tIns="34290" rIns="68580" bIns="34290"/>
          <a:lstStyle/>
          <a:p>
            <a:pPr marL="0" indent="0" eaLnBrk="1" hangingPunct="1">
              <a:lnSpc>
                <a:spcPts val="3500"/>
              </a:lnSpc>
              <a:buFontTx/>
              <a:buNone/>
            </a:pPr>
            <a:r>
              <a:rPr lang="en-US" altLang="zh-CN" sz="24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a:t>
            </a:r>
            <a:r>
              <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1.</a:t>
            </a:r>
            <a:r>
              <a:rPr lang="zh-CN" altLang="en-US" sz="2800"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借助注</a:t>
            </a: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释与已有的文言知识，</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marL="0" indent="0" eaLnBrk="1" hangingPunct="1">
              <a:lnSpc>
                <a:spcPts val="3500"/>
              </a:lnSpc>
              <a:buFontTx/>
              <a:buNone/>
            </a:pP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疏通文意，积累重点词语与句式。</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marL="0" indent="0" eaLnBrk="1" hangingPunct="1">
              <a:lnSpc>
                <a:spcPts val="3500"/>
              </a:lnSpc>
              <a:buFontTx/>
              <a:buNone/>
            </a:pPr>
            <a:r>
              <a:rPr lang="en-US" altLang="zh-CN" sz="2800"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a:t>
            </a:r>
            <a:r>
              <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2</a:t>
            </a:r>
            <a:r>
              <a:rPr lang="zh-CN"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a:t>
            </a:r>
            <a:r>
              <a:rPr lang="zh-CN" altLang="en-US" sz="2800"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了解文</a:t>
            </a: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章夹叙夹议、寓情于</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marL="0" indent="0" eaLnBrk="1" hangingPunct="1">
              <a:lnSpc>
                <a:spcPts val="3500"/>
              </a:lnSpc>
              <a:buFontTx/>
              <a:buNone/>
            </a:pP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理的写作特点，并能在写作中实践</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marL="0" indent="0" eaLnBrk="1" hangingPunct="1">
              <a:lnSpc>
                <a:spcPts val="3500"/>
              </a:lnSpc>
              <a:buFontTx/>
              <a:buNone/>
            </a:pP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应用。</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marL="0" indent="0">
              <a:lnSpc>
                <a:spcPts val="3500"/>
              </a:lnSpc>
              <a:buNone/>
            </a:pPr>
            <a:r>
              <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3.</a:t>
            </a:r>
            <a:r>
              <a:rPr lang="zh-CN" altLang="en-US" sz="2800"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感</a:t>
            </a:r>
            <a:r>
              <a:rPr lang="zh-CN" altLang="en-US"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受诸葛亮鞠躬尽瘁、死而后已的忠君爱国情怀；并在此基础上进一步感受古人的理想主义情怀</a:t>
            </a:r>
            <a:r>
              <a:rPr lang="zh-CN"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a:t>
            </a:r>
            <a:endParaRPr lang="en-US" altLang="zh-CN" sz="2800" b="1" dirty="0" smtClean="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sym typeface="宋体" panose="02010600030101010101" pitchFamily="2" charset="-122"/>
            </a:endParaRPr>
          </a:p>
        </p:txBody>
      </p:sp>
      <p:grpSp>
        <p:nvGrpSpPr>
          <p:cNvPr id="4" name="组合 3"/>
          <p:cNvGrpSpPr/>
          <p:nvPr/>
        </p:nvGrpSpPr>
        <p:grpSpPr>
          <a:xfrm>
            <a:off x="790203" y="626642"/>
            <a:ext cx="2715899" cy="713740"/>
            <a:chOff x="2371" y="690"/>
            <a:chExt cx="3471" cy="1124"/>
          </a:xfrm>
        </p:grpSpPr>
        <p:sp>
          <p:nvSpPr>
            <p:cNvPr id="5"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6" name="TextBox 18"/>
            <p:cNvSpPr txBox="1"/>
            <p:nvPr/>
          </p:nvSpPr>
          <p:spPr>
            <a:xfrm>
              <a:off x="2644" y="741"/>
              <a:ext cx="2895" cy="923"/>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学习目标</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pic>
        <p:nvPicPr>
          <p:cNvPr id="3074" name="Picture 2" descr="C:\Documents and Settings\jx5122\桌面\1006015159-0.jpg"/>
          <p:cNvPicPr>
            <a:picLocks noChangeAspect="1" noChangeArrowheads="1"/>
          </p:cNvPicPr>
          <p:nvPr/>
        </p:nvPicPr>
        <p:blipFill>
          <a:blip r:embed="rId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6507786" y="1467972"/>
            <a:ext cx="4405357" cy="2806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checkerboard(across)">
                                      <p:cBhvr>
                                        <p:cTn id="7" dur="500"/>
                                        <p:tgtEl>
                                          <p:spTgt spid="30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3">
                                            <p:txEl>
                                              <p:pRg st="1" end="1"/>
                                            </p:txEl>
                                          </p:spTgt>
                                        </p:tgtEl>
                                        <p:attrNameLst>
                                          <p:attrName>style.visibility</p:attrName>
                                        </p:attrNameLst>
                                      </p:cBhvr>
                                      <p:to>
                                        <p:strVal val="visible"/>
                                      </p:to>
                                    </p:set>
                                    <p:animEffect transition="in" filter="checkerboard(across)">
                                      <p:cBhvr>
                                        <p:cTn id="12" dur="500"/>
                                        <p:tgtEl>
                                          <p:spTgt spid="30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3">
                                            <p:txEl>
                                              <p:pRg st="2" end="2"/>
                                            </p:txEl>
                                          </p:spTgt>
                                        </p:tgtEl>
                                        <p:attrNameLst>
                                          <p:attrName>style.visibility</p:attrName>
                                        </p:attrNameLst>
                                      </p:cBhvr>
                                      <p:to>
                                        <p:strVal val="visible"/>
                                      </p:to>
                                    </p:set>
                                    <p:animEffect transition="in" filter="checkerboard(across)">
                                      <p:cBhvr>
                                        <p:cTn id="17" dur="500"/>
                                        <p:tgtEl>
                                          <p:spTgt spid="30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3">
                                            <p:txEl>
                                              <p:pRg st="3" end="3"/>
                                            </p:txEl>
                                          </p:spTgt>
                                        </p:tgtEl>
                                        <p:attrNameLst>
                                          <p:attrName>style.visibility</p:attrName>
                                        </p:attrNameLst>
                                      </p:cBhvr>
                                      <p:to>
                                        <p:strVal val="visible"/>
                                      </p:to>
                                    </p:set>
                                    <p:animEffect transition="in" filter="checkerboard(across)">
                                      <p:cBhvr>
                                        <p:cTn id="22" dur="500"/>
                                        <p:tgtEl>
                                          <p:spTgt spid="30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3">
                                            <p:txEl>
                                              <p:pRg st="4" end="4"/>
                                            </p:txEl>
                                          </p:spTgt>
                                        </p:tgtEl>
                                        <p:attrNameLst>
                                          <p:attrName>style.visibility</p:attrName>
                                        </p:attrNameLst>
                                      </p:cBhvr>
                                      <p:to>
                                        <p:strVal val="visible"/>
                                      </p:to>
                                    </p:set>
                                    <p:animEffect transition="in" filter="checkerboard(across)">
                                      <p:cBhvr>
                                        <p:cTn id="27" dur="500"/>
                                        <p:tgtEl>
                                          <p:spTgt spid="30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73">
                                            <p:txEl>
                                              <p:pRg st="5" end="5"/>
                                            </p:txEl>
                                          </p:spTgt>
                                        </p:tgtEl>
                                        <p:attrNameLst>
                                          <p:attrName>style.visibility</p:attrName>
                                        </p:attrNameLst>
                                      </p:cBhvr>
                                      <p:to>
                                        <p:strVal val="visible"/>
                                      </p:to>
                                    </p:set>
                                    <p:animEffect transition="in" filter="checkerboard(across)">
                                      <p:cBhvr>
                                        <p:cTn id="32" dur="500"/>
                                        <p:tgtEl>
                                          <p:spTgt spid="30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wipe(down)">
                                      <p:cBhvr>
                                        <p:cTn id="37" dur="580">
                                          <p:stCondLst>
                                            <p:cond delay="0"/>
                                          </p:stCondLst>
                                        </p:cTn>
                                        <p:tgtEl>
                                          <p:spTgt spid="3074"/>
                                        </p:tgtEl>
                                      </p:cBhvr>
                                    </p:animEffect>
                                    <p:anim calcmode="lin" valueType="num">
                                      <p:cBhvr>
                                        <p:cTn id="3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3" dur="26">
                                          <p:stCondLst>
                                            <p:cond delay="650"/>
                                          </p:stCondLst>
                                        </p:cTn>
                                        <p:tgtEl>
                                          <p:spTgt spid="3074"/>
                                        </p:tgtEl>
                                      </p:cBhvr>
                                      <p:to x="100000" y="60000"/>
                                    </p:animScale>
                                    <p:animScale>
                                      <p:cBhvr>
                                        <p:cTn id="44" dur="166" decel="50000">
                                          <p:stCondLst>
                                            <p:cond delay="676"/>
                                          </p:stCondLst>
                                        </p:cTn>
                                        <p:tgtEl>
                                          <p:spTgt spid="3074"/>
                                        </p:tgtEl>
                                      </p:cBhvr>
                                      <p:to x="100000" y="100000"/>
                                    </p:animScale>
                                    <p:animScale>
                                      <p:cBhvr>
                                        <p:cTn id="45" dur="26">
                                          <p:stCondLst>
                                            <p:cond delay="1312"/>
                                          </p:stCondLst>
                                        </p:cTn>
                                        <p:tgtEl>
                                          <p:spTgt spid="3074"/>
                                        </p:tgtEl>
                                      </p:cBhvr>
                                      <p:to x="100000" y="80000"/>
                                    </p:animScale>
                                    <p:animScale>
                                      <p:cBhvr>
                                        <p:cTn id="46" dur="166" decel="50000">
                                          <p:stCondLst>
                                            <p:cond delay="1338"/>
                                          </p:stCondLst>
                                        </p:cTn>
                                        <p:tgtEl>
                                          <p:spTgt spid="3074"/>
                                        </p:tgtEl>
                                      </p:cBhvr>
                                      <p:to x="100000" y="100000"/>
                                    </p:animScale>
                                    <p:animScale>
                                      <p:cBhvr>
                                        <p:cTn id="47" dur="26">
                                          <p:stCondLst>
                                            <p:cond delay="1642"/>
                                          </p:stCondLst>
                                        </p:cTn>
                                        <p:tgtEl>
                                          <p:spTgt spid="3074"/>
                                        </p:tgtEl>
                                      </p:cBhvr>
                                      <p:to x="100000" y="90000"/>
                                    </p:animScale>
                                    <p:animScale>
                                      <p:cBhvr>
                                        <p:cTn id="48" dur="166" decel="50000">
                                          <p:stCondLst>
                                            <p:cond delay="1668"/>
                                          </p:stCondLst>
                                        </p:cTn>
                                        <p:tgtEl>
                                          <p:spTgt spid="3074"/>
                                        </p:tgtEl>
                                      </p:cBhvr>
                                      <p:to x="100000" y="100000"/>
                                    </p:animScale>
                                    <p:animScale>
                                      <p:cBhvr>
                                        <p:cTn id="49" dur="26">
                                          <p:stCondLst>
                                            <p:cond delay="1808"/>
                                          </p:stCondLst>
                                        </p:cTn>
                                        <p:tgtEl>
                                          <p:spTgt spid="3074"/>
                                        </p:tgtEl>
                                      </p:cBhvr>
                                      <p:to x="100000" y="95000"/>
                                    </p:animScale>
                                    <p:animScale>
                                      <p:cBhvr>
                                        <p:cTn id="5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2746" y="2120760"/>
            <a:ext cx="10515600" cy="1325563"/>
          </a:xfrm>
        </p:spPr>
        <p:txBody>
          <a:bodyPr>
            <a:normAutofit/>
          </a:bodyPr>
          <a:lstStyle/>
          <a:p>
            <a:r>
              <a:rPr lang="zh-CN" altLang="en-US" sz="6600" dirty="0" smtClean="0">
                <a:effectLst/>
                <a:latin typeface="黑体" pitchFamily="49" charset="-122"/>
                <a:ea typeface="黑体" pitchFamily="49" charset="-122"/>
              </a:rPr>
              <a:t>第三课时</a:t>
            </a:r>
            <a:endParaRPr lang="zh-CN" altLang="en-US" sz="6600" dirty="0">
              <a:effectLst/>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72" name="图片 125971"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2515043"/>
            <a:ext cx="467201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矩形 125961"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04" name="矩形 125962"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05" name="矩形 125963" descr="中国教育出版网"/>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968" name="矩形 125967" descr="中国教育出版网"/>
          <p:cNvSpPr>
            <a:spLocks noChangeArrowheads="1"/>
          </p:cNvSpPr>
          <p:nvPr/>
        </p:nvSpPr>
        <p:spPr bwMode="auto">
          <a:xfrm>
            <a:off x="866904" y="1249330"/>
            <a:ext cx="101058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600" b="1" dirty="0">
                <a:latin typeface="仿宋" pitchFamily="49" charset="-122"/>
                <a:ea typeface="仿宋" pitchFamily="49" charset="-122"/>
              </a:rPr>
              <a:t>   </a:t>
            </a:r>
            <a:r>
              <a:rPr lang="en-US" altLang="zh-CN" sz="2800" b="1" dirty="0" smtClean="0">
                <a:latin typeface="宋体" panose="02010600030101010101" pitchFamily="2" charset="-122"/>
                <a:ea typeface="宋体" panose="02010600030101010101" pitchFamily="2" charset="-122"/>
              </a:rPr>
              <a:t>1</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从全文来看，诸葛亮向刘禅提出的建议中，他反复强调的是哪一条？为什么？</a:t>
            </a:r>
            <a:endParaRPr lang="zh-CN" altLang="en-US" sz="2800" b="1" dirty="0">
              <a:solidFill>
                <a:srgbClr val="0000FF"/>
              </a:solidFill>
              <a:latin typeface="宋体" panose="02010600030101010101" pitchFamily="2" charset="-122"/>
              <a:ea typeface="宋体" panose="02010600030101010101" pitchFamily="2" charset="-122"/>
            </a:endParaRPr>
          </a:p>
        </p:txBody>
      </p:sp>
      <p:sp>
        <p:nvSpPr>
          <p:cNvPr id="125969" name="矩形 125968" descr="中国教育出版网"/>
          <p:cNvSpPr>
            <a:spLocks noChangeArrowheads="1"/>
          </p:cNvSpPr>
          <p:nvPr/>
        </p:nvSpPr>
        <p:spPr bwMode="auto">
          <a:xfrm>
            <a:off x="712381" y="2515043"/>
            <a:ext cx="538361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rgbClr val="0000FF"/>
                </a:solidFill>
                <a:latin typeface="新宋体" panose="02010609030101010101" pitchFamily="49" charset="-122"/>
                <a:ea typeface="新宋体" panose="02010609030101010101" pitchFamily="49" charset="-122"/>
              </a:rPr>
              <a:t>   （</a:t>
            </a:r>
            <a:r>
              <a:rPr lang="en-US" altLang="zh-CN" sz="2800" dirty="0">
                <a:solidFill>
                  <a:srgbClr val="0000FF"/>
                </a:solidFill>
                <a:latin typeface="新宋体" panose="02010609030101010101" pitchFamily="49" charset="-122"/>
                <a:ea typeface="新宋体" panose="02010609030101010101" pitchFamily="49" charset="-122"/>
              </a:rPr>
              <a:t>1</a:t>
            </a:r>
            <a:r>
              <a:rPr lang="zh-CN" altLang="en-US" sz="2800" dirty="0">
                <a:solidFill>
                  <a:srgbClr val="0000FF"/>
                </a:solidFill>
                <a:latin typeface="新宋体" panose="02010609030101010101" pitchFamily="49" charset="-122"/>
                <a:ea typeface="新宋体" panose="02010609030101010101" pitchFamily="49" charset="-122"/>
              </a:rPr>
              <a:t>）开张圣听、严明赏 </a:t>
            </a:r>
            <a:r>
              <a:rPr lang="zh-CN" altLang="en-US" sz="2800" dirty="0" smtClean="0">
                <a:solidFill>
                  <a:srgbClr val="0000FF"/>
                </a:solidFill>
                <a:latin typeface="新宋体" panose="02010609030101010101" pitchFamily="49" charset="-122"/>
                <a:ea typeface="新宋体" panose="02010609030101010101" pitchFamily="49" charset="-122"/>
              </a:rPr>
              <a:t>罚</a:t>
            </a:r>
            <a:r>
              <a:rPr lang="zh-CN" altLang="en-US" sz="2800" dirty="0">
                <a:solidFill>
                  <a:srgbClr val="0000FF"/>
                </a:solidFill>
                <a:latin typeface="新宋体" panose="02010609030101010101" pitchFamily="49" charset="-122"/>
                <a:ea typeface="新宋体" panose="02010609030101010101" pitchFamily="49" charset="-122"/>
              </a:rPr>
              <a:t>是针对刘禅“亲小人”而言的，而能否做到广开言路和严明赏罚，关键在于能否做到亲贤远</a:t>
            </a:r>
            <a:r>
              <a:rPr lang="zh-CN" altLang="en-US" sz="2800" dirty="0" smtClean="0">
                <a:solidFill>
                  <a:srgbClr val="0000FF"/>
                </a:solidFill>
                <a:latin typeface="新宋体" panose="02010609030101010101" pitchFamily="49" charset="-122"/>
                <a:ea typeface="新宋体" panose="02010609030101010101" pitchFamily="49" charset="-122"/>
              </a:rPr>
              <a:t>佞（</a:t>
            </a:r>
            <a:r>
              <a:rPr lang="en-US" altLang="zh-CN" sz="2800" dirty="0">
                <a:solidFill>
                  <a:srgbClr val="0000FF"/>
                </a:solidFill>
                <a:latin typeface="新宋体" panose="02010609030101010101" pitchFamily="49" charset="-122"/>
                <a:ea typeface="新宋体" panose="02010609030101010101" pitchFamily="49" charset="-122"/>
              </a:rPr>
              <a:t>2</a:t>
            </a:r>
            <a:r>
              <a:rPr lang="zh-CN" altLang="en-US" sz="2800" dirty="0">
                <a:solidFill>
                  <a:srgbClr val="0000FF"/>
                </a:solidFill>
                <a:latin typeface="新宋体" panose="02010609030101010101" pitchFamily="49" charset="-122"/>
                <a:ea typeface="新宋体" panose="02010609030101010101" pitchFamily="49" charset="-122"/>
              </a:rPr>
              <a:t>）亲贤远佞是关系</a:t>
            </a:r>
            <a:r>
              <a:rPr lang="zh-CN" altLang="en-US" sz="2800" dirty="0" smtClean="0">
                <a:solidFill>
                  <a:srgbClr val="0000FF"/>
                </a:solidFill>
                <a:latin typeface="新宋体" panose="02010609030101010101" pitchFamily="49" charset="-122"/>
                <a:ea typeface="新宋体" panose="02010609030101010101" pitchFamily="49" charset="-122"/>
              </a:rPr>
              <a:t>到国</a:t>
            </a:r>
            <a:r>
              <a:rPr lang="zh-CN" altLang="en-US" sz="2800" dirty="0">
                <a:solidFill>
                  <a:srgbClr val="0000FF"/>
                </a:solidFill>
                <a:latin typeface="新宋体" panose="02010609030101010101" pitchFamily="49" charset="-122"/>
                <a:ea typeface="新宋体" panose="02010609030101010101" pitchFamily="49" charset="-122"/>
              </a:rPr>
              <a:t>家存亡的大</a:t>
            </a:r>
            <a:r>
              <a:rPr lang="zh-CN" altLang="en-US" sz="2800" dirty="0" smtClean="0">
                <a:solidFill>
                  <a:srgbClr val="0000FF"/>
                </a:solidFill>
                <a:latin typeface="新宋体" panose="02010609030101010101" pitchFamily="49" charset="-122"/>
                <a:ea typeface="新宋体" panose="02010609030101010101" pitchFamily="49" charset="-122"/>
              </a:rPr>
              <a:t>事。（</a:t>
            </a:r>
            <a:r>
              <a:rPr lang="en-US" altLang="zh-CN" sz="2800" dirty="0" smtClean="0">
                <a:solidFill>
                  <a:srgbClr val="0000FF"/>
                </a:solidFill>
                <a:latin typeface="新宋体" panose="02010609030101010101" pitchFamily="49" charset="-122"/>
                <a:ea typeface="新宋体" panose="02010609030101010101" pitchFamily="49" charset="-122"/>
              </a:rPr>
              <a:t>3</a:t>
            </a:r>
            <a:r>
              <a:rPr lang="zh-CN" altLang="en-US" sz="2800" dirty="0">
                <a:solidFill>
                  <a:srgbClr val="0000FF"/>
                </a:solidFill>
                <a:latin typeface="新宋体" panose="02010609030101010101" pitchFamily="49" charset="-122"/>
                <a:ea typeface="新宋体" panose="02010609030101010101" pitchFamily="49" charset="-122"/>
              </a:rPr>
              <a:t>）亲贤远佞的思想</a:t>
            </a:r>
            <a:r>
              <a:rPr lang="zh-CN" altLang="en-US" sz="2800" dirty="0" smtClean="0">
                <a:solidFill>
                  <a:srgbClr val="0000FF"/>
                </a:solidFill>
                <a:latin typeface="新宋体" panose="02010609030101010101" pitchFamily="49" charset="-122"/>
                <a:ea typeface="新宋体" panose="02010609030101010101" pitchFamily="49" charset="-122"/>
              </a:rPr>
              <a:t>是贯</a:t>
            </a:r>
            <a:r>
              <a:rPr lang="zh-CN" altLang="en-US" sz="2800" dirty="0">
                <a:solidFill>
                  <a:srgbClr val="0000FF"/>
                </a:solidFill>
                <a:latin typeface="新宋体" panose="02010609030101010101" pitchFamily="49" charset="-122"/>
                <a:ea typeface="新宋体" panose="02010609030101010101" pitchFamily="49" charset="-122"/>
              </a:rPr>
              <a:t>穿全篇的</a:t>
            </a:r>
            <a:r>
              <a:rPr lang="zh-CN" altLang="en-US" sz="2800" dirty="0">
                <a:latin typeface="新宋体" panose="02010609030101010101" pitchFamily="49" charset="-122"/>
                <a:ea typeface="新宋体" panose="02010609030101010101" pitchFamily="49" charset="-122"/>
              </a:rPr>
              <a:t> </a:t>
            </a:r>
            <a:r>
              <a:rPr lang="zh-CN" altLang="en-US" sz="2800" dirty="0">
                <a:solidFill>
                  <a:srgbClr val="0000FF"/>
                </a:solidFill>
                <a:latin typeface="新宋体" panose="02010609030101010101" pitchFamily="49" charset="-122"/>
                <a:ea typeface="新宋体" panose="02010609030101010101" pitchFamily="49" charset="-122"/>
              </a:rPr>
              <a:t>。</a:t>
            </a:r>
            <a:endParaRPr lang="zh-CN" altLang="en-US" sz="2800" dirty="0">
              <a:solidFill>
                <a:srgbClr val="0000FF"/>
              </a:solidFill>
              <a:latin typeface="新宋体" panose="02010609030101010101" pitchFamily="49" charset="-122"/>
              <a:ea typeface="新宋体" panose="02010609030101010101" pitchFamily="49" charset="-122"/>
            </a:endParaRPr>
          </a:p>
        </p:txBody>
      </p:sp>
      <p:grpSp>
        <p:nvGrpSpPr>
          <p:cNvPr id="13" name="组合 12"/>
          <p:cNvGrpSpPr/>
          <p:nvPr/>
        </p:nvGrpSpPr>
        <p:grpSpPr>
          <a:xfrm>
            <a:off x="872739" y="393139"/>
            <a:ext cx="2792615" cy="713740"/>
            <a:chOff x="2371" y="690"/>
            <a:chExt cx="3471" cy="1124"/>
          </a:xfrm>
        </p:grpSpPr>
        <p:sp>
          <p:nvSpPr>
            <p:cNvPr id="14"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15" name="TextBox 14"/>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问题探究</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5968"/>
                                        </p:tgtEl>
                                        <p:attrNameLst>
                                          <p:attrName>style.visibility</p:attrName>
                                        </p:attrNameLst>
                                      </p:cBhvr>
                                      <p:to>
                                        <p:strVal val="visible"/>
                                      </p:to>
                                    </p:set>
                                    <p:animEffect transition="in" filter="checkerboard(across)">
                                      <p:cBhvr>
                                        <p:cTn id="7" dur="500"/>
                                        <p:tgtEl>
                                          <p:spTgt spid="12596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5969"/>
                                        </p:tgtEl>
                                        <p:attrNameLst>
                                          <p:attrName>style.visibility</p:attrName>
                                        </p:attrNameLst>
                                      </p:cBhvr>
                                      <p:to>
                                        <p:strVal val="visible"/>
                                      </p:to>
                                    </p:set>
                                    <p:animEffect transition="in" filter="checkerboard(across)">
                                      <p:cBhvr>
                                        <p:cTn id="12" dur="500"/>
                                        <p:tgtEl>
                                          <p:spTgt spid="1259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72"/>
                                        </p:tgtEl>
                                        <p:attrNameLst>
                                          <p:attrName>style.visibility</p:attrName>
                                        </p:attrNameLst>
                                      </p:cBhvr>
                                      <p:to>
                                        <p:strVal val="visible"/>
                                      </p:to>
                                    </p:set>
                                    <p:anim calcmode="lin" valueType="num">
                                      <p:cBhvr additive="base">
                                        <p:cTn id="17" dur="500" fill="hold"/>
                                        <p:tgtEl>
                                          <p:spTgt spid="125972"/>
                                        </p:tgtEl>
                                        <p:attrNameLst>
                                          <p:attrName>ppt_x</p:attrName>
                                        </p:attrNameLst>
                                      </p:cBhvr>
                                      <p:tavLst>
                                        <p:tav tm="0">
                                          <p:val>
                                            <p:strVal val="#ppt_x"/>
                                          </p:val>
                                        </p:tav>
                                        <p:tav tm="100000">
                                          <p:val>
                                            <p:strVal val="#ppt_x"/>
                                          </p:val>
                                        </p:tav>
                                      </p:tavLst>
                                    </p:anim>
                                    <p:anim calcmode="lin" valueType="num">
                                      <p:cBhvr additive="base">
                                        <p:cTn id="18" dur="500" fill="hold"/>
                                        <p:tgtEl>
                                          <p:spTgt spid="125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8" grpId="0"/>
      <p:bldP spid="1259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75863" y="563689"/>
            <a:ext cx="5601366" cy="529569"/>
          </a:xfrm>
        </p:spPr>
        <p:txBody>
          <a:bodyPr>
            <a:noAutofit/>
          </a:bodyPr>
          <a:lstStyle/>
          <a:p>
            <a:r>
              <a:rPr lang="en-US" altLang="zh-CN" sz="28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2800"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、诸葛亮是一个怎样的人？</a:t>
            </a:r>
            <a:endParaRPr lang="zh-CN" altLang="en-US" sz="28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607920" y="1093258"/>
            <a:ext cx="10715754" cy="1938992"/>
          </a:xfrm>
          <a:prstGeom prst="rect">
            <a:avLst/>
          </a:prstGeom>
        </p:spPr>
        <p:txBody>
          <a:bodyPr wrap="square">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    首先，为报刘备三顾草庐知遇之恩，诸葛亮出山效命；在危难关头奉命出使，患难与共，刘备临终托孤，他受命以来，早晚忧叹，把兴复汉室看成报先帝忠后主的职责，鞠躬尽瘁，死而后已，课件他是个知恩图报的人。其次，他能够客观准确地分析天下形势、蜀国的有利与不</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利条</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件，劝后主广开言路、赏罚分明、亲贤远佞，可见他深谙治国之道，是一个颇具政治远见的能人。</a:t>
            </a:r>
            <a:endParaRPr lang="zh-CN" altLang="en-US" sz="2400" b="1" dirty="0">
              <a:solidFill>
                <a:schemeClr val="accent1">
                  <a:lumMod val="75000"/>
                </a:schemeClr>
              </a:solidFill>
              <a:latin typeface="新宋体" panose="02010609030101010101" pitchFamily="49" charset="-122"/>
              <a:ea typeface="新宋体" panose="02010609030101010101" pitchFamily="49" charset="-122"/>
            </a:endParaRPr>
          </a:p>
        </p:txBody>
      </p:sp>
      <p:sp>
        <p:nvSpPr>
          <p:cNvPr id="4" name="矩形 3"/>
          <p:cNvSpPr/>
          <p:nvPr/>
        </p:nvSpPr>
        <p:spPr>
          <a:xfrm>
            <a:off x="1273318" y="3167681"/>
            <a:ext cx="5209953" cy="523220"/>
          </a:xfrm>
          <a:prstGeom prst="rect">
            <a:avLst/>
          </a:prstGeom>
        </p:spPr>
        <p:txBody>
          <a:bodyPr wrap="square">
            <a:spAutoFit/>
          </a:bodyPr>
          <a:lstStyle/>
          <a:p>
            <a:r>
              <a:rPr lang="en-US" altLang="zh-CN"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、如何看待诸葛亮的忠心？</a:t>
            </a:r>
            <a:endParaRPr lang="zh-CN" altLang="en-US" sz="2800" dirty="0">
              <a:effectLst>
                <a:outerShdw blurRad="38100" dist="38100" dir="2700000" algn="tl">
                  <a:srgbClr val="000000">
                    <a:alpha val="43137"/>
                  </a:srgbClr>
                </a:outerShdw>
              </a:effectLst>
            </a:endParaRPr>
          </a:p>
        </p:txBody>
      </p:sp>
      <p:sp>
        <p:nvSpPr>
          <p:cNvPr id="5" name="矩形 4"/>
          <p:cNvSpPr/>
          <p:nvPr/>
        </p:nvSpPr>
        <p:spPr>
          <a:xfrm>
            <a:off x="710644" y="3841277"/>
            <a:ext cx="10589672" cy="1938992"/>
          </a:xfrm>
          <a:prstGeom prst="rect">
            <a:avLst/>
          </a:prstGeom>
        </p:spPr>
        <p:txBody>
          <a:bodyPr wrap="square">
            <a:spAutoFit/>
          </a:bodyPr>
          <a:lstStyle/>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    诸</a:t>
            </a:r>
            <a:r>
              <a:rPr lang="zh-CN" altLang="en-US" sz="2400" b="1" dirty="0">
                <a:solidFill>
                  <a:schemeClr val="accent1">
                    <a:lumMod val="75000"/>
                  </a:schemeClr>
                </a:solidFill>
                <a:latin typeface="新宋体" panose="02010609030101010101" pitchFamily="49" charset="-122"/>
                <a:ea typeface="新宋体" panose="02010609030101010101" pitchFamily="49" charset="-122"/>
              </a:rPr>
              <a:t>葛</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亮的忠心不仅出于个人的知恩图报和忠君思想，更</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重</a:t>
            </a:r>
            <a:endParaRPr lang="en-US" altLang="zh-CN" sz="2400" b="1" dirty="0" smtClean="0">
              <a:solidFill>
                <a:schemeClr val="accent1">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要</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的是，他的忠心是与忧国忧民、匡扶蜀汉的责任感紧密相</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连</a:t>
            </a:r>
            <a:endParaRPr lang="en-US" altLang="zh-CN" sz="2400" b="1" dirty="0" smtClean="0">
              <a:solidFill>
                <a:schemeClr val="accent1">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的</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，不能简单归结于愚忠心理。他的“鞠躬尽瘁，死而后已</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a:t>
            </a:r>
            <a:endParaRPr lang="en-US" altLang="zh-CN" sz="2400" b="1" dirty="0" smtClean="0">
              <a:solidFill>
                <a:schemeClr val="accent1">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知</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其不可为而为之的高尚精神，他谨守诺言、努力实现政治</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理</a:t>
            </a:r>
            <a:endParaRPr lang="en-US" altLang="zh-CN" sz="2400" b="1" dirty="0" smtClean="0">
              <a:solidFill>
                <a:schemeClr val="accent1">
                  <a:lumMod val="75000"/>
                </a:schemeClr>
              </a:solidFill>
              <a:latin typeface="新宋体" panose="02010609030101010101" pitchFamily="49" charset="-122"/>
              <a:ea typeface="新宋体" panose="02010609030101010101" pitchFamily="49" charset="-122"/>
            </a:endParaRPr>
          </a:p>
          <a:p>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想</a:t>
            </a:r>
            <a:r>
              <a:rPr lang="zh-CN" altLang="en-US" sz="2400" b="1" dirty="0" smtClean="0">
                <a:solidFill>
                  <a:schemeClr val="accent1">
                    <a:lumMod val="75000"/>
                  </a:schemeClr>
                </a:solidFill>
                <a:latin typeface="新宋体" panose="02010609030101010101" pitchFamily="49" charset="-122"/>
                <a:ea typeface="新宋体" panose="02010609030101010101" pitchFamily="49" charset="-122"/>
              </a:rPr>
              <a:t>与自我价值的坚守精神，都是一种理想人格精神的体现。</a:t>
            </a:r>
            <a:endParaRPr lang="zh-CN" altLang="en-US" sz="2400" b="1" dirty="0">
              <a:solidFill>
                <a:schemeClr val="accent1">
                  <a:lumMod val="75000"/>
                </a:schemeClr>
              </a:solidFill>
              <a:latin typeface="新宋体" panose="02010609030101010101" pitchFamily="49" charset="-122"/>
              <a:ea typeface="新宋体" panose="02010609030101010101" pitchFamily="49" charset="-122"/>
            </a:endParaRPr>
          </a:p>
        </p:txBody>
      </p:sp>
      <p:pic>
        <p:nvPicPr>
          <p:cNvPr id="1026" name="Picture 2" descr="C:\Documents and Settings\jx5122\桌面\文化常识\W02017071922873777158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08030" y="3333512"/>
            <a:ext cx="20574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additive="base">
                                        <p:cTn id="42" dur="500" fill="hold"/>
                                        <p:tgtEl>
                                          <p:spTgt spid="1026"/>
                                        </p:tgtEl>
                                        <p:attrNameLst>
                                          <p:attrName>ppt_x</p:attrName>
                                        </p:attrNameLst>
                                      </p:cBhvr>
                                      <p:tavLst>
                                        <p:tav tm="0">
                                          <p:val>
                                            <p:strVal val="#ppt_x"/>
                                          </p:val>
                                        </p:tav>
                                        <p:tav tm="100000">
                                          <p:val>
                                            <p:strVal val="#ppt_x"/>
                                          </p:val>
                                        </p:tav>
                                      </p:tavLst>
                                    </p:anim>
                                    <p:anim calcmode="lin" valueType="num">
                                      <p:cBhvr additive="base">
                                        <p:cTn id="4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1" name="矩形 97290" descr="中国教育出版网"/>
          <p:cNvSpPr>
            <a:spLocks noChangeArrowheads="1"/>
          </p:cNvSpPr>
          <p:nvPr/>
        </p:nvSpPr>
        <p:spPr bwMode="auto">
          <a:xfrm>
            <a:off x="1440256" y="544439"/>
            <a:ext cx="9223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en-US" altLang="zh-CN"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作者多次提及先帝的用意是什么？</a:t>
            </a:r>
            <a:endPar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 name="矩形 2"/>
          <p:cNvSpPr/>
          <p:nvPr/>
        </p:nvSpPr>
        <p:spPr>
          <a:xfrm>
            <a:off x="1440270" y="1067659"/>
            <a:ext cx="6600374" cy="1569660"/>
          </a:xfrm>
          <a:prstGeom prst="rect">
            <a:avLst/>
          </a:prstGeom>
        </p:spPr>
        <p:txBody>
          <a:bodyPr wrap="square">
            <a:spAutoFit/>
          </a:bodyPr>
          <a:lstStyle/>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1"/>
                </a:solidFill>
                <a:latin typeface="新宋体" panose="02010609030101010101" pitchFamily="49" charset="-122"/>
                <a:ea typeface="新宋体" panose="02010609030101010101" pitchFamily="49" charset="-122"/>
              </a:rPr>
              <a:t>感激先帝知遇之恩，</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1"/>
                </a:solidFill>
                <a:latin typeface="新宋体" panose="02010609030101010101" pitchFamily="49" charset="-122"/>
                <a:ea typeface="新宋体" panose="02010609030101010101" pitchFamily="49" charset="-122"/>
              </a:rPr>
              <a:t>感慨先帝创业艰辛，警惕后主</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1"/>
                </a:solidFill>
                <a:latin typeface="新宋体" panose="02010609030101010101" pitchFamily="49" charset="-122"/>
                <a:ea typeface="新宋体" panose="02010609030101010101" pitchFamily="49" charset="-122"/>
              </a:rPr>
              <a:t>以父子之情感动激励后主    </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smtClean="0">
                <a:solidFill>
                  <a:schemeClr val="accent1"/>
                </a:solidFill>
                <a:latin typeface="新宋体" panose="02010609030101010101" pitchFamily="49" charset="-122"/>
                <a:ea typeface="新宋体" panose="02010609030101010101" pitchFamily="49" charset="-122"/>
              </a:rPr>
              <a:t>加</a:t>
            </a:r>
            <a:r>
              <a:rPr lang="zh-CN" altLang="en-US" sz="2400" b="1" dirty="0">
                <a:solidFill>
                  <a:schemeClr val="accent1"/>
                </a:solidFill>
                <a:latin typeface="新宋体" panose="02010609030101010101" pitchFamily="49" charset="-122"/>
                <a:ea typeface="新宋体" panose="02010609030101010101" pitchFamily="49" charset="-122"/>
              </a:rPr>
              <a:t>强</a:t>
            </a:r>
            <a:r>
              <a:rPr lang="zh-CN" altLang="en-US" sz="2400" b="1" dirty="0" smtClean="0">
                <a:solidFill>
                  <a:schemeClr val="accent1"/>
                </a:solidFill>
                <a:latin typeface="新宋体" panose="02010609030101010101" pitchFamily="49" charset="-122"/>
                <a:ea typeface="新宋体" panose="02010609030101010101" pitchFamily="49" charset="-122"/>
              </a:rPr>
              <a:t>劝说后主的说服力和权威性</a:t>
            </a:r>
            <a:endParaRPr lang="zh-CN" altLang="en-US" sz="2400" dirty="0">
              <a:solidFill>
                <a:schemeClr val="accent1"/>
              </a:solidFill>
              <a:latin typeface="新宋体" panose="02010609030101010101" pitchFamily="49" charset="-122"/>
              <a:ea typeface="新宋体" panose="02010609030101010101" pitchFamily="49" charset="-122"/>
            </a:endParaRPr>
          </a:p>
        </p:txBody>
      </p:sp>
      <p:sp>
        <p:nvSpPr>
          <p:cNvPr id="4" name="矩形 3"/>
          <p:cNvSpPr/>
          <p:nvPr/>
        </p:nvSpPr>
        <p:spPr>
          <a:xfrm>
            <a:off x="1557595" y="2713289"/>
            <a:ext cx="4693914" cy="523220"/>
          </a:xfrm>
          <a:prstGeom prst="rect">
            <a:avLst/>
          </a:prstGeom>
        </p:spPr>
        <p:txBody>
          <a:bodyPr wrap="none">
            <a:spAutoFit/>
          </a:bodyPr>
          <a:lstStyle/>
          <a:p>
            <a:r>
              <a:rPr lang="en-US" altLang="zh-CN"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5</a:t>
            </a: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、本文的语言有什么特点？</a:t>
            </a:r>
            <a:endParaRPr lang="zh-CN" altLang="en-US" sz="28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5" name="矩形 4"/>
          <p:cNvSpPr/>
          <p:nvPr/>
        </p:nvSpPr>
        <p:spPr>
          <a:xfrm>
            <a:off x="935516" y="3236509"/>
            <a:ext cx="10088018" cy="2308324"/>
          </a:xfrm>
          <a:prstGeom prst="rect">
            <a:avLst/>
          </a:prstGeom>
        </p:spPr>
        <p:txBody>
          <a:bodyPr wrap="none">
            <a:spAutoFit/>
          </a:bodyPr>
          <a:lstStyle/>
          <a:p>
            <a:r>
              <a:rPr lang="zh-CN" altLang="en-US" sz="2400" b="1" dirty="0" smtClean="0">
                <a:solidFill>
                  <a:schemeClr val="accent1"/>
                </a:solidFill>
                <a:latin typeface="新宋体" panose="02010609030101010101" pitchFamily="49" charset="-122"/>
                <a:ea typeface="新宋体" panose="02010609030101010101" pitchFamily="49" charset="-122"/>
              </a:rPr>
              <a:t>    本文的语言最显著的特点是率直质朴，表现恳切忠贞的感情。文中先</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1"/>
                </a:solidFill>
                <a:latin typeface="新宋体" panose="02010609030101010101" pitchFamily="49" charset="-122"/>
                <a:ea typeface="新宋体" panose="02010609030101010101" pitchFamily="49" charset="-122"/>
              </a:rPr>
              <a:t>后十三次提及“先帝”，其次提到“陛下”。“报先帝”“忠陛下”思想</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1"/>
                </a:solidFill>
                <a:latin typeface="新宋体" panose="02010609030101010101" pitchFamily="49" charset="-122"/>
                <a:ea typeface="新宋体" panose="02010609030101010101" pitchFamily="49" charset="-122"/>
              </a:rPr>
              <a:t>贯穿全文，处处不忘先帝“遗德”“遗照”，处处为后主着想，期望他成</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1"/>
                </a:solidFill>
                <a:latin typeface="新宋体" panose="02010609030101010101" pitchFamily="49" charset="-122"/>
                <a:ea typeface="新宋体" panose="02010609030101010101" pitchFamily="49" charset="-122"/>
              </a:rPr>
              <a:t>就先帝未竟的“兴复汉室”的大业。全文既不借助华丽的辞藻，又不引用</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zh-CN" altLang="en-US" sz="2400" b="1" dirty="0" smtClean="0">
                <a:solidFill>
                  <a:schemeClr val="accent1"/>
                </a:solidFill>
                <a:latin typeface="新宋体" panose="02010609030101010101" pitchFamily="49" charset="-122"/>
                <a:ea typeface="新宋体" panose="02010609030101010101" pitchFamily="49" charset="-122"/>
              </a:rPr>
              <a:t>过去的典故，每句话既不失臣子身份，也切合长辈口吻。</a:t>
            </a:r>
            <a:endParaRPr lang="en-US" altLang="zh-CN" sz="2400" b="1" dirty="0" smtClean="0">
              <a:solidFill>
                <a:schemeClr val="accent1"/>
              </a:solidFill>
              <a:latin typeface="新宋体" panose="02010609030101010101" pitchFamily="49" charset="-122"/>
              <a:ea typeface="新宋体" panose="02010609030101010101" pitchFamily="49" charset="-122"/>
            </a:endParaRPr>
          </a:p>
          <a:p>
            <a:r>
              <a:rPr lang="en-US" altLang="zh-CN" sz="2400" b="1" dirty="0">
                <a:solidFill>
                  <a:schemeClr val="accent1"/>
                </a:solidFill>
                <a:latin typeface="新宋体" panose="02010609030101010101" pitchFamily="49" charset="-122"/>
                <a:ea typeface="新宋体" panose="02010609030101010101" pitchFamily="49" charset="-122"/>
              </a:rPr>
              <a:t> </a:t>
            </a:r>
            <a:r>
              <a:rPr lang="en-US" altLang="zh-CN" sz="2400" b="1" dirty="0" smtClean="0">
                <a:solidFill>
                  <a:schemeClr val="accent1"/>
                </a:solidFill>
                <a:latin typeface="新宋体" panose="02010609030101010101" pitchFamily="49" charset="-122"/>
                <a:ea typeface="新宋体" panose="02010609030101010101" pitchFamily="49" charset="-122"/>
              </a:rPr>
              <a:t>   </a:t>
            </a:r>
            <a:endParaRPr lang="zh-CN" altLang="en-US" sz="2400" dirty="0">
              <a:solidFill>
                <a:schemeClr val="accent1"/>
              </a:solidFill>
              <a:latin typeface="新宋体" panose="02010609030101010101" pitchFamily="49" charset="-122"/>
              <a:ea typeface="新宋体" panose="0201060903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checkerboard(across)">
                                      <p:cBhvr>
                                        <p:cTn id="7" dur="500"/>
                                        <p:tgtEl>
                                          <p:spTgt spid="97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1" name="文本框 96258" descr="中国教育出版网"/>
          <p:cNvSpPr txBox="1"/>
          <p:nvPr/>
        </p:nvSpPr>
        <p:spPr>
          <a:xfrm>
            <a:off x="881985" y="1539728"/>
            <a:ext cx="10218406" cy="3970318"/>
          </a:xfrm>
          <a:prstGeom prst="rect">
            <a:avLst/>
          </a:prstGeom>
          <a:noFill/>
          <a:ln w="9525">
            <a:noFill/>
          </a:ln>
        </p:spPr>
        <p:txBody>
          <a:bodyPr wrap="square">
            <a:spAutoFit/>
          </a:bodyPr>
          <a:lstStyle/>
          <a:p>
            <a:pPr>
              <a:buFont typeface="Arial" panose="020B0604020202020204" pitchFamily="34" charset="0"/>
              <a:buNone/>
              <a:defRPr/>
            </a:pP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本文的叙事和议论都带有抒情色彩。</a:t>
            </a:r>
            <a:r>
              <a:rPr lang="zh-CN" altLang="en-US" sz="2800" b="1" noProof="1">
                <a:solidFill>
                  <a:srgbClr val="C00000"/>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第一部分寓情于议，</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在谈论形势、方针、政策和历史经验教训之中贯穿着一条明显的抒情线索，就是希望后主继承先帝遗志，完成先帝未竟大业。</a:t>
            </a:r>
            <a:r>
              <a:rPr lang="zh-CN" altLang="en-US" sz="2800" b="1" noProof="1">
                <a:solidFill>
                  <a:srgbClr val="C00000"/>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第二部分寓情于叙，</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字字句句蕴含着作者对先帝的知遇之恩和无限感激之情，也表达了作者尽心竭力效忠刘备父子的心愿</a:t>
            </a:r>
            <a:r>
              <a:rPr lang="zh-CN" altLang="en-US"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a:t>
            </a:r>
            <a:endParaRPr lang="en-US" altLang="zh-CN"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a:p>
            <a:pPr>
              <a:buFont typeface="Arial" panose="020B0604020202020204" pitchFamily="34" charset="0"/>
              <a:buNone/>
              <a:defRPr/>
            </a:pPr>
            <a:r>
              <a:rPr lang="zh-CN" altLang="en-US"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全</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文既晓之以理，又动之以情。具体说，前半部分重在晓之以理</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a:t>
            </a:r>
            <a:r>
              <a:rPr lang="zh-CN" altLang="en-US"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后半</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部分重在动之以情。总的是以议论为主，融以叙事和抒情。全篇文</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字</a:t>
            </a:r>
            <a:r>
              <a:rPr lang="zh-CN" altLang="en-US"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从作</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者肺腑中流出，析理透辟，真情充溢，感人至</a:t>
            </a:r>
            <a:r>
              <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深</a:t>
            </a:r>
            <a:r>
              <a:rPr lang="zh-CN" altLang="en-US" sz="2800" b="1" noProof="1" smtClean="0">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a:t>
            </a:r>
            <a:endParaRPr lang="zh-CN" altLang="en-US" sz="2800" b="1" noProof="1">
              <a:solidFill>
                <a:srgbClr val="0000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endParaRPr>
          </a:p>
        </p:txBody>
      </p:sp>
      <p:grpSp>
        <p:nvGrpSpPr>
          <p:cNvPr id="7" name="组合 6"/>
          <p:cNvGrpSpPr/>
          <p:nvPr/>
        </p:nvGrpSpPr>
        <p:grpSpPr>
          <a:xfrm>
            <a:off x="1021000" y="517200"/>
            <a:ext cx="2792615" cy="713740"/>
            <a:chOff x="2358" y="792"/>
            <a:chExt cx="3471" cy="1124"/>
          </a:xfrm>
        </p:grpSpPr>
        <p:sp>
          <p:nvSpPr>
            <p:cNvPr id="8" name="MH_Entry_1"/>
            <p:cNvSpPr>
              <a:spLocks noChangeArrowheads="1"/>
            </p:cNvSpPr>
            <p:nvPr/>
          </p:nvSpPr>
          <p:spPr bwMode="auto">
            <a:xfrm flipH="1">
              <a:off x="2358" y="792"/>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9" name="TextBox 8"/>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写作特色</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381"/>
                                        </p:tgtEl>
                                        <p:attrNameLst>
                                          <p:attrName>style.visibility</p:attrName>
                                        </p:attrNameLst>
                                      </p:cBhvr>
                                      <p:to>
                                        <p:strVal val="visible"/>
                                      </p:to>
                                    </p:set>
                                    <p:animEffect transition="in" filter="circle(in)">
                                      <p:cBhvr>
                                        <p:cTn id="7" dur="20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5" name="图片 46094"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2261" y="1143169"/>
            <a:ext cx="11047228" cy="52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文本框 96258" descr="中国教育出版网"/>
          <p:cNvSpPr txBox="1">
            <a:spLocks noChangeArrowheads="1"/>
          </p:cNvSpPr>
          <p:nvPr/>
        </p:nvSpPr>
        <p:spPr bwMode="auto">
          <a:xfrm>
            <a:off x="1669310" y="2401223"/>
            <a:ext cx="84847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0000FF"/>
                </a:solidFill>
                <a:latin typeface="宋体" panose="02010600030101010101" pitchFamily="2" charset="-122"/>
              </a:rPr>
              <a:t>    </a:t>
            </a:r>
            <a:r>
              <a:rPr lang="zh-CN" altLang="en-US" sz="3200" b="1" dirty="0" smtClean="0">
                <a:solidFill>
                  <a:srgbClr val="0000FF"/>
                </a:solidFill>
                <a:latin typeface="宋体" panose="02010600030101010101" pitchFamily="2" charset="-122"/>
              </a:rPr>
              <a:t>本</a:t>
            </a:r>
            <a:r>
              <a:rPr lang="zh-CN" altLang="en-US" sz="3200" b="1" dirty="0">
                <a:solidFill>
                  <a:srgbClr val="0000FF"/>
                </a:solidFill>
                <a:latin typeface="宋体" panose="02010600030101010101" pitchFamily="2" charset="-122"/>
              </a:rPr>
              <a:t>文以恳切的言辞，劝说后主刘禅要继承先帝遗志，广开言路，严明赏罚，亲贤远佞，以修明政治，完成先帝未竟的大业；也表达了诸葛亮报答先主知遇之恩的真挚感情和“北定中原”“兴复汉室”的决心。</a:t>
            </a:r>
            <a:endParaRPr lang="zh-CN" altLang="en-US" sz="3200" b="1" dirty="0">
              <a:solidFill>
                <a:srgbClr val="0000FF"/>
              </a:solidFill>
              <a:latin typeface="宋体" panose="02010600030101010101" pitchFamily="2" charset="-122"/>
            </a:endParaRPr>
          </a:p>
        </p:txBody>
      </p:sp>
      <p:grpSp>
        <p:nvGrpSpPr>
          <p:cNvPr id="7" name="组合 6"/>
          <p:cNvGrpSpPr/>
          <p:nvPr/>
        </p:nvGrpSpPr>
        <p:grpSpPr>
          <a:xfrm>
            <a:off x="1031459" y="452430"/>
            <a:ext cx="2792615" cy="713740"/>
            <a:chOff x="2371" y="693"/>
            <a:chExt cx="3471" cy="1124"/>
          </a:xfrm>
        </p:grpSpPr>
        <p:sp>
          <p:nvSpPr>
            <p:cNvPr id="8" name="MH_Entry_1"/>
            <p:cNvSpPr>
              <a:spLocks noChangeArrowheads="1"/>
            </p:cNvSpPr>
            <p:nvPr/>
          </p:nvSpPr>
          <p:spPr bwMode="auto">
            <a:xfrm flipH="1">
              <a:off x="2371" y="693"/>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9" name="TextBox 8"/>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课堂小结</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6095"/>
                                        </p:tgtEl>
                                        <p:attrNameLst>
                                          <p:attrName>style.visibility</p:attrName>
                                        </p:attrNameLst>
                                      </p:cBhvr>
                                      <p:to>
                                        <p:strVal val="visible"/>
                                      </p:to>
                                    </p:set>
                                    <p:anim calcmode="lin" valueType="num">
                                      <p:cBhvr>
                                        <p:cTn id="7" dur="500" fill="hold"/>
                                        <p:tgtEl>
                                          <p:spTgt spid="46095"/>
                                        </p:tgtEl>
                                        <p:attrNameLst>
                                          <p:attrName>ppt_w</p:attrName>
                                        </p:attrNameLst>
                                      </p:cBhvr>
                                      <p:tavLst>
                                        <p:tav tm="0">
                                          <p:val>
                                            <p:fltVal val="0"/>
                                          </p:val>
                                        </p:tav>
                                        <p:tav tm="100000">
                                          <p:val>
                                            <p:strVal val="#ppt_w"/>
                                          </p:val>
                                        </p:tav>
                                      </p:tavLst>
                                    </p:anim>
                                    <p:anim calcmode="lin" valueType="num">
                                      <p:cBhvr>
                                        <p:cTn id="8" dur="500" fill="hold"/>
                                        <p:tgtEl>
                                          <p:spTgt spid="4609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6093"/>
                                        </p:tgtEl>
                                        <p:attrNameLst>
                                          <p:attrName>style.visibility</p:attrName>
                                        </p:attrNameLst>
                                      </p:cBhvr>
                                      <p:to>
                                        <p:strVal val="visible"/>
                                      </p:to>
                                    </p:set>
                                    <p:anim calcmode="lin" valueType="num">
                                      <p:cBhvr>
                                        <p:cTn id="11" dur="500" fill="hold"/>
                                        <p:tgtEl>
                                          <p:spTgt spid="46093"/>
                                        </p:tgtEl>
                                        <p:attrNameLst>
                                          <p:attrName>ppt_w</p:attrName>
                                        </p:attrNameLst>
                                      </p:cBhvr>
                                      <p:tavLst>
                                        <p:tav tm="0">
                                          <p:val>
                                            <p:fltVal val="0"/>
                                          </p:val>
                                        </p:tav>
                                        <p:tav tm="100000">
                                          <p:val>
                                            <p:strVal val="#ppt_w"/>
                                          </p:val>
                                        </p:tav>
                                      </p:tavLst>
                                    </p:anim>
                                    <p:anim calcmode="lin" valueType="num">
                                      <p:cBhvr>
                                        <p:cTn id="12"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8" name="图片 93197"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749" y="1350228"/>
            <a:ext cx="10600660" cy="46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851574" y="345123"/>
            <a:ext cx="2792615" cy="713740"/>
            <a:chOff x="2371" y="690"/>
            <a:chExt cx="3471" cy="1124"/>
          </a:xfrm>
        </p:grpSpPr>
        <p:sp>
          <p:nvSpPr>
            <p:cNvPr id="7"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8" name="TextBox 7"/>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板书设计</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3198"/>
                                        </p:tgtEl>
                                        <p:attrNameLst>
                                          <p:attrName>style.visibility</p:attrName>
                                        </p:attrNameLst>
                                      </p:cBhvr>
                                      <p:to>
                                        <p:strVal val="visible"/>
                                      </p:to>
                                    </p:set>
                                    <p:anim calcmode="lin" valueType="num">
                                      <p:cBhvr>
                                        <p:cTn id="7" dur="500" fill="hold"/>
                                        <p:tgtEl>
                                          <p:spTgt spid="93198"/>
                                        </p:tgtEl>
                                        <p:attrNameLst>
                                          <p:attrName>ppt_w</p:attrName>
                                        </p:attrNameLst>
                                      </p:cBhvr>
                                      <p:tavLst>
                                        <p:tav tm="0">
                                          <p:val>
                                            <p:fltVal val="0"/>
                                          </p:val>
                                        </p:tav>
                                        <p:tav tm="100000">
                                          <p:val>
                                            <p:strVal val="#ppt_w"/>
                                          </p:val>
                                        </p:tav>
                                      </p:tavLst>
                                    </p:anim>
                                    <p:anim calcmode="lin" valueType="num">
                                      <p:cBhvr>
                                        <p:cTn id="8" dur="500" fill="hold"/>
                                        <p:tgtEl>
                                          <p:spTgt spid="931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2" name="矩形 140301" descr="中国教育出版网"/>
          <p:cNvSpPr>
            <a:spLocks noChangeArrowheads="1"/>
          </p:cNvSpPr>
          <p:nvPr/>
        </p:nvSpPr>
        <p:spPr bwMode="auto">
          <a:xfrm>
            <a:off x="1297173" y="1169212"/>
            <a:ext cx="95077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dirty="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3200" b="1" dirty="0" smtClean="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3200" b="1" dirty="0" smtClean="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sz="3200" b="1" dirty="0" smtClean="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、文</a:t>
            </a:r>
            <a:r>
              <a:rPr lang="zh-CN" altLang="en-US" sz="3200" b="1" dirty="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中有一些短语后来凝固为成语，沿用至今。把这些成语找出来，说说它们的意思。</a:t>
            </a:r>
            <a:endParaRPr lang="en-US" altLang="zh-CN" sz="3200" b="1" dirty="0">
              <a:solidFill>
                <a:schemeClr val="accent4">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40303" name="矩形 140302" descr="中国教育出版网"/>
          <p:cNvSpPr>
            <a:spLocks noChangeArrowheads="1"/>
          </p:cNvSpPr>
          <p:nvPr/>
        </p:nvSpPr>
        <p:spPr bwMode="auto">
          <a:xfrm>
            <a:off x="1404421" y="2902060"/>
            <a:ext cx="92932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宋体" panose="02010600030101010101" pitchFamily="2" charset="-122"/>
                <a:ea typeface="宋体" panose="02010600030101010101" pitchFamily="2" charset="-122"/>
              </a:rPr>
              <a:t>妄自菲薄     三顾茅庐      不知所云</a:t>
            </a:r>
            <a:endParaRPr lang="zh-CN" altLang="en-US" sz="3200" b="1" dirty="0">
              <a:latin typeface="宋体" panose="02010600030101010101" pitchFamily="2" charset="-122"/>
              <a:ea typeface="宋体" panose="02010600030101010101" pitchFamily="2" charset="-122"/>
            </a:endParaRPr>
          </a:p>
          <a:p>
            <a:endParaRPr lang="zh-CN" altLang="en-US" sz="3200" b="1" dirty="0">
              <a:latin typeface="宋体" panose="02010600030101010101" pitchFamily="2" charset="-122"/>
              <a:ea typeface="宋体" panose="02010600030101010101" pitchFamily="2" charset="-122"/>
            </a:endParaRPr>
          </a:p>
          <a:p>
            <a:r>
              <a:rPr lang="zh-CN" altLang="en-US" sz="3200" b="1" dirty="0">
                <a:latin typeface="宋体" panose="02010600030101010101" pitchFamily="2" charset="-122"/>
                <a:ea typeface="宋体" panose="02010600030101010101" pitchFamily="2" charset="-122"/>
              </a:rPr>
              <a:t>引喻失义     作奸犯科      苟全性命  </a:t>
            </a:r>
            <a:endParaRPr lang="zh-CN" altLang="en-US" sz="3200" b="1" dirty="0">
              <a:latin typeface="宋体" panose="02010600030101010101" pitchFamily="2" charset="-122"/>
              <a:ea typeface="宋体" panose="02010600030101010101" pitchFamily="2" charset="-122"/>
            </a:endParaRPr>
          </a:p>
          <a:p>
            <a:endParaRPr lang="zh-CN" altLang="en-US" sz="3200" b="1" dirty="0">
              <a:latin typeface="宋体" panose="02010600030101010101" pitchFamily="2" charset="-122"/>
              <a:ea typeface="宋体" panose="02010600030101010101" pitchFamily="2" charset="-122"/>
            </a:endParaRPr>
          </a:p>
          <a:p>
            <a:r>
              <a:rPr lang="zh-CN" altLang="en-US" sz="3200" b="1" dirty="0">
                <a:latin typeface="宋体" panose="02010600030101010101" pitchFamily="2" charset="-122"/>
                <a:ea typeface="宋体" panose="02010600030101010101" pitchFamily="2" charset="-122"/>
              </a:rPr>
              <a:t>裨补阙漏     计日可待      察纳雅言 </a:t>
            </a:r>
            <a:endParaRPr lang="en-US" altLang="zh-CN" sz="3200" b="1" dirty="0">
              <a:latin typeface="宋体" panose="02010600030101010101" pitchFamily="2" charset="-122"/>
              <a:ea typeface="宋体" panose="02010600030101010101" pitchFamily="2" charset="-122"/>
            </a:endParaRPr>
          </a:p>
        </p:txBody>
      </p:sp>
      <p:grpSp>
        <p:nvGrpSpPr>
          <p:cNvPr id="16" name="组合 15"/>
          <p:cNvGrpSpPr/>
          <p:nvPr/>
        </p:nvGrpSpPr>
        <p:grpSpPr>
          <a:xfrm>
            <a:off x="306388" y="189547"/>
            <a:ext cx="2792615" cy="713740"/>
            <a:chOff x="2371" y="690"/>
            <a:chExt cx="3471" cy="1124"/>
          </a:xfrm>
        </p:grpSpPr>
        <p:sp>
          <p:nvSpPr>
            <p:cNvPr id="17"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18" name="TextBox 17"/>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拓展延伸</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0302"/>
                                        </p:tgtEl>
                                        <p:attrNameLst>
                                          <p:attrName>style.visibility</p:attrName>
                                        </p:attrNameLst>
                                      </p:cBhvr>
                                      <p:to>
                                        <p:strVal val="visible"/>
                                      </p:to>
                                    </p:set>
                                    <p:anim calcmode="lin" valueType="num">
                                      <p:cBhvr>
                                        <p:cTn id="7" dur="500" fill="hold"/>
                                        <p:tgtEl>
                                          <p:spTgt spid="140302"/>
                                        </p:tgtEl>
                                        <p:attrNameLst>
                                          <p:attrName>ppt_w</p:attrName>
                                        </p:attrNameLst>
                                      </p:cBhvr>
                                      <p:tavLst>
                                        <p:tav tm="0">
                                          <p:val>
                                            <p:fltVal val="0"/>
                                          </p:val>
                                        </p:tav>
                                        <p:tav tm="100000">
                                          <p:val>
                                            <p:strVal val="#ppt_w"/>
                                          </p:val>
                                        </p:tav>
                                      </p:tavLst>
                                    </p:anim>
                                    <p:anim calcmode="lin" valueType="num">
                                      <p:cBhvr>
                                        <p:cTn id="8" dur="500" fill="hold"/>
                                        <p:tgtEl>
                                          <p:spTgt spid="1403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303"/>
                                        </p:tgtEl>
                                        <p:attrNameLst>
                                          <p:attrName>style.visibility</p:attrName>
                                        </p:attrNameLst>
                                      </p:cBhvr>
                                      <p:to>
                                        <p:strVal val="visible"/>
                                      </p:to>
                                    </p:set>
                                    <p:anim calcmode="lin" valueType="num">
                                      <p:cBhvr additive="base">
                                        <p:cTn id="13" dur="500" fill="hold"/>
                                        <p:tgtEl>
                                          <p:spTgt spid="140303"/>
                                        </p:tgtEl>
                                        <p:attrNameLst>
                                          <p:attrName>ppt_x</p:attrName>
                                        </p:attrNameLst>
                                      </p:cBhvr>
                                      <p:tavLst>
                                        <p:tav tm="0">
                                          <p:val>
                                            <p:strVal val="#ppt_x"/>
                                          </p:val>
                                        </p:tav>
                                        <p:tav tm="100000">
                                          <p:val>
                                            <p:strVal val="#ppt_x"/>
                                          </p:val>
                                        </p:tav>
                                      </p:tavLst>
                                    </p:anim>
                                    <p:anim calcmode="lin" valueType="num">
                                      <p:cBhvr additive="base">
                                        <p:cTn id="14" dur="500" fill="hold"/>
                                        <p:tgtEl>
                                          <p:spTgt spid="140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P spid="1403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0" name="矩形 62479" descr="中国教育出版网"/>
          <p:cNvSpPr>
            <a:spLocks noChangeArrowheads="1"/>
          </p:cNvSpPr>
          <p:nvPr/>
        </p:nvSpPr>
        <p:spPr bwMode="auto">
          <a:xfrm>
            <a:off x="1258776" y="1220751"/>
            <a:ext cx="92932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32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32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3200" b="1" dirty="0" smtClean="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、诸</a:t>
            </a:r>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葛亮在我国是个家喻户晓的人物，有关他的传说、故事、俗语有很多。课外搜集有关资料，以</a:t>
            </a:r>
            <a:r>
              <a:rPr lang="en-US" altLang="zh-CN"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千秋诸葛我评说</a:t>
            </a:r>
            <a:r>
              <a:rPr lang="en-US" altLang="zh-CN"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为题写一段文字，表达你对诸葛亮的看法。</a:t>
            </a:r>
            <a:endParaRPr lang="en-US" altLang="zh-CN" sz="3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2480"/>
                                        </p:tgtEl>
                                        <p:attrNameLst>
                                          <p:attrName>style.visibility</p:attrName>
                                        </p:attrNameLst>
                                      </p:cBhvr>
                                      <p:to>
                                        <p:strVal val="visible"/>
                                      </p:to>
                                    </p:set>
                                    <p:animEffect transition="in" filter="fade">
                                      <p:cBhvr>
                                        <p:cTn id="7" dur="2000"/>
                                        <p:tgtEl>
                                          <p:spTgt spid="62480"/>
                                        </p:tgtEl>
                                      </p:cBhvr>
                                    </p:animEffect>
                                    <p:anim calcmode="lin" valueType="num">
                                      <p:cBhvr>
                                        <p:cTn id="8" dur="2000" fill="hold"/>
                                        <p:tgtEl>
                                          <p:spTgt spid="62480"/>
                                        </p:tgtEl>
                                        <p:attrNameLst>
                                          <p:attrName>ppt_w</p:attrName>
                                        </p:attrNameLst>
                                      </p:cBhvr>
                                      <p:tavLst>
                                        <p:tav tm="0" fmla="#ppt_w*sin(2.5*pi*$)">
                                          <p:val>
                                            <p:fltVal val="0"/>
                                          </p:val>
                                        </p:tav>
                                        <p:tav tm="100000">
                                          <p:val>
                                            <p:fltVal val="1"/>
                                          </p:val>
                                        </p:tav>
                                      </p:tavLst>
                                    </p:anim>
                                    <p:anim calcmode="lin" valueType="num">
                                      <p:cBhvr>
                                        <p:cTn id="9" dur="2000" fill="hold"/>
                                        <p:tgtEl>
                                          <p:spTgt spid="624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矩形 76809" descr="中国教育出版网"/>
          <p:cNvSpPr>
            <a:spLocks noChangeArrowheads="1"/>
          </p:cNvSpPr>
          <p:nvPr/>
        </p:nvSpPr>
        <p:spPr bwMode="auto">
          <a:xfrm>
            <a:off x="2709863" y="177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endParaRPr lang="zh-CN" altLang="en-US" sz="2400">
              <a:solidFill>
                <a:srgbClr val="FF0000"/>
              </a:solidFill>
            </a:endParaRPr>
          </a:p>
        </p:txBody>
      </p:sp>
      <p:sp>
        <p:nvSpPr>
          <p:cNvPr id="40971" name="文本框 76810" descr="中国教育出版网"/>
          <p:cNvSpPr txBox="1">
            <a:spLocks noChangeArrowheads="1"/>
          </p:cNvSpPr>
          <p:nvPr/>
        </p:nvSpPr>
        <p:spPr bwMode="auto">
          <a:xfrm>
            <a:off x="390935" y="1405603"/>
            <a:ext cx="738664" cy="2422525"/>
          </a:xfrm>
          <a:prstGeom prst="rect">
            <a:avLst/>
          </a:prstGeom>
          <a:noFill/>
          <a:ln w="57150">
            <a:solidFill>
              <a:srgbClr val="008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rPr>
              <a:t>一词多义</a:t>
            </a:r>
            <a:endParaRPr lang="zh-CN"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40972" name="文本框 76811" descr="中国教育出版网"/>
          <p:cNvSpPr txBox="1">
            <a:spLocks noChangeArrowheads="1"/>
          </p:cNvSpPr>
          <p:nvPr/>
        </p:nvSpPr>
        <p:spPr bwMode="auto">
          <a:xfrm>
            <a:off x="1314485" y="1270961"/>
            <a:ext cx="615553"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effectLst>
                  <a:outerShdw blurRad="38100" dist="38100" dir="2700000" algn="tl">
                    <a:srgbClr val="000000">
                      <a:alpha val="43137"/>
                    </a:srgbClr>
                  </a:outerShdw>
                </a:effectLst>
                <a:latin typeface="宋体" panose="02010600030101010101" pitchFamily="2" charset="-122"/>
              </a:rPr>
              <a:t>道   遗</a:t>
            </a:r>
            <a:endParaRPr lang="zh-CN" altLang="en-US" sz="2800" b="1" dirty="0">
              <a:effectLst>
                <a:outerShdw blurRad="38100" dist="38100" dir="2700000" algn="tl">
                  <a:srgbClr val="000000">
                    <a:alpha val="43137"/>
                  </a:srgbClr>
                </a:outerShdw>
              </a:effectLst>
            </a:endParaRPr>
          </a:p>
        </p:txBody>
      </p:sp>
      <p:sp>
        <p:nvSpPr>
          <p:cNvPr id="40973" name="AutoShape 4" descr="中国教育出版网"/>
          <p:cNvSpPr/>
          <p:nvPr/>
        </p:nvSpPr>
        <p:spPr bwMode="auto">
          <a:xfrm>
            <a:off x="7081395" y="831464"/>
            <a:ext cx="288925" cy="649287"/>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74" name="AutoShape 4" descr="中国教育出版网"/>
          <p:cNvSpPr/>
          <p:nvPr/>
        </p:nvSpPr>
        <p:spPr bwMode="auto">
          <a:xfrm>
            <a:off x="2022475" y="1246595"/>
            <a:ext cx="288925" cy="649287"/>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75" name="AutoShape 4" descr="中国教育出版网"/>
          <p:cNvSpPr/>
          <p:nvPr/>
        </p:nvSpPr>
        <p:spPr bwMode="auto">
          <a:xfrm>
            <a:off x="1878012" y="2101463"/>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76" name="文本框 76815" descr="中国教育出版网"/>
          <p:cNvSpPr txBox="1">
            <a:spLocks noChangeArrowheads="1"/>
          </p:cNvSpPr>
          <p:nvPr/>
        </p:nvSpPr>
        <p:spPr bwMode="auto">
          <a:xfrm>
            <a:off x="2201068" y="1156108"/>
            <a:ext cx="2836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中道崩殂  </a:t>
            </a:r>
            <a:r>
              <a:rPr lang="zh-CN" altLang="en-US" sz="2400" b="1" dirty="0">
                <a:solidFill>
                  <a:srgbClr val="C00000"/>
                </a:solidFill>
                <a:latin typeface="新宋体" panose="02010609030101010101" pitchFamily="49" charset="-122"/>
                <a:ea typeface="新宋体" panose="02010609030101010101" pitchFamily="49" charset="-122"/>
              </a:rPr>
              <a:t>道路   </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咨诹善道  </a:t>
            </a:r>
            <a:r>
              <a:rPr lang="zh-CN" altLang="en-US" sz="2400" b="1" dirty="0">
                <a:solidFill>
                  <a:srgbClr val="C00000"/>
                </a:solidFill>
                <a:latin typeface="新宋体" panose="02010609030101010101" pitchFamily="49" charset="-122"/>
                <a:ea typeface="新宋体" panose="02010609030101010101" pitchFamily="49" charset="-122"/>
              </a:rPr>
              <a:t>办法</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77" name="文本框 76816" descr="中国教育出版网"/>
          <p:cNvSpPr txBox="1">
            <a:spLocks noChangeArrowheads="1"/>
          </p:cNvSpPr>
          <p:nvPr/>
        </p:nvSpPr>
        <p:spPr bwMode="auto">
          <a:xfrm>
            <a:off x="7403547" y="730568"/>
            <a:ext cx="2959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有所广益  </a:t>
            </a:r>
            <a:r>
              <a:rPr lang="zh-CN" altLang="en-US" sz="2400" b="1" dirty="0">
                <a:solidFill>
                  <a:srgbClr val="C00000"/>
                </a:solidFill>
                <a:latin typeface="新宋体" panose="02010609030101010101" pitchFamily="49" charset="-122"/>
                <a:ea typeface="新宋体" panose="02010609030101010101" pitchFamily="49" charset="-122"/>
              </a:rPr>
              <a:t>益处 </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至于斟酌损益  </a:t>
            </a:r>
            <a:r>
              <a:rPr lang="zh-CN" altLang="en-US" sz="2400" b="1" dirty="0">
                <a:solidFill>
                  <a:srgbClr val="C00000"/>
                </a:solidFill>
                <a:latin typeface="新宋体" panose="02010609030101010101" pitchFamily="49" charset="-122"/>
                <a:ea typeface="新宋体" panose="02010609030101010101" pitchFamily="49" charset="-122"/>
              </a:rPr>
              <a:t>增加</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78" name="文本框 76817" descr="中国教育出版网"/>
          <p:cNvSpPr txBox="1">
            <a:spLocks noChangeArrowheads="1"/>
          </p:cNvSpPr>
          <p:nvPr/>
        </p:nvSpPr>
        <p:spPr bwMode="auto">
          <a:xfrm>
            <a:off x="2087414" y="2051493"/>
            <a:ext cx="38195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以光先帝遗德  </a:t>
            </a:r>
            <a:r>
              <a:rPr lang="zh-CN" altLang="en-US" sz="2400" b="1" dirty="0">
                <a:solidFill>
                  <a:srgbClr val="C00000"/>
                </a:solidFill>
                <a:latin typeface="新宋体" panose="02010609030101010101" pitchFamily="49" charset="-122"/>
                <a:ea typeface="新宋体" panose="02010609030101010101" pitchFamily="49" charset="-122"/>
              </a:rPr>
              <a:t>遗留</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先帝简拔以遗陛下 </a:t>
            </a:r>
            <a:r>
              <a:rPr lang="zh-CN" altLang="en-US" sz="2400" b="1" dirty="0">
                <a:solidFill>
                  <a:srgbClr val="C00000"/>
                </a:solidFill>
                <a:latin typeface="新宋体" panose="02010609030101010101" pitchFamily="49" charset="-122"/>
                <a:ea typeface="新宋体" panose="02010609030101010101" pitchFamily="49" charset="-122"/>
              </a:rPr>
              <a:t> 给予</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79" name="矩形 76818" descr="中国教育出版网"/>
          <p:cNvSpPr>
            <a:spLocks noChangeArrowheads="1"/>
          </p:cNvSpPr>
          <p:nvPr/>
        </p:nvSpPr>
        <p:spPr bwMode="auto">
          <a:xfrm>
            <a:off x="1306658" y="2797582"/>
            <a:ext cx="7969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spcBef>
                <a:spcPct val="50000"/>
              </a:spcBef>
            </a:pP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论 </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200000"/>
              </a:lnSpc>
              <a:spcBef>
                <a:spcPct val="50000"/>
              </a:spcBef>
            </a:pP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无 </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200000"/>
              </a:lnSpc>
              <a:spcBef>
                <a:spcPct val="50000"/>
              </a:spcBef>
            </a:pP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为</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0980" name="AutoShape 4" descr="中国教育出版网"/>
          <p:cNvSpPr/>
          <p:nvPr/>
        </p:nvSpPr>
        <p:spPr bwMode="auto">
          <a:xfrm>
            <a:off x="1870443" y="3076093"/>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81" name="AutoShape 4" descr="中国教育出版网"/>
          <p:cNvSpPr/>
          <p:nvPr/>
        </p:nvSpPr>
        <p:spPr bwMode="auto">
          <a:xfrm>
            <a:off x="1878012" y="4009639"/>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82" name="AutoShape 4" descr="中国教育出版网"/>
          <p:cNvSpPr/>
          <p:nvPr/>
        </p:nvSpPr>
        <p:spPr bwMode="auto">
          <a:xfrm>
            <a:off x="1873876" y="4892361"/>
            <a:ext cx="288925" cy="1187450"/>
          </a:xfrm>
          <a:prstGeom prst="leftBrace">
            <a:avLst>
              <a:gd name="adj1" fmla="val 34192"/>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83" name="文本框 76822" descr="中国教育出版网"/>
          <p:cNvSpPr txBox="1">
            <a:spLocks noChangeArrowheads="1"/>
          </p:cNvSpPr>
          <p:nvPr/>
        </p:nvSpPr>
        <p:spPr bwMode="auto">
          <a:xfrm>
            <a:off x="2114550" y="2997835"/>
            <a:ext cx="36544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宜付有司论其刑赏  </a:t>
            </a:r>
            <a:r>
              <a:rPr lang="zh-CN" altLang="en-US" sz="2400" b="1" dirty="0">
                <a:solidFill>
                  <a:srgbClr val="C00000"/>
                </a:solidFill>
                <a:latin typeface="新宋体" panose="02010609030101010101" pitchFamily="49" charset="-122"/>
                <a:ea typeface="新宋体" panose="02010609030101010101" pitchFamily="49" charset="-122"/>
              </a:rPr>
              <a:t>评判</a:t>
            </a:r>
            <a:r>
              <a:rPr lang="zh-CN" altLang="en-US" sz="2400" b="1" dirty="0">
                <a:latin typeface="新宋体" panose="02010609030101010101" pitchFamily="49" charset="-122"/>
                <a:ea typeface="新宋体" panose="02010609030101010101" pitchFamily="49" charset="-122"/>
              </a:rPr>
              <a:t>每与臣论此事  </a:t>
            </a:r>
            <a:r>
              <a:rPr lang="zh-CN" altLang="en-US" sz="2400" b="1" dirty="0">
                <a:solidFill>
                  <a:srgbClr val="C00000"/>
                </a:solidFill>
                <a:latin typeface="新宋体" panose="02010609030101010101" pitchFamily="49" charset="-122"/>
                <a:ea typeface="新宋体" panose="02010609030101010101" pitchFamily="49" charset="-122"/>
              </a:rPr>
              <a:t>议论</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84" name="文本框 76823" descr="中国教育出版网"/>
          <p:cNvSpPr txBox="1">
            <a:spLocks noChangeArrowheads="1"/>
          </p:cNvSpPr>
          <p:nvPr/>
        </p:nvSpPr>
        <p:spPr bwMode="auto">
          <a:xfrm>
            <a:off x="2114678" y="3936723"/>
            <a:ext cx="3022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若无兴德之言  </a:t>
            </a:r>
            <a:r>
              <a:rPr lang="zh-CN" altLang="en-US" sz="2400" b="1" dirty="0">
                <a:solidFill>
                  <a:srgbClr val="C00000"/>
                </a:solidFill>
                <a:latin typeface="新宋体" panose="02010609030101010101" pitchFamily="49" charset="-122"/>
                <a:ea typeface="新宋体" panose="02010609030101010101" pitchFamily="49" charset="-122"/>
              </a:rPr>
              <a:t>没有</a:t>
            </a:r>
            <a:r>
              <a:rPr lang="zh-CN" altLang="en-US" sz="2400" b="1" dirty="0">
                <a:latin typeface="新宋体" panose="02010609030101010101" pitchFamily="49" charset="-122"/>
                <a:ea typeface="新宋体" panose="02010609030101010101" pitchFamily="49" charset="-122"/>
              </a:rPr>
              <a:t>事无大小  </a:t>
            </a:r>
            <a:r>
              <a:rPr lang="zh-CN" altLang="en-US" sz="2400" b="1" dirty="0">
                <a:solidFill>
                  <a:srgbClr val="C00000"/>
                </a:solidFill>
                <a:latin typeface="新宋体" panose="02010609030101010101" pitchFamily="49" charset="-122"/>
                <a:ea typeface="新宋体" panose="02010609030101010101" pitchFamily="49" charset="-122"/>
              </a:rPr>
              <a:t>不论</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85" name="文本框 76824" descr="中国教育出版网"/>
          <p:cNvSpPr txBox="1">
            <a:spLocks noChangeArrowheads="1"/>
          </p:cNvSpPr>
          <p:nvPr/>
        </p:nvSpPr>
        <p:spPr bwMode="auto">
          <a:xfrm>
            <a:off x="2104390" y="4844415"/>
            <a:ext cx="446913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俱为一体  </a:t>
            </a:r>
            <a:r>
              <a:rPr lang="zh-CN" altLang="en-US" sz="2400" b="1" dirty="0">
                <a:solidFill>
                  <a:srgbClr val="C00000"/>
                </a:solidFill>
                <a:latin typeface="新宋体" panose="02010609030101010101" pitchFamily="49" charset="-122"/>
                <a:ea typeface="新宋体" panose="02010609030101010101" pitchFamily="49" charset="-122"/>
              </a:rPr>
              <a:t>是 </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作奸犯科及为忠善者  </a:t>
            </a:r>
            <a:r>
              <a:rPr lang="zh-CN" altLang="en-US" sz="2400" b="1" dirty="0">
                <a:solidFill>
                  <a:srgbClr val="C00000"/>
                </a:solidFill>
                <a:latin typeface="新宋体" panose="02010609030101010101" pitchFamily="49" charset="-122"/>
                <a:ea typeface="新宋体" panose="02010609030101010101" pitchFamily="49" charset="-122"/>
              </a:rPr>
              <a:t>做，</a:t>
            </a:r>
            <a:r>
              <a:rPr lang="zh-CN" altLang="en-US" sz="2400" b="1" dirty="0">
                <a:solidFill>
                  <a:srgbClr val="FF0000"/>
                </a:solidFill>
                <a:latin typeface="新宋体" panose="02010609030101010101" pitchFamily="49" charset="-122"/>
                <a:ea typeface="新宋体" panose="02010609030101010101" pitchFamily="49" charset="-122"/>
              </a:rPr>
              <a:t>行</a:t>
            </a:r>
            <a:r>
              <a:rPr lang="zh-CN" altLang="en-US" sz="2400" b="1" dirty="0">
                <a:latin typeface="新宋体" panose="02010609030101010101" pitchFamily="49" charset="-122"/>
                <a:ea typeface="新宋体" panose="02010609030101010101" pitchFamily="49" charset="-122"/>
              </a:rPr>
              <a:t>众议举宠为督  </a:t>
            </a:r>
            <a:r>
              <a:rPr lang="zh-CN" altLang="en-US" sz="2400" b="1" dirty="0">
                <a:solidFill>
                  <a:srgbClr val="C00000"/>
                </a:solidFill>
                <a:latin typeface="新宋体" panose="02010609030101010101" pitchFamily="49" charset="-122"/>
                <a:ea typeface="新宋体" panose="02010609030101010101" pitchFamily="49" charset="-122"/>
              </a:rPr>
              <a:t>做，担任</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86" name="矩形 76832" descr="中国教育出版网"/>
          <p:cNvSpPr>
            <a:spLocks noChangeArrowheads="1"/>
          </p:cNvSpPr>
          <p:nvPr/>
        </p:nvSpPr>
        <p:spPr bwMode="auto">
          <a:xfrm>
            <a:off x="6573395" y="546515"/>
            <a:ext cx="7969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spcBef>
                <a:spcPct val="50000"/>
              </a:spcBef>
            </a:pPr>
            <a:r>
              <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益 </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200000"/>
              </a:lnSpc>
              <a:spcBef>
                <a:spcPct val="50000"/>
              </a:spcBef>
            </a:pP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行</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200000"/>
              </a:lnSpc>
              <a:spcBef>
                <a:spcPct val="50000"/>
              </a:spcBef>
            </a:pP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效</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150000"/>
              </a:lnSpc>
              <a:spcBef>
                <a:spcPct val="50000"/>
              </a:spcBef>
            </a:pPr>
            <a:r>
              <a:rPr lang="zh-CN" altLang="en-US" sz="28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感激</a:t>
            </a:r>
            <a:endParaRPr lang="zh-CN" altLang="en-US" sz="2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spcBef>
                <a:spcPct val="50000"/>
              </a:spcBef>
            </a:pPr>
            <a:endParaRPr lang="zh-CN" altLang="en-US" sz="3200" b="1" dirty="0">
              <a:latin typeface="宋体" panose="02010600030101010101" pitchFamily="2" charset="-122"/>
            </a:endParaRPr>
          </a:p>
        </p:txBody>
      </p:sp>
      <p:sp>
        <p:nvSpPr>
          <p:cNvPr id="40987" name="AutoShape 4" descr="中国教育出版网"/>
          <p:cNvSpPr/>
          <p:nvPr/>
        </p:nvSpPr>
        <p:spPr bwMode="auto">
          <a:xfrm>
            <a:off x="7081395" y="1746250"/>
            <a:ext cx="288925" cy="977900"/>
          </a:xfrm>
          <a:prstGeom prst="leftBrace">
            <a:avLst>
              <a:gd name="adj1" fmla="val 28158"/>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88" name="AutoShape 4" descr="中国教育出版网"/>
          <p:cNvSpPr/>
          <p:nvPr/>
        </p:nvSpPr>
        <p:spPr bwMode="auto">
          <a:xfrm>
            <a:off x="7138397" y="2969419"/>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89" name="AutoShape 4" descr="中国教育出版网"/>
          <p:cNvSpPr/>
          <p:nvPr/>
        </p:nvSpPr>
        <p:spPr bwMode="auto">
          <a:xfrm>
            <a:off x="7148476" y="4009639"/>
            <a:ext cx="288925" cy="1009650"/>
          </a:xfrm>
          <a:prstGeom prst="leftBrace">
            <a:avLst>
              <a:gd name="adj1" fmla="val 29072"/>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0990" name="文本框 76836" descr="中国教育出版网"/>
          <p:cNvSpPr txBox="1">
            <a:spLocks noChangeArrowheads="1"/>
          </p:cNvSpPr>
          <p:nvPr/>
        </p:nvSpPr>
        <p:spPr bwMode="auto">
          <a:xfrm>
            <a:off x="7475648" y="1609769"/>
            <a:ext cx="33978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然后施行  </a:t>
            </a:r>
            <a:r>
              <a:rPr lang="zh-CN" altLang="en-US" sz="2400" b="1" dirty="0">
                <a:solidFill>
                  <a:srgbClr val="C00000"/>
                </a:solidFill>
                <a:latin typeface="新宋体" panose="02010609030101010101" pitchFamily="49" charset="-122"/>
                <a:ea typeface="新宋体" panose="02010609030101010101" pitchFamily="49" charset="-122"/>
              </a:rPr>
              <a:t>实行</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性行淑均  </a:t>
            </a:r>
            <a:r>
              <a:rPr lang="zh-CN" altLang="en-US" sz="2400" b="1" dirty="0">
                <a:solidFill>
                  <a:srgbClr val="C00000"/>
                </a:solidFill>
                <a:latin typeface="新宋体" panose="02010609030101010101" pitchFamily="49" charset="-122"/>
                <a:ea typeface="新宋体" panose="02010609030101010101" pitchFamily="49" charset="-122"/>
              </a:rPr>
              <a:t>行为</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必能使行阵和睦  </a:t>
            </a:r>
            <a:r>
              <a:rPr lang="zh-CN" altLang="en-US" sz="2400" b="1" dirty="0">
                <a:solidFill>
                  <a:srgbClr val="C00000"/>
                </a:solidFill>
                <a:latin typeface="新宋体" panose="02010609030101010101" pitchFamily="49" charset="-122"/>
                <a:ea typeface="新宋体" panose="02010609030101010101" pitchFamily="49" charset="-122"/>
              </a:rPr>
              <a:t>行列</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91" name="文本框 76837" descr="中国教育出版网"/>
          <p:cNvSpPr txBox="1">
            <a:spLocks noChangeArrowheads="1"/>
          </p:cNvSpPr>
          <p:nvPr/>
        </p:nvSpPr>
        <p:spPr bwMode="auto">
          <a:xfrm>
            <a:off x="7437401" y="2878564"/>
            <a:ext cx="42778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讨贼兴复之效  </a:t>
            </a:r>
            <a:r>
              <a:rPr lang="zh-CN" altLang="en-US" sz="2400" b="1" dirty="0">
                <a:solidFill>
                  <a:srgbClr val="C00000"/>
                </a:solidFill>
                <a:latin typeface="新宋体" panose="02010609030101010101" pitchFamily="49" charset="-122"/>
                <a:ea typeface="新宋体" panose="02010609030101010101" pitchFamily="49" charset="-122"/>
              </a:rPr>
              <a:t>重任</a:t>
            </a:r>
            <a:r>
              <a:rPr lang="zh-CN" altLang="en-US" sz="2400" b="1" dirty="0">
                <a:solidFill>
                  <a:srgbClr val="FF0000"/>
                </a:solidFill>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不效则治臣之罪  </a:t>
            </a:r>
            <a:r>
              <a:rPr lang="zh-CN" altLang="en-US" sz="2400" b="1" dirty="0">
                <a:solidFill>
                  <a:srgbClr val="C00000"/>
                </a:solidFill>
                <a:latin typeface="新宋体" panose="02010609030101010101" pitchFamily="49" charset="-122"/>
                <a:ea typeface="新宋体" panose="02010609030101010101" pitchFamily="49" charset="-122"/>
              </a:rPr>
              <a:t>实现、完成</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40992" name="文本框 76838" descr="中国教育出版网"/>
          <p:cNvSpPr txBox="1">
            <a:spLocks noChangeArrowheads="1"/>
          </p:cNvSpPr>
          <p:nvPr/>
        </p:nvSpPr>
        <p:spPr bwMode="auto">
          <a:xfrm>
            <a:off x="7407017" y="4004877"/>
            <a:ext cx="32877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latin typeface="新宋体" panose="02010609030101010101" pitchFamily="49" charset="-122"/>
                <a:ea typeface="新宋体" panose="02010609030101010101" pitchFamily="49" charset="-122"/>
              </a:rPr>
              <a:t>由是感激  </a:t>
            </a:r>
            <a:r>
              <a:rPr lang="zh-CN" altLang="en-US" sz="2400" b="1" dirty="0">
                <a:solidFill>
                  <a:srgbClr val="C00000"/>
                </a:solidFill>
                <a:latin typeface="新宋体" panose="02010609030101010101" pitchFamily="49" charset="-122"/>
                <a:ea typeface="新宋体" panose="02010609030101010101" pitchFamily="49" charset="-122"/>
              </a:rPr>
              <a:t>感奋激发    </a:t>
            </a:r>
            <a:r>
              <a:rPr lang="zh-CN" altLang="en-US" sz="2400" b="1" dirty="0">
                <a:solidFill>
                  <a:srgbClr val="FF0000"/>
                </a:solidFill>
                <a:latin typeface="新宋体" panose="02010609030101010101" pitchFamily="49" charset="-122"/>
                <a:ea typeface="新宋体" panose="02010609030101010101" pitchFamily="49" charset="-122"/>
              </a:rPr>
              <a:t>        </a:t>
            </a:r>
            <a:endParaRPr lang="zh-CN" altLang="en-US" sz="2400" b="1" dirty="0">
              <a:solidFill>
                <a:srgbClr val="FF0000"/>
              </a:solidFill>
              <a:latin typeface="新宋体" panose="02010609030101010101" pitchFamily="49" charset="-122"/>
              <a:ea typeface="新宋体" panose="02010609030101010101" pitchFamily="49" charset="-122"/>
            </a:endParaRPr>
          </a:p>
          <a:p>
            <a:pPr eaLnBrk="1" hangingPunct="1">
              <a:spcBef>
                <a:spcPct val="50000"/>
              </a:spcBef>
            </a:pPr>
            <a:r>
              <a:rPr lang="zh-CN" altLang="en-US" sz="2400" b="1" dirty="0">
                <a:latin typeface="新宋体" panose="02010609030101010101" pitchFamily="49" charset="-122"/>
                <a:ea typeface="新宋体" panose="02010609030101010101" pitchFamily="49" charset="-122"/>
              </a:rPr>
              <a:t>臣不胜受恩感激  </a:t>
            </a:r>
            <a:r>
              <a:rPr lang="zh-CN" altLang="en-US" sz="2400" b="1" dirty="0">
                <a:solidFill>
                  <a:srgbClr val="C00000"/>
                </a:solidFill>
                <a:latin typeface="新宋体" panose="02010609030101010101" pitchFamily="49" charset="-122"/>
                <a:ea typeface="新宋体" panose="02010609030101010101" pitchFamily="49" charset="-122"/>
              </a:rPr>
              <a:t>感谢</a:t>
            </a:r>
            <a:endParaRPr lang="zh-CN" altLang="en-US" sz="2400" b="1" dirty="0">
              <a:solidFill>
                <a:srgbClr val="C00000"/>
              </a:solidFill>
              <a:latin typeface="新宋体" panose="02010609030101010101" pitchFamily="49" charset="-122"/>
              <a:ea typeface="新宋体" panose="02010609030101010101" pitchFamily="49" charset="-122"/>
            </a:endParaRPr>
          </a:p>
        </p:txBody>
      </p:sp>
      <p:grpSp>
        <p:nvGrpSpPr>
          <p:cNvPr id="26" name="组合 25"/>
          <p:cNvGrpSpPr/>
          <p:nvPr/>
        </p:nvGrpSpPr>
        <p:grpSpPr>
          <a:xfrm>
            <a:off x="970687" y="312738"/>
            <a:ext cx="3116678" cy="713740"/>
            <a:chOff x="2371" y="690"/>
            <a:chExt cx="3471" cy="1124"/>
          </a:xfrm>
        </p:grpSpPr>
        <p:sp>
          <p:nvSpPr>
            <p:cNvPr id="27"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28" name="TextBox 27"/>
            <p:cNvSpPr txBox="1"/>
            <p:nvPr/>
          </p:nvSpPr>
          <p:spPr>
            <a:xfrm>
              <a:off x="2501" y="792"/>
              <a:ext cx="334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文言词语积累</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wipe(down)">
                                      <p:cBhvr>
                                        <p:cTn id="7" dur="580">
                                          <p:stCondLst>
                                            <p:cond delay="0"/>
                                          </p:stCondLst>
                                        </p:cTn>
                                        <p:tgtEl>
                                          <p:spTgt spid="40971"/>
                                        </p:tgtEl>
                                      </p:cBhvr>
                                    </p:animEffect>
                                    <p:anim calcmode="lin" valueType="num">
                                      <p:cBhvr>
                                        <p:cTn id="8" dur="1822" tmFilter="0,0; 0.14,0.36; 0.43,0.73; 0.71,0.91; 1.0,1.0">
                                          <p:stCondLst>
                                            <p:cond delay="0"/>
                                          </p:stCondLst>
                                        </p:cTn>
                                        <p:tgtEl>
                                          <p:spTgt spid="409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71"/>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71"/>
                                        </p:tgtEl>
                                      </p:cBhvr>
                                      <p:to x="100000" y="60000"/>
                                    </p:animScale>
                                    <p:animScale>
                                      <p:cBhvr>
                                        <p:cTn id="14" dur="166" decel="50000">
                                          <p:stCondLst>
                                            <p:cond delay="676"/>
                                          </p:stCondLst>
                                        </p:cTn>
                                        <p:tgtEl>
                                          <p:spTgt spid="40971"/>
                                        </p:tgtEl>
                                      </p:cBhvr>
                                      <p:to x="100000" y="100000"/>
                                    </p:animScale>
                                    <p:animScale>
                                      <p:cBhvr>
                                        <p:cTn id="15" dur="26">
                                          <p:stCondLst>
                                            <p:cond delay="1312"/>
                                          </p:stCondLst>
                                        </p:cTn>
                                        <p:tgtEl>
                                          <p:spTgt spid="40971"/>
                                        </p:tgtEl>
                                      </p:cBhvr>
                                      <p:to x="100000" y="80000"/>
                                    </p:animScale>
                                    <p:animScale>
                                      <p:cBhvr>
                                        <p:cTn id="16" dur="166" decel="50000">
                                          <p:stCondLst>
                                            <p:cond delay="1338"/>
                                          </p:stCondLst>
                                        </p:cTn>
                                        <p:tgtEl>
                                          <p:spTgt spid="40971"/>
                                        </p:tgtEl>
                                      </p:cBhvr>
                                      <p:to x="100000" y="100000"/>
                                    </p:animScale>
                                    <p:animScale>
                                      <p:cBhvr>
                                        <p:cTn id="17" dur="26">
                                          <p:stCondLst>
                                            <p:cond delay="1642"/>
                                          </p:stCondLst>
                                        </p:cTn>
                                        <p:tgtEl>
                                          <p:spTgt spid="40971"/>
                                        </p:tgtEl>
                                      </p:cBhvr>
                                      <p:to x="100000" y="90000"/>
                                    </p:animScale>
                                    <p:animScale>
                                      <p:cBhvr>
                                        <p:cTn id="18" dur="166" decel="50000">
                                          <p:stCondLst>
                                            <p:cond delay="1668"/>
                                          </p:stCondLst>
                                        </p:cTn>
                                        <p:tgtEl>
                                          <p:spTgt spid="40971"/>
                                        </p:tgtEl>
                                      </p:cBhvr>
                                      <p:to x="100000" y="100000"/>
                                    </p:animScale>
                                    <p:animScale>
                                      <p:cBhvr>
                                        <p:cTn id="19" dur="26">
                                          <p:stCondLst>
                                            <p:cond delay="1808"/>
                                          </p:stCondLst>
                                        </p:cTn>
                                        <p:tgtEl>
                                          <p:spTgt spid="40971"/>
                                        </p:tgtEl>
                                      </p:cBhvr>
                                      <p:to x="100000" y="95000"/>
                                    </p:animScale>
                                    <p:animScale>
                                      <p:cBhvr>
                                        <p:cTn id="20" dur="166" decel="50000">
                                          <p:stCondLst>
                                            <p:cond delay="1834"/>
                                          </p:stCondLst>
                                        </p:cTn>
                                        <p:tgtEl>
                                          <p:spTgt spid="409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72">
                                            <p:txEl>
                                              <p:pRg st="0" end="0"/>
                                            </p:txEl>
                                          </p:spTgt>
                                        </p:tgtEl>
                                        <p:attrNameLst>
                                          <p:attrName>style.visibility</p:attrName>
                                        </p:attrNameLst>
                                      </p:cBhvr>
                                      <p:to>
                                        <p:strVal val="visible"/>
                                      </p:to>
                                    </p:set>
                                    <p:anim calcmode="lin" valueType="num">
                                      <p:cBhvr additive="base">
                                        <p:cTn id="25" dur="500" fill="hold"/>
                                        <p:tgtEl>
                                          <p:spTgt spid="4097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0976"/>
                                        </p:tgtEl>
                                        <p:attrNameLst>
                                          <p:attrName>style.visibility</p:attrName>
                                        </p:attrNameLst>
                                      </p:cBhvr>
                                      <p:to>
                                        <p:strVal val="visible"/>
                                      </p:to>
                                    </p:set>
                                    <p:animEffect transition="in" filter="checkerboard(across)">
                                      <p:cBhvr>
                                        <p:cTn id="31" dur="500"/>
                                        <p:tgtEl>
                                          <p:spTgt spid="4097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0974"/>
                                        </p:tgtEl>
                                        <p:attrNameLst>
                                          <p:attrName>style.visibility</p:attrName>
                                        </p:attrNameLst>
                                      </p:cBhvr>
                                      <p:to>
                                        <p:strVal val="visible"/>
                                      </p:to>
                                    </p:set>
                                    <p:animEffect transition="in" filter="fade">
                                      <p:cBhvr>
                                        <p:cTn id="36" dur="1000"/>
                                        <p:tgtEl>
                                          <p:spTgt spid="40974"/>
                                        </p:tgtEl>
                                      </p:cBhvr>
                                    </p:animEffect>
                                    <p:anim calcmode="lin" valueType="num">
                                      <p:cBhvr>
                                        <p:cTn id="37" dur="1000" fill="hold"/>
                                        <p:tgtEl>
                                          <p:spTgt spid="40974"/>
                                        </p:tgtEl>
                                        <p:attrNameLst>
                                          <p:attrName>ppt_x</p:attrName>
                                        </p:attrNameLst>
                                      </p:cBhvr>
                                      <p:tavLst>
                                        <p:tav tm="0">
                                          <p:val>
                                            <p:strVal val="#ppt_x"/>
                                          </p:val>
                                        </p:tav>
                                        <p:tav tm="100000">
                                          <p:val>
                                            <p:strVal val="#ppt_x"/>
                                          </p:val>
                                        </p:tav>
                                      </p:tavLst>
                                    </p:anim>
                                    <p:anim calcmode="lin" valueType="num">
                                      <p:cBhvr>
                                        <p:cTn id="38" dur="1000" fill="hold"/>
                                        <p:tgtEl>
                                          <p:spTgt spid="4097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0978"/>
                                        </p:tgtEl>
                                        <p:attrNameLst>
                                          <p:attrName>style.visibility</p:attrName>
                                        </p:attrNameLst>
                                      </p:cBhvr>
                                      <p:to>
                                        <p:strVal val="visible"/>
                                      </p:to>
                                    </p:set>
                                    <p:animEffect transition="in" filter="checkerboard(across)">
                                      <p:cBhvr>
                                        <p:cTn id="43" dur="500"/>
                                        <p:tgtEl>
                                          <p:spTgt spid="4097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0975"/>
                                        </p:tgtEl>
                                        <p:attrNameLst>
                                          <p:attrName>style.visibility</p:attrName>
                                        </p:attrNameLst>
                                      </p:cBhvr>
                                      <p:to>
                                        <p:strVal val="visible"/>
                                      </p:to>
                                    </p:set>
                                    <p:animEffect transition="in" filter="fade">
                                      <p:cBhvr>
                                        <p:cTn id="48" dur="1000"/>
                                        <p:tgtEl>
                                          <p:spTgt spid="40975"/>
                                        </p:tgtEl>
                                      </p:cBhvr>
                                    </p:animEffect>
                                    <p:anim calcmode="lin" valueType="num">
                                      <p:cBhvr>
                                        <p:cTn id="49" dur="1000" fill="hold"/>
                                        <p:tgtEl>
                                          <p:spTgt spid="40975"/>
                                        </p:tgtEl>
                                        <p:attrNameLst>
                                          <p:attrName>ppt_x</p:attrName>
                                        </p:attrNameLst>
                                      </p:cBhvr>
                                      <p:tavLst>
                                        <p:tav tm="0">
                                          <p:val>
                                            <p:strVal val="#ppt_x"/>
                                          </p:val>
                                        </p:tav>
                                        <p:tav tm="100000">
                                          <p:val>
                                            <p:strVal val="#ppt_x"/>
                                          </p:val>
                                        </p:tav>
                                      </p:tavLst>
                                    </p:anim>
                                    <p:anim calcmode="lin" valueType="num">
                                      <p:cBhvr>
                                        <p:cTn id="50" dur="1000" fill="hold"/>
                                        <p:tgtEl>
                                          <p:spTgt spid="4097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979">
                                            <p:txEl>
                                              <p:pRg st="0" end="0"/>
                                            </p:txEl>
                                          </p:spTgt>
                                        </p:tgtEl>
                                        <p:attrNameLst>
                                          <p:attrName>style.visibility</p:attrName>
                                        </p:attrNameLst>
                                      </p:cBhvr>
                                      <p:to>
                                        <p:strVal val="visible"/>
                                      </p:to>
                                    </p:set>
                                    <p:anim calcmode="lin" valueType="num">
                                      <p:cBhvr additive="base">
                                        <p:cTn id="55" dur="500" fill="hold"/>
                                        <p:tgtEl>
                                          <p:spTgt spid="4097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0983"/>
                                        </p:tgtEl>
                                        <p:attrNameLst>
                                          <p:attrName>style.visibility</p:attrName>
                                        </p:attrNameLst>
                                      </p:cBhvr>
                                      <p:to>
                                        <p:strVal val="visible"/>
                                      </p:to>
                                    </p:set>
                                    <p:animEffect transition="in" filter="checkerboard(across)">
                                      <p:cBhvr>
                                        <p:cTn id="61" dur="500"/>
                                        <p:tgtEl>
                                          <p:spTgt spid="4098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0980"/>
                                        </p:tgtEl>
                                        <p:attrNameLst>
                                          <p:attrName>style.visibility</p:attrName>
                                        </p:attrNameLst>
                                      </p:cBhvr>
                                      <p:to>
                                        <p:strVal val="visible"/>
                                      </p:to>
                                    </p:set>
                                    <p:animEffect transition="in" filter="fade">
                                      <p:cBhvr>
                                        <p:cTn id="66" dur="1000"/>
                                        <p:tgtEl>
                                          <p:spTgt spid="40980"/>
                                        </p:tgtEl>
                                      </p:cBhvr>
                                    </p:animEffect>
                                    <p:anim calcmode="lin" valueType="num">
                                      <p:cBhvr>
                                        <p:cTn id="67" dur="1000" fill="hold"/>
                                        <p:tgtEl>
                                          <p:spTgt spid="40980"/>
                                        </p:tgtEl>
                                        <p:attrNameLst>
                                          <p:attrName>ppt_x</p:attrName>
                                        </p:attrNameLst>
                                      </p:cBhvr>
                                      <p:tavLst>
                                        <p:tav tm="0">
                                          <p:val>
                                            <p:strVal val="#ppt_x"/>
                                          </p:val>
                                        </p:tav>
                                        <p:tav tm="100000">
                                          <p:val>
                                            <p:strVal val="#ppt_x"/>
                                          </p:val>
                                        </p:tav>
                                      </p:tavLst>
                                    </p:anim>
                                    <p:anim calcmode="lin" valueType="num">
                                      <p:cBhvr>
                                        <p:cTn id="68" dur="1000" fill="hold"/>
                                        <p:tgtEl>
                                          <p:spTgt spid="4098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0979">
                                            <p:txEl>
                                              <p:pRg st="1" end="1"/>
                                            </p:txEl>
                                          </p:spTgt>
                                        </p:tgtEl>
                                        <p:attrNameLst>
                                          <p:attrName>style.visibility</p:attrName>
                                        </p:attrNameLst>
                                      </p:cBhvr>
                                      <p:to>
                                        <p:strVal val="visible"/>
                                      </p:to>
                                    </p:set>
                                    <p:anim calcmode="lin" valueType="num">
                                      <p:cBhvr additive="base">
                                        <p:cTn id="73" dur="500" fill="hold"/>
                                        <p:tgtEl>
                                          <p:spTgt spid="40979">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0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40984"/>
                                        </p:tgtEl>
                                        <p:attrNameLst>
                                          <p:attrName>style.visibility</p:attrName>
                                        </p:attrNameLst>
                                      </p:cBhvr>
                                      <p:to>
                                        <p:strVal val="visible"/>
                                      </p:to>
                                    </p:set>
                                    <p:animEffect transition="in" filter="checkerboard(across)">
                                      <p:cBhvr>
                                        <p:cTn id="79" dur="500"/>
                                        <p:tgtEl>
                                          <p:spTgt spid="40984"/>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0981"/>
                                        </p:tgtEl>
                                        <p:attrNameLst>
                                          <p:attrName>style.visibility</p:attrName>
                                        </p:attrNameLst>
                                      </p:cBhvr>
                                      <p:to>
                                        <p:strVal val="visible"/>
                                      </p:to>
                                    </p:set>
                                    <p:animEffect transition="in" filter="fade">
                                      <p:cBhvr>
                                        <p:cTn id="84" dur="1000"/>
                                        <p:tgtEl>
                                          <p:spTgt spid="40981"/>
                                        </p:tgtEl>
                                      </p:cBhvr>
                                    </p:animEffect>
                                    <p:anim calcmode="lin" valueType="num">
                                      <p:cBhvr>
                                        <p:cTn id="85" dur="1000" fill="hold"/>
                                        <p:tgtEl>
                                          <p:spTgt spid="40981"/>
                                        </p:tgtEl>
                                        <p:attrNameLst>
                                          <p:attrName>ppt_x</p:attrName>
                                        </p:attrNameLst>
                                      </p:cBhvr>
                                      <p:tavLst>
                                        <p:tav tm="0">
                                          <p:val>
                                            <p:strVal val="#ppt_x"/>
                                          </p:val>
                                        </p:tav>
                                        <p:tav tm="100000">
                                          <p:val>
                                            <p:strVal val="#ppt_x"/>
                                          </p:val>
                                        </p:tav>
                                      </p:tavLst>
                                    </p:anim>
                                    <p:anim calcmode="lin" valueType="num">
                                      <p:cBhvr>
                                        <p:cTn id="86" dur="1000" fill="hold"/>
                                        <p:tgtEl>
                                          <p:spTgt spid="4098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0979">
                                            <p:txEl>
                                              <p:pRg st="2" end="2"/>
                                            </p:txEl>
                                          </p:spTgt>
                                        </p:tgtEl>
                                        <p:attrNameLst>
                                          <p:attrName>style.visibility</p:attrName>
                                        </p:attrNameLst>
                                      </p:cBhvr>
                                      <p:to>
                                        <p:strVal val="visible"/>
                                      </p:to>
                                    </p:set>
                                    <p:anim calcmode="lin" valueType="num">
                                      <p:cBhvr additive="base">
                                        <p:cTn id="91" dur="500" fill="hold"/>
                                        <p:tgtEl>
                                          <p:spTgt spid="4097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0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40985"/>
                                        </p:tgtEl>
                                        <p:attrNameLst>
                                          <p:attrName>style.visibility</p:attrName>
                                        </p:attrNameLst>
                                      </p:cBhvr>
                                      <p:to>
                                        <p:strVal val="visible"/>
                                      </p:to>
                                    </p:set>
                                    <p:animEffect transition="in" filter="checkerboard(across)">
                                      <p:cBhvr>
                                        <p:cTn id="97" dur="500"/>
                                        <p:tgtEl>
                                          <p:spTgt spid="40985"/>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40982"/>
                                        </p:tgtEl>
                                        <p:attrNameLst>
                                          <p:attrName>style.visibility</p:attrName>
                                        </p:attrNameLst>
                                      </p:cBhvr>
                                      <p:to>
                                        <p:strVal val="visible"/>
                                      </p:to>
                                    </p:set>
                                    <p:animEffect transition="in" filter="fade">
                                      <p:cBhvr>
                                        <p:cTn id="102" dur="1000"/>
                                        <p:tgtEl>
                                          <p:spTgt spid="40982"/>
                                        </p:tgtEl>
                                      </p:cBhvr>
                                    </p:animEffect>
                                    <p:anim calcmode="lin" valueType="num">
                                      <p:cBhvr>
                                        <p:cTn id="103" dur="1000" fill="hold"/>
                                        <p:tgtEl>
                                          <p:spTgt spid="40982"/>
                                        </p:tgtEl>
                                        <p:attrNameLst>
                                          <p:attrName>ppt_x</p:attrName>
                                        </p:attrNameLst>
                                      </p:cBhvr>
                                      <p:tavLst>
                                        <p:tav tm="0">
                                          <p:val>
                                            <p:strVal val="#ppt_x"/>
                                          </p:val>
                                        </p:tav>
                                        <p:tav tm="100000">
                                          <p:val>
                                            <p:strVal val="#ppt_x"/>
                                          </p:val>
                                        </p:tav>
                                      </p:tavLst>
                                    </p:anim>
                                    <p:anim calcmode="lin" valueType="num">
                                      <p:cBhvr>
                                        <p:cTn id="104" dur="1000" fill="hold"/>
                                        <p:tgtEl>
                                          <p:spTgt spid="4098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986"/>
                                        </p:tgtEl>
                                        <p:attrNameLst>
                                          <p:attrName>style.visibility</p:attrName>
                                        </p:attrNameLst>
                                      </p:cBhvr>
                                      <p:to>
                                        <p:strVal val="visible"/>
                                      </p:to>
                                    </p:set>
                                    <p:anim calcmode="lin" valueType="num">
                                      <p:cBhvr additive="base">
                                        <p:cTn id="109" dur="500" fill="hold"/>
                                        <p:tgtEl>
                                          <p:spTgt spid="40986"/>
                                        </p:tgtEl>
                                        <p:attrNameLst>
                                          <p:attrName>ppt_x</p:attrName>
                                        </p:attrNameLst>
                                      </p:cBhvr>
                                      <p:tavLst>
                                        <p:tav tm="0">
                                          <p:val>
                                            <p:strVal val="#ppt_x"/>
                                          </p:val>
                                        </p:tav>
                                        <p:tav tm="100000">
                                          <p:val>
                                            <p:strVal val="#ppt_x"/>
                                          </p:val>
                                        </p:tav>
                                      </p:tavLst>
                                    </p:anim>
                                    <p:anim calcmode="lin" valueType="num">
                                      <p:cBhvr additive="base">
                                        <p:cTn id="110" dur="500" fill="hold"/>
                                        <p:tgtEl>
                                          <p:spTgt spid="4098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40977"/>
                                        </p:tgtEl>
                                        <p:attrNameLst>
                                          <p:attrName>style.visibility</p:attrName>
                                        </p:attrNameLst>
                                      </p:cBhvr>
                                      <p:to>
                                        <p:strVal val="visible"/>
                                      </p:to>
                                    </p:set>
                                    <p:animEffect transition="in" filter="checkerboard(across)">
                                      <p:cBhvr>
                                        <p:cTn id="115" dur="500"/>
                                        <p:tgtEl>
                                          <p:spTgt spid="40977"/>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40973"/>
                                        </p:tgtEl>
                                        <p:attrNameLst>
                                          <p:attrName>style.visibility</p:attrName>
                                        </p:attrNameLst>
                                      </p:cBhvr>
                                      <p:to>
                                        <p:strVal val="visible"/>
                                      </p:to>
                                    </p:set>
                                    <p:animEffect transition="in" filter="fade">
                                      <p:cBhvr>
                                        <p:cTn id="120" dur="1000"/>
                                        <p:tgtEl>
                                          <p:spTgt spid="40973"/>
                                        </p:tgtEl>
                                      </p:cBhvr>
                                    </p:animEffect>
                                    <p:anim calcmode="lin" valueType="num">
                                      <p:cBhvr>
                                        <p:cTn id="121" dur="1000" fill="hold"/>
                                        <p:tgtEl>
                                          <p:spTgt spid="40973"/>
                                        </p:tgtEl>
                                        <p:attrNameLst>
                                          <p:attrName>ppt_x</p:attrName>
                                        </p:attrNameLst>
                                      </p:cBhvr>
                                      <p:tavLst>
                                        <p:tav tm="0">
                                          <p:val>
                                            <p:strVal val="#ppt_x"/>
                                          </p:val>
                                        </p:tav>
                                        <p:tav tm="100000">
                                          <p:val>
                                            <p:strVal val="#ppt_x"/>
                                          </p:val>
                                        </p:tav>
                                      </p:tavLst>
                                    </p:anim>
                                    <p:anim calcmode="lin" valueType="num">
                                      <p:cBhvr>
                                        <p:cTn id="122" dur="1000" fill="hold"/>
                                        <p:tgtEl>
                                          <p:spTgt spid="4097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40990"/>
                                        </p:tgtEl>
                                        <p:attrNameLst>
                                          <p:attrName>style.visibility</p:attrName>
                                        </p:attrNameLst>
                                      </p:cBhvr>
                                      <p:to>
                                        <p:strVal val="visible"/>
                                      </p:to>
                                    </p:set>
                                    <p:animEffect transition="in" filter="checkerboard(across)">
                                      <p:cBhvr>
                                        <p:cTn id="127" dur="500"/>
                                        <p:tgtEl>
                                          <p:spTgt spid="40990"/>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40987"/>
                                        </p:tgtEl>
                                        <p:attrNameLst>
                                          <p:attrName>style.visibility</p:attrName>
                                        </p:attrNameLst>
                                      </p:cBhvr>
                                      <p:to>
                                        <p:strVal val="visible"/>
                                      </p:to>
                                    </p:set>
                                    <p:animEffect transition="in" filter="fade">
                                      <p:cBhvr>
                                        <p:cTn id="132" dur="1000"/>
                                        <p:tgtEl>
                                          <p:spTgt spid="40987"/>
                                        </p:tgtEl>
                                      </p:cBhvr>
                                    </p:animEffect>
                                    <p:anim calcmode="lin" valueType="num">
                                      <p:cBhvr>
                                        <p:cTn id="133" dur="1000" fill="hold"/>
                                        <p:tgtEl>
                                          <p:spTgt spid="40987"/>
                                        </p:tgtEl>
                                        <p:attrNameLst>
                                          <p:attrName>ppt_x</p:attrName>
                                        </p:attrNameLst>
                                      </p:cBhvr>
                                      <p:tavLst>
                                        <p:tav tm="0">
                                          <p:val>
                                            <p:strVal val="#ppt_x"/>
                                          </p:val>
                                        </p:tav>
                                        <p:tav tm="100000">
                                          <p:val>
                                            <p:strVal val="#ppt_x"/>
                                          </p:val>
                                        </p:tav>
                                      </p:tavLst>
                                    </p:anim>
                                    <p:anim calcmode="lin" valueType="num">
                                      <p:cBhvr>
                                        <p:cTn id="134" dur="1000" fill="hold"/>
                                        <p:tgtEl>
                                          <p:spTgt spid="40987"/>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grpId="0" nodeType="clickEffect">
                                  <p:stCondLst>
                                    <p:cond delay="0"/>
                                  </p:stCondLst>
                                  <p:childTnLst>
                                    <p:set>
                                      <p:cBhvr>
                                        <p:cTn id="138" dur="1" fill="hold">
                                          <p:stCondLst>
                                            <p:cond delay="0"/>
                                          </p:stCondLst>
                                        </p:cTn>
                                        <p:tgtEl>
                                          <p:spTgt spid="40991"/>
                                        </p:tgtEl>
                                        <p:attrNameLst>
                                          <p:attrName>style.visibility</p:attrName>
                                        </p:attrNameLst>
                                      </p:cBhvr>
                                      <p:to>
                                        <p:strVal val="visible"/>
                                      </p:to>
                                    </p:set>
                                    <p:animEffect transition="in" filter="checkerboard(across)">
                                      <p:cBhvr>
                                        <p:cTn id="139" dur="500"/>
                                        <p:tgtEl>
                                          <p:spTgt spid="4099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0988"/>
                                        </p:tgtEl>
                                        <p:attrNameLst>
                                          <p:attrName>style.visibility</p:attrName>
                                        </p:attrNameLst>
                                      </p:cBhvr>
                                      <p:to>
                                        <p:strVal val="visible"/>
                                      </p:to>
                                    </p:set>
                                    <p:animEffect transition="in" filter="fade">
                                      <p:cBhvr>
                                        <p:cTn id="144" dur="1000"/>
                                        <p:tgtEl>
                                          <p:spTgt spid="40988"/>
                                        </p:tgtEl>
                                      </p:cBhvr>
                                    </p:animEffect>
                                    <p:anim calcmode="lin" valueType="num">
                                      <p:cBhvr>
                                        <p:cTn id="145" dur="1000" fill="hold"/>
                                        <p:tgtEl>
                                          <p:spTgt spid="40988"/>
                                        </p:tgtEl>
                                        <p:attrNameLst>
                                          <p:attrName>ppt_x</p:attrName>
                                        </p:attrNameLst>
                                      </p:cBhvr>
                                      <p:tavLst>
                                        <p:tav tm="0">
                                          <p:val>
                                            <p:strVal val="#ppt_x"/>
                                          </p:val>
                                        </p:tav>
                                        <p:tav tm="100000">
                                          <p:val>
                                            <p:strVal val="#ppt_x"/>
                                          </p:val>
                                        </p:tav>
                                      </p:tavLst>
                                    </p:anim>
                                    <p:anim calcmode="lin" valueType="num">
                                      <p:cBhvr>
                                        <p:cTn id="146" dur="1000" fill="hold"/>
                                        <p:tgtEl>
                                          <p:spTgt spid="40988"/>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5" presetClass="entr" presetSubtype="10" fill="hold" grpId="0" nodeType="clickEffect">
                                  <p:stCondLst>
                                    <p:cond delay="0"/>
                                  </p:stCondLst>
                                  <p:childTnLst>
                                    <p:set>
                                      <p:cBhvr>
                                        <p:cTn id="150" dur="1" fill="hold">
                                          <p:stCondLst>
                                            <p:cond delay="0"/>
                                          </p:stCondLst>
                                        </p:cTn>
                                        <p:tgtEl>
                                          <p:spTgt spid="40992"/>
                                        </p:tgtEl>
                                        <p:attrNameLst>
                                          <p:attrName>style.visibility</p:attrName>
                                        </p:attrNameLst>
                                      </p:cBhvr>
                                      <p:to>
                                        <p:strVal val="visible"/>
                                      </p:to>
                                    </p:set>
                                    <p:animEffect transition="in" filter="checkerboard(across)">
                                      <p:cBhvr>
                                        <p:cTn id="151" dur="500"/>
                                        <p:tgtEl>
                                          <p:spTgt spid="40992"/>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40989"/>
                                        </p:tgtEl>
                                        <p:attrNameLst>
                                          <p:attrName>style.visibility</p:attrName>
                                        </p:attrNameLst>
                                      </p:cBhvr>
                                      <p:to>
                                        <p:strVal val="visible"/>
                                      </p:to>
                                    </p:set>
                                    <p:animEffect transition="in" filter="fade">
                                      <p:cBhvr>
                                        <p:cTn id="156" dur="1000"/>
                                        <p:tgtEl>
                                          <p:spTgt spid="40989"/>
                                        </p:tgtEl>
                                      </p:cBhvr>
                                    </p:animEffect>
                                    <p:anim calcmode="lin" valueType="num">
                                      <p:cBhvr>
                                        <p:cTn id="157" dur="1000" fill="hold"/>
                                        <p:tgtEl>
                                          <p:spTgt spid="40989"/>
                                        </p:tgtEl>
                                        <p:attrNameLst>
                                          <p:attrName>ppt_x</p:attrName>
                                        </p:attrNameLst>
                                      </p:cBhvr>
                                      <p:tavLst>
                                        <p:tav tm="0">
                                          <p:val>
                                            <p:strVal val="#ppt_x"/>
                                          </p:val>
                                        </p:tav>
                                        <p:tav tm="100000">
                                          <p:val>
                                            <p:strVal val="#ppt_x"/>
                                          </p:val>
                                        </p:tav>
                                      </p:tavLst>
                                    </p:anim>
                                    <p:anim calcmode="lin" valueType="num">
                                      <p:cBhvr>
                                        <p:cTn id="158" dur="1000" fill="hold"/>
                                        <p:tgtEl>
                                          <p:spTgt spid="40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nimBg="1"/>
      <p:bldP spid="40973" grpId="0" animBg="1"/>
      <p:bldP spid="40974" grpId="0" animBg="1"/>
      <p:bldP spid="40975" grpId="0" animBg="1"/>
      <p:bldP spid="40976" grpId="0"/>
      <p:bldP spid="40977" grpId="0"/>
      <p:bldP spid="40978" grpId="0"/>
      <p:bldP spid="40980" grpId="0" animBg="1"/>
      <p:bldP spid="40981" grpId="0" animBg="1"/>
      <p:bldP spid="40982" grpId="0" animBg="1"/>
      <p:bldP spid="40983" grpId="0"/>
      <p:bldP spid="40984" grpId="0"/>
      <p:bldP spid="40985" grpId="0"/>
      <p:bldP spid="40986" grpId="0"/>
      <p:bldP spid="40987" grpId="0" animBg="1"/>
      <p:bldP spid="40988" grpId="0" animBg="1"/>
      <p:bldP spid="40989" grpId="0" animBg="1"/>
      <p:bldP spid="40990" grpId="0"/>
      <p:bldP spid="40991" grpId="0"/>
      <p:bldP spid="409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中国教育出版网"/>
          <p:cNvSpPr txBox="1"/>
          <p:nvPr/>
        </p:nvSpPr>
        <p:spPr>
          <a:xfrm>
            <a:off x="765544" y="1164265"/>
            <a:ext cx="10547498" cy="5016758"/>
          </a:xfrm>
          <a:prstGeom prst="rect">
            <a:avLst/>
          </a:prstGeom>
          <a:noFill/>
        </p:spPr>
        <p:txBody>
          <a:bodyPr wrap="square" rtlCol="0">
            <a:spAutoFit/>
          </a:bodyPr>
          <a:lstStyle/>
          <a:p>
            <a:r>
              <a:rPr lang="en-US" altLang="zh-CN" sz="2800"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唐朝著名诗人杜甫在一首诗中这样写道：</a:t>
            </a:r>
            <a:r>
              <a:rPr lang="en-US" altLang="zh-CN" sz="2400" b="1" dirty="0" smtClean="0">
                <a:latin typeface="新宋体" panose="02010609030101010101" pitchFamily="49" charset="-122"/>
                <a:ea typeface="新宋体" panose="02010609030101010101" pitchFamily="49" charset="-122"/>
              </a:rPr>
              <a:t> </a:t>
            </a:r>
            <a:endParaRPr lang="en-US" altLang="zh-CN" sz="2400" b="1" dirty="0" smtClean="0">
              <a:latin typeface="新宋体" panose="02010609030101010101" pitchFamily="49" charset="-122"/>
              <a:ea typeface="新宋体" panose="02010609030101010101" pitchFamily="49" charset="-122"/>
            </a:endParaRPr>
          </a:p>
          <a:p>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丞相祠堂何处寻？锦官城外柏森森。</a:t>
            </a:r>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映阶碧草自春色，</a:t>
            </a:r>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隔叶黄鹂空好音。</a:t>
            </a:r>
            <a:r>
              <a:rPr lang="en-US" altLang="zh-CN" sz="2400" b="1" dirty="0" smtClean="0">
                <a:latin typeface="新宋体" panose="02010609030101010101" pitchFamily="49" charset="-122"/>
                <a:ea typeface="新宋体" panose="02010609030101010101" pitchFamily="49" charset="-122"/>
              </a:rPr>
              <a:t> </a:t>
            </a:r>
            <a:endParaRPr lang="en-US" altLang="zh-CN" sz="2400" b="1" dirty="0" smtClean="0">
              <a:latin typeface="新宋体" panose="02010609030101010101" pitchFamily="49" charset="-122"/>
              <a:ea typeface="新宋体" panose="02010609030101010101" pitchFamily="49" charset="-122"/>
            </a:endParaRPr>
          </a:p>
          <a:p>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三顾频频天下计，两朝开济老臣心。</a:t>
            </a:r>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出师未捷身先死，长使英雄泪满襟！</a:t>
            </a:r>
            <a:r>
              <a:rPr lang="en-US" altLang="zh-CN" sz="2400" b="1" dirty="0" smtClean="0">
                <a:latin typeface="新宋体" panose="02010609030101010101" pitchFamily="49" charset="-122"/>
                <a:ea typeface="新宋体" panose="02010609030101010101" pitchFamily="49" charset="-122"/>
              </a:rPr>
              <a:t> </a:t>
            </a:r>
            <a:r>
              <a:rPr lang="zh-CN" altLang="zh-CN" sz="2400" b="1" dirty="0" smtClean="0">
                <a:latin typeface="新宋体" panose="02010609030101010101" pitchFamily="49" charset="-122"/>
                <a:ea typeface="新宋体" panose="02010609030101010101" pitchFamily="49" charset="-122"/>
              </a:rPr>
              <a:t>哪位同学能说说，这是杜甫的哪首诗？</a:t>
            </a:r>
            <a:endParaRPr lang="en-US" altLang="zh-CN" sz="2400" b="1" dirty="0" smtClean="0">
              <a:latin typeface="新宋体" panose="02010609030101010101" pitchFamily="49" charset="-122"/>
              <a:ea typeface="新宋体" panose="02010609030101010101" pitchFamily="49" charset="-122"/>
            </a:endParaRPr>
          </a:p>
          <a:p>
            <a:r>
              <a:rPr lang="en-US" altLang="zh-CN" sz="2400" b="1" dirty="0">
                <a:solidFill>
                  <a:srgbClr val="FF0000"/>
                </a:solidFill>
                <a:latin typeface="新宋体" panose="02010609030101010101" pitchFamily="49" charset="-122"/>
                <a:ea typeface="新宋体" panose="02010609030101010101" pitchFamily="49" charset="-122"/>
              </a:rPr>
              <a:t> </a:t>
            </a:r>
            <a:r>
              <a:rPr lang="en-US" altLang="zh-CN" sz="2400" b="1" dirty="0" smtClean="0">
                <a:solidFill>
                  <a:srgbClr val="FF0000"/>
                </a:solidFill>
                <a:latin typeface="新宋体" panose="02010609030101010101" pitchFamily="49" charset="-122"/>
                <a:ea typeface="新宋体" panose="02010609030101010101" pitchFamily="49" charset="-122"/>
              </a:rPr>
              <a:t>   </a:t>
            </a:r>
            <a:r>
              <a:rPr lang="zh-CN" altLang="zh-CN" sz="2400" b="1" dirty="0" smtClean="0">
                <a:solidFill>
                  <a:srgbClr val="C00000"/>
                </a:solidFill>
                <a:latin typeface="新宋体" panose="02010609030101010101" pitchFamily="49" charset="-122"/>
                <a:ea typeface="新宋体" panose="02010609030101010101" pitchFamily="49" charset="-122"/>
              </a:rPr>
              <a:t>对，是《蜀相》。</a:t>
            </a:r>
            <a:endParaRPr lang="en-US" altLang="zh-CN" sz="2400" b="1" dirty="0" smtClean="0">
              <a:solidFill>
                <a:srgbClr val="FF0000"/>
              </a:solidFill>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    这首诗杜甫浏览武侯祠时创作的</a:t>
            </a:r>
            <a:endParaRPr lang="en-US" altLang="zh-CN" sz="2400" b="1" dirty="0" smtClean="0">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一首咏史怀古诗。表达了诗人对蜀汉</a:t>
            </a:r>
            <a:endParaRPr lang="en-US" altLang="zh-CN" sz="2400" b="1" dirty="0" smtClean="0">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丞相诸葛亮雄才大略、辅佐两朝、忠</a:t>
            </a:r>
            <a:endParaRPr lang="en-US" altLang="zh-CN" sz="2400" b="1" dirty="0" smtClean="0">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心报国的称颂以及对他出师未捷身先</a:t>
            </a:r>
            <a:endParaRPr lang="en-US" altLang="zh-CN" sz="2400" b="1" dirty="0" smtClean="0">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死的惋惜之情。</a:t>
            </a:r>
            <a:r>
              <a:rPr lang="zh-CN" altLang="en-US" sz="2400" b="1" dirty="0">
                <a:latin typeface="新宋体" panose="02010609030101010101" pitchFamily="49" charset="-122"/>
                <a:ea typeface="新宋体" panose="02010609030101010101" pitchFamily="49" charset="-122"/>
              </a:rPr>
              <a:t>今天</a:t>
            </a:r>
            <a:r>
              <a:rPr lang="zh-CN" altLang="zh-CN" sz="2400" b="1" dirty="0" smtClean="0">
                <a:latin typeface="新宋体" panose="02010609030101010101" pitchFamily="49" charset="-122"/>
                <a:ea typeface="新宋体" panose="02010609030101010101" pitchFamily="49" charset="-122"/>
              </a:rPr>
              <a:t>这节课</a:t>
            </a:r>
            <a:r>
              <a:rPr lang="zh-CN" altLang="en-US" sz="2400" b="1" dirty="0" smtClean="0">
                <a:latin typeface="新宋体" panose="02010609030101010101" pitchFamily="49" charset="-122"/>
                <a:ea typeface="新宋体" panose="02010609030101010101" pitchFamily="49" charset="-122"/>
              </a:rPr>
              <a:t>，</a:t>
            </a:r>
            <a:r>
              <a:rPr lang="zh-CN" altLang="zh-CN" sz="2400" b="1" dirty="0" smtClean="0">
                <a:latin typeface="新宋体" panose="02010609030101010101" pitchFamily="49" charset="-122"/>
                <a:ea typeface="新宋体" panose="02010609030101010101" pitchFamily="49" charset="-122"/>
              </a:rPr>
              <a:t>我们就</a:t>
            </a:r>
            <a:endParaRPr lang="en-US" altLang="zh-CN" sz="2400" b="1" dirty="0" smtClean="0">
              <a:latin typeface="新宋体" panose="02010609030101010101" pitchFamily="49" charset="-122"/>
              <a:ea typeface="新宋体" panose="02010609030101010101" pitchFamily="49" charset="-122"/>
            </a:endParaRPr>
          </a:p>
          <a:p>
            <a:r>
              <a:rPr lang="zh-CN" altLang="zh-CN" sz="2400" b="1" dirty="0" smtClean="0">
                <a:latin typeface="新宋体" panose="02010609030101010101" pitchFamily="49" charset="-122"/>
                <a:ea typeface="新宋体" panose="02010609030101010101" pitchFamily="49" charset="-122"/>
              </a:rPr>
              <a:t>来学习</a:t>
            </a:r>
            <a:r>
              <a:rPr lang="zh-CN" altLang="zh-CN" sz="2400" b="1" dirty="0" smtClean="0">
                <a:solidFill>
                  <a:srgbClr val="C00000"/>
                </a:solidFill>
                <a:latin typeface="新宋体" panose="02010609030101010101" pitchFamily="49" charset="-122"/>
                <a:ea typeface="新宋体" panose="02010609030101010101" pitchFamily="49" charset="-122"/>
              </a:rPr>
              <a:t>《出师表》</a:t>
            </a:r>
            <a:r>
              <a:rPr lang="zh-CN" altLang="en-US" sz="2400" b="1" dirty="0" smtClean="0">
                <a:latin typeface="新宋体" panose="02010609030101010101" pitchFamily="49" charset="-122"/>
                <a:ea typeface="新宋体" panose="02010609030101010101" pitchFamily="49" charset="-122"/>
              </a:rPr>
              <a:t>，感受诸葛亮的高</a:t>
            </a:r>
            <a:endParaRPr lang="en-US" altLang="zh-CN" sz="2400" b="1" dirty="0" smtClean="0">
              <a:latin typeface="新宋体" panose="02010609030101010101" pitchFamily="49" charset="-122"/>
              <a:ea typeface="新宋体" panose="02010609030101010101" pitchFamily="49" charset="-122"/>
            </a:endParaRPr>
          </a:p>
          <a:p>
            <a:r>
              <a:rPr lang="zh-CN" altLang="en-US" sz="2400" b="1" dirty="0" smtClean="0">
                <a:latin typeface="新宋体" panose="02010609030101010101" pitchFamily="49" charset="-122"/>
                <a:ea typeface="新宋体" panose="02010609030101010101" pitchFamily="49" charset="-122"/>
              </a:rPr>
              <a:t>尚品格</a:t>
            </a:r>
            <a:r>
              <a:rPr lang="zh-CN" altLang="zh-CN" sz="2400" b="1" dirty="0" smtClean="0">
                <a:latin typeface="新宋体" panose="02010609030101010101" pitchFamily="49" charset="-122"/>
                <a:ea typeface="新宋体" panose="02010609030101010101" pitchFamily="49" charset="-122"/>
              </a:rPr>
              <a:t>。</a:t>
            </a:r>
            <a:endParaRPr lang="zh-CN" altLang="zh-CN" sz="2400" b="1" dirty="0" smtClean="0">
              <a:latin typeface="新宋体" panose="02010609030101010101" pitchFamily="49" charset="-122"/>
              <a:ea typeface="新宋体" panose="02010609030101010101" pitchFamily="49" charset="-122"/>
            </a:endParaRPr>
          </a:p>
          <a:p>
            <a:endParaRPr lang="zh-CN" altLang="en-US" sz="2800" dirty="0"/>
          </a:p>
        </p:txBody>
      </p:sp>
      <p:grpSp>
        <p:nvGrpSpPr>
          <p:cNvPr id="10" name="组合 9"/>
          <p:cNvGrpSpPr/>
          <p:nvPr/>
        </p:nvGrpSpPr>
        <p:grpSpPr>
          <a:xfrm>
            <a:off x="925134" y="389565"/>
            <a:ext cx="2792615" cy="713740"/>
            <a:chOff x="2371" y="690"/>
            <a:chExt cx="3471" cy="1124"/>
          </a:xfrm>
        </p:grpSpPr>
        <p:sp>
          <p:nvSpPr>
            <p:cNvPr id="18"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19" name="TextBox 18"/>
            <p:cNvSpPr txBox="1"/>
            <p:nvPr/>
          </p:nvSpPr>
          <p:spPr>
            <a:xfrm>
              <a:off x="2648" y="792"/>
              <a:ext cx="2891" cy="926"/>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新课导入</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pic>
        <p:nvPicPr>
          <p:cNvPr id="2051" name="Picture 3" descr="C:\Documents and Settings\jx5122\桌面\2017051805382613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45619" y="2598756"/>
            <a:ext cx="5071730" cy="3487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6"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3">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70"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3">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77"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79" dur="80"/>
                                        <p:tgtEl>
                                          <p:spTgt spid="3">
                                            <p:txEl>
                                              <p:pRg st="10" end="10"/>
                                            </p:txEl>
                                          </p:spTgt>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2051"/>
                                        </p:tgtEl>
                                        <p:attrNameLst>
                                          <p:attrName>style.visibility</p:attrName>
                                        </p:attrNameLst>
                                      </p:cBhvr>
                                      <p:to>
                                        <p:strVal val="visible"/>
                                      </p:to>
                                    </p:set>
                                    <p:animEffect transition="in" filter="wheel(1)">
                                      <p:cBhvr>
                                        <p:cTn id="8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矩形 103433" descr="中国教育出版网"/>
          <p:cNvSpPr>
            <a:spLocks noChangeArrowheads="1"/>
          </p:cNvSpPr>
          <p:nvPr/>
        </p:nvSpPr>
        <p:spPr bwMode="auto">
          <a:xfrm>
            <a:off x="2709863" y="177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endParaRPr lang="zh-CN" altLang="en-US" sz="2400">
              <a:solidFill>
                <a:srgbClr val="FF0000"/>
              </a:solidFill>
            </a:endParaRPr>
          </a:p>
        </p:txBody>
      </p:sp>
      <p:sp>
        <p:nvSpPr>
          <p:cNvPr id="41995" name="AutoShape 4" descr="中国教育出版网"/>
          <p:cNvSpPr/>
          <p:nvPr/>
        </p:nvSpPr>
        <p:spPr bwMode="auto">
          <a:xfrm>
            <a:off x="5812377" y="605631"/>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1997" name="文本框 103439" descr="中国教育出版网"/>
          <p:cNvSpPr txBox="1">
            <a:spLocks noChangeArrowheads="1"/>
          </p:cNvSpPr>
          <p:nvPr/>
        </p:nvSpPr>
        <p:spPr bwMode="auto">
          <a:xfrm>
            <a:off x="3477719" y="656372"/>
            <a:ext cx="2343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诚宜</a:t>
            </a:r>
            <a:r>
              <a:rPr lang="zh-CN" altLang="en-US" sz="2800" b="1" dirty="0">
                <a:solidFill>
                  <a:srgbClr val="C00000"/>
                </a:solidFill>
              </a:rPr>
              <a:t>开张</a:t>
            </a:r>
            <a:r>
              <a:rPr lang="zh-CN" altLang="en-US" sz="2800" b="1" dirty="0"/>
              <a:t>圣听</a:t>
            </a:r>
            <a:endParaRPr lang="zh-CN" altLang="en-US" sz="2800" b="1" dirty="0"/>
          </a:p>
        </p:txBody>
      </p:sp>
      <p:sp>
        <p:nvSpPr>
          <p:cNvPr id="41998" name="AutoShape 4" descr="中国教育出版网"/>
          <p:cNvSpPr/>
          <p:nvPr/>
        </p:nvSpPr>
        <p:spPr bwMode="auto">
          <a:xfrm>
            <a:off x="5917609" y="4411642"/>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2000" name="AutoShape 4" descr="中国教育出版网"/>
          <p:cNvSpPr/>
          <p:nvPr/>
        </p:nvSpPr>
        <p:spPr bwMode="auto">
          <a:xfrm>
            <a:off x="5911850" y="1521969"/>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2001" name="AutoShape 4" descr="中国教育出版网"/>
          <p:cNvSpPr/>
          <p:nvPr/>
        </p:nvSpPr>
        <p:spPr bwMode="auto">
          <a:xfrm>
            <a:off x="5911850" y="3421876"/>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2002" name="文本框 103457" descr="中国教育出版网"/>
          <p:cNvSpPr txBox="1">
            <a:spLocks noChangeArrowheads="1"/>
          </p:cNvSpPr>
          <p:nvPr/>
        </p:nvSpPr>
        <p:spPr bwMode="auto">
          <a:xfrm>
            <a:off x="1629034" y="899319"/>
            <a:ext cx="850900" cy="2422525"/>
          </a:xfrm>
          <a:prstGeom prst="rect">
            <a:avLst/>
          </a:prstGeom>
          <a:noFill/>
          <a:ln w="57150">
            <a:solidFill>
              <a:srgbClr val="008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4000" b="1" dirty="0">
                <a:solidFill>
                  <a:srgbClr val="C00000"/>
                </a:solidFill>
                <a:latin typeface="Times New Roman" panose="02020603050405020304" pitchFamily="18" charset="0"/>
              </a:rPr>
              <a:t>古今异义</a:t>
            </a:r>
            <a:endParaRPr lang="zh-CN" altLang="en-US" sz="4000" b="1" dirty="0">
              <a:solidFill>
                <a:srgbClr val="C00000"/>
              </a:solidFill>
              <a:latin typeface="Times New Roman" panose="02020603050405020304" pitchFamily="18" charset="0"/>
            </a:endParaRPr>
          </a:p>
        </p:txBody>
      </p:sp>
      <p:sp>
        <p:nvSpPr>
          <p:cNvPr id="42003" name="文本框 103458" descr="中国教育出版网"/>
          <p:cNvSpPr txBox="1">
            <a:spLocks noChangeArrowheads="1"/>
          </p:cNvSpPr>
          <p:nvPr/>
        </p:nvSpPr>
        <p:spPr bwMode="auto">
          <a:xfrm>
            <a:off x="3559175" y="1610865"/>
            <a:ext cx="2352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不宜妄自</a:t>
            </a:r>
            <a:r>
              <a:rPr lang="zh-CN" altLang="en-US" sz="2800" b="1" dirty="0">
                <a:solidFill>
                  <a:srgbClr val="C00000"/>
                </a:solidFill>
              </a:rPr>
              <a:t>菲薄</a:t>
            </a:r>
            <a:endParaRPr lang="zh-CN" altLang="en-US" sz="2800" b="1" dirty="0">
              <a:solidFill>
                <a:srgbClr val="C00000"/>
              </a:solidFill>
            </a:endParaRPr>
          </a:p>
        </p:txBody>
      </p:sp>
      <p:sp>
        <p:nvSpPr>
          <p:cNvPr id="42004" name="文本框 103460" descr="中国教育出版网"/>
          <p:cNvSpPr txBox="1">
            <a:spLocks noChangeArrowheads="1"/>
          </p:cNvSpPr>
          <p:nvPr/>
        </p:nvSpPr>
        <p:spPr bwMode="auto">
          <a:xfrm>
            <a:off x="3184270" y="3489018"/>
            <a:ext cx="2763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先汉</a:t>
            </a:r>
            <a:r>
              <a:rPr lang="zh-CN" altLang="en-US" sz="2800" b="1" dirty="0">
                <a:solidFill>
                  <a:srgbClr val="C00000"/>
                </a:solidFill>
              </a:rPr>
              <a:t>所以</a:t>
            </a:r>
            <a:r>
              <a:rPr lang="zh-CN" altLang="en-US" sz="2800" b="1" dirty="0"/>
              <a:t>兴隆也</a:t>
            </a:r>
            <a:endParaRPr lang="zh-CN" altLang="en-US" sz="2800" b="1" dirty="0"/>
          </a:p>
        </p:txBody>
      </p:sp>
      <p:sp>
        <p:nvSpPr>
          <p:cNvPr id="42005" name="文本框 103461" descr="中国教育出版网"/>
          <p:cNvSpPr txBox="1">
            <a:spLocks noChangeArrowheads="1"/>
          </p:cNvSpPr>
          <p:nvPr/>
        </p:nvSpPr>
        <p:spPr bwMode="auto">
          <a:xfrm>
            <a:off x="3305067" y="4476729"/>
            <a:ext cx="270838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C00000"/>
                </a:solidFill>
              </a:rPr>
              <a:t>痛恨</a:t>
            </a:r>
            <a:r>
              <a:rPr lang="zh-CN" altLang="en-US" sz="2800" b="1" dirty="0"/>
              <a:t>于桓、灵也</a:t>
            </a:r>
            <a:endParaRPr lang="zh-CN" altLang="en-US" sz="2800" b="1" dirty="0"/>
          </a:p>
        </p:txBody>
      </p:sp>
      <p:sp>
        <p:nvSpPr>
          <p:cNvPr id="42008" name="文本框 103464" descr="中国教育出版网"/>
          <p:cNvSpPr txBox="1">
            <a:spLocks noChangeArrowheads="1"/>
          </p:cNvSpPr>
          <p:nvPr/>
        </p:nvSpPr>
        <p:spPr bwMode="auto">
          <a:xfrm>
            <a:off x="6013450" y="531386"/>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42009" name="文本框 103465" descr="中国教育出版网"/>
          <p:cNvSpPr txBox="1">
            <a:spLocks noChangeArrowheads="1"/>
          </p:cNvSpPr>
          <p:nvPr/>
        </p:nvSpPr>
        <p:spPr bwMode="auto">
          <a:xfrm>
            <a:off x="6075579" y="1445880"/>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42010" name="文本框 103467" descr="中国教育出版网"/>
          <p:cNvSpPr txBox="1">
            <a:spLocks noChangeArrowheads="1"/>
          </p:cNvSpPr>
          <p:nvPr/>
        </p:nvSpPr>
        <p:spPr bwMode="auto">
          <a:xfrm>
            <a:off x="6057345" y="3331022"/>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42011" name="文本框 103468" descr="中国教育出版网"/>
          <p:cNvSpPr txBox="1">
            <a:spLocks noChangeArrowheads="1"/>
          </p:cNvSpPr>
          <p:nvPr/>
        </p:nvSpPr>
        <p:spPr bwMode="auto">
          <a:xfrm>
            <a:off x="6096557" y="4274621"/>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103472" name="矩形 103471" descr="中国教育出版网"/>
          <p:cNvSpPr>
            <a:spLocks noChangeArrowheads="1"/>
          </p:cNvSpPr>
          <p:nvPr/>
        </p:nvSpPr>
        <p:spPr bwMode="auto">
          <a:xfrm>
            <a:off x="6915701" y="442119"/>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扩大</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73" name="矩形 103472" descr="中国教育出版网"/>
          <p:cNvSpPr>
            <a:spLocks noChangeArrowheads="1"/>
          </p:cNvSpPr>
          <p:nvPr/>
        </p:nvSpPr>
        <p:spPr bwMode="auto">
          <a:xfrm>
            <a:off x="6846848" y="94688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铺面开业</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74" name="矩形 103473" descr="中国教育出版网"/>
          <p:cNvSpPr>
            <a:spLocks noChangeArrowheads="1"/>
          </p:cNvSpPr>
          <p:nvPr/>
        </p:nvSpPr>
        <p:spPr bwMode="auto">
          <a:xfrm>
            <a:off x="6866262" y="1408757"/>
            <a:ext cx="2815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轻视,看不起自己。</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75" name="矩形 103474" descr="中国教育出版网"/>
          <p:cNvSpPr>
            <a:spLocks noChangeArrowheads="1"/>
          </p:cNvSpPr>
          <p:nvPr/>
        </p:nvSpPr>
        <p:spPr bwMode="auto">
          <a:xfrm>
            <a:off x="6866262" y="1847184"/>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鄙陋；微薄。</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78" name="矩形 103477" descr="中国教育出版网"/>
          <p:cNvSpPr>
            <a:spLocks noChangeArrowheads="1"/>
          </p:cNvSpPr>
          <p:nvPr/>
        </p:nvSpPr>
        <p:spPr bwMode="auto">
          <a:xfrm>
            <a:off x="6866520" y="3275105"/>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表示原因</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79" name="矩形 103478" descr="中国教育出版网"/>
          <p:cNvSpPr>
            <a:spLocks noChangeArrowheads="1"/>
          </p:cNvSpPr>
          <p:nvPr/>
        </p:nvSpPr>
        <p:spPr bwMode="auto">
          <a:xfrm>
            <a:off x="6901746" y="3704819"/>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表示结果</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80" name="矩形 103479" descr="中国教育出版网"/>
          <p:cNvSpPr>
            <a:spLocks noChangeArrowheads="1"/>
          </p:cNvSpPr>
          <p:nvPr/>
        </p:nvSpPr>
        <p:spPr bwMode="auto">
          <a:xfrm>
            <a:off x="6920057" y="4274621"/>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感到痛心、遗憾</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481" name="矩形 103480" descr="中国教育出版网"/>
          <p:cNvSpPr>
            <a:spLocks noChangeArrowheads="1"/>
          </p:cNvSpPr>
          <p:nvPr/>
        </p:nvSpPr>
        <p:spPr bwMode="auto">
          <a:xfrm>
            <a:off x="6903484" y="4673600"/>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很不满意或非常恨</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42042" name="文本框 103502" descr="中国教育出版网"/>
          <p:cNvSpPr txBox="1">
            <a:spLocks noChangeArrowheads="1"/>
          </p:cNvSpPr>
          <p:nvPr/>
        </p:nvSpPr>
        <p:spPr bwMode="auto">
          <a:xfrm>
            <a:off x="4321956" y="2626440"/>
            <a:ext cx="16348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臣本</a:t>
            </a:r>
            <a:r>
              <a:rPr lang="zh-CN" altLang="en-US" sz="2800" b="1" dirty="0">
                <a:solidFill>
                  <a:srgbClr val="C00000"/>
                </a:solidFill>
              </a:rPr>
              <a:t>布衣</a:t>
            </a:r>
            <a:endParaRPr lang="zh-CN" altLang="en-US" sz="2800" b="1" dirty="0">
              <a:solidFill>
                <a:srgbClr val="C00000"/>
              </a:solidFill>
            </a:endParaRPr>
          </a:p>
        </p:txBody>
      </p:sp>
      <p:sp>
        <p:nvSpPr>
          <p:cNvPr id="42043" name="AutoShape 4" descr="中国教育出版网"/>
          <p:cNvSpPr/>
          <p:nvPr/>
        </p:nvSpPr>
        <p:spPr bwMode="auto">
          <a:xfrm>
            <a:off x="5927761" y="2552252"/>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42044" name="文本框 103504" descr="中国教育出版网"/>
          <p:cNvSpPr txBox="1">
            <a:spLocks noChangeArrowheads="1"/>
          </p:cNvSpPr>
          <p:nvPr/>
        </p:nvSpPr>
        <p:spPr bwMode="auto">
          <a:xfrm>
            <a:off x="6096556" y="2461398"/>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103506" name="矩形 103505" descr="中国教育出版网"/>
          <p:cNvSpPr>
            <a:spLocks noChangeArrowheads="1"/>
          </p:cNvSpPr>
          <p:nvPr/>
        </p:nvSpPr>
        <p:spPr bwMode="auto">
          <a:xfrm>
            <a:off x="6873941" y="2415232"/>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平民百姓</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03507" name="矩形 103506" descr="中国教育出版网"/>
          <p:cNvSpPr>
            <a:spLocks noChangeArrowheads="1"/>
          </p:cNvSpPr>
          <p:nvPr/>
        </p:nvSpPr>
        <p:spPr bwMode="auto">
          <a:xfrm>
            <a:off x="6884948" y="281790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布的衣服</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wipe(down)">
                                      <p:cBhvr>
                                        <p:cTn id="7" dur="580">
                                          <p:stCondLst>
                                            <p:cond delay="0"/>
                                          </p:stCondLst>
                                        </p:cTn>
                                        <p:tgtEl>
                                          <p:spTgt spid="42002"/>
                                        </p:tgtEl>
                                      </p:cBhvr>
                                    </p:animEffect>
                                    <p:anim calcmode="lin" valueType="num">
                                      <p:cBhvr>
                                        <p:cTn id="8" dur="1822" tmFilter="0,0; 0.14,0.36; 0.43,0.73; 0.71,0.91; 1.0,1.0">
                                          <p:stCondLst>
                                            <p:cond delay="0"/>
                                          </p:stCondLst>
                                        </p:cTn>
                                        <p:tgtEl>
                                          <p:spTgt spid="420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2"/>
                                        </p:tgtEl>
                                      </p:cBhvr>
                                      <p:to x="100000" y="60000"/>
                                    </p:animScale>
                                    <p:animScale>
                                      <p:cBhvr>
                                        <p:cTn id="14" dur="166" decel="50000">
                                          <p:stCondLst>
                                            <p:cond delay="676"/>
                                          </p:stCondLst>
                                        </p:cTn>
                                        <p:tgtEl>
                                          <p:spTgt spid="42002"/>
                                        </p:tgtEl>
                                      </p:cBhvr>
                                      <p:to x="100000" y="100000"/>
                                    </p:animScale>
                                    <p:animScale>
                                      <p:cBhvr>
                                        <p:cTn id="15" dur="26">
                                          <p:stCondLst>
                                            <p:cond delay="1312"/>
                                          </p:stCondLst>
                                        </p:cTn>
                                        <p:tgtEl>
                                          <p:spTgt spid="42002"/>
                                        </p:tgtEl>
                                      </p:cBhvr>
                                      <p:to x="100000" y="80000"/>
                                    </p:animScale>
                                    <p:animScale>
                                      <p:cBhvr>
                                        <p:cTn id="16" dur="166" decel="50000">
                                          <p:stCondLst>
                                            <p:cond delay="1338"/>
                                          </p:stCondLst>
                                        </p:cTn>
                                        <p:tgtEl>
                                          <p:spTgt spid="42002"/>
                                        </p:tgtEl>
                                      </p:cBhvr>
                                      <p:to x="100000" y="100000"/>
                                    </p:animScale>
                                    <p:animScale>
                                      <p:cBhvr>
                                        <p:cTn id="17" dur="26">
                                          <p:stCondLst>
                                            <p:cond delay="1642"/>
                                          </p:stCondLst>
                                        </p:cTn>
                                        <p:tgtEl>
                                          <p:spTgt spid="42002"/>
                                        </p:tgtEl>
                                      </p:cBhvr>
                                      <p:to x="100000" y="90000"/>
                                    </p:animScale>
                                    <p:animScale>
                                      <p:cBhvr>
                                        <p:cTn id="18" dur="166" decel="50000">
                                          <p:stCondLst>
                                            <p:cond delay="1668"/>
                                          </p:stCondLst>
                                        </p:cTn>
                                        <p:tgtEl>
                                          <p:spTgt spid="42002"/>
                                        </p:tgtEl>
                                      </p:cBhvr>
                                      <p:to x="100000" y="100000"/>
                                    </p:animScale>
                                    <p:animScale>
                                      <p:cBhvr>
                                        <p:cTn id="19" dur="26">
                                          <p:stCondLst>
                                            <p:cond delay="1808"/>
                                          </p:stCondLst>
                                        </p:cTn>
                                        <p:tgtEl>
                                          <p:spTgt spid="42002"/>
                                        </p:tgtEl>
                                      </p:cBhvr>
                                      <p:to x="100000" y="95000"/>
                                    </p:animScale>
                                    <p:animScale>
                                      <p:cBhvr>
                                        <p:cTn id="20" dur="166" decel="50000">
                                          <p:stCondLst>
                                            <p:cond delay="1834"/>
                                          </p:stCondLst>
                                        </p:cTn>
                                        <p:tgtEl>
                                          <p:spTgt spid="420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1997"/>
                                        </p:tgtEl>
                                        <p:attrNameLst>
                                          <p:attrName>style.visibility</p:attrName>
                                        </p:attrNameLst>
                                      </p:cBhvr>
                                      <p:to>
                                        <p:strVal val="visible"/>
                                      </p:to>
                                    </p:set>
                                    <p:animEffect transition="in" filter="wheel(1)">
                                      <p:cBhvr>
                                        <p:cTn id="25" dur="2000"/>
                                        <p:tgtEl>
                                          <p:spTgt spid="41997"/>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1995"/>
                                        </p:tgtEl>
                                        <p:attrNameLst>
                                          <p:attrName>style.visibility</p:attrName>
                                        </p:attrNameLst>
                                      </p:cBhvr>
                                      <p:to>
                                        <p:strVal val="visible"/>
                                      </p:to>
                                    </p:set>
                                    <p:animEffect transition="in" filter="wipe(down)">
                                      <p:cBhvr>
                                        <p:cTn id="30" dur="580">
                                          <p:stCondLst>
                                            <p:cond delay="0"/>
                                          </p:stCondLst>
                                        </p:cTn>
                                        <p:tgtEl>
                                          <p:spTgt spid="41995"/>
                                        </p:tgtEl>
                                      </p:cBhvr>
                                    </p:animEffect>
                                    <p:anim calcmode="lin" valueType="num">
                                      <p:cBhvr>
                                        <p:cTn id="31" dur="1822" tmFilter="0,0; 0.14,0.36; 0.43,0.73; 0.71,0.91; 1.0,1.0">
                                          <p:stCondLst>
                                            <p:cond delay="0"/>
                                          </p:stCondLst>
                                        </p:cTn>
                                        <p:tgtEl>
                                          <p:spTgt spid="4199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99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99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99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995"/>
                                        </p:tgtEl>
                                        <p:attrNameLst>
                                          <p:attrName>ppt_y</p:attrName>
                                        </p:attrNameLst>
                                      </p:cBhvr>
                                      <p:tavLst>
                                        <p:tav tm="0" fmla="#ppt_y-sin(pi*$)/81">
                                          <p:val>
                                            <p:fltVal val="0"/>
                                          </p:val>
                                        </p:tav>
                                        <p:tav tm="100000">
                                          <p:val>
                                            <p:fltVal val="1"/>
                                          </p:val>
                                        </p:tav>
                                      </p:tavLst>
                                    </p:anim>
                                    <p:animScale>
                                      <p:cBhvr>
                                        <p:cTn id="36" dur="26">
                                          <p:stCondLst>
                                            <p:cond delay="650"/>
                                          </p:stCondLst>
                                        </p:cTn>
                                        <p:tgtEl>
                                          <p:spTgt spid="41995"/>
                                        </p:tgtEl>
                                      </p:cBhvr>
                                      <p:to x="100000" y="60000"/>
                                    </p:animScale>
                                    <p:animScale>
                                      <p:cBhvr>
                                        <p:cTn id="37" dur="166" decel="50000">
                                          <p:stCondLst>
                                            <p:cond delay="676"/>
                                          </p:stCondLst>
                                        </p:cTn>
                                        <p:tgtEl>
                                          <p:spTgt spid="41995"/>
                                        </p:tgtEl>
                                      </p:cBhvr>
                                      <p:to x="100000" y="100000"/>
                                    </p:animScale>
                                    <p:animScale>
                                      <p:cBhvr>
                                        <p:cTn id="38" dur="26">
                                          <p:stCondLst>
                                            <p:cond delay="1312"/>
                                          </p:stCondLst>
                                        </p:cTn>
                                        <p:tgtEl>
                                          <p:spTgt spid="41995"/>
                                        </p:tgtEl>
                                      </p:cBhvr>
                                      <p:to x="100000" y="80000"/>
                                    </p:animScale>
                                    <p:animScale>
                                      <p:cBhvr>
                                        <p:cTn id="39" dur="166" decel="50000">
                                          <p:stCondLst>
                                            <p:cond delay="1338"/>
                                          </p:stCondLst>
                                        </p:cTn>
                                        <p:tgtEl>
                                          <p:spTgt spid="41995"/>
                                        </p:tgtEl>
                                      </p:cBhvr>
                                      <p:to x="100000" y="100000"/>
                                    </p:animScale>
                                    <p:animScale>
                                      <p:cBhvr>
                                        <p:cTn id="40" dur="26">
                                          <p:stCondLst>
                                            <p:cond delay="1642"/>
                                          </p:stCondLst>
                                        </p:cTn>
                                        <p:tgtEl>
                                          <p:spTgt spid="41995"/>
                                        </p:tgtEl>
                                      </p:cBhvr>
                                      <p:to x="100000" y="90000"/>
                                    </p:animScale>
                                    <p:animScale>
                                      <p:cBhvr>
                                        <p:cTn id="41" dur="166" decel="50000">
                                          <p:stCondLst>
                                            <p:cond delay="1668"/>
                                          </p:stCondLst>
                                        </p:cTn>
                                        <p:tgtEl>
                                          <p:spTgt spid="41995"/>
                                        </p:tgtEl>
                                      </p:cBhvr>
                                      <p:to x="100000" y="100000"/>
                                    </p:animScale>
                                    <p:animScale>
                                      <p:cBhvr>
                                        <p:cTn id="42" dur="26">
                                          <p:stCondLst>
                                            <p:cond delay="1808"/>
                                          </p:stCondLst>
                                        </p:cTn>
                                        <p:tgtEl>
                                          <p:spTgt spid="41995"/>
                                        </p:tgtEl>
                                      </p:cBhvr>
                                      <p:to x="100000" y="95000"/>
                                    </p:animScale>
                                    <p:animScale>
                                      <p:cBhvr>
                                        <p:cTn id="43" dur="166" decel="50000">
                                          <p:stCondLst>
                                            <p:cond delay="1834"/>
                                          </p:stCondLst>
                                        </p:cTn>
                                        <p:tgtEl>
                                          <p:spTgt spid="4199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2008"/>
                                        </p:tgtEl>
                                        <p:attrNameLst>
                                          <p:attrName>style.visibility</p:attrName>
                                        </p:attrNameLst>
                                      </p:cBhvr>
                                      <p:to>
                                        <p:strVal val="visible"/>
                                      </p:to>
                                    </p:set>
                                    <p:animEffect transition="in" filter="circle(in)">
                                      <p:cBhvr>
                                        <p:cTn id="48" dur="2000"/>
                                        <p:tgtEl>
                                          <p:spTgt spid="4200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3472"/>
                                        </p:tgtEl>
                                        <p:attrNameLst>
                                          <p:attrName>style.visibility</p:attrName>
                                        </p:attrNameLst>
                                      </p:cBhvr>
                                      <p:to>
                                        <p:strVal val="visible"/>
                                      </p:to>
                                    </p:set>
                                    <p:anim calcmode="lin" valueType="num">
                                      <p:cBhvr additive="base">
                                        <p:cTn id="53" dur="500" fill="hold"/>
                                        <p:tgtEl>
                                          <p:spTgt spid="103472"/>
                                        </p:tgtEl>
                                        <p:attrNameLst>
                                          <p:attrName>ppt_x</p:attrName>
                                        </p:attrNameLst>
                                      </p:cBhvr>
                                      <p:tavLst>
                                        <p:tav tm="0">
                                          <p:val>
                                            <p:strVal val="#ppt_x"/>
                                          </p:val>
                                        </p:tav>
                                        <p:tav tm="100000">
                                          <p:val>
                                            <p:strVal val="#ppt_x"/>
                                          </p:val>
                                        </p:tav>
                                      </p:tavLst>
                                    </p:anim>
                                    <p:anim calcmode="lin" valueType="num">
                                      <p:cBhvr additive="base">
                                        <p:cTn id="54" dur="500" fill="hold"/>
                                        <p:tgtEl>
                                          <p:spTgt spid="10347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3473"/>
                                        </p:tgtEl>
                                        <p:attrNameLst>
                                          <p:attrName>style.visibility</p:attrName>
                                        </p:attrNameLst>
                                      </p:cBhvr>
                                      <p:to>
                                        <p:strVal val="visible"/>
                                      </p:to>
                                    </p:set>
                                    <p:anim calcmode="lin" valueType="num">
                                      <p:cBhvr additive="base">
                                        <p:cTn id="59" dur="500" fill="hold"/>
                                        <p:tgtEl>
                                          <p:spTgt spid="103473"/>
                                        </p:tgtEl>
                                        <p:attrNameLst>
                                          <p:attrName>ppt_x</p:attrName>
                                        </p:attrNameLst>
                                      </p:cBhvr>
                                      <p:tavLst>
                                        <p:tav tm="0">
                                          <p:val>
                                            <p:strVal val="#ppt_x"/>
                                          </p:val>
                                        </p:tav>
                                        <p:tav tm="100000">
                                          <p:val>
                                            <p:strVal val="#ppt_x"/>
                                          </p:val>
                                        </p:tav>
                                      </p:tavLst>
                                    </p:anim>
                                    <p:anim calcmode="lin" valueType="num">
                                      <p:cBhvr additive="base">
                                        <p:cTn id="60" dur="500" fill="hold"/>
                                        <p:tgtEl>
                                          <p:spTgt spid="10347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42003"/>
                                        </p:tgtEl>
                                        <p:attrNameLst>
                                          <p:attrName>style.visibility</p:attrName>
                                        </p:attrNameLst>
                                      </p:cBhvr>
                                      <p:to>
                                        <p:strVal val="visible"/>
                                      </p:to>
                                    </p:set>
                                    <p:animEffect transition="in" filter="wheel(1)">
                                      <p:cBhvr>
                                        <p:cTn id="65" dur="2000"/>
                                        <p:tgtEl>
                                          <p:spTgt spid="42003"/>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42000"/>
                                        </p:tgtEl>
                                        <p:attrNameLst>
                                          <p:attrName>style.visibility</p:attrName>
                                        </p:attrNameLst>
                                      </p:cBhvr>
                                      <p:to>
                                        <p:strVal val="visible"/>
                                      </p:to>
                                    </p:set>
                                    <p:animEffect transition="in" filter="wipe(down)">
                                      <p:cBhvr>
                                        <p:cTn id="70" dur="580">
                                          <p:stCondLst>
                                            <p:cond delay="0"/>
                                          </p:stCondLst>
                                        </p:cTn>
                                        <p:tgtEl>
                                          <p:spTgt spid="42000"/>
                                        </p:tgtEl>
                                      </p:cBhvr>
                                    </p:animEffect>
                                    <p:anim calcmode="lin" valueType="num">
                                      <p:cBhvr>
                                        <p:cTn id="71" dur="1822" tmFilter="0,0; 0.14,0.36; 0.43,0.73; 0.71,0.91; 1.0,1.0">
                                          <p:stCondLst>
                                            <p:cond delay="0"/>
                                          </p:stCondLst>
                                        </p:cTn>
                                        <p:tgtEl>
                                          <p:spTgt spid="42000"/>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2000"/>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2000"/>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2000"/>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2000"/>
                                        </p:tgtEl>
                                        <p:attrNameLst>
                                          <p:attrName>ppt_y</p:attrName>
                                        </p:attrNameLst>
                                      </p:cBhvr>
                                      <p:tavLst>
                                        <p:tav tm="0" fmla="#ppt_y-sin(pi*$)/81">
                                          <p:val>
                                            <p:fltVal val="0"/>
                                          </p:val>
                                        </p:tav>
                                        <p:tav tm="100000">
                                          <p:val>
                                            <p:fltVal val="1"/>
                                          </p:val>
                                        </p:tav>
                                      </p:tavLst>
                                    </p:anim>
                                    <p:animScale>
                                      <p:cBhvr>
                                        <p:cTn id="76" dur="26">
                                          <p:stCondLst>
                                            <p:cond delay="650"/>
                                          </p:stCondLst>
                                        </p:cTn>
                                        <p:tgtEl>
                                          <p:spTgt spid="42000"/>
                                        </p:tgtEl>
                                      </p:cBhvr>
                                      <p:to x="100000" y="60000"/>
                                    </p:animScale>
                                    <p:animScale>
                                      <p:cBhvr>
                                        <p:cTn id="77" dur="166" decel="50000">
                                          <p:stCondLst>
                                            <p:cond delay="676"/>
                                          </p:stCondLst>
                                        </p:cTn>
                                        <p:tgtEl>
                                          <p:spTgt spid="42000"/>
                                        </p:tgtEl>
                                      </p:cBhvr>
                                      <p:to x="100000" y="100000"/>
                                    </p:animScale>
                                    <p:animScale>
                                      <p:cBhvr>
                                        <p:cTn id="78" dur="26">
                                          <p:stCondLst>
                                            <p:cond delay="1312"/>
                                          </p:stCondLst>
                                        </p:cTn>
                                        <p:tgtEl>
                                          <p:spTgt spid="42000"/>
                                        </p:tgtEl>
                                      </p:cBhvr>
                                      <p:to x="100000" y="80000"/>
                                    </p:animScale>
                                    <p:animScale>
                                      <p:cBhvr>
                                        <p:cTn id="79" dur="166" decel="50000">
                                          <p:stCondLst>
                                            <p:cond delay="1338"/>
                                          </p:stCondLst>
                                        </p:cTn>
                                        <p:tgtEl>
                                          <p:spTgt spid="42000"/>
                                        </p:tgtEl>
                                      </p:cBhvr>
                                      <p:to x="100000" y="100000"/>
                                    </p:animScale>
                                    <p:animScale>
                                      <p:cBhvr>
                                        <p:cTn id="80" dur="26">
                                          <p:stCondLst>
                                            <p:cond delay="1642"/>
                                          </p:stCondLst>
                                        </p:cTn>
                                        <p:tgtEl>
                                          <p:spTgt spid="42000"/>
                                        </p:tgtEl>
                                      </p:cBhvr>
                                      <p:to x="100000" y="90000"/>
                                    </p:animScale>
                                    <p:animScale>
                                      <p:cBhvr>
                                        <p:cTn id="81" dur="166" decel="50000">
                                          <p:stCondLst>
                                            <p:cond delay="1668"/>
                                          </p:stCondLst>
                                        </p:cTn>
                                        <p:tgtEl>
                                          <p:spTgt spid="42000"/>
                                        </p:tgtEl>
                                      </p:cBhvr>
                                      <p:to x="100000" y="100000"/>
                                    </p:animScale>
                                    <p:animScale>
                                      <p:cBhvr>
                                        <p:cTn id="82" dur="26">
                                          <p:stCondLst>
                                            <p:cond delay="1808"/>
                                          </p:stCondLst>
                                        </p:cTn>
                                        <p:tgtEl>
                                          <p:spTgt spid="42000"/>
                                        </p:tgtEl>
                                      </p:cBhvr>
                                      <p:to x="100000" y="95000"/>
                                    </p:animScale>
                                    <p:animScale>
                                      <p:cBhvr>
                                        <p:cTn id="83" dur="166" decel="50000">
                                          <p:stCondLst>
                                            <p:cond delay="1834"/>
                                          </p:stCondLst>
                                        </p:cTn>
                                        <p:tgtEl>
                                          <p:spTgt spid="42000"/>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42009"/>
                                        </p:tgtEl>
                                        <p:attrNameLst>
                                          <p:attrName>style.visibility</p:attrName>
                                        </p:attrNameLst>
                                      </p:cBhvr>
                                      <p:to>
                                        <p:strVal val="visible"/>
                                      </p:to>
                                    </p:set>
                                    <p:animEffect transition="in" filter="circle(in)">
                                      <p:cBhvr>
                                        <p:cTn id="88" dur="2000"/>
                                        <p:tgtEl>
                                          <p:spTgt spid="4200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03474"/>
                                        </p:tgtEl>
                                        <p:attrNameLst>
                                          <p:attrName>style.visibility</p:attrName>
                                        </p:attrNameLst>
                                      </p:cBhvr>
                                      <p:to>
                                        <p:strVal val="visible"/>
                                      </p:to>
                                    </p:set>
                                    <p:anim calcmode="lin" valueType="num">
                                      <p:cBhvr additive="base">
                                        <p:cTn id="93" dur="500" fill="hold"/>
                                        <p:tgtEl>
                                          <p:spTgt spid="103474"/>
                                        </p:tgtEl>
                                        <p:attrNameLst>
                                          <p:attrName>ppt_x</p:attrName>
                                        </p:attrNameLst>
                                      </p:cBhvr>
                                      <p:tavLst>
                                        <p:tav tm="0">
                                          <p:val>
                                            <p:strVal val="#ppt_x"/>
                                          </p:val>
                                        </p:tav>
                                        <p:tav tm="100000">
                                          <p:val>
                                            <p:strVal val="#ppt_x"/>
                                          </p:val>
                                        </p:tav>
                                      </p:tavLst>
                                    </p:anim>
                                    <p:anim calcmode="lin" valueType="num">
                                      <p:cBhvr additive="base">
                                        <p:cTn id="94" dur="500" fill="hold"/>
                                        <p:tgtEl>
                                          <p:spTgt spid="10347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03475"/>
                                        </p:tgtEl>
                                        <p:attrNameLst>
                                          <p:attrName>style.visibility</p:attrName>
                                        </p:attrNameLst>
                                      </p:cBhvr>
                                      <p:to>
                                        <p:strVal val="visible"/>
                                      </p:to>
                                    </p:set>
                                    <p:anim calcmode="lin" valueType="num">
                                      <p:cBhvr additive="base">
                                        <p:cTn id="99" dur="500" fill="hold"/>
                                        <p:tgtEl>
                                          <p:spTgt spid="103475"/>
                                        </p:tgtEl>
                                        <p:attrNameLst>
                                          <p:attrName>ppt_x</p:attrName>
                                        </p:attrNameLst>
                                      </p:cBhvr>
                                      <p:tavLst>
                                        <p:tav tm="0">
                                          <p:val>
                                            <p:strVal val="#ppt_x"/>
                                          </p:val>
                                        </p:tav>
                                        <p:tav tm="100000">
                                          <p:val>
                                            <p:strVal val="#ppt_x"/>
                                          </p:val>
                                        </p:tav>
                                      </p:tavLst>
                                    </p:anim>
                                    <p:anim calcmode="lin" valueType="num">
                                      <p:cBhvr additive="base">
                                        <p:cTn id="100" dur="500" fill="hold"/>
                                        <p:tgtEl>
                                          <p:spTgt spid="10347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1" presetClass="entr" presetSubtype="1" fill="hold" grpId="0" nodeType="clickEffect">
                                  <p:stCondLst>
                                    <p:cond delay="0"/>
                                  </p:stCondLst>
                                  <p:childTnLst>
                                    <p:set>
                                      <p:cBhvr>
                                        <p:cTn id="104" dur="1" fill="hold">
                                          <p:stCondLst>
                                            <p:cond delay="0"/>
                                          </p:stCondLst>
                                        </p:cTn>
                                        <p:tgtEl>
                                          <p:spTgt spid="42042"/>
                                        </p:tgtEl>
                                        <p:attrNameLst>
                                          <p:attrName>style.visibility</p:attrName>
                                        </p:attrNameLst>
                                      </p:cBhvr>
                                      <p:to>
                                        <p:strVal val="visible"/>
                                      </p:to>
                                    </p:set>
                                    <p:animEffect transition="in" filter="wheel(1)">
                                      <p:cBhvr>
                                        <p:cTn id="105" dur="2000"/>
                                        <p:tgtEl>
                                          <p:spTgt spid="42042"/>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42043"/>
                                        </p:tgtEl>
                                        <p:attrNameLst>
                                          <p:attrName>style.visibility</p:attrName>
                                        </p:attrNameLst>
                                      </p:cBhvr>
                                      <p:to>
                                        <p:strVal val="visible"/>
                                      </p:to>
                                    </p:set>
                                    <p:animEffect transition="in" filter="wipe(down)">
                                      <p:cBhvr>
                                        <p:cTn id="110" dur="580">
                                          <p:stCondLst>
                                            <p:cond delay="0"/>
                                          </p:stCondLst>
                                        </p:cTn>
                                        <p:tgtEl>
                                          <p:spTgt spid="42043"/>
                                        </p:tgtEl>
                                      </p:cBhvr>
                                    </p:animEffect>
                                    <p:anim calcmode="lin" valueType="num">
                                      <p:cBhvr>
                                        <p:cTn id="111" dur="1822" tmFilter="0,0; 0.14,0.36; 0.43,0.73; 0.71,0.91; 1.0,1.0">
                                          <p:stCondLst>
                                            <p:cond delay="0"/>
                                          </p:stCondLst>
                                        </p:cTn>
                                        <p:tgtEl>
                                          <p:spTgt spid="4204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4204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4204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4204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42043"/>
                                        </p:tgtEl>
                                        <p:attrNameLst>
                                          <p:attrName>ppt_y</p:attrName>
                                        </p:attrNameLst>
                                      </p:cBhvr>
                                      <p:tavLst>
                                        <p:tav tm="0" fmla="#ppt_y-sin(pi*$)/81">
                                          <p:val>
                                            <p:fltVal val="0"/>
                                          </p:val>
                                        </p:tav>
                                        <p:tav tm="100000">
                                          <p:val>
                                            <p:fltVal val="1"/>
                                          </p:val>
                                        </p:tav>
                                      </p:tavLst>
                                    </p:anim>
                                    <p:animScale>
                                      <p:cBhvr>
                                        <p:cTn id="116" dur="26">
                                          <p:stCondLst>
                                            <p:cond delay="650"/>
                                          </p:stCondLst>
                                        </p:cTn>
                                        <p:tgtEl>
                                          <p:spTgt spid="42043"/>
                                        </p:tgtEl>
                                      </p:cBhvr>
                                      <p:to x="100000" y="60000"/>
                                    </p:animScale>
                                    <p:animScale>
                                      <p:cBhvr>
                                        <p:cTn id="117" dur="166" decel="50000">
                                          <p:stCondLst>
                                            <p:cond delay="676"/>
                                          </p:stCondLst>
                                        </p:cTn>
                                        <p:tgtEl>
                                          <p:spTgt spid="42043"/>
                                        </p:tgtEl>
                                      </p:cBhvr>
                                      <p:to x="100000" y="100000"/>
                                    </p:animScale>
                                    <p:animScale>
                                      <p:cBhvr>
                                        <p:cTn id="118" dur="26">
                                          <p:stCondLst>
                                            <p:cond delay="1312"/>
                                          </p:stCondLst>
                                        </p:cTn>
                                        <p:tgtEl>
                                          <p:spTgt spid="42043"/>
                                        </p:tgtEl>
                                      </p:cBhvr>
                                      <p:to x="100000" y="80000"/>
                                    </p:animScale>
                                    <p:animScale>
                                      <p:cBhvr>
                                        <p:cTn id="119" dur="166" decel="50000">
                                          <p:stCondLst>
                                            <p:cond delay="1338"/>
                                          </p:stCondLst>
                                        </p:cTn>
                                        <p:tgtEl>
                                          <p:spTgt spid="42043"/>
                                        </p:tgtEl>
                                      </p:cBhvr>
                                      <p:to x="100000" y="100000"/>
                                    </p:animScale>
                                    <p:animScale>
                                      <p:cBhvr>
                                        <p:cTn id="120" dur="26">
                                          <p:stCondLst>
                                            <p:cond delay="1642"/>
                                          </p:stCondLst>
                                        </p:cTn>
                                        <p:tgtEl>
                                          <p:spTgt spid="42043"/>
                                        </p:tgtEl>
                                      </p:cBhvr>
                                      <p:to x="100000" y="90000"/>
                                    </p:animScale>
                                    <p:animScale>
                                      <p:cBhvr>
                                        <p:cTn id="121" dur="166" decel="50000">
                                          <p:stCondLst>
                                            <p:cond delay="1668"/>
                                          </p:stCondLst>
                                        </p:cTn>
                                        <p:tgtEl>
                                          <p:spTgt spid="42043"/>
                                        </p:tgtEl>
                                      </p:cBhvr>
                                      <p:to x="100000" y="100000"/>
                                    </p:animScale>
                                    <p:animScale>
                                      <p:cBhvr>
                                        <p:cTn id="122" dur="26">
                                          <p:stCondLst>
                                            <p:cond delay="1808"/>
                                          </p:stCondLst>
                                        </p:cTn>
                                        <p:tgtEl>
                                          <p:spTgt spid="42043"/>
                                        </p:tgtEl>
                                      </p:cBhvr>
                                      <p:to x="100000" y="95000"/>
                                    </p:animScale>
                                    <p:animScale>
                                      <p:cBhvr>
                                        <p:cTn id="123" dur="166" decel="50000">
                                          <p:stCondLst>
                                            <p:cond delay="1834"/>
                                          </p:stCondLst>
                                        </p:cTn>
                                        <p:tgtEl>
                                          <p:spTgt spid="42043"/>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42044"/>
                                        </p:tgtEl>
                                        <p:attrNameLst>
                                          <p:attrName>style.visibility</p:attrName>
                                        </p:attrNameLst>
                                      </p:cBhvr>
                                      <p:to>
                                        <p:strVal val="visible"/>
                                      </p:to>
                                    </p:set>
                                    <p:animEffect transition="in" filter="circle(in)">
                                      <p:cBhvr>
                                        <p:cTn id="128" dur="2000"/>
                                        <p:tgtEl>
                                          <p:spTgt spid="42044"/>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3506"/>
                                        </p:tgtEl>
                                        <p:attrNameLst>
                                          <p:attrName>style.visibility</p:attrName>
                                        </p:attrNameLst>
                                      </p:cBhvr>
                                      <p:to>
                                        <p:strVal val="visible"/>
                                      </p:to>
                                    </p:set>
                                    <p:anim calcmode="lin" valueType="num">
                                      <p:cBhvr additive="base">
                                        <p:cTn id="133" dur="500" fill="hold"/>
                                        <p:tgtEl>
                                          <p:spTgt spid="103506"/>
                                        </p:tgtEl>
                                        <p:attrNameLst>
                                          <p:attrName>ppt_x</p:attrName>
                                        </p:attrNameLst>
                                      </p:cBhvr>
                                      <p:tavLst>
                                        <p:tav tm="0">
                                          <p:val>
                                            <p:strVal val="#ppt_x"/>
                                          </p:val>
                                        </p:tav>
                                        <p:tav tm="100000">
                                          <p:val>
                                            <p:strVal val="#ppt_x"/>
                                          </p:val>
                                        </p:tav>
                                      </p:tavLst>
                                    </p:anim>
                                    <p:anim calcmode="lin" valueType="num">
                                      <p:cBhvr additive="base">
                                        <p:cTn id="134" dur="500" fill="hold"/>
                                        <p:tgtEl>
                                          <p:spTgt spid="10350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03507"/>
                                        </p:tgtEl>
                                        <p:attrNameLst>
                                          <p:attrName>style.visibility</p:attrName>
                                        </p:attrNameLst>
                                      </p:cBhvr>
                                      <p:to>
                                        <p:strVal val="visible"/>
                                      </p:to>
                                    </p:set>
                                    <p:anim calcmode="lin" valueType="num">
                                      <p:cBhvr additive="base">
                                        <p:cTn id="139" dur="500" fill="hold"/>
                                        <p:tgtEl>
                                          <p:spTgt spid="103507"/>
                                        </p:tgtEl>
                                        <p:attrNameLst>
                                          <p:attrName>ppt_x</p:attrName>
                                        </p:attrNameLst>
                                      </p:cBhvr>
                                      <p:tavLst>
                                        <p:tav tm="0">
                                          <p:val>
                                            <p:strVal val="1+#ppt_w/2"/>
                                          </p:val>
                                        </p:tav>
                                        <p:tav tm="100000">
                                          <p:val>
                                            <p:strVal val="#ppt_x"/>
                                          </p:val>
                                        </p:tav>
                                      </p:tavLst>
                                    </p:anim>
                                    <p:anim calcmode="lin" valueType="num">
                                      <p:cBhvr additive="base">
                                        <p:cTn id="140" dur="500" fill="hold"/>
                                        <p:tgtEl>
                                          <p:spTgt spid="103507"/>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42004"/>
                                        </p:tgtEl>
                                        <p:attrNameLst>
                                          <p:attrName>style.visibility</p:attrName>
                                        </p:attrNameLst>
                                      </p:cBhvr>
                                      <p:to>
                                        <p:strVal val="visible"/>
                                      </p:to>
                                    </p:set>
                                    <p:animEffect transition="in" filter="wheel(1)">
                                      <p:cBhvr>
                                        <p:cTn id="145" dur="2000"/>
                                        <p:tgtEl>
                                          <p:spTgt spid="42004"/>
                                        </p:tgtEl>
                                      </p:cBhvr>
                                    </p:animEffec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42001"/>
                                        </p:tgtEl>
                                        <p:attrNameLst>
                                          <p:attrName>style.visibility</p:attrName>
                                        </p:attrNameLst>
                                      </p:cBhvr>
                                      <p:to>
                                        <p:strVal val="visible"/>
                                      </p:to>
                                    </p:set>
                                    <p:animEffect transition="in" filter="wipe(down)">
                                      <p:cBhvr>
                                        <p:cTn id="150" dur="580">
                                          <p:stCondLst>
                                            <p:cond delay="0"/>
                                          </p:stCondLst>
                                        </p:cTn>
                                        <p:tgtEl>
                                          <p:spTgt spid="42001"/>
                                        </p:tgtEl>
                                      </p:cBhvr>
                                    </p:animEffect>
                                    <p:anim calcmode="lin" valueType="num">
                                      <p:cBhvr>
                                        <p:cTn id="151" dur="1822" tmFilter="0,0; 0.14,0.36; 0.43,0.73; 0.71,0.91; 1.0,1.0">
                                          <p:stCondLst>
                                            <p:cond delay="0"/>
                                          </p:stCondLst>
                                        </p:cTn>
                                        <p:tgtEl>
                                          <p:spTgt spid="42001"/>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42001"/>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42001"/>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42001"/>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42001"/>
                                        </p:tgtEl>
                                        <p:attrNameLst>
                                          <p:attrName>ppt_y</p:attrName>
                                        </p:attrNameLst>
                                      </p:cBhvr>
                                      <p:tavLst>
                                        <p:tav tm="0" fmla="#ppt_y-sin(pi*$)/81">
                                          <p:val>
                                            <p:fltVal val="0"/>
                                          </p:val>
                                        </p:tav>
                                        <p:tav tm="100000">
                                          <p:val>
                                            <p:fltVal val="1"/>
                                          </p:val>
                                        </p:tav>
                                      </p:tavLst>
                                    </p:anim>
                                    <p:animScale>
                                      <p:cBhvr>
                                        <p:cTn id="156" dur="26">
                                          <p:stCondLst>
                                            <p:cond delay="650"/>
                                          </p:stCondLst>
                                        </p:cTn>
                                        <p:tgtEl>
                                          <p:spTgt spid="42001"/>
                                        </p:tgtEl>
                                      </p:cBhvr>
                                      <p:to x="100000" y="60000"/>
                                    </p:animScale>
                                    <p:animScale>
                                      <p:cBhvr>
                                        <p:cTn id="157" dur="166" decel="50000">
                                          <p:stCondLst>
                                            <p:cond delay="676"/>
                                          </p:stCondLst>
                                        </p:cTn>
                                        <p:tgtEl>
                                          <p:spTgt spid="42001"/>
                                        </p:tgtEl>
                                      </p:cBhvr>
                                      <p:to x="100000" y="100000"/>
                                    </p:animScale>
                                    <p:animScale>
                                      <p:cBhvr>
                                        <p:cTn id="158" dur="26">
                                          <p:stCondLst>
                                            <p:cond delay="1312"/>
                                          </p:stCondLst>
                                        </p:cTn>
                                        <p:tgtEl>
                                          <p:spTgt spid="42001"/>
                                        </p:tgtEl>
                                      </p:cBhvr>
                                      <p:to x="100000" y="80000"/>
                                    </p:animScale>
                                    <p:animScale>
                                      <p:cBhvr>
                                        <p:cTn id="159" dur="166" decel="50000">
                                          <p:stCondLst>
                                            <p:cond delay="1338"/>
                                          </p:stCondLst>
                                        </p:cTn>
                                        <p:tgtEl>
                                          <p:spTgt spid="42001"/>
                                        </p:tgtEl>
                                      </p:cBhvr>
                                      <p:to x="100000" y="100000"/>
                                    </p:animScale>
                                    <p:animScale>
                                      <p:cBhvr>
                                        <p:cTn id="160" dur="26">
                                          <p:stCondLst>
                                            <p:cond delay="1642"/>
                                          </p:stCondLst>
                                        </p:cTn>
                                        <p:tgtEl>
                                          <p:spTgt spid="42001"/>
                                        </p:tgtEl>
                                      </p:cBhvr>
                                      <p:to x="100000" y="90000"/>
                                    </p:animScale>
                                    <p:animScale>
                                      <p:cBhvr>
                                        <p:cTn id="161" dur="166" decel="50000">
                                          <p:stCondLst>
                                            <p:cond delay="1668"/>
                                          </p:stCondLst>
                                        </p:cTn>
                                        <p:tgtEl>
                                          <p:spTgt spid="42001"/>
                                        </p:tgtEl>
                                      </p:cBhvr>
                                      <p:to x="100000" y="100000"/>
                                    </p:animScale>
                                    <p:animScale>
                                      <p:cBhvr>
                                        <p:cTn id="162" dur="26">
                                          <p:stCondLst>
                                            <p:cond delay="1808"/>
                                          </p:stCondLst>
                                        </p:cTn>
                                        <p:tgtEl>
                                          <p:spTgt spid="42001"/>
                                        </p:tgtEl>
                                      </p:cBhvr>
                                      <p:to x="100000" y="95000"/>
                                    </p:animScale>
                                    <p:animScale>
                                      <p:cBhvr>
                                        <p:cTn id="163" dur="166" decel="50000">
                                          <p:stCondLst>
                                            <p:cond delay="1834"/>
                                          </p:stCondLst>
                                        </p:cTn>
                                        <p:tgtEl>
                                          <p:spTgt spid="42001"/>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42010"/>
                                        </p:tgtEl>
                                        <p:attrNameLst>
                                          <p:attrName>style.visibility</p:attrName>
                                        </p:attrNameLst>
                                      </p:cBhvr>
                                      <p:to>
                                        <p:strVal val="visible"/>
                                      </p:to>
                                    </p:set>
                                    <p:animEffect transition="in" filter="circle(in)">
                                      <p:cBhvr>
                                        <p:cTn id="168" dur="2000"/>
                                        <p:tgtEl>
                                          <p:spTgt spid="42010"/>
                                        </p:tgtEl>
                                      </p:cBhvr>
                                    </p:animEffect>
                                  </p:childTnLst>
                                </p:cTn>
                              </p:par>
                            </p:childTnLst>
                          </p:cTn>
                        </p:par>
                      </p:childTnLst>
                    </p:cTn>
                  </p:par>
                  <p:par>
                    <p:cTn id="169" fill="hold">
                      <p:stCondLst>
                        <p:cond delay="indefinite"/>
                      </p:stCondLst>
                      <p:childTnLst>
                        <p:par>
                          <p:cTn id="170" fill="hold">
                            <p:stCondLst>
                              <p:cond delay="0"/>
                            </p:stCondLst>
                            <p:childTnLst>
                              <p:par>
                                <p:cTn id="171" presetID="2" presetClass="entr" presetSubtype="2" fill="hold" grpId="0" nodeType="clickEffect">
                                  <p:stCondLst>
                                    <p:cond delay="0"/>
                                  </p:stCondLst>
                                  <p:childTnLst>
                                    <p:set>
                                      <p:cBhvr>
                                        <p:cTn id="172" dur="1" fill="hold">
                                          <p:stCondLst>
                                            <p:cond delay="0"/>
                                          </p:stCondLst>
                                        </p:cTn>
                                        <p:tgtEl>
                                          <p:spTgt spid="103478"/>
                                        </p:tgtEl>
                                        <p:attrNameLst>
                                          <p:attrName>style.visibility</p:attrName>
                                        </p:attrNameLst>
                                      </p:cBhvr>
                                      <p:to>
                                        <p:strVal val="visible"/>
                                      </p:to>
                                    </p:set>
                                    <p:anim calcmode="lin" valueType="num">
                                      <p:cBhvr additive="base">
                                        <p:cTn id="173" dur="500" fill="hold"/>
                                        <p:tgtEl>
                                          <p:spTgt spid="103478"/>
                                        </p:tgtEl>
                                        <p:attrNameLst>
                                          <p:attrName>ppt_x</p:attrName>
                                        </p:attrNameLst>
                                      </p:cBhvr>
                                      <p:tavLst>
                                        <p:tav tm="0">
                                          <p:val>
                                            <p:strVal val="1+#ppt_w/2"/>
                                          </p:val>
                                        </p:tav>
                                        <p:tav tm="100000">
                                          <p:val>
                                            <p:strVal val="#ppt_x"/>
                                          </p:val>
                                        </p:tav>
                                      </p:tavLst>
                                    </p:anim>
                                    <p:anim calcmode="lin" valueType="num">
                                      <p:cBhvr additive="base">
                                        <p:cTn id="174" dur="500" fill="hold"/>
                                        <p:tgtEl>
                                          <p:spTgt spid="103478"/>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2" fill="hold" grpId="0" nodeType="clickEffect">
                                  <p:stCondLst>
                                    <p:cond delay="0"/>
                                  </p:stCondLst>
                                  <p:childTnLst>
                                    <p:set>
                                      <p:cBhvr>
                                        <p:cTn id="178" dur="1" fill="hold">
                                          <p:stCondLst>
                                            <p:cond delay="0"/>
                                          </p:stCondLst>
                                        </p:cTn>
                                        <p:tgtEl>
                                          <p:spTgt spid="103479"/>
                                        </p:tgtEl>
                                        <p:attrNameLst>
                                          <p:attrName>style.visibility</p:attrName>
                                        </p:attrNameLst>
                                      </p:cBhvr>
                                      <p:to>
                                        <p:strVal val="visible"/>
                                      </p:to>
                                    </p:set>
                                    <p:anim calcmode="lin" valueType="num">
                                      <p:cBhvr additive="base">
                                        <p:cTn id="179" dur="500" fill="hold"/>
                                        <p:tgtEl>
                                          <p:spTgt spid="103479"/>
                                        </p:tgtEl>
                                        <p:attrNameLst>
                                          <p:attrName>ppt_x</p:attrName>
                                        </p:attrNameLst>
                                      </p:cBhvr>
                                      <p:tavLst>
                                        <p:tav tm="0">
                                          <p:val>
                                            <p:strVal val="1+#ppt_w/2"/>
                                          </p:val>
                                        </p:tav>
                                        <p:tav tm="100000">
                                          <p:val>
                                            <p:strVal val="#ppt_x"/>
                                          </p:val>
                                        </p:tav>
                                      </p:tavLst>
                                    </p:anim>
                                    <p:anim calcmode="lin" valueType="num">
                                      <p:cBhvr additive="base">
                                        <p:cTn id="180" dur="500" fill="hold"/>
                                        <p:tgtEl>
                                          <p:spTgt spid="103479"/>
                                        </p:tgtEl>
                                        <p:attrNameLst>
                                          <p:attrName>ppt_y</p:attrName>
                                        </p:attrNameLst>
                                      </p:cBhvr>
                                      <p:tavLst>
                                        <p:tav tm="0">
                                          <p:val>
                                            <p:strVal val="#ppt_y"/>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1" presetClass="entr" presetSubtype="1" fill="hold" grpId="0" nodeType="clickEffect">
                                  <p:stCondLst>
                                    <p:cond delay="0"/>
                                  </p:stCondLst>
                                  <p:childTnLst>
                                    <p:set>
                                      <p:cBhvr>
                                        <p:cTn id="184" dur="1" fill="hold">
                                          <p:stCondLst>
                                            <p:cond delay="0"/>
                                          </p:stCondLst>
                                        </p:cTn>
                                        <p:tgtEl>
                                          <p:spTgt spid="42005"/>
                                        </p:tgtEl>
                                        <p:attrNameLst>
                                          <p:attrName>style.visibility</p:attrName>
                                        </p:attrNameLst>
                                      </p:cBhvr>
                                      <p:to>
                                        <p:strVal val="visible"/>
                                      </p:to>
                                    </p:set>
                                    <p:animEffect transition="in" filter="wheel(1)">
                                      <p:cBhvr>
                                        <p:cTn id="185" dur="2000"/>
                                        <p:tgtEl>
                                          <p:spTgt spid="42005"/>
                                        </p:tgtEl>
                                      </p:cBhvr>
                                    </p:animEffect>
                                  </p:childTnLst>
                                </p:cTn>
                              </p:par>
                            </p:childTnLst>
                          </p:cTn>
                        </p:par>
                      </p:childTnLst>
                    </p:cTn>
                  </p:par>
                  <p:par>
                    <p:cTn id="186" fill="hold">
                      <p:stCondLst>
                        <p:cond delay="indefinite"/>
                      </p:stCondLst>
                      <p:childTnLst>
                        <p:par>
                          <p:cTn id="187" fill="hold">
                            <p:stCondLst>
                              <p:cond delay="0"/>
                            </p:stCondLst>
                            <p:childTnLst>
                              <p:par>
                                <p:cTn id="188" presetID="26" presetClass="entr" presetSubtype="0" fill="hold" grpId="0" nodeType="clickEffect">
                                  <p:stCondLst>
                                    <p:cond delay="0"/>
                                  </p:stCondLst>
                                  <p:childTnLst>
                                    <p:set>
                                      <p:cBhvr>
                                        <p:cTn id="189" dur="1" fill="hold">
                                          <p:stCondLst>
                                            <p:cond delay="0"/>
                                          </p:stCondLst>
                                        </p:cTn>
                                        <p:tgtEl>
                                          <p:spTgt spid="41998"/>
                                        </p:tgtEl>
                                        <p:attrNameLst>
                                          <p:attrName>style.visibility</p:attrName>
                                        </p:attrNameLst>
                                      </p:cBhvr>
                                      <p:to>
                                        <p:strVal val="visible"/>
                                      </p:to>
                                    </p:set>
                                    <p:animEffect transition="in" filter="wipe(down)">
                                      <p:cBhvr>
                                        <p:cTn id="190" dur="580">
                                          <p:stCondLst>
                                            <p:cond delay="0"/>
                                          </p:stCondLst>
                                        </p:cTn>
                                        <p:tgtEl>
                                          <p:spTgt spid="41998"/>
                                        </p:tgtEl>
                                      </p:cBhvr>
                                    </p:animEffect>
                                    <p:anim calcmode="lin" valueType="num">
                                      <p:cBhvr>
                                        <p:cTn id="191" dur="1822" tmFilter="0,0; 0.14,0.36; 0.43,0.73; 0.71,0.91; 1.0,1.0">
                                          <p:stCondLst>
                                            <p:cond delay="0"/>
                                          </p:stCondLst>
                                        </p:cTn>
                                        <p:tgtEl>
                                          <p:spTgt spid="41998"/>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41998"/>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41998"/>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41998"/>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41998"/>
                                        </p:tgtEl>
                                        <p:attrNameLst>
                                          <p:attrName>ppt_y</p:attrName>
                                        </p:attrNameLst>
                                      </p:cBhvr>
                                      <p:tavLst>
                                        <p:tav tm="0" fmla="#ppt_y-sin(pi*$)/81">
                                          <p:val>
                                            <p:fltVal val="0"/>
                                          </p:val>
                                        </p:tav>
                                        <p:tav tm="100000">
                                          <p:val>
                                            <p:fltVal val="1"/>
                                          </p:val>
                                        </p:tav>
                                      </p:tavLst>
                                    </p:anim>
                                    <p:animScale>
                                      <p:cBhvr>
                                        <p:cTn id="196" dur="26">
                                          <p:stCondLst>
                                            <p:cond delay="650"/>
                                          </p:stCondLst>
                                        </p:cTn>
                                        <p:tgtEl>
                                          <p:spTgt spid="41998"/>
                                        </p:tgtEl>
                                      </p:cBhvr>
                                      <p:to x="100000" y="60000"/>
                                    </p:animScale>
                                    <p:animScale>
                                      <p:cBhvr>
                                        <p:cTn id="197" dur="166" decel="50000">
                                          <p:stCondLst>
                                            <p:cond delay="676"/>
                                          </p:stCondLst>
                                        </p:cTn>
                                        <p:tgtEl>
                                          <p:spTgt spid="41998"/>
                                        </p:tgtEl>
                                      </p:cBhvr>
                                      <p:to x="100000" y="100000"/>
                                    </p:animScale>
                                    <p:animScale>
                                      <p:cBhvr>
                                        <p:cTn id="198" dur="26">
                                          <p:stCondLst>
                                            <p:cond delay="1312"/>
                                          </p:stCondLst>
                                        </p:cTn>
                                        <p:tgtEl>
                                          <p:spTgt spid="41998"/>
                                        </p:tgtEl>
                                      </p:cBhvr>
                                      <p:to x="100000" y="80000"/>
                                    </p:animScale>
                                    <p:animScale>
                                      <p:cBhvr>
                                        <p:cTn id="199" dur="166" decel="50000">
                                          <p:stCondLst>
                                            <p:cond delay="1338"/>
                                          </p:stCondLst>
                                        </p:cTn>
                                        <p:tgtEl>
                                          <p:spTgt spid="41998"/>
                                        </p:tgtEl>
                                      </p:cBhvr>
                                      <p:to x="100000" y="100000"/>
                                    </p:animScale>
                                    <p:animScale>
                                      <p:cBhvr>
                                        <p:cTn id="200" dur="26">
                                          <p:stCondLst>
                                            <p:cond delay="1642"/>
                                          </p:stCondLst>
                                        </p:cTn>
                                        <p:tgtEl>
                                          <p:spTgt spid="41998"/>
                                        </p:tgtEl>
                                      </p:cBhvr>
                                      <p:to x="100000" y="90000"/>
                                    </p:animScale>
                                    <p:animScale>
                                      <p:cBhvr>
                                        <p:cTn id="201" dur="166" decel="50000">
                                          <p:stCondLst>
                                            <p:cond delay="1668"/>
                                          </p:stCondLst>
                                        </p:cTn>
                                        <p:tgtEl>
                                          <p:spTgt spid="41998"/>
                                        </p:tgtEl>
                                      </p:cBhvr>
                                      <p:to x="100000" y="100000"/>
                                    </p:animScale>
                                    <p:animScale>
                                      <p:cBhvr>
                                        <p:cTn id="202" dur="26">
                                          <p:stCondLst>
                                            <p:cond delay="1808"/>
                                          </p:stCondLst>
                                        </p:cTn>
                                        <p:tgtEl>
                                          <p:spTgt spid="41998"/>
                                        </p:tgtEl>
                                      </p:cBhvr>
                                      <p:to x="100000" y="95000"/>
                                    </p:animScale>
                                    <p:animScale>
                                      <p:cBhvr>
                                        <p:cTn id="203" dur="166" decel="50000">
                                          <p:stCondLst>
                                            <p:cond delay="1834"/>
                                          </p:stCondLst>
                                        </p:cTn>
                                        <p:tgtEl>
                                          <p:spTgt spid="41998"/>
                                        </p:tgtEl>
                                      </p:cBhvr>
                                      <p:to x="100000" y="100000"/>
                                    </p:animScale>
                                  </p:childTnLst>
                                </p:cTn>
                              </p:par>
                            </p:childTnLst>
                          </p:cTn>
                        </p:par>
                      </p:childTnLst>
                    </p:cTn>
                  </p:par>
                  <p:par>
                    <p:cTn id="204" fill="hold">
                      <p:stCondLst>
                        <p:cond delay="indefinite"/>
                      </p:stCondLst>
                      <p:childTnLst>
                        <p:par>
                          <p:cTn id="205" fill="hold">
                            <p:stCondLst>
                              <p:cond delay="0"/>
                            </p:stCondLst>
                            <p:childTnLst>
                              <p:par>
                                <p:cTn id="206" presetID="6" presetClass="entr" presetSubtype="16" fill="hold" grpId="0" nodeType="clickEffect">
                                  <p:stCondLst>
                                    <p:cond delay="0"/>
                                  </p:stCondLst>
                                  <p:childTnLst>
                                    <p:set>
                                      <p:cBhvr>
                                        <p:cTn id="207" dur="1" fill="hold">
                                          <p:stCondLst>
                                            <p:cond delay="0"/>
                                          </p:stCondLst>
                                        </p:cTn>
                                        <p:tgtEl>
                                          <p:spTgt spid="42011"/>
                                        </p:tgtEl>
                                        <p:attrNameLst>
                                          <p:attrName>style.visibility</p:attrName>
                                        </p:attrNameLst>
                                      </p:cBhvr>
                                      <p:to>
                                        <p:strVal val="visible"/>
                                      </p:to>
                                    </p:set>
                                    <p:animEffect transition="in" filter="circle(in)">
                                      <p:cBhvr>
                                        <p:cTn id="208" dur="2000"/>
                                        <p:tgtEl>
                                          <p:spTgt spid="42011"/>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2" fill="hold" grpId="0" nodeType="clickEffect">
                                  <p:stCondLst>
                                    <p:cond delay="0"/>
                                  </p:stCondLst>
                                  <p:childTnLst>
                                    <p:set>
                                      <p:cBhvr>
                                        <p:cTn id="212" dur="1" fill="hold">
                                          <p:stCondLst>
                                            <p:cond delay="0"/>
                                          </p:stCondLst>
                                        </p:cTn>
                                        <p:tgtEl>
                                          <p:spTgt spid="103480"/>
                                        </p:tgtEl>
                                        <p:attrNameLst>
                                          <p:attrName>style.visibility</p:attrName>
                                        </p:attrNameLst>
                                      </p:cBhvr>
                                      <p:to>
                                        <p:strVal val="visible"/>
                                      </p:to>
                                    </p:set>
                                    <p:anim calcmode="lin" valueType="num">
                                      <p:cBhvr additive="base">
                                        <p:cTn id="213" dur="500" fill="hold"/>
                                        <p:tgtEl>
                                          <p:spTgt spid="103480"/>
                                        </p:tgtEl>
                                        <p:attrNameLst>
                                          <p:attrName>ppt_x</p:attrName>
                                        </p:attrNameLst>
                                      </p:cBhvr>
                                      <p:tavLst>
                                        <p:tav tm="0">
                                          <p:val>
                                            <p:strVal val="1+#ppt_w/2"/>
                                          </p:val>
                                        </p:tav>
                                        <p:tav tm="100000">
                                          <p:val>
                                            <p:strVal val="#ppt_x"/>
                                          </p:val>
                                        </p:tav>
                                      </p:tavLst>
                                    </p:anim>
                                    <p:anim calcmode="lin" valueType="num">
                                      <p:cBhvr additive="base">
                                        <p:cTn id="214" dur="500" fill="hold"/>
                                        <p:tgtEl>
                                          <p:spTgt spid="103480"/>
                                        </p:tgtEl>
                                        <p:attrNameLst>
                                          <p:attrName>ppt_y</p:attrName>
                                        </p:attrNameLst>
                                      </p:cBhvr>
                                      <p:tavLst>
                                        <p:tav tm="0">
                                          <p:val>
                                            <p:strVal val="#ppt_y"/>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103481"/>
                                        </p:tgtEl>
                                        <p:attrNameLst>
                                          <p:attrName>style.visibility</p:attrName>
                                        </p:attrNameLst>
                                      </p:cBhvr>
                                      <p:to>
                                        <p:strVal val="visible"/>
                                      </p:to>
                                    </p:set>
                                    <p:anim calcmode="lin" valueType="num">
                                      <p:cBhvr additive="base">
                                        <p:cTn id="219" dur="500" fill="hold"/>
                                        <p:tgtEl>
                                          <p:spTgt spid="103481"/>
                                        </p:tgtEl>
                                        <p:attrNameLst>
                                          <p:attrName>ppt_x</p:attrName>
                                        </p:attrNameLst>
                                      </p:cBhvr>
                                      <p:tavLst>
                                        <p:tav tm="0">
                                          <p:val>
                                            <p:strVal val="1+#ppt_w/2"/>
                                          </p:val>
                                        </p:tav>
                                        <p:tav tm="100000">
                                          <p:val>
                                            <p:strVal val="#ppt_x"/>
                                          </p:val>
                                        </p:tav>
                                      </p:tavLst>
                                    </p:anim>
                                    <p:anim calcmode="lin" valueType="num">
                                      <p:cBhvr additive="base">
                                        <p:cTn id="220" dur="500" fill="hold"/>
                                        <p:tgtEl>
                                          <p:spTgt spid="1034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1997" grpId="0"/>
      <p:bldP spid="41998" grpId="0" animBg="1"/>
      <p:bldP spid="42000" grpId="0" animBg="1"/>
      <p:bldP spid="42001" grpId="0" animBg="1"/>
      <p:bldP spid="42002" grpId="0" bldLvl="0" animBg="1"/>
      <p:bldP spid="42003" grpId="0"/>
      <p:bldP spid="42004" grpId="0"/>
      <p:bldP spid="42005" grpId="0"/>
      <p:bldP spid="42008" grpId="0"/>
      <p:bldP spid="42009" grpId="0"/>
      <p:bldP spid="42010" grpId="0"/>
      <p:bldP spid="42011" grpId="0"/>
      <p:bldP spid="103472" grpId="0"/>
      <p:bldP spid="103473" grpId="0"/>
      <p:bldP spid="103474" grpId="0"/>
      <p:bldP spid="103475" grpId="0"/>
      <p:bldP spid="103478" grpId="0"/>
      <p:bldP spid="103479" grpId="0"/>
      <p:bldP spid="103480" grpId="0"/>
      <p:bldP spid="103481" grpId="0"/>
      <p:bldP spid="42042" grpId="0"/>
      <p:bldP spid="42043" grpId="0" animBg="1"/>
      <p:bldP spid="42044" grpId="0"/>
      <p:bldP spid="103506" grpId="0"/>
      <p:bldP spid="1035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flipV="1">
            <a:off x="5326912" y="1584250"/>
            <a:ext cx="106325" cy="467833"/>
          </a:xfrm>
        </p:spPr>
        <p:txBody>
          <a:bodyPr/>
          <a:lstStyle/>
          <a:p>
            <a:endParaRPr lang="en-US" altLang="zh-CN" dirty="0" smtClean="0"/>
          </a:p>
          <a:p>
            <a:endParaRPr lang="zh-CN" altLang="en-US" dirty="0"/>
          </a:p>
        </p:txBody>
      </p:sp>
      <p:sp>
        <p:nvSpPr>
          <p:cNvPr id="3" name="矩形 2"/>
          <p:cNvSpPr/>
          <p:nvPr/>
        </p:nvSpPr>
        <p:spPr>
          <a:xfrm>
            <a:off x="2498651" y="958334"/>
            <a:ext cx="2913321" cy="523220"/>
          </a:xfrm>
          <a:prstGeom prst="rect">
            <a:avLst/>
          </a:prstGeom>
        </p:spPr>
        <p:txBody>
          <a:bodyPr wrap="square">
            <a:spAutoFit/>
          </a:bodyPr>
          <a:lstStyle/>
          <a:p>
            <a:pPr>
              <a:spcBef>
                <a:spcPct val="50000"/>
              </a:spcBef>
            </a:pPr>
            <a:r>
              <a:rPr lang="zh-CN" altLang="en-US" sz="2800" b="1" dirty="0">
                <a:latin typeface="宋体" panose="02010600030101010101" pitchFamily="2" charset="-122"/>
                <a:ea typeface="宋体" panose="02010600030101010101" pitchFamily="2" charset="-122"/>
              </a:rPr>
              <a:t>先帝不以臣</a:t>
            </a:r>
            <a:r>
              <a:rPr lang="zh-CN" altLang="en-US" sz="2800" b="1" dirty="0">
                <a:solidFill>
                  <a:srgbClr val="C00000"/>
                </a:solidFill>
                <a:latin typeface="宋体" panose="02010600030101010101" pitchFamily="2" charset="-122"/>
                <a:ea typeface="宋体" panose="02010600030101010101" pitchFamily="2" charset="-122"/>
              </a:rPr>
              <a:t>卑鄙</a:t>
            </a:r>
            <a:endParaRPr lang="zh-CN" altLang="en-US" sz="2800" b="1" dirty="0">
              <a:solidFill>
                <a:srgbClr val="C00000"/>
              </a:solidFill>
              <a:latin typeface="宋体" panose="02010600030101010101" pitchFamily="2" charset="-122"/>
              <a:ea typeface="宋体" panose="02010600030101010101" pitchFamily="2" charset="-122"/>
            </a:endParaRPr>
          </a:p>
        </p:txBody>
      </p:sp>
      <p:sp>
        <p:nvSpPr>
          <p:cNvPr id="4" name="AutoShape 4" descr="中国教育出版网"/>
          <p:cNvSpPr/>
          <p:nvPr/>
        </p:nvSpPr>
        <p:spPr bwMode="auto">
          <a:xfrm>
            <a:off x="5267509" y="958334"/>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5" name="文本框 103469" descr="中国教育出版网"/>
          <p:cNvSpPr txBox="1">
            <a:spLocks noChangeArrowheads="1"/>
          </p:cNvSpPr>
          <p:nvPr/>
        </p:nvSpPr>
        <p:spPr bwMode="auto">
          <a:xfrm>
            <a:off x="5501653" y="809903"/>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6" name="矩形 5"/>
          <p:cNvSpPr/>
          <p:nvPr/>
        </p:nvSpPr>
        <p:spPr>
          <a:xfrm>
            <a:off x="6351329" y="843982"/>
            <a:ext cx="3587842" cy="461665"/>
          </a:xfrm>
          <a:prstGeom prst="rect">
            <a:avLst/>
          </a:prstGeom>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社会地位低微，见识短浅</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7" name="矩形 6"/>
          <p:cNvSpPr/>
          <p:nvPr/>
        </p:nvSpPr>
        <p:spPr>
          <a:xfrm>
            <a:off x="6415161" y="1219944"/>
            <a:ext cx="1422184" cy="461665"/>
          </a:xfrm>
          <a:prstGeom prst="rect">
            <a:avLst/>
          </a:prstGeom>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行为卑劣</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8" name="矩形 7"/>
          <p:cNvSpPr/>
          <p:nvPr/>
        </p:nvSpPr>
        <p:spPr>
          <a:xfrm>
            <a:off x="3610660" y="1937030"/>
            <a:ext cx="1627369" cy="523220"/>
          </a:xfrm>
          <a:prstGeom prst="rect">
            <a:avLst/>
          </a:prstGeom>
        </p:spPr>
        <p:txBody>
          <a:bodyPr wrap="none">
            <a:spAutoFit/>
          </a:bodyPr>
          <a:lstStyle/>
          <a:p>
            <a:pPr>
              <a:spcBef>
                <a:spcPct val="50000"/>
              </a:spcBef>
            </a:pPr>
            <a:r>
              <a:rPr lang="zh-CN" altLang="en-US" sz="2800" b="1" dirty="0">
                <a:latin typeface="宋体" panose="02010600030101010101" pitchFamily="2" charset="-122"/>
                <a:ea typeface="宋体" panose="02010600030101010101" pitchFamily="2" charset="-122"/>
              </a:rPr>
              <a:t>由是</a:t>
            </a:r>
            <a:r>
              <a:rPr lang="zh-CN" altLang="en-US" sz="2800" b="1" dirty="0">
                <a:solidFill>
                  <a:srgbClr val="C00000"/>
                </a:solidFill>
                <a:latin typeface="宋体" panose="02010600030101010101" pitchFamily="2" charset="-122"/>
                <a:ea typeface="宋体" panose="02010600030101010101" pitchFamily="2" charset="-122"/>
              </a:rPr>
              <a:t>感激</a:t>
            </a:r>
            <a:endParaRPr lang="zh-CN" altLang="en-US" sz="2800" b="1" dirty="0">
              <a:solidFill>
                <a:srgbClr val="C00000"/>
              </a:solidFill>
              <a:latin typeface="宋体" panose="02010600030101010101" pitchFamily="2" charset="-122"/>
              <a:ea typeface="宋体" panose="02010600030101010101" pitchFamily="2" charset="-122"/>
            </a:endParaRPr>
          </a:p>
        </p:txBody>
      </p:sp>
      <p:sp>
        <p:nvSpPr>
          <p:cNvPr id="9" name="AutoShape 4" descr="中国教育出版网"/>
          <p:cNvSpPr/>
          <p:nvPr/>
        </p:nvSpPr>
        <p:spPr bwMode="auto">
          <a:xfrm>
            <a:off x="5212728" y="1937030"/>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10" name="文本框 103470" descr="中国教育出版网"/>
          <p:cNvSpPr txBox="1">
            <a:spLocks noChangeArrowheads="1"/>
          </p:cNvSpPr>
          <p:nvPr/>
        </p:nvSpPr>
        <p:spPr bwMode="auto">
          <a:xfrm>
            <a:off x="5429660" y="1846176"/>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11" name="矩形 10" descr="中国教育出版网"/>
          <p:cNvSpPr>
            <a:spLocks noChangeArrowheads="1"/>
          </p:cNvSpPr>
          <p:nvPr/>
        </p:nvSpPr>
        <p:spPr bwMode="auto">
          <a:xfrm>
            <a:off x="6358901" y="1877221"/>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感奋激发</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2" name="矩形 11" descr="中国教育出版网"/>
          <p:cNvSpPr>
            <a:spLocks noChangeArrowheads="1"/>
          </p:cNvSpPr>
          <p:nvPr/>
        </p:nvSpPr>
        <p:spPr bwMode="auto">
          <a:xfrm>
            <a:off x="6399033" y="2259516"/>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感动感谢</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3" name="文本框 103485" descr="中国教育出版网"/>
          <p:cNvSpPr txBox="1">
            <a:spLocks noChangeArrowheads="1"/>
          </p:cNvSpPr>
          <p:nvPr/>
        </p:nvSpPr>
        <p:spPr bwMode="auto">
          <a:xfrm>
            <a:off x="3574629" y="2978944"/>
            <a:ext cx="172315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临表</a:t>
            </a:r>
            <a:r>
              <a:rPr lang="zh-CN" altLang="en-US" sz="2800" b="1" dirty="0">
                <a:solidFill>
                  <a:srgbClr val="C00000"/>
                </a:solidFill>
              </a:rPr>
              <a:t>涕</a:t>
            </a:r>
            <a:r>
              <a:rPr lang="zh-CN" altLang="en-US" sz="2800" b="1" dirty="0"/>
              <a:t>零</a:t>
            </a:r>
            <a:endParaRPr lang="zh-CN" altLang="en-US" sz="2800" b="1" dirty="0"/>
          </a:p>
        </p:txBody>
      </p:sp>
      <p:sp>
        <p:nvSpPr>
          <p:cNvPr id="14" name="AutoShape 4" descr="中国教育出版网"/>
          <p:cNvSpPr/>
          <p:nvPr/>
        </p:nvSpPr>
        <p:spPr bwMode="auto">
          <a:xfrm>
            <a:off x="5280916" y="2978944"/>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15" name="文本框 103487" descr="中国教育出版网"/>
          <p:cNvSpPr txBox="1">
            <a:spLocks noChangeArrowheads="1"/>
          </p:cNvSpPr>
          <p:nvPr/>
        </p:nvSpPr>
        <p:spPr bwMode="auto">
          <a:xfrm>
            <a:off x="5501652" y="2888089"/>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16" name="矩形 15" descr="中国教育出版网"/>
          <p:cNvSpPr>
            <a:spLocks noChangeArrowheads="1"/>
          </p:cNvSpPr>
          <p:nvPr/>
        </p:nvSpPr>
        <p:spPr bwMode="auto">
          <a:xfrm>
            <a:off x="6461535" y="2911253"/>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眼泪</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7" name="矩形 16" descr="中国教育出版网"/>
          <p:cNvSpPr>
            <a:spLocks noChangeArrowheads="1"/>
          </p:cNvSpPr>
          <p:nvPr/>
        </p:nvSpPr>
        <p:spPr bwMode="auto">
          <a:xfrm>
            <a:off x="6461535" y="3303588"/>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鼻涕</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18" name="文本框 103490" descr="中国教育出版网"/>
          <p:cNvSpPr txBox="1">
            <a:spLocks noChangeArrowheads="1"/>
          </p:cNvSpPr>
          <p:nvPr/>
        </p:nvSpPr>
        <p:spPr bwMode="auto">
          <a:xfrm>
            <a:off x="1471227" y="4199859"/>
            <a:ext cx="366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此</a:t>
            </a:r>
            <a:r>
              <a:rPr lang="zh-CN" altLang="en-US" sz="2800" b="1" dirty="0">
                <a:solidFill>
                  <a:srgbClr val="C00000"/>
                </a:solidFill>
              </a:rPr>
              <a:t>诚</a:t>
            </a:r>
            <a:r>
              <a:rPr lang="zh-CN" altLang="en-US" sz="2800" b="1" dirty="0"/>
              <a:t>危急存亡之</a:t>
            </a:r>
            <a:r>
              <a:rPr lang="zh-CN" altLang="en-US" sz="2800" b="1" dirty="0">
                <a:solidFill>
                  <a:srgbClr val="C00000"/>
                </a:solidFill>
              </a:rPr>
              <a:t>秋</a:t>
            </a:r>
            <a:r>
              <a:rPr lang="zh-CN" altLang="en-US" sz="2800" b="1" dirty="0"/>
              <a:t>也</a:t>
            </a:r>
            <a:endParaRPr lang="zh-CN" altLang="en-US" sz="2800" b="1" dirty="0"/>
          </a:p>
        </p:txBody>
      </p:sp>
      <p:sp>
        <p:nvSpPr>
          <p:cNvPr id="19" name="文本框 103491" descr="中国教育出版网"/>
          <p:cNvSpPr txBox="1">
            <a:spLocks noChangeArrowheads="1"/>
          </p:cNvSpPr>
          <p:nvPr/>
        </p:nvSpPr>
        <p:spPr bwMode="auto">
          <a:xfrm>
            <a:off x="4850222" y="4171136"/>
            <a:ext cx="579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黑体" pitchFamily="49" charset="-122"/>
                <a:ea typeface="黑体" pitchFamily="49" charset="-122"/>
              </a:rPr>
              <a:t>诚</a:t>
            </a:r>
            <a:endParaRPr lang="zh-CN" altLang="en-US" sz="2800" b="1" dirty="0">
              <a:solidFill>
                <a:srgbClr val="0000FF"/>
              </a:solidFill>
              <a:latin typeface="黑体" pitchFamily="49" charset="-122"/>
              <a:ea typeface="黑体" pitchFamily="49" charset="-122"/>
            </a:endParaRPr>
          </a:p>
        </p:txBody>
      </p:sp>
      <p:sp>
        <p:nvSpPr>
          <p:cNvPr id="20" name="AutoShape 4" descr="中国教育出版网"/>
          <p:cNvSpPr/>
          <p:nvPr/>
        </p:nvSpPr>
        <p:spPr bwMode="auto">
          <a:xfrm>
            <a:off x="5411972" y="4091649"/>
            <a:ext cx="288925" cy="689013"/>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21" name="文本框 103494" descr="中国教育出版网"/>
          <p:cNvSpPr txBox="1">
            <a:spLocks noChangeArrowheads="1"/>
          </p:cNvSpPr>
          <p:nvPr/>
        </p:nvSpPr>
        <p:spPr bwMode="auto">
          <a:xfrm>
            <a:off x="5587818" y="3949665"/>
            <a:ext cx="100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800" b="1" dirty="0"/>
          </a:p>
        </p:txBody>
      </p:sp>
      <p:sp>
        <p:nvSpPr>
          <p:cNvPr id="22" name="矩形 21" descr="中国教育出版网"/>
          <p:cNvSpPr>
            <a:spLocks noChangeArrowheads="1"/>
          </p:cNvSpPr>
          <p:nvPr/>
        </p:nvSpPr>
        <p:spPr bwMode="auto">
          <a:xfrm>
            <a:off x="6462903" y="3969027"/>
            <a:ext cx="80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实在</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23" name="矩形 22" descr="中国教育出版网"/>
          <p:cNvSpPr>
            <a:spLocks noChangeArrowheads="1"/>
          </p:cNvSpPr>
          <p:nvPr/>
        </p:nvSpPr>
        <p:spPr bwMode="auto">
          <a:xfrm>
            <a:off x="6469253" y="4335629"/>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诚实</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24" name="文本框 103492" descr="中国教育出版网"/>
          <p:cNvSpPr txBox="1">
            <a:spLocks noChangeArrowheads="1"/>
          </p:cNvSpPr>
          <p:nvPr/>
        </p:nvSpPr>
        <p:spPr bwMode="auto">
          <a:xfrm>
            <a:off x="4895096" y="5044815"/>
            <a:ext cx="668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宋体" panose="02010600030101010101" pitchFamily="2" charset="-122"/>
              </a:rPr>
              <a:t>秋</a:t>
            </a:r>
            <a:endParaRPr lang="zh-CN" altLang="en-US" sz="2800" b="1" dirty="0">
              <a:solidFill>
                <a:srgbClr val="0000FF"/>
              </a:solidFill>
              <a:latin typeface="宋体" panose="02010600030101010101" pitchFamily="2" charset="-122"/>
            </a:endParaRPr>
          </a:p>
        </p:txBody>
      </p:sp>
      <p:sp>
        <p:nvSpPr>
          <p:cNvPr id="25" name="AutoShape 4" descr="中国教育出版网"/>
          <p:cNvSpPr/>
          <p:nvPr/>
        </p:nvSpPr>
        <p:spPr bwMode="auto">
          <a:xfrm>
            <a:off x="5429660" y="5026749"/>
            <a:ext cx="288925" cy="649288"/>
          </a:xfrm>
          <a:prstGeom prst="leftBrace">
            <a:avLst>
              <a:gd name="adj1" fmla="val 18696"/>
              <a:gd name="adj2" fmla="val 50000"/>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zh-CN" altLang="zh-CN" b="1">
              <a:latin typeface="黑体" pitchFamily="49" charset="-122"/>
              <a:ea typeface="黑体" pitchFamily="49" charset="-122"/>
            </a:endParaRPr>
          </a:p>
        </p:txBody>
      </p:sp>
      <p:sp>
        <p:nvSpPr>
          <p:cNvPr id="26" name="文本框 103497" descr="中国教育出版网"/>
          <p:cNvSpPr txBox="1">
            <a:spLocks noChangeArrowheads="1"/>
          </p:cNvSpPr>
          <p:nvPr/>
        </p:nvSpPr>
        <p:spPr bwMode="auto">
          <a:xfrm>
            <a:off x="5587818" y="4888873"/>
            <a:ext cx="1031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t>古义：今义：</a:t>
            </a:r>
            <a:endParaRPr lang="zh-CN" altLang="en-US" sz="2400" b="1" dirty="0"/>
          </a:p>
        </p:txBody>
      </p:sp>
      <p:sp>
        <p:nvSpPr>
          <p:cNvPr id="27" name="矩形 26" descr="中国教育出版网"/>
          <p:cNvSpPr>
            <a:spLocks noChangeArrowheads="1"/>
          </p:cNvSpPr>
          <p:nvPr/>
        </p:nvSpPr>
        <p:spPr bwMode="auto">
          <a:xfrm>
            <a:off x="6469253" y="4900856"/>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时候</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
        <p:nvSpPr>
          <p:cNvPr id="28" name="矩形 27" descr="中国教育出版网"/>
          <p:cNvSpPr>
            <a:spLocks noChangeArrowheads="1"/>
          </p:cNvSpPr>
          <p:nvPr/>
        </p:nvSpPr>
        <p:spPr bwMode="auto">
          <a:xfrm>
            <a:off x="6486275" y="5278513"/>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accent4">
                    <a:lumMod val="75000"/>
                  </a:schemeClr>
                </a:solidFill>
                <a:latin typeface="新宋体" panose="02010609030101010101" pitchFamily="49" charset="-122"/>
                <a:ea typeface="新宋体" panose="02010609030101010101" pitchFamily="49" charset="-122"/>
              </a:rPr>
              <a:t>秋季</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80">
                                          <p:stCondLst>
                                            <p:cond delay="0"/>
                                          </p:stCondLst>
                                        </p:cTn>
                                        <p:tgtEl>
                                          <p:spTgt spid="9"/>
                                        </p:tgtEl>
                                      </p:cBhvr>
                                    </p:animEffect>
                                    <p:anim calcmode="lin" valueType="num">
                                      <p:cBhvr>
                                        <p:cTn id="5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8" dur="26">
                                          <p:stCondLst>
                                            <p:cond delay="650"/>
                                          </p:stCondLst>
                                        </p:cTn>
                                        <p:tgtEl>
                                          <p:spTgt spid="9"/>
                                        </p:tgtEl>
                                      </p:cBhvr>
                                      <p:to x="100000" y="60000"/>
                                    </p:animScale>
                                    <p:animScale>
                                      <p:cBhvr>
                                        <p:cTn id="59" dur="166" decel="50000">
                                          <p:stCondLst>
                                            <p:cond delay="676"/>
                                          </p:stCondLst>
                                        </p:cTn>
                                        <p:tgtEl>
                                          <p:spTgt spid="9"/>
                                        </p:tgtEl>
                                      </p:cBhvr>
                                      <p:to x="100000" y="100000"/>
                                    </p:animScale>
                                    <p:animScale>
                                      <p:cBhvr>
                                        <p:cTn id="60" dur="26">
                                          <p:stCondLst>
                                            <p:cond delay="1312"/>
                                          </p:stCondLst>
                                        </p:cTn>
                                        <p:tgtEl>
                                          <p:spTgt spid="9"/>
                                        </p:tgtEl>
                                      </p:cBhvr>
                                      <p:to x="100000" y="80000"/>
                                    </p:animScale>
                                    <p:animScale>
                                      <p:cBhvr>
                                        <p:cTn id="61" dur="166" decel="50000">
                                          <p:stCondLst>
                                            <p:cond delay="1338"/>
                                          </p:stCondLst>
                                        </p:cTn>
                                        <p:tgtEl>
                                          <p:spTgt spid="9"/>
                                        </p:tgtEl>
                                      </p:cBhvr>
                                      <p:to x="100000" y="100000"/>
                                    </p:animScale>
                                    <p:animScale>
                                      <p:cBhvr>
                                        <p:cTn id="62" dur="26">
                                          <p:stCondLst>
                                            <p:cond delay="1642"/>
                                          </p:stCondLst>
                                        </p:cTn>
                                        <p:tgtEl>
                                          <p:spTgt spid="9"/>
                                        </p:tgtEl>
                                      </p:cBhvr>
                                      <p:to x="100000" y="90000"/>
                                    </p:animScale>
                                    <p:animScale>
                                      <p:cBhvr>
                                        <p:cTn id="63" dur="166" decel="50000">
                                          <p:stCondLst>
                                            <p:cond delay="1668"/>
                                          </p:stCondLst>
                                        </p:cTn>
                                        <p:tgtEl>
                                          <p:spTgt spid="9"/>
                                        </p:tgtEl>
                                      </p:cBhvr>
                                      <p:to x="100000" y="100000"/>
                                    </p:animScale>
                                    <p:animScale>
                                      <p:cBhvr>
                                        <p:cTn id="64" dur="26">
                                          <p:stCondLst>
                                            <p:cond delay="1808"/>
                                          </p:stCondLst>
                                        </p:cTn>
                                        <p:tgtEl>
                                          <p:spTgt spid="9"/>
                                        </p:tgtEl>
                                      </p:cBhvr>
                                      <p:to x="100000" y="95000"/>
                                    </p:animScale>
                                    <p:animScale>
                                      <p:cBhvr>
                                        <p:cTn id="65" dur="166" decel="50000">
                                          <p:stCondLst>
                                            <p:cond delay="1834"/>
                                          </p:stCondLst>
                                        </p:cTn>
                                        <p:tgtEl>
                                          <p:spTgt spid="9"/>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heel(1)">
                                      <p:cBhvr>
                                        <p:cTn id="70" dur="20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circle(in)">
                                      <p:cBhvr>
                                        <p:cTn id="75" dur="2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circle(in)">
                                      <p:cBhvr>
                                        <p:cTn id="80" dur="20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heel(1)">
                                      <p:cBhvr>
                                        <p:cTn id="109" dur="200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circle(in)">
                                      <p:cBhvr>
                                        <p:cTn id="114" dur="20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circle(in)">
                                      <p:cBhvr>
                                        <p:cTn id="119" dur="20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additive="base">
                                        <p:cTn id="124" dur="500" fill="hold"/>
                                        <p:tgtEl>
                                          <p:spTgt spid="18"/>
                                        </p:tgtEl>
                                        <p:attrNameLst>
                                          <p:attrName>ppt_x</p:attrName>
                                        </p:attrNameLst>
                                      </p:cBhvr>
                                      <p:tavLst>
                                        <p:tav tm="0">
                                          <p:val>
                                            <p:strVal val="#ppt_x"/>
                                          </p:val>
                                        </p:tav>
                                        <p:tav tm="100000">
                                          <p:val>
                                            <p:strVal val="#ppt_x"/>
                                          </p:val>
                                        </p:tav>
                                      </p:tavLst>
                                    </p:anim>
                                    <p:anim calcmode="lin" valueType="num">
                                      <p:cBhvr additive="base">
                                        <p:cTn id="1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additive="base">
                                        <p:cTn id="130" dur="500" fill="hold"/>
                                        <p:tgtEl>
                                          <p:spTgt spid="19"/>
                                        </p:tgtEl>
                                        <p:attrNameLst>
                                          <p:attrName>ppt_x</p:attrName>
                                        </p:attrNameLst>
                                      </p:cBhvr>
                                      <p:tavLst>
                                        <p:tav tm="0">
                                          <p:val>
                                            <p:strVal val="#ppt_x"/>
                                          </p:val>
                                        </p:tav>
                                        <p:tav tm="100000">
                                          <p:val>
                                            <p:strVal val="#ppt_x"/>
                                          </p:val>
                                        </p:tav>
                                      </p:tavLst>
                                    </p:anim>
                                    <p:anim calcmode="lin" valueType="num">
                                      <p:cBhvr additive="base">
                                        <p:cTn id="1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down)">
                                      <p:cBhvr>
                                        <p:cTn id="136" dur="580">
                                          <p:stCondLst>
                                            <p:cond delay="0"/>
                                          </p:stCondLst>
                                        </p:cTn>
                                        <p:tgtEl>
                                          <p:spTgt spid="20"/>
                                        </p:tgtEl>
                                      </p:cBhvr>
                                    </p:animEffect>
                                    <p:anim calcmode="lin" valueType="num">
                                      <p:cBhvr>
                                        <p:cTn id="13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2" dur="26">
                                          <p:stCondLst>
                                            <p:cond delay="650"/>
                                          </p:stCondLst>
                                        </p:cTn>
                                        <p:tgtEl>
                                          <p:spTgt spid="20"/>
                                        </p:tgtEl>
                                      </p:cBhvr>
                                      <p:to x="100000" y="60000"/>
                                    </p:animScale>
                                    <p:animScale>
                                      <p:cBhvr>
                                        <p:cTn id="143" dur="166" decel="50000">
                                          <p:stCondLst>
                                            <p:cond delay="676"/>
                                          </p:stCondLst>
                                        </p:cTn>
                                        <p:tgtEl>
                                          <p:spTgt spid="20"/>
                                        </p:tgtEl>
                                      </p:cBhvr>
                                      <p:to x="100000" y="100000"/>
                                    </p:animScale>
                                    <p:animScale>
                                      <p:cBhvr>
                                        <p:cTn id="144" dur="26">
                                          <p:stCondLst>
                                            <p:cond delay="1312"/>
                                          </p:stCondLst>
                                        </p:cTn>
                                        <p:tgtEl>
                                          <p:spTgt spid="20"/>
                                        </p:tgtEl>
                                      </p:cBhvr>
                                      <p:to x="100000" y="80000"/>
                                    </p:animScale>
                                    <p:animScale>
                                      <p:cBhvr>
                                        <p:cTn id="145" dur="166" decel="50000">
                                          <p:stCondLst>
                                            <p:cond delay="1338"/>
                                          </p:stCondLst>
                                        </p:cTn>
                                        <p:tgtEl>
                                          <p:spTgt spid="20"/>
                                        </p:tgtEl>
                                      </p:cBhvr>
                                      <p:to x="100000" y="100000"/>
                                    </p:animScale>
                                    <p:animScale>
                                      <p:cBhvr>
                                        <p:cTn id="146" dur="26">
                                          <p:stCondLst>
                                            <p:cond delay="1642"/>
                                          </p:stCondLst>
                                        </p:cTn>
                                        <p:tgtEl>
                                          <p:spTgt spid="20"/>
                                        </p:tgtEl>
                                      </p:cBhvr>
                                      <p:to x="100000" y="90000"/>
                                    </p:animScale>
                                    <p:animScale>
                                      <p:cBhvr>
                                        <p:cTn id="147" dur="166" decel="50000">
                                          <p:stCondLst>
                                            <p:cond delay="1668"/>
                                          </p:stCondLst>
                                        </p:cTn>
                                        <p:tgtEl>
                                          <p:spTgt spid="20"/>
                                        </p:tgtEl>
                                      </p:cBhvr>
                                      <p:to x="100000" y="100000"/>
                                    </p:animScale>
                                    <p:animScale>
                                      <p:cBhvr>
                                        <p:cTn id="148" dur="26">
                                          <p:stCondLst>
                                            <p:cond delay="1808"/>
                                          </p:stCondLst>
                                        </p:cTn>
                                        <p:tgtEl>
                                          <p:spTgt spid="20"/>
                                        </p:tgtEl>
                                      </p:cBhvr>
                                      <p:to x="100000" y="95000"/>
                                    </p:animScale>
                                    <p:animScale>
                                      <p:cBhvr>
                                        <p:cTn id="149" dur="166" decel="50000">
                                          <p:stCondLst>
                                            <p:cond delay="1834"/>
                                          </p:stCondLst>
                                        </p:cTn>
                                        <p:tgtEl>
                                          <p:spTgt spid="20"/>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1" presetClass="entr" presetSubtype="1" fill="hold" grpId="0" nodeType="click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wheel(1)">
                                      <p:cBhvr>
                                        <p:cTn id="154" dur="2000"/>
                                        <p:tgtEl>
                                          <p:spTgt spid="21"/>
                                        </p:tgtEl>
                                      </p:cBhvr>
                                    </p:animEffect>
                                  </p:childTnLst>
                                </p:cTn>
                              </p:par>
                            </p:childTnLst>
                          </p:cTn>
                        </p:par>
                      </p:childTnLst>
                    </p:cTn>
                  </p:par>
                  <p:par>
                    <p:cTn id="155" fill="hold">
                      <p:stCondLst>
                        <p:cond delay="indefinite"/>
                      </p:stCondLst>
                      <p:childTnLst>
                        <p:par>
                          <p:cTn id="156" fill="hold">
                            <p:stCondLst>
                              <p:cond delay="0"/>
                            </p:stCondLst>
                            <p:childTnLst>
                              <p:par>
                                <p:cTn id="157" presetID="6" presetClass="entr" presetSubtype="16" fill="hold" grpId="0" nodeType="click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circle(in)">
                                      <p:cBhvr>
                                        <p:cTn id="159" dur="2000"/>
                                        <p:tgtEl>
                                          <p:spTgt spid="22"/>
                                        </p:tgtEl>
                                      </p:cBhvr>
                                    </p:animEffect>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grpId="0" nodeType="click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circle(in)">
                                      <p:cBhvr>
                                        <p:cTn id="164" dur="2000"/>
                                        <p:tgtEl>
                                          <p:spTgt spid="23"/>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4"/>
                                        </p:tgtEl>
                                        <p:attrNameLst>
                                          <p:attrName>style.visibility</p:attrName>
                                        </p:attrNameLst>
                                      </p:cBhvr>
                                      <p:to>
                                        <p:strVal val="visible"/>
                                      </p:to>
                                    </p:set>
                                    <p:anim calcmode="lin" valueType="num">
                                      <p:cBhvr additive="base">
                                        <p:cTn id="169" dur="500" fill="hold"/>
                                        <p:tgtEl>
                                          <p:spTgt spid="24"/>
                                        </p:tgtEl>
                                        <p:attrNameLst>
                                          <p:attrName>ppt_x</p:attrName>
                                        </p:attrNameLst>
                                      </p:cBhvr>
                                      <p:tavLst>
                                        <p:tav tm="0">
                                          <p:val>
                                            <p:strVal val="#ppt_x"/>
                                          </p:val>
                                        </p:tav>
                                        <p:tav tm="100000">
                                          <p:val>
                                            <p:strVal val="#ppt_x"/>
                                          </p:val>
                                        </p:tav>
                                      </p:tavLst>
                                    </p:anim>
                                    <p:anim calcmode="lin" valueType="num">
                                      <p:cBhvr additive="base">
                                        <p:cTn id="1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wipe(down)">
                                      <p:cBhvr>
                                        <p:cTn id="175" dur="580">
                                          <p:stCondLst>
                                            <p:cond delay="0"/>
                                          </p:stCondLst>
                                        </p:cTn>
                                        <p:tgtEl>
                                          <p:spTgt spid="25"/>
                                        </p:tgtEl>
                                      </p:cBhvr>
                                    </p:animEffect>
                                    <p:anim calcmode="lin" valueType="num">
                                      <p:cBhvr>
                                        <p:cTn id="17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1" dur="26">
                                          <p:stCondLst>
                                            <p:cond delay="650"/>
                                          </p:stCondLst>
                                        </p:cTn>
                                        <p:tgtEl>
                                          <p:spTgt spid="25"/>
                                        </p:tgtEl>
                                      </p:cBhvr>
                                      <p:to x="100000" y="60000"/>
                                    </p:animScale>
                                    <p:animScale>
                                      <p:cBhvr>
                                        <p:cTn id="182" dur="166" decel="50000">
                                          <p:stCondLst>
                                            <p:cond delay="676"/>
                                          </p:stCondLst>
                                        </p:cTn>
                                        <p:tgtEl>
                                          <p:spTgt spid="25"/>
                                        </p:tgtEl>
                                      </p:cBhvr>
                                      <p:to x="100000" y="100000"/>
                                    </p:animScale>
                                    <p:animScale>
                                      <p:cBhvr>
                                        <p:cTn id="183" dur="26">
                                          <p:stCondLst>
                                            <p:cond delay="1312"/>
                                          </p:stCondLst>
                                        </p:cTn>
                                        <p:tgtEl>
                                          <p:spTgt spid="25"/>
                                        </p:tgtEl>
                                      </p:cBhvr>
                                      <p:to x="100000" y="80000"/>
                                    </p:animScale>
                                    <p:animScale>
                                      <p:cBhvr>
                                        <p:cTn id="184" dur="166" decel="50000">
                                          <p:stCondLst>
                                            <p:cond delay="1338"/>
                                          </p:stCondLst>
                                        </p:cTn>
                                        <p:tgtEl>
                                          <p:spTgt spid="25"/>
                                        </p:tgtEl>
                                      </p:cBhvr>
                                      <p:to x="100000" y="100000"/>
                                    </p:animScale>
                                    <p:animScale>
                                      <p:cBhvr>
                                        <p:cTn id="185" dur="26">
                                          <p:stCondLst>
                                            <p:cond delay="1642"/>
                                          </p:stCondLst>
                                        </p:cTn>
                                        <p:tgtEl>
                                          <p:spTgt spid="25"/>
                                        </p:tgtEl>
                                      </p:cBhvr>
                                      <p:to x="100000" y="90000"/>
                                    </p:animScale>
                                    <p:animScale>
                                      <p:cBhvr>
                                        <p:cTn id="186" dur="166" decel="50000">
                                          <p:stCondLst>
                                            <p:cond delay="1668"/>
                                          </p:stCondLst>
                                        </p:cTn>
                                        <p:tgtEl>
                                          <p:spTgt spid="25"/>
                                        </p:tgtEl>
                                      </p:cBhvr>
                                      <p:to x="100000" y="100000"/>
                                    </p:animScale>
                                    <p:animScale>
                                      <p:cBhvr>
                                        <p:cTn id="187" dur="26">
                                          <p:stCondLst>
                                            <p:cond delay="1808"/>
                                          </p:stCondLst>
                                        </p:cTn>
                                        <p:tgtEl>
                                          <p:spTgt spid="25"/>
                                        </p:tgtEl>
                                      </p:cBhvr>
                                      <p:to x="100000" y="95000"/>
                                    </p:animScale>
                                    <p:animScale>
                                      <p:cBhvr>
                                        <p:cTn id="188" dur="166" decel="50000">
                                          <p:stCondLst>
                                            <p:cond delay="1834"/>
                                          </p:stCondLst>
                                        </p:cTn>
                                        <p:tgtEl>
                                          <p:spTgt spid="25"/>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1" presetClass="entr" presetSubtype="1" fill="hold" grpId="0" nodeType="clickEffect">
                                  <p:stCondLst>
                                    <p:cond delay="0"/>
                                  </p:stCondLst>
                                  <p:childTnLst>
                                    <p:set>
                                      <p:cBhvr>
                                        <p:cTn id="192" dur="1" fill="hold">
                                          <p:stCondLst>
                                            <p:cond delay="0"/>
                                          </p:stCondLst>
                                        </p:cTn>
                                        <p:tgtEl>
                                          <p:spTgt spid="26"/>
                                        </p:tgtEl>
                                        <p:attrNameLst>
                                          <p:attrName>style.visibility</p:attrName>
                                        </p:attrNameLst>
                                      </p:cBhvr>
                                      <p:to>
                                        <p:strVal val="visible"/>
                                      </p:to>
                                    </p:set>
                                    <p:animEffect transition="in" filter="wheel(1)">
                                      <p:cBhvr>
                                        <p:cTn id="193" dur="2000"/>
                                        <p:tgtEl>
                                          <p:spTgt spid="26"/>
                                        </p:tgtEl>
                                      </p:cBhvr>
                                    </p:animEffect>
                                  </p:childTnLst>
                                </p:cTn>
                              </p:par>
                            </p:childTnLst>
                          </p:cTn>
                        </p:par>
                      </p:childTnLst>
                    </p:cTn>
                  </p:par>
                  <p:par>
                    <p:cTn id="194" fill="hold">
                      <p:stCondLst>
                        <p:cond delay="indefinite"/>
                      </p:stCondLst>
                      <p:childTnLst>
                        <p:par>
                          <p:cTn id="195" fill="hold">
                            <p:stCondLst>
                              <p:cond delay="0"/>
                            </p:stCondLst>
                            <p:childTnLst>
                              <p:par>
                                <p:cTn id="196" presetID="6" presetClass="entr" presetSubtype="16" fill="hold" grpId="0" nodeType="click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circle(in)">
                                      <p:cBhvr>
                                        <p:cTn id="198" dur="2000"/>
                                        <p:tgtEl>
                                          <p:spTgt spid="27"/>
                                        </p:tgtEl>
                                      </p:cBhvr>
                                    </p:animEffect>
                                  </p:childTnLst>
                                </p:cTn>
                              </p:par>
                            </p:childTnLst>
                          </p:cTn>
                        </p:par>
                      </p:childTnLst>
                    </p:cTn>
                  </p:par>
                  <p:par>
                    <p:cTn id="199" fill="hold">
                      <p:stCondLst>
                        <p:cond delay="indefinite"/>
                      </p:stCondLst>
                      <p:childTnLst>
                        <p:par>
                          <p:cTn id="200" fill="hold">
                            <p:stCondLst>
                              <p:cond delay="0"/>
                            </p:stCondLst>
                            <p:childTnLst>
                              <p:par>
                                <p:cTn id="201" presetID="6" presetClass="entr" presetSubtype="16" fill="hold" grpId="0" nodeType="clickEffect">
                                  <p:stCondLst>
                                    <p:cond delay="0"/>
                                  </p:stCondLst>
                                  <p:childTnLst>
                                    <p:set>
                                      <p:cBhvr>
                                        <p:cTn id="202" dur="1" fill="hold">
                                          <p:stCondLst>
                                            <p:cond delay="0"/>
                                          </p:stCondLst>
                                        </p:cTn>
                                        <p:tgtEl>
                                          <p:spTgt spid="28"/>
                                        </p:tgtEl>
                                        <p:attrNameLst>
                                          <p:attrName>style.visibility</p:attrName>
                                        </p:attrNameLst>
                                      </p:cBhvr>
                                      <p:to>
                                        <p:strVal val="visible"/>
                                      </p:to>
                                    </p:set>
                                    <p:animEffect transition="in" filter="circle(in)">
                                      <p:cBhvr>
                                        <p:cTn id="20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9" grpId="0" animBg="1"/>
      <p:bldP spid="10" grpId="0"/>
      <p:bldP spid="11" grpId="0"/>
      <p:bldP spid="12" grpId="0"/>
      <p:bldP spid="13" grpId="0"/>
      <p:bldP spid="14" grpId="0" animBg="1"/>
      <p:bldP spid="15" grpId="0"/>
      <p:bldP spid="16" grpId="0"/>
      <p:bldP spid="17" grpId="0"/>
      <p:bldP spid="18" grpId="0"/>
      <p:bldP spid="19" grpId="0"/>
      <p:bldP spid="20" grpId="0" animBg="1"/>
      <p:bldP spid="21" grpId="0"/>
      <p:bldP spid="22" grpId="0"/>
      <p:bldP spid="23" grpId="0"/>
      <p:bldP spid="24" grpId="0"/>
      <p:bldP spid="25" grpId="0" animBg="1"/>
      <p:bldP spid="26"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文本框 78869" descr="中国教育出版网"/>
          <p:cNvSpPr txBox="1">
            <a:spLocks noChangeArrowheads="1"/>
          </p:cNvSpPr>
          <p:nvPr/>
        </p:nvSpPr>
        <p:spPr bwMode="auto">
          <a:xfrm>
            <a:off x="584791" y="1533525"/>
            <a:ext cx="850900" cy="2422525"/>
          </a:xfrm>
          <a:prstGeom prst="rect">
            <a:avLst/>
          </a:prstGeom>
          <a:noFill/>
          <a:ln w="57150">
            <a:solidFill>
              <a:srgbClr val="008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4000" b="1" dirty="0" smtClean="0">
                <a:solidFill>
                  <a:srgbClr val="C00000"/>
                </a:solidFill>
                <a:latin typeface="Times New Roman" panose="02020603050405020304" pitchFamily="18" charset="0"/>
              </a:rPr>
              <a:t>词类活用</a:t>
            </a:r>
            <a:endParaRPr lang="zh-CN" altLang="en-US" sz="4000" b="1" dirty="0" smtClean="0">
              <a:solidFill>
                <a:srgbClr val="C00000"/>
              </a:solidFill>
              <a:latin typeface="Times New Roman" panose="02020603050405020304" pitchFamily="18" charset="0"/>
            </a:endParaRPr>
          </a:p>
        </p:txBody>
      </p:sp>
      <p:sp>
        <p:nvSpPr>
          <p:cNvPr id="43019" name="文本框 78875" descr="中国教育出版网"/>
          <p:cNvSpPr txBox="1">
            <a:spLocks noChangeArrowheads="1"/>
          </p:cNvSpPr>
          <p:nvPr/>
        </p:nvSpPr>
        <p:spPr bwMode="auto">
          <a:xfrm>
            <a:off x="1774973" y="654781"/>
            <a:ext cx="4022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以</a:t>
            </a:r>
            <a:r>
              <a:rPr lang="zh-CN" altLang="en-US" sz="2800" b="1" dirty="0">
                <a:solidFill>
                  <a:srgbClr val="C00000"/>
                </a:solidFill>
              </a:rPr>
              <a:t>光</a:t>
            </a:r>
            <a:r>
              <a:rPr lang="zh-CN" altLang="en-US" sz="2800" b="1" dirty="0"/>
              <a:t>先帝遗德。</a:t>
            </a:r>
            <a:endParaRPr lang="zh-CN" altLang="en-US" sz="2800" b="1" dirty="0"/>
          </a:p>
        </p:txBody>
      </p:sp>
      <p:sp>
        <p:nvSpPr>
          <p:cNvPr id="78877" name="文本框 78876" descr="中国教育出版网"/>
          <p:cNvSpPr txBox="1">
            <a:spLocks noChangeArrowheads="1"/>
          </p:cNvSpPr>
          <p:nvPr/>
        </p:nvSpPr>
        <p:spPr bwMode="auto">
          <a:xfrm>
            <a:off x="4664482" y="700575"/>
            <a:ext cx="464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err="1">
                <a:solidFill>
                  <a:srgbClr val="0000FF"/>
                </a:solidFill>
                <a:latin typeface="仿宋" pitchFamily="49" charset="-122"/>
                <a:ea typeface="仿宋" pitchFamily="49" charset="-122"/>
              </a:rPr>
              <a:t>名词</a:t>
            </a:r>
            <a:r>
              <a:rPr lang="zh-CN" altLang="en-US" sz="2800" b="1" dirty="0">
                <a:solidFill>
                  <a:srgbClr val="0000FF"/>
                </a:solidFill>
                <a:latin typeface="仿宋" pitchFamily="49" charset="-122"/>
                <a:ea typeface="仿宋" pitchFamily="49" charset="-122"/>
              </a:rPr>
              <a:t>作动词，发扬光大。</a:t>
            </a:r>
            <a:endParaRPr lang="zh-CN" altLang="en-US" sz="2800" b="1" dirty="0">
              <a:solidFill>
                <a:srgbClr val="0000FF"/>
              </a:solidFill>
              <a:latin typeface="仿宋" pitchFamily="49" charset="-122"/>
              <a:ea typeface="仿宋" pitchFamily="49" charset="-122"/>
            </a:endParaRPr>
          </a:p>
        </p:txBody>
      </p:sp>
      <p:sp>
        <p:nvSpPr>
          <p:cNvPr id="43021" name="文本框 78878" descr="中国教育出版网"/>
          <p:cNvSpPr txBox="1">
            <a:spLocks noChangeArrowheads="1"/>
          </p:cNvSpPr>
          <p:nvPr/>
        </p:nvSpPr>
        <p:spPr bwMode="auto">
          <a:xfrm>
            <a:off x="1765238" y="1223795"/>
            <a:ext cx="4022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C00000"/>
                </a:solidFill>
              </a:rPr>
              <a:t>恢弘</a:t>
            </a:r>
            <a:r>
              <a:rPr lang="zh-CN" altLang="en-US" sz="2800" b="1" dirty="0"/>
              <a:t>志士之气。</a:t>
            </a:r>
            <a:endParaRPr lang="zh-CN" altLang="en-US" sz="2800" b="1" dirty="0"/>
          </a:p>
        </p:txBody>
      </p:sp>
      <p:sp>
        <p:nvSpPr>
          <p:cNvPr id="43022" name="文本框 78879" descr="中国教育出版网"/>
          <p:cNvSpPr txBox="1">
            <a:spLocks noChangeArrowheads="1"/>
          </p:cNvSpPr>
          <p:nvPr/>
        </p:nvSpPr>
        <p:spPr bwMode="auto">
          <a:xfrm>
            <a:off x="1794684" y="1794668"/>
            <a:ext cx="4022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此皆</a:t>
            </a:r>
            <a:r>
              <a:rPr lang="zh-CN" altLang="en-US" sz="2800" b="1" dirty="0">
                <a:solidFill>
                  <a:srgbClr val="C00000"/>
                </a:solidFill>
              </a:rPr>
              <a:t>良实</a:t>
            </a:r>
            <a:r>
              <a:rPr lang="zh-CN" altLang="en-US" sz="2800" b="1" dirty="0"/>
              <a:t>。</a:t>
            </a:r>
            <a:endParaRPr lang="zh-CN" altLang="en-US" sz="2800" b="1" dirty="0"/>
          </a:p>
        </p:txBody>
      </p:sp>
      <p:sp>
        <p:nvSpPr>
          <p:cNvPr id="78881" name="文本框 78880" descr="中国教育出版网"/>
          <p:cNvSpPr txBox="1">
            <a:spLocks noChangeArrowheads="1"/>
          </p:cNvSpPr>
          <p:nvPr/>
        </p:nvSpPr>
        <p:spPr bwMode="auto">
          <a:xfrm>
            <a:off x="4525631" y="1272381"/>
            <a:ext cx="5934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仿宋" pitchFamily="49" charset="-122"/>
                <a:ea typeface="仿宋" pitchFamily="49" charset="-122"/>
              </a:rPr>
              <a:t>形容词作动词</a:t>
            </a:r>
            <a:r>
              <a:rPr lang="en-US" altLang="zh-CN" sz="2800" b="1" dirty="0">
                <a:solidFill>
                  <a:srgbClr val="0000FF"/>
                </a:solidFill>
                <a:latin typeface="仿宋" pitchFamily="49" charset="-122"/>
                <a:ea typeface="仿宋" pitchFamily="49" charset="-122"/>
              </a:rPr>
              <a:t>，</a:t>
            </a:r>
            <a:r>
              <a:rPr lang="zh-CN" altLang="en-US" sz="2800" b="1" dirty="0">
                <a:solidFill>
                  <a:srgbClr val="0000FF"/>
                </a:solidFill>
                <a:latin typeface="仿宋" pitchFamily="49" charset="-122"/>
                <a:ea typeface="仿宋" pitchFamily="49" charset="-122"/>
              </a:rPr>
              <a:t>发扬，扩展。</a:t>
            </a:r>
            <a:endParaRPr lang="zh-CN" altLang="en-US" sz="2800" b="1" dirty="0">
              <a:solidFill>
                <a:srgbClr val="0000FF"/>
              </a:solidFill>
              <a:latin typeface="仿宋" pitchFamily="49" charset="-122"/>
              <a:ea typeface="仿宋" pitchFamily="49" charset="-122"/>
            </a:endParaRPr>
          </a:p>
        </p:txBody>
      </p:sp>
      <p:sp>
        <p:nvSpPr>
          <p:cNvPr id="78882" name="文本框 78881" descr="中国教育出版网"/>
          <p:cNvSpPr txBox="1">
            <a:spLocks noChangeArrowheads="1"/>
          </p:cNvSpPr>
          <p:nvPr/>
        </p:nvSpPr>
        <p:spPr bwMode="auto">
          <a:xfrm>
            <a:off x="3954189" y="1863995"/>
            <a:ext cx="53584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仿宋" pitchFamily="49" charset="-122"/>
                <a:ea typeface="仿宋" pitchFamily="49" charset="-122"/>
              </a:rPr>
              <a:t>形容词作名词</a:t>
            </a:r>
            <a:r>
              <a:rPr lang="en-US" altLang="zh-CN" sz="2800" b="1" dirty="0">
                <a:solidFill>
                  <a:srgbClr val="0000FF"/>
                </a:solidFill>
                <a:latin typeface="仿宋" pitchFamily="49" charset="-122"/>
                <a:ea typeface="仿宋" pitchFamily="49" charset="-122"/>
              </a:rPr>
              <a:t>，</a:t>
            </a:r>
            <a:r>
              <a:rPr lang="zh-CN" altLang="en-US" sz="2800" b="1" dirty="0">
                <a:solidFill>
                  <a:srgbClr val="0000FF"/>
                </a:solidFill>
                <a:latin typeface="仿宋" pitchFamily="49" charset="-122"/>
                <a:ea typeface="仿宋" pitchFamily="49" charset="-122"/>
              </a:rPr>
              <a:t>忠良诚实的人。</a:t>
            </a:r>
            <a:endParaRPr lang="zh-CN" altLang="en-US" sz="2800" b="1" dirty="0">
              <a:solidFill>
                <a:srgbClr val="0000FF"/>
              </a:solidFill>
              <a:latin typeface="仿宋" pitchFamily="49" charset="-122"/>
              <a:ea typeface="仿宋" pitchFamily="49" charset="-122"/>
            </a:endParaRPr>
          </a:p>
        </p:txBody>
      </p:sp>
      <p:sp>
        <p:nvSpPr>
          <p:cNvPr id="43025" name="文本框 78882" descr="中国教育出版网"/>
          <p:cNvSpPr txBox="1">
            <a:spLocks noChangeArrowheads="1"/>
          </p:cNvSpPr>
          <p:nvPr/>
        </p:nvSpPr>
        <p:spPr bwMode="auto">
          <a:xfrm>
            <a:off x="1764573" y="2387215"/>
            <a:ext cx="4022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C00000"/>
                </a:solidFill>
              </a:rPr>
              <a:t>优劣</a:t>
            </a:r>
            <a:r>
              <a:rPr lang="zh-CN" altLang="en-US" sz="2800" b="1" dirty="0"/>
              <a:t>得所。</a:t>
            </a:r>
            <a:endParaRPr lang="zh-CN" altLang="en-US" sz="2800" b="1" dirty="0"/>
          </a:p>
        </p:txBody>
      </p:sp>
      <p:sp>
        <p:nvSpPr>
          <p:cNvPr id="78884" name="文本框 78883" descr="中国教育出版网"/>
          <p:cNvSpPr txBox="1">
            <a:spLocks noChangeArrowheads="1"/>
          </p:cNvSpPr>
          <p:nvPr/>
        </p:nvSpPr>
        <p:spPr bwMode="auto">
          <a:xfrm>
            <a:off x="4199004" y="2425833"/>
            <a:ext cx="5934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仿宋" pitchFamily="49" charset="-122"/>
                <a:ea typeface="仿宋" pitchFamily="49" charset="-122"/>
              </a:rPr>
              <a:t>形容词作名词</a:t>
            </a:r>
            <a:r>
              <a:rPr lang="en-US" altLang="zh-CN" sz="2800" b="1" dirty="0">
                <a:solidFill>
                  <a:srgbClr val="0000FF"/>
                </a:solidFill>
                <a:latin typeface="仿宋" pitchFamily="49" charset="-122"/>
                <a:ea typeface="仿宋" pitchFamily="49" charset="-122"/>
              </a:rPr>
              <a:t>，</a:t>
            </a:r>
            <a:r>
              <a:rPr lang="zh-CN" altLang="en-US" sz="2800" b="1" dirty="0">
                <a:solidFill>
                  <a:srgbClr val="0000FF"/>
                </a:solidFill>
                <a:latin typeface="仿宋" pitchFamily="49" charset="-122"/>
                <a:ea typeface="仿宋" pitchFamily="49" charset="-122"/>
              </a:rPr>
              <a:t>才能高和才能低的。</a:t>
            </a:r>
            <a:endParaRPr lang="zh-CN" altLang="en-US" sz="2800" b="1" dirty="0">
              <a:solidFill>
                <a:srgbClr val="0000FF"/>
              </a:solidFill>
              <a:latin typeface="仿宋" pitchFamily="49" charset="-122"/>
              <a:ea typeface="仿宋" pitchFamily="49" charset="-122"/>
            </a:endParaRPr>
          </a:p>
        </p:txBody>
      </p:sp>
      <p:sp>
        <p:nvSpPr>
          <p:cNvPr id="43027" name="文本框 78884" descr="中国教育出版网"/>
          <p:cNvSpPr txBox="1">
            <a:spLocks noChangeArrowheads="1"/>
          </p:cNvSpPr>
          <p:nvPr/>
        </p:nvSpPr>
        <p:spPr bwMode="auto">
          <a:xfrm>
            <a:off x="1764573" y="4213792"/>
            <a:ext cx="4868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则责攸之、祎、允等之</a:t>
            </a:r>
            <a:r>
              <a:rPr lang="zh-CN" altLang="en-US" sz="2800" b="1" dirty="0">
                <a:solidFill>
                  <a:srgbClr val="C00000"/>
                </a:solidFill>
              </a:rPr>
              <a:t>慢</a:t>
            </a:r>
            <a:r>
              <a:rPr lang="zh-CN" altLang="en-US" sz="2800" b="1" dirty="0"/>
              <a:t>。</a:t>
            </a:r>
            <a:endParaRPr lang="zh-CN" altLang="en-US" sz="2800" b="1" dirty="0"/>
          </a:p>
        </p:txBody>
      </p:sp>
      <p:sp>
        <p:nvSpPr>
          <p:cNvPr id="78886" name="文本框 78885" descr="中国教育出版网"/>
          <p:cNvSpPr txBox="1">
            <a:spLocks noChangeArrowheads="1"/>
          </p:cNvSpPr>
          <p:nvPr/>
        </p:nvSpPr>
        <p:spPr bwMode="auto">
          <a:xfrm>
            <a:off x="6257925" y="4304052"/>
            <a:ext cx="5934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仿宋" pitchFamily="49" charset="-122"/>
                <a:ea typeface="仿宋" pitchFamily="49" charset="-122"/>
              </a:rPr>
              <a:t>形容词作动词</a:t>
            </a:r>
            <a:r>
              <a:rPr lang="en-US" altLang="zh-CN" sz="2800" b="1" dirty="0">
                <a:solidFill>
                  <a:srgbClr val="0000FF"/>
                </a:solidFill>
                <a:latin typeface="仿宋" pitchFamily="49" charset="-122"/>
                <a:ea typeface="仿宋" pitchFamily="49" charset="-122"/>
              </a:rPr>
              <a:t>，</a:t>
            </a:r>
            <a:r>
              <a:rPr lang="zh-CN" altLang="en-US" sz="2800" b="1" dirty="0">
                <a:solidFill>
                  <a:srgbClr val="0000FF"/>
                </a:solidFill>
                <a:latin typeface="仿宋" pitchFamily="49" charset="-122"/>
                <a:ea typeface="仿宋" pitchFamily="49" charset="-122"/>
              </a:rPr>
              <a:t>怠慢，疏忽。</a:t>
            </a:r>
            <a:endParaRPr lang="zh-CN" altLang="en-US" sz="2800" b="1" dirty="0">
              <a:solidFill>
                <a:srgbClr val="0000FF"/>
              </a:solidFill>
              <a:latin typeface="仿宋" pitchFamily="49" charset="-122"/>
              <a:ea typeface="仿宋" pitchFamily="49" charset="-122"/>
            </a:endParaRPr>
          </a:p>
        </p:txBody>
      </p:sp>
      <p:sp>
        <p:nvSpPr>
          <p:cNvPr id="43029" name="文本框 78886" descr="中国教育出版网"/>
          <p:cNvSpPr txBox="1">
            <a:spLocks noChangeArrowheads="1"/>
          </p:cNvSpPr>
          <p:nvPr/>
        </p:nvSpPr>
        <p:spPr bwMode="auto">
          <a:xfrm>
            <a:off x="1742644" y="4737668"/>
            <a:ext cx="236230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t>攘除</a:t>
            </a:r>
            <a:r>
              <a:rPr lang="zh-CN" altLang="en-US" sz="2800" b="1" dirty="0">
                <a:solidFill>
                  <a:srgbClr val="C00000"/>
                </a:solidFill>
              </a:rPr>
              <a:t>奸凶</a:t>
            </a:r>
            <a:r>
              <a:rPr lang="zh-CN" altLang="en-US" sz="2800" b="1" dirty="0"/>
              <a:t>。</a:t>
            </a:r>
            <a:endParaRPr lang="zh-CN" altLang="en-US" sz="2800" b="1" dirty="0"/>
          </a:p>
        </p:txBody>
      </p:sp>
      <p:sp>
        <p:nvSpPr>
          <p:cNvPr id="78888" name="文本框 78887" descr="中国教育出版网"/>
          <p:cNvSpPr txBox="1">
            <a:spLocks noChangeArrowheads="1"/>
          </p:cNvSpPr>
          <p:nvPr/>
        </p:nvSpPr>
        <p:spPr bwMode="auto">
          <a:xfrm>
            <a:off x="4172770" y="4898433"/>
            <a:ext cx="5853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仿宋" pitchFamily="49" charset="-122"/>
                <a:ea typeface="仿宋" pitchFamily="49" charset="-122"/>
              </a:rPr>
              <a:t>形容词作名词，奸邪凶顽的人。</a:t>
            </a:r>
            <a:endParaRPr lang="zh-CN" altLang="en-US" sz="2800" b="1" dirty="0">
              <a:solidFill>
                <a:srgbClr val="0000FF"/>
              </a:solidFill>
              <a:latin typeface="仿宋" pitchFamily="49" charset="-122"/>
              <a:ea typeface="仿宋" pitchFamily="49" charset="-122"/>
            </a:endParaRPr>
          </a:p>
        </p:txBody>
      </p:sp>
      <p:sp>
        <p:nvSpPr>
          <p:cNvPr id="43031" name="矩形 78888" descr="中国教育出版网"/>
          <p:cNvSpPr>
            <a:spLocks noChangeArrowheads="1"/>
          </p:cNvSpPr>
          <p:nvPr/>
        </p:nvSpPr>
        <p:spPr bwMode="auto">
          <a:xfrm>
            <a:off x="1679280" y="3004683"/>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C00000"/>
                </a:solidFill>
                <a:latin typeface="宋体" panose="02010600030101010101" pitchFamily="2" charset="-122"/>
                <a:ea typeface="宋体" panose="02010600030101010101" pitchFamily="2" charset="-122"/>
              </a:rPr>
              <a:t>亲</a:t>
            </a:r>
            <a:r>
              <a:rPr lang="zh-CN" altLang="en-US" sz="2800" b="1" dirty="0">
                <a:latin typeface="宋体" panose="02010600030101010101" pitchFamily="2" charset="-122"/>
                <a:ea typeface="宋体" panose="02010600030101010101" pitchFamily="2" charset="-122"/>
              </a:rPr>
              <a:t>贤臣。</a:t>
            </a:r>
            <a:endParaRPr lang="zh-CN" altLang="en-US" sz="2800" b="1" dirty="0">
              <a:latin typeface="宋体" panose="02010600030101010101" pitchFamily="2" charset="-122"/>
              <a:ea typeface="宋体" panose="02010600030101010101" pitchFamily="2" charset="-122"/>
            </a:endParaRPr>
          </a:p>
        </p:txBody>
      </p:sp>
      <p:sp>
        <p:nvSpPr>
          <p:cNvPr id="43032" name="矩形 78889" descr="中国教育出版网"/>
          <p:cNvSpPr>
            <a:spLocks noChangeArrowheads="1"/>
          </p:cNvSpPr>
          <p:nvPr/>
        </p:nvSpPr>
        <p:spPr bwMode="auto">
          <a:xfrm>
            <a:off x="1764573" y="3626448"/>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C00000"/>
                </a:solidFill>
                <a:latin typeface="宋体" panose="02010600030101010101" pitchFamily="2" charset="-122"/>
                <a:ea typeface="宋体" panose="02010600030101010101" pitchFamily="2" charset="-122"/>
              </a:rPr>
              <a:t>远</a:t>
            </a:r>
            <a:r>
              <a:rPr lang="zh-CN" altLang="en-US" sz="2800" b="1" dirty="0">
                <a:latin typeface="宋体" panose="02010600030101010101" pitchFamily="2" charset="-122"/>
                <a:ea typeface="宋体" panose="02010600030101010101" pitchFamily="2" charset="-122"/>
              </a:rPr>
              <a:t>小人。</a:t>
            </a:r>
            <a:endParaRPr lang="zh-CN" altLang="en-US" sz="2800" b="1" dirty="0">
              <a:latin typeface="宋体" panose="02010600030101010101" pitchFamily="2" charset="-122"/>
              <a:ea typeface="宋体" panose="02010600030101010101" pitchFamily="2" charset="-122"/>
            </a:endParaRPr>
          </a:p>
        </p:txBody>
      </p:sp>
      <p:sp>
        <p:nvSpPr>
          <p:cNvPr id="78891" name="文本框 78890" descr="中国教育出版网"/>
          <p:cNvSpPr txBox="1">
            <a:spLocks noChangeArrowheads="1"/>
          </p:cNvSpPr>
          <p:nvPr/>
        </p:nvSpPr>
        <p:spPr bwMode="auto">
          <a:xfrm>
            <a:off x="3775935" y="3005975"/>
            <a:ext cx="4087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新宋体" panose="02010609030101010101" pitchFamily="49" charset="-122"/>
                <a:ea typeface="新宋体" panose="02010609030101010101" pitchFamily="49" charset="-122"/>
              </a:rPr>
              <a:t>形容词作动词，亲近。</a:t>
            </a:r>
            <a:endParaRPr lang="zh-CN" altLang="en-US" sz="2800" b="1" dirty="0">
              <a:solidFill>
                <a:srgbClr val="0000FF"/>
              </a:solidFill>
              <a:latin typeface="新宋体" panose="02010609030101010101" pitchFamily="49" charset="-122"/>
              <a:ea typeface="新宋体" panose="02010609030101010101" pitchFamily="49" charset="-122"/>
            </a:endParaRPr>
          </a:p>
        </p:txBody>
      </p:sp>
      <p:sp>
        <p:nvSpPr>
          <p:cNvPr id="78892" name="文本框 78891" descr="中国教育出版网"/>
          <p:cNvSpPr txBox="1">
            <a:spLocks noChangeArrowheads="1"/>
          </p:cNvSpPr>
          <p:nvPr/>
        </p:nvSpPr>
        <p:spPr bwMode="auto">
          <a:xfrm>
            <a:off x="3786335" y="3586545"/>
            <a:ext cx="4210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新宋体" panose="02010609030101010101" pitchFamily="49" charset="-122"/>
                <a:ea typeface="新宋体" panose="02010609030101010101" pitchFamily="49" charset="-122"/>
              </a:rPr>
              <a:t>形容词作动词，疏远。</a:t>
            </a:r>
            <a:endParaRPr lang="zh-CN" altLang="en-US" sz="2800" b="1" dirty="0">
              <a:solidFill>
                <a:srgbClr val="0000FF"/>
              </a:solidFill>
              <a:latin typeface="新宋体" panose="02010609030101010101" pitchFamily="49" charset="-122"/>
              <a:ea typeface="新宋体" panose="0201060903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wipe(down)">
                                      <p:cBhvr>
                                        <p:cTn id="7" dur="580">
                                          <p:stCondLst>
                                            <p:cond delay="0"/>
                                          </p:stCondLst>
                                        </p:cTn>
                                        <p:tgtEl>
                                          <p:spTgt spid="43018"/>
                                        </p:tgtEl>
                                      </p:cBhvr>
                                    </p:animEffect>
                                    <p:anim calcmode="lin" valueType="num">
                                      <p:cBhvr>
                                        <p:cTn id="8" dur="1822" tmFilter="0,0; 0.14,0.36; 0.43,0.73; 0.71,0.91; 1.0,1.0">
                                          <p:stCondLst>
                                            <p:cond delay="0"/>
                                          </p:stCondLst>
                                        </p:cTn>
                                        <p:tgtEl>
                                          <p:spTgt spid="430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0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0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0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018"/>
                                        </p:tgtEl>
                                        <p:attrNameLst>
                                          <p:attrName>ppt_y</p:attrName>
                                        </p:attrNameLst>
                                      </p:cBhvr>
                                      <p:tavLst>
                                        <p:tav tm="0" fmla="#ppt_y-sin(pi*$)/81">
                                          <p:val>
                                            <p:fltVal val="0"/>
                                          </p:val>
                                        </p:tav>
                                        <p:tav tm="100000">
                                          <p:val>
                                            <p:fltVal val="1"/>
                                          </p:val>
                                        </p:tav>
                                      </p:tavLst>
                                    </p:anim>
                                    <p:animScale>
                                      <p:cBhvr>
                                        <p:cTn id="13" dur="26">
                                          <p:stCondLst>
                                            <p:cond delay="650"/>
                                          </p:stCondLst>
                                        </p:cTn>
                                        <p:tgtEl>
                                          <p:spTgt spid="43018"/>
                                        </p:tgtEl>
                                      </p:cBhvr>
                                      <p:to x="100000" y="60000"/>
                                    </p:animScale>
                                    <p:animScale>
                                      <p:cBhvr>
                                        <p:cTn id="14" dur="166" decel="50000">
                                          <p:stCondLst>
                                            <p:cond delay="676"/>
                                          </p:stCondLst>
                                        </p:cTn>
                                        <p:tgtEl>
                                          <p:spTgt spid="43018"/>
                                        </p:tgtEl>
                                      </p:cBhvr>
                                      <p:to x="100000" y="100000"/>
                                    </p:animScale>
                                    <p:animScale>
                                      <p:cBhvr>
                                        <p:cTn id="15" dur="26">
                                          <p:stCondLst>
                                            <p:cond delay="1312"/>
                                          </p:stCondLst>
                                        </p:cTn>
                                        <p:tgtEl>
                                          <p:spTgt spid="43018"/>
                                        </p:tgtEl>
                                      </p:cBhvr>
                                      <p:to x="100000" y="80000"/>
                                    </p:animScale>
                                    <p:animScale>
                                      <p:cBhvr>
                                        <p:cTn id="16" dur="166" decel="50000">
                                          <p:stCondLst>
                                            <p:cond delay="1338"/>
                                          </p:stCondLst>
                                        </p:cTn>
                                        <p:tgtEl>
                                          <p:spTgt spid="43018"/>
                                        </p:tgtEl>
                                      </p:cBhvr>
                                      <p:to x="100000" y="100000"/>
                                    </p:animScale>
                                    <p:animScale>
                                      <p:cBhvr>
                                        <p:cTn id="17" dur="26">
                                          <p:stCondLst>
                                            <p:cond delay="1642"/>
                                          </p:stCondLst>
                                        </p:cTn>
                                        <p:tgtEl>
                                          <p:spTgt spid="43018"/>
                                        </p:tgtEl>
                                      </p:cBhvr>
                                      <p:to x="100000" y="90000"/>
                                    </p:animScale>
                                    <p:animScale>
                                      <p:cBhvr>
                                        <p:cTn id="18" dur="166" decel="50000">
                                          <p:stCondLst>
                                            <p:cond delay="1668"/>
                                          </p:stCondLst>
                                        </p:cTn>
                                        <p:tgtEl>
                                          <p:spTgt spid="43018"/>
                                        </p:tgtEl>
                                      </p:cBhvr>
                                      <p:to x="100000" y="100000"/>
                                    </p:animScale>
                                    <p:animScale>
                                      <p:cBhvr>
                                        <p:cTn id="19" dur="26">
                                          <p:stCondLst>
                                            <p:cond delay="1808"/>
                                          </p:stCondLst>
                                        </p:cTn>
                                        <p:tgtEl>
                                          <p:spTgt spid="43018"/>
                                        </p:tgtEl>
                                      </p:cBhvr>
                                      <p:to x="100000" y="95000"/>
                                    </p:animScale>
                                    <p:animScale>
                                      <p:cBhvr>
                                        <p:cTn id="20" dur="166" decel="50000">
                                          <p:stCondLst>
                                            <p:cond delay="1834"/>
                                          </p:stCondLst>
                                        </p:cTn>
                                        <p:tgtEl>
                                          <p:spTgt spid="430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3019"/>
                                        </p:tgtEl>
                                        <p:attrNameLst>
                                          <p:attrName>style.visibility</p:attrName>
                                        </p:attrNameLst>
                                      </p:cBhvr>
                                      <p:to>
                                        <p:strVal val="visible"/>
                                      </p:to>
                                    </p:set>
                                    <p:animEffect transition="in" filter="checkerboard(across)">
                                      <p:cBhvr>
                                        <p:cTn id="25" dur="500"/>
                                        <p:tgtEl>
                                          <p:spTgt spid="430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8877"/>
                                        </p:tgtEl>
                                        <p:attrNameLst>
                                          <p:attrName>style.visibility</p:attrName>
                                        </p:attrNameLst>
                                      </p:cBhvr>
                                      <p:to>
                                        <p:strVal val="visible"/>
                                      </p:to>
                                    </p:set>
                                    <p:animEffect transition="in" filter="blinds(horizontal)">
                                      <p:cBhvr>
                                        <p:cTn id="30" dur="500"/>
                                        <p:tgtEl>
                                          <p:spTgt spid="7887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3021"/>
                                        </p:tgtEl>
                                        <p:attrNameLst>
                                          <p:attrName>style.visibility</p:attrName>
                                        </p:attrNameLst>
                                      </p:cBhvr>
                                      <p:to>
                                        <p:strVal val="visible"/>
                                      </p:to>
                                    </p:set>
                                    <p:animEffect transition="in" filter="checkerboard(across)">
                                      <p:cBhvr>
                                        <p:cTn id="35" dur="500"/>
                                        <p:tgtEl>
                                          <p:spTgt spid="430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8881"/>
                                        </p:tgtEl>
                                        <p:attrNameLst>
                                          <p:attrName>style.visibility</p:attrName>
                                        </p:attrNameLst>
                                      </p:cBhvr>
                                      <p:to>
                                        <p:strVal val="visible"/>
                                      </p:to>
                                    </p:set>
                                    <p:animEffect transition="in" filter="blinds(horizontal)">
                                      <p:cBhvr>
                                        <p:cTn id="40" dur="500"/>
                                        <p:tgtEl>
                                          <p:spTgt spid="7888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3022"/>
                                        </p:tgtEl>
                                        <p:attrNameLst>
                                          <p:attrName>style.visibility</p:attrName>
                                        </p:attrNameLst>
                                      </p:cBhvr>
                                      <p:to>
                                        <p:strVal val="visible"/>
                                      </p:to>
                                    </p:set>
                                    <p:animEffect transition="in" filter="box(in)">
                                      <p:cBhvr>
                                        <p:cTn id="45" dur="2000"/>
                                        <p:tgtEl>
                                          <p:spTgt spid="430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8882"/>
                                        </p:tgtEl>
                                        <p:attrNameLst>
                                          <p:attrName>style.visibility</p:attrName>
                                        </p:attrNameLst>
                                      </p:cBhvr>
                                      <p:to>
                                        <p:strVal val="visible"/>
                                      </p:to>
                                    </p:set>
                                    <p:animEffect transition="in" filter="blinds(horizontal)">
                                      <p:cBhvr>
                                        <p:cTn id="50" dur="500"/>
                                        <p:tgtEl>
                                          <p:spTgt spid="7888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3025"/>
                                        </p:tgtEl>
                                        <p:attrNameLst>
                                          <p:attrName>style.visibility</p:attrName>
                                        </p:attrNameLst>
                                      </p:cBhvr>
                                      <p:to>
                                        <p:strVal val="visible"/>
                                      </p:to>
                                    </p:set>
                                    <p:animEffect transition="in" filter="box(in)">
                                      <p:cBhvr>
                                        <p:cTn id="55" dur="2000"/>
                                        <p:tgtEl>
                                          <p:spTgt spid="4302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8884"/>
                                        </p:tgtEl>
                                        <p:attrNameLst>
                                          <p:attrName>style.visibility</p:attrName>
                                        </p:attrNameLst>
                                      </p:cBhvr>
                                      <p:to>
                                        <p:strVal val="visible"/>
                                      </p:to>
                                    </p:set>
                                    <p:animEffect transition="in" filter="blinds(horizontal)">
                                      <p:cBhvr>
                                        <p:cTn id="60" dur="500"/>
                                        <p:tgtEl>
                                          <p:spTgt spid="78884"/>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43031"/>
                                        </p:tgtEl>
                                        <p:attrNameLst>
                                          <p:attrName>style.visibility</p:attrName>
                                        </p:attrNameLst>
                                      </p:cBhvr>
                                      <p:to>
                                        <p:strVal val="visible"/>
                                      </p:to>
                                    </p:set>
                                    <p:animEffect transition="in" filter="circle(in)">
                                      <p:cBhvr>
                                        <p:cTn id="65" dur="2000"/>
                                        <p:tgtEl>
                                          <p:spTgt spid="430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8891"/>
                                        </p:tgtEl>
                                        <p:attrNameLst>
                                          <p:attrName>style.visibility</p:attrName>
                                        </p:attrNameLst>
                                      </p:cBhvr>
                                      <p:to>
                                        <p:strVal val="visible"/>
                                      </p:to>
                                    </p:set>
                                    <p:animEffect transition="in" filter="blinds(horizontal)">
                                      <p:cBhvr>
                                        <p:cTn id="70" dur="500"/>
                                        <p:tgtEl>
                                          <p:spTgt spid="7889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3032"/>
                                        </p:tgtEl>
                                        <p:attrNameLst>
                                          <p:attrName>style.visibility</p:attrName>
                                        </p:attrNameLst>
                                      </p:cBhvr>
                                      <p:to>
                                        <p:strVal val="visible"/>
                                      </p:to>
                                    </p:set>
                                    <p:animEffect transition="in" filter="circle(in)">
                                      <p:cBhvr>
                                        <p:cTn id="75" dur="2000"/>
                                        <p:tgtEl>
                                          <p:spTgt spid="4303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8892"/>
                                        </p:tgtEl>
                                        <p:attrNameLst>
                                          <p:attrName>style.visibility</p:attrName>
                                        </p:attrNameLst>
                                      </p:cBhvr>
                                      <p:to>
                                        <p:strVal val="visible"/>
                                      </p:to>
                                    </p:set>
                                    <p:animEffect transition="in" filter="blinds(horizontal)">
                                      <p:cBhvr>
                                        <p:cTn id="80" dur="500"/>
                                        <p:tgtEl>
                                          <p:spTgt spid="78892"/>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43027"/>
                                        </p:tgtEl>
                                        <p:attrNameLst>
                                          <p:attrName>style.visibility</p:attrName>
                                        </p:attrNameLst>
                                      </p:cBhvr>
                                      <p:to>
                                        <p:strVal val="visible"/>
                                      </p:to>
                                    </p:set>
                                    <p:animEffect transition="in" filter="wheel(1)">
                                      <p:cBhvr>
                                        <p:cTn id="85" dur="2000"/>
                                        <p:tgtEl>
                                          <p:spTgt spid="43027"/>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8886"/>
                                        </p:tgtEl>
                                        <p:attrNameLst>
                                          <p:attrName>style.visibility</p:attrName>
                                        </p:attrNameLst>
                                      </p:cBhvr>
                                      <p:to>
                                        <p:strVal val="visible"/>
                                      </p:to>
                                    </p:set>
                                    <p:animEffect transition="in" filter="blinds(horizontal)">
                                      <p:cBhvr>
                                        <p:cTn id="90" dur="500"/>
                                        <p:tgtEl>
                                          <p:spTgt spid="78886"/>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43029"/>
                                        </p:tgtEl>
                                        <p:attrNameLst>
                                          <p:attrName>style.visibility</p:attrName>
                                        </p:attrNameLst>
                                      </p:cBhvr>
                                      <p:to>
                                        <p:strVal val="visible"/>
                                      </p:to>
                                    </p:set>
                                    <p:animEffect transition="in" filter="wheel(1)">
                                      <p:cBhvr>
                                        <p:cTn id="95" dur="2000"/>
                                        <p:tgtEl>
                                          <p:spTgt spid="4302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8888"/>
                                        </p:tgtEl>
                                        <p:attrNameLst>
                                          <p:attrName>style.visibility</p:attrName>
                                        </p:attrNameLst>
                                      </p:cBhvr>
                                      <p:to>
                                        <p:strVal val="visible"/>
                                      </p:to>
                                    </p:set>
                                    <p:animEffect transition="in" filter="blinds(horizontal)">
                                      <p:cBhvr>
                                        <p:cTn id="100" dur="500"/>
                                        <p:tgtEl>
                                          <p:spTgt spid="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bldLvl="0" animBg="1"/>
      <p:bldP spid="43019" grpId="0"/>
      <p:bldP spid="78877" grpId="0"/>
      <p:bldP spid="43021" grpId="0"/>
      <p:bldP spid="43022" grpId="0"/>
      <p:bldP spid="78881" grpId="0"/>
      <p:bldP spid="78882" grpId="0"/>
      <p:bldP spid="43025" grpId="0"/>
      <p:bldP spid="78884" grpId="0"/>
      <p:bldP spid="43027" grpId="0"/>
      <p:bldP spid="78886" grpId="0"/>
      <p:bldP spid="43029" grpId="0"/>
      <p:bldP spid="78888" grpId="0"/>
      <p:bldP spid="43031" grpId="0"/>
      <p:bldP spid="43032" grpId="0"/>
      <p:bldP spid="78891" grpId="0"/>
      <p:bldP spid="788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44456" y="711852"/>
            <a:ext cx="6096000" cy="4247317"/>
          </a:xfrm>
          <a:prstGeom prst="rect">
            <a:avLst/>
          </a:prstGeom>
        </p:spPr>
        <p:txBody>
          <a:bodyPr>
            <a:spAutoFit/>
          </a:bodyPr>
          <a:lstStyle/>
          <a:p>
            <a:pPr marL="342900" indent="-342900">
              <a:lnSpc>
                <a:spcPct val="150000"/>
              </a:lnSpc>
            </a:pPr>
            <a:r>
              <a:rPr lang="zh-CN" altLang="en-US" sz="3600" b="1" dirty="0">
                <a:latin typeface="宋体" panose="02010600030101010101" pitchFamily="2" charset="-122"/>
                <a:ea typeface="宋体" panose="02010600030101010101" pitchFamily="2" charset="-122"/>
              </a:rPr>
              <a:t>①裨补</a:t>
            </a:r>
            <a:r>
              <a:rPr lang="zh-CN" altLang="en-US" sz="3600" b="1" dirty="0">
                <a:solidFill>
                  <a:srgbClr val="C00000"/>
                </a:solidFill>
                <a:latin typeface="宋体" panose="02010600030101010101" pitchFamily="2" charset="-122"/>
                <a:ea typeface="宋体" panose="02010600030101010101" pitchFamily="2" charset="-122"/>
              </a:rPr>
              <a:t>阙</a:t>
            </a:r>
            <a:r>
              <a:rPr lang="zh-CN" altLang="en-US" sz="3600" b="1" dirty="0" smtClean="0">
                <a:latin typeface="宋体" panose="02010600030101010101" pitchFamily="2" charset="-122"/>
                <a:ea typeface="宋体" panose="02010600030101010101" pitchFamily="2" charset="-122"/>
              </a:rPr>
              <a:t>漏</a:t>
            </a:r>
            <a:endParaRPr lang="en-US" altLang="zh-CN" sz="3600" b="1" dirty="0" smtClean="0">
              <a:latin typeface="宋体" panose="02010600030101010101" pitchFamily="2" charset="-122"/>
              <a:ea typeface="宋体" panose="02010600030101010101" pitchFamily="2" charset="-122"/>
            </a:endParaRPr>
          </a:p>
          <a:p>
            <a:pPr marL="342900" indent="-342900">
              <a:lnSpc>
                <a:spcPct val="150000"/>
              </a:lnSpc>
            </a:pPr>
            <a:endParaRPr lang="en-US" altLang="zh-CN" sz="3600" b="1" dirty="0" smtClean="0">
              <a:latin typeface="宋体" panose="02010600030101010101" pitchFamily="2" charset="-122"/>
              <a:ea typeface="宋体" panose="02010600030101010101" pitchFamily="2" charset="-122"/>
            </a:endParaRPr>
          </a:p>
          <a:p>
            <a:pPr marL="342900" indent="-342900">
              <a:lnSpc>
                <a:spcPct val="150000"/>
              </a:lnSpc>
            </a:pPr>
            <a:r>
              <a:rPr lang="zh-CN" altLang="en-US" sz="3600" b="1" dirty="0" smtClean="0">
                <a:latin typeface="宋体" panose="02010600030101010101" pitchFamily="2" charset="-122"/>
                <a:ea typeface="宋体" panose="02010600030101010101" pitchFamily="2" charset="-122"/>
              </a:rPr>
              <a:t>②</a:t>
            </a:r>
            <a:r>
              <a:rPr lang="zh-CN" altLang="en-US" sz="3600" b="1" dirty="0">
                <a:latin typeface="宋体" panose="02010600030101010101" pitchFamily="2" charset="-122"/>
                <a:ea typeface="宋体" panose="02010600030101010101" pitchFamily="2" charset="-122"/>
              </a:rPr>
              <a:t>尔来二十</a:t>
            </a:r>
            <a:r>
              <a:rPr lang="zh-CN" altLang="en-US" sz="3600" b="1" dirty="0">
                <a:solidFill>
                  <a:srgbClr val="C00000"/>
                </a:solidFill>
                <a:latin typeface="宋体" panose="02010600030101010101" pitchFamily="2" charset="-122"/>
                <a:ea typeface="宋体" panose="02010600030101010101" pitchFamily="2" charset="-122"/>
              </a:rPr>
              <a:t>有</a:t>
            </a:r>
            <a:r>
              <a:rPr lang="zh-CN" altLang="en-US" sz="3600" b="1" dirty="0">
                <a:latin typeface="宋体" panose="02010600030101010101" pitchFamily="2" charset="-122"/>
                <a:ea typeface="宋体" panose="02010600030101010101" pitchFamily="2" charset="-122"/>
              </a:rPr>
              <a:t>一</a:t>
            </a:r>
            <a:r>
              <a:rPr lang="zh-CN" altLang="en-US" sz="3600" b="1" dirty="0" smtClean="0">
                <a:latin typeface="宋体" panose="02010600030101010101" pitchFamily="2" charset="-122"/>
                <a:ea typeface="宋体" panose="02010600030101010101" pitchFamily="2" charset="-122"/>
              </a:rPr>
              <a:t>年矣</a:t>
            </a:r>
            <a:endParaRPr lang="en-US" altLang="zh-CN" sz="3600" b="1" dirty="0" smtClean="0">
              <a:latin typeface="宋体" panose="02010600030101010101" pitchFamily="2" charset="-122"/>
              <a:ea typeface="宋体" panose="02010600030101010101" pitchFamily="2" charset="-122"/>
            </a:endParaRPr>
          </a:p>
          <a:p>
            <a:pPr marL="342900" indent="-342900">
              <a:lnSpc>
                <a:spcPct val="150000"/>
              </a:lnSpc>
            </a:pPr>
            <a:endParaRPr lang="en-US" altLang="zh-CN" sz="3600" b="1" dirty="0" smtClean="0">
              <a:latin typeface="宋体" panose="02010600030101010101" pitchFamily="2" charset="-122"/>
              <a:ea typeface="宋体" panose="02010600030101010101" pitchFamily="2" charset="-122"/>
            </a:endParaRPr>
          </a:p>
          <a:p>
            <a:pPr marL="342900" indent="-342900">
              <a:lnSpc>
                <a:spcPct val="150000"/>
              </a:lnSpc>
            </a:pPr>
            <a:r>
              <a:rPr lang="zh-CN" altLang="en-US" sz="3600" b="1" dirty="0" smtClean="0">
                <a:latin typeface="宋体" panose="02010600030101010101" pitchFamily="2" charset="-122"/>
                <a:ea typeface="宋体" panose="02010600030101010101" pitchFamily="2" charset="-122"/>
              </a:rPr>
              <a:t>③</a:t>
            </a:r>
            <a:r>
              <a:rPr lang="zh-CN" altLang="en-US" sz="3600" b="1" dirty="0" smtClean="0">
                <a:latin typeface="宋体" panose="02010600030101010101" pitchFamily="2" charset="-122"/>
                <a:ea typeface="宋体" panose="02010600030101010101" pitchFamily="2" charset="-122"/>
                <a:sym typeface="宋体" panose="02010600030101010101" pitchFamily="2" charset="-122"/>
              </a:rPr>
              <a:t>是以先帝</a:t>
            </a:r>
            <a:r>
              <a:rPr lang="zh-CN" altLang="en-US" sz="3600" b="1" dirty="0" smtClean="0">
                <a:solidFill>
                  <a:srgbClr val="C00000"/>
                </a:solidFill>
                <a:latin typeface="宋体" panose="02010600030101010101" pitchFamily="2" charset="-122"/>
                <a:ea typeface="宋体" panose="02010600030101010101" pitchFamily="2" charset="-122"/>
                <a:sym typeface="宋体" panose="02010600030101010101" pitchFamily="2" charset="-122"/>
              </a:rPr>
              <a:t>简</a:t>
            </a:r>
            <a:r>
              <a:rPr lang="zh-CN" altLang="en-US" sz="3600" b="1" dirty="0" smtClean="0">
                <a:latin typeface="宋体" panose="02010600030101010101" pitchFamily="2" charset="-122"/>
                <a:ea typeface="宋体" panose="02010600030101010101" pitchFamily="2" charset="-122"/>
                <a:sym typeface="宋体" panose="02010600030101010101" pitchFamily="2" charset="-122"/>
              </a:rPr>
              <a:t>拔以遗陛下</a:t>
            </a:r>
            <a:endParaRPr lang="zh-CN" altLang="en-US" sz="3600" b="1" dirty="0">
              <a:latin typeface="宋体" panose="02010600030101010101" pitchFamily="2" charset="-122"/>
              <a:ea typeface="宋体" panose="02010600030101010101" pitchFamily="2" charset="-122"/>
              <a:sym typeface="宋体" panose="02010600030101010101" pitchFamily="2" charset="-122"/>
            </a:endParaRPr>
          </a:p>
        </p:txBody>
      </p:sp>
      <p:sp>
        <p:nvSpPr>
          <p:cNvPr id="4" name="矩形 3"/>
          <p:cNvSpPr/>
          <p:nvPr/>
        </p:nvSpPr>
        <p:spPr>
          <a:xfrm>
            <a:off x="3135571" y="1580346"/>
            <a:ext cx="4716356" cy="584775"/>
          </a:xfrm>
          <a:prstGeom prst="rect">
            <a:avLst/>
          </a:prstGeom>
        </p:spPr>
        <p:txBody>
          <a:bodyPr wrap="none">
            <a:spAutoFit/>
          </a:bodyPr>
          <a:lstStyle/>
          <a:p>
            <a:pPr>
              <a:spcBef>
                <a:spcPct val="50000"/>
              </a:spcBef>
            </a:pPr>
            <a:r>
              <a:rPr lang="zh-CN" altLang="en-US" sz="3200" b="1" dirty="0">
                <a:solidFill>
                  <a:srgbClr val="0000FF"/>
                </a:solidFill>
                <a:latin typeface="新宋体" panose="02010609030101010101" pitchFamily="49" charset="-122"/>
                <a:ea typeface="新宋体" panose="02010609030101010101" pitchFamily="49" charset="-122"/>
              </a:rPr>
              <a:t>“阙”通“缺”，缺点。</a:t>
            </a:r>
            <a:endParaRPr lang="zh-CN" altLang="en-US" sz="3200" b="1" dirty="0">
              <a:solidFill>
                <a:srgbClr val="0000FF"/>
              </a:solidFill>
              <a:latin typeface="新宋体" panose="02010609030101010101" pitchFamily="49" charset="-122"/>
              <a:ea typeface="新宋体" panose="02010609030101010101" pitchFamily="49" charset="-122"/>
            </a:endParaRPr>
          </a:p>
        </p:txBody>
      </p:sp>
      <p:sp>
        <p:nvSpPr>
          <p:cNvPr id="5" name="矩形 4"/>
          <p:cNvSpPr/>
          <p:nvPr/>
        </p:nvSpPr>
        <p:spPr>
          <a:xfrm>
            <a:off x="3135571" y="3247141"/>
            <a:ext cx="7600157" cy="584775"/>
          </a:xfrm>
          <a:prstGeom prst="rect">
            <a:avLst/>
          </a:prstGeom>
        </p:spPr>
        <p:txBody>
          <a:bodyPr wrap="none">
            <a:spAutoFit/>
          </a:bodyPr>
          <a:lstStyle/>
          <a:p>
            <a:pPr>
              <a:spcBef>
                <a:spcPct val="50000"/>
              </a:spcBef>
            </a:pPr>
            <a:r>
              <a:rPr lang="zh-CN" altLang="en-US" sz="3200" b="1" dirty="0">
                <a:solidFill>
                  <a:srgbClr val="0000FF"/>
                </a:solidFill>
                <a:latin typeface="新宋体" panose="02010609030101010101" pitchFamily="49" charset="-122"/>
                <a:ea typeface="新宋体" panose="02010609030101010101" pitchFamily="49" charset="-122"/>
              </a:rPr>
              <a:t>“有”通“又”，用在整数和零数之间。</a:t>
            </a:r>
            <a:endParaRPr lang="zh-CN" altLang="en-US" sz="3200" b="1" dirty="0">
              <a:solidFill>
                <a:srgbClr val="0000FF"/>
              </a:solidFill>
              <a:latin typeface="新宋体" panose="02010609030101010101" pitchFamily="49" charset="-122"/>
              <a:ea typeface="新宋体" panose="02010609030101010101" pitchFamily="49" charset="-122"/>
            </a:endParaRPr>
          </a:p>
        </p:txBody>
      </p:sp>
      <p:sp>
        <p:nvSpPr>
          <p:cNvPr id="6" name="矩形 5"/>
          <p:cNvSpPr/>
          <p:nvPr/>
        </p:nvSpPr>
        <p:spPr>
          <a:xfrm>
            <a:off x="3369593" y="4959169"/>
            <a:ext cx="4716356" cy="584775"/>
          </a:xfrm>
          <a:prstGeom prst="rect">
            <a:avLst/>
          </a:prstGeom>
        </p:spPr>
        <p:txBody>
          <a:bodyPr wrap="none">
            <a:spAutoFit/>
          </a:bodyPr>
          <a:lstStyle/>
          <a:p>
            <a:pPr>
              <a:spcBef>
                <a:spcPct val="50000"/>
              </a:spcBef>
            </a:pPr>
            <a:r>
              <a:rPr lang="zh-CN" altLang="en-US" sz="3200" b="1" dirty="0">
                <a:solidFill>
                  <a:srgbClr val="0000FF"/>
                </a:solidFill>
                <a:latin typeface="新宋体" panose="02010609030101010101" pitchFamily="49" charset="-122"/>
                <a:ea typeface="新宋体" panose="02010609030101010101" pitchFamily="49" charset="-122"/>
              </a:rPr>
              <a:t>“简”通“检”，挑选。</a:t>
            </a:r>
            <a:endParaRPr lang="zh-CN" altLang="en-US" sz="3200" b="1" dirty="0">
              <a:solidFill>
                <a:srgbClr val="0000FF"/>
              </a:solidFill>
              <a:latin typeface="新宋体" panose="02010609030101010101" pitchFamily="49" charset="-122"/>
              <a:ea typeface="新宋体" panose="02010609030101010101" pitchFamily="49" charset="-122"/>
            </a:endParaRPr>
          </a:p>
        </p:txBody>
      </p:sp>
      <p:sp>
        <p:nvSpPr>
          <p:cNvPr id="7" name="文本框 138253" descr="中国教育出版网"/>
          <p:cNvSpPr txBox="1">
            <a:spLocks noChangeArrowheads="1"/>
          </p:cNvSpPr>
          <p:nvPr/>
        </p:nvSpPr>
        <p:spPr bwMode="auto">
          <a:xfrm>
            <a:off x="1467293" y="1226727"/>
            <a:ext cx="850900" cy="1708150"/>
          </a:xfrm>
          <a:prstGeom prst="rect">
            <a:avLst/>
          </a:prstGeom>
          <a:noFill/>
          <a:ln w="57150">
            <a:solidFill>
              <a:srgbClr val="008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4000" b="1" dirty="0">
                <a:solidFill>
                  <a:srgbClr val="C00000"/>
                </a:solidFill>
                <a:latin typeface="Times New Roman" panose="02020603050405020304" pitchFamily="18" charset="0"/>
              </a:rPr>
              <a:t>通假字</a:t>
            </a:r>
            <a:endParaRPr lang="zh-CN" altLang="en-US" sz="40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circle(in)">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9" name="文本框 138256" descr="中国教育出版网"/>
          <p:cNvSpPr txBox="1">
            <a:spLocks noChangeArrowheads="1"/>
          </p:cNvSpPr>
          <p:nvPr/>
        </p:nvSpPr>
        <p:spPr bwMode="auto">
          <a:xfrm>
            <a:off x="1303965" y="1336379"/>
            <a:ext cx="850900" cy="2230438"/>
          </a:xfrm>
          <a:prstGeom prst="rect">
            <a:avLst/>
          </a:prstGeom>
          <a:noFill/>
          <a:ln w="57150">
            <a:solidFill>
              <a:srgbClr val="008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4000" b="1" dirty="0">
                <a:solidFill>
                  <a:srgbClr val="C00000"/>
                </a:solidFill>
                <a:latin typeface="Times New Roman" panose="02020603050405020304" pitchFamily="18" charset="0"/>
              </a:rPr>
              <a:t>常用虚词</a:t>
            </a:r>
            <a:endParaRPr lang="zh-CN" altLang="en-US" sz="4000" b="1" dirty="0">
              <a:solidFill>
                <a:srgbClr val="C00000"/>
              </a:solidFill>
              <a:latin typeface="Times New Roman" panose="02020603050405020304" pitchFamily="18" charset="0"/>
            </a:endParaRPr>
          </a:p>
        </p:txBody>
      </p:sp>
      <p:sp>
        <p:nvSpPr>
          <p:cNvPr id="2" name="矩形 1"/>
          <p:cNvSpPr/>
          <p:nvPr/>
        </p:nvSpPr>
        <p:spPr>
          <a:xfrm>
            <a:off x="3206486" y="442938"/>
            <a:ext cx="4206601"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“先帝创业未半而中道崩殂”</a:t>
            </a:r>
            <a:endParaRPr lang="zh-CN" altLang="en-US" sz="2400" dirty="0"/>
          </a:p>
        </p:txBody>
      </p:sp>
      <p:sp>
        <p:nvSpPr>
          <p:cNvPr id="3" name="矩形 2"/>
          <p:cNvSpPr/>
          <p:nvPr/>
        </p:nvSpPr>
        <p:spPr>
          <a:xfrm>
            <a:off x="7442785" y="412161"/>
            <a:ext cx="2040943"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却，表转接。</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4" name="矩形 3"/>
          <p:cNvSpPr/>
          <p:nvPr/>
        </p:nvSpPr>
        <p:spPr>
          <a:xfrm>
            <a:off x="3206486" y="848109"/>
            <a:ext cx="2445157" cy="461665"/>
          </a:xfrm>
          <a:prstGeom prst="rect">
            <a:avLst/>
          </a:prstGeom>
        </p:spPr>
        <p:txBody>
          <a:bodyPr wrap="squar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“可计日而待也”</a:t>
            </a:r>
            <a:endParaRPr lang="zh-CN" altLang="en-US" sz="2400" dirty="0"/>
          </a:p>
        </p:txBody>
      </p:sp>
      <p:sp>
        <p:nvSpPr>
          <p:cNvPr id="5" name="矩形 4"/>
          <p:cNvSpPr/>
          <p:nvPr/>
        </p:nvSpPr>
        <p:spPr>
          <a:xfrm>
            <a:off x="7468630" y="827972"/>
            <a:ext cx="1731564"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来，表修饰</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6" name="矩形 5"/>
          <p:cNvSpPr/>
          <p:nvPr/>
        </p:nvSpPr>
        <p:spPr>
          <a:xfrm>
            <a:off x="2561003" y="535584"/>
            <a:ext cx="545342" cy="523220"/>
          </a:xfrm>
          <a:prstGeom prst="rect">
            <a:avLst/>
          </a:prstGeom>
        </p:spPr>
        <p:txBody>
          <a:bodyPr wrap="none">
            <a:spAutoFit/>
          </a:bodyPr>
          <a:lstStyle/>
          <a:p>
            <a:pPr algn="ctr"/>
            <a:r>
              <a:rPr lang="zh-CN" altLang="en-US" sz="2800" b="1" dirty="0">
                <a:solidFill>
                  <a:srgbClr val="C00000"/>
                </a:solidFill>
                <a:latin typeface="新宋体" panose="02010609030101010101" pitchFamily="49" charset="-122"/>
                <a:ea typeface="新宋体" panose="02010609030101010101" pitchFamily="49" charset="-122"/>
              </a:rPr>
              <a:t>而</a:t>
            </a:r>
            <a:endParaRPr lang="zh-CN" altLang="en-US" sz="2800" b="1" dirty="0">
              <a:solidFill>
                <a:srgbClr val="C00000"/>
              </a:solidFill>
              <a:latin typeface="新宋体" panose="02010609030101010101" pitchFamily="49" charset="-122"/>
              <a:ea typeface="新宋体" panose="02010609030101010101" pitchFamily="49" charset="-122"/>
            </a:endParaRPr>
          </a:p>
        </p:txBody>
      </p:sp>
      <p:sp>
        <p:nvSpPr>
          <p:cNvPr id="7" name="矩形 6"/>
          <p:cNvSpPr/>
          <p:nvPr/>
        </p:nvSpPr>
        <p:spPr>
          <a:xfrm>
            <a:off x="3234293" y="1289636"/>
            <a:ext cx="3587842"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“然</a:t>
            </a:r>
            <a:r>
              <a:rPr lang="zh-CN" altLang="en-US" sz="2400" b="1" dirty="0">
                <a:solidFill>
                  <a:srgbClr val="0000FF"/>
                </a:solidFill>
                <a:latin typeface="新宋体" panose="02010609030101010101" pitchFamily="49" charset="-122"/>
                <a:ea typeface="新宋体" panose="02010609030101010101" pitchFamily="49" charset="-122"/>
              </a:rPr>
              <a:t>侍卫之</a:t>
            </a:r>
            <a:r>
              <a:rPr lang="zh-CN" altLang="en-US" sz="2400" b="1" dirty="0" smtClean="0">
                <a:solidFill>
                  <a:srgbClr val="0000FF"/>
                </a:solidFill>
                <a:latin typeface="新宋体" panose="02010609030101010101" pitchFamily="49" charset="-122"/>
                <a:ea typeface="新宋体" panose="02010609030101010101" pitchFamily="49" charset="-122"/>
              </a:rPr>
              <a:t>臣不懈于内”</a:t>
            </a:r>
            <a:endParaRPr lang="zh-CN" altLang="en-US" sz="2400" dirty="0"/>
          </a:p>
        </p:txBody>
      </p:sp>
      <p:sp>
        <p:nvSpPr>
          <p:cNvPr id="8" name="矩形 7"/>
          <p:cNvSpPr/>
          <p:nvPr/>
        </p:nvSpPr>
        <p:spPr>
          <a:xfrm>
            <a:off x="7474387" y="1289634"/>
            <a:ext cx="494046" cy="461665"/>
          </a:xfrm>
          <a:prstGeom prst="rect">
            <a:avLst/>
          </a:prstGeom>
        </p:spPr>
        <p:txBody>
          <a:bodyPr wrap="none">
            <a:spAutoFit/>
          </a:bodyPr>
          <a:lstStyle/>
          <a:p>
            <a:r>
              <a:rPr lang="zh-CN" altLang="en-US" sz="2400" b="1" dirty="0">
                <a:solidFill>
                  <a:srgbClr val="C00000"/>
                </a:solidFill>
                <a:latin typeface="新宋体" panose="02010609030101010101" pitchFamily="49" charset="-122"/>
                <a:ea typeface="新宋体" panose="02010609030101010101" pitchFamily="49" charset="-122"/>
              </a:rPr>
              <a:t>在</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9" name="矩形 8"/>
          <p:cNvSpPr/>
          <p:nvPr/>
        </p:nvSpPr>
        <p:spPr>
          <a:xfrm>
            <a:off x="3206486" y="1696949"/>
            <a:ext cx="296908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“欲</a:t>
            </a:r>
            <a:r>
              <a:rPr lang="zh-CN" altLang="en-US" sz="2400" b="1" dirty="0">
                <a:solidFill>
                  <a:srgbClr val="0000FF"/>
                </a:solidFill>
                <a:latin typeface="新宋体" panose="02010609030101010101" pitchFamily="49" charset="-122"/>
                <a:ea typeface="新宋体" panose="02010609030101010101" pitchFamily="49" charset="-122"/>
              </a:rPr>
              <a:t>报之于陛下</a:t>
            </a:r>
            <a:r>
              <a:rPr lang="zh-CN" altLang="en-US" sz="2400" b="1" dirty="0" smtClean="0">
                <a:solidFill>
                  <a:srgbClr val="0000FF"/>
                </a:solidFill>
                <a:latin typeface="新宋体" panose="02010609030101010101" pitchFamily="49" charset="-122"/>
                <a:ea typeface="新宋体" panose="02010609030101010101" pitchFamily="49" charset="-122"/>
              </a:rPr>
              <a:t>也”</a:t>
            </a:r>
            <a:endParaRPr lang="zh-CN" altLang="en-US" sz="2400" dirty="0"/>
          </a:p>
        </p:txBody>
      </p:sp>
      <p:sp>
        <p:nvSpPr>
          <p:cNvPr id="10" name="矩形 9"/>
          <p:cNvSpPr/>
          <p:nvPr/>
        </p:nvSpPr>
        <p:spPr>
          <a:xfrm>
            <a:off x="7474771" y="1696949"/>
            <a:ext cx="494046" cy="461665"/>
          </a:xfrm>
          <a:prstGeom prst="rect">
            <a:avLst/>
          </a:prstGeom>
        </p:spPr>
        <p:txBody>
          <a:bodyPr wrap="none">
            <a:spAutoFit/>
          </a:bodyPr>
          <a:lstStyle/>
          <a:p>
            <a:r>
              <a:rPr lang="zh-CN" altLang="en-US" sz="2400" b="1" dirty="0">
                <a:solidFill>
                  <a:srgbClr val="C00000"/>
                </a:solidFill>
                <a:latin typeface="新宋体" panose="02010609030101010101" pitchFamily="49" charset="-122"/>
                <a:ea typeface="新宋体" panose="02010609030101010101" pitchFamily="49" charset="-122"/>
              </a:rPr>
              <a:t>给</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11" name="矩形 10"/>
          <p:cNvSpPr/>
          <p:nvPr/>
        </p:nvSpPr>
        <p:spPr>
          <a:xfrm>
            <a:off x="3206486" y="2105656"/>
            <a:ext cx="3897221"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“未尝不叹息痛恨桓灵也”</a:t>
            </a:r>
            <a:endParaRPr lang="zh-CN" altLang="en-US" sz="2400" dirty="0"/>
          </a:p>
        </p:txBody>
      </p:sp>
      <p:sp>
        <p:nvSpPr>
          <p:cNvPr id="12" name="矩形 11"/>
          <p:cNvSpPr/>
          <p:nvPr/>
        </p:nvSpPr>
        <p:spPr>
          <a:xfrm>
            <a:off x="7474771" y="2105655"/>
            <a:ext cx="494046" cy="461665"/>
          </a:xfrm>
          <a:prstGeom prst="rect">
            <a:avLst/>
          </a:prstGeom>
        </p:spPr>
        <p:txBody>
          <a:bodyPr wrap="none">
            <a:spAutoFit/>
          </a:bodyPr>
          <a:lstStyle/>
          <a:p>
            <a:r>
              <a:rPr lang="zh-CN" altLang="en-US" sz="2400" b="1" dirty="0">
                <a:solidFill>
                  <a:srgbClr val="C00000"/>
                </a:solidFill>
                <a:latin typeface="新宋体" panose="02010609030101010101" pitchFamily="49" charset="-122"/>
                <a:ea typeface="新宋体" panose="02010609030101010101" pitchFamily="49" charset="-122"/>
              </a:rPr>
              <a:t>对</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13" name="矩形 12"/>
          <p:cNvSpPr/>
          <p:nvPr/>
        </p:nvSpPr>
        <p:spPr>
          <a:xfrm>
            <a:off x="3203619" y="2522788"/>
            <a:ext cx="204094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“还于旧都”</a:t>
            </a:r>
            <a:endParaRPr lang="zh-CN" altLang="en-US" sz="2400" dirty="0"/>
          </a:p>
        </p:txBody>
      </p:sp>
      <p:sp>
        <p:nvSpPr>
          <p:cNvPr id="14" name="矩形 13"/>
          <p:cNvSpPr/>
          <p:nvPr/>
        </p:nvSpPr>
        <p:spPr>
          <a:xfrm>
            <a:off x="7474387" y="2522788"/>
            <a:ext cx="494046" cy="461665"/>
          </a:xfrm>
          <a:prstGeom prst="rect">
            <a:avLst/>
          </a:prstGeom>
        </p:spPr>
        <p:txBody>
          <a:bodyPr wrap="none">
            <a:spAutoFit/>
          </a:bodyPr>
          <a:lstStyle/>
          <a:p>
            <a:r>
              <a:rPr lang="zh-CN" altLang="en-US" sz="2400" b="1" dirty="0">
                <a:solidFill>
                  <a:srgbClr val="C00000"/>
                </a:solidFill>
                <a:latin typeface="新宋体" panose="02010609030101010101" pitchFamily="49" charset="-122"/>
                <a:ea typeface="新宋体" panose="02010609030101010101" pitchFamily="49" charset="-122"/>
              </a:rPr>
              <a:t>到</a:t>
            </a:r>
            <a:endParaRPr lang="zh-CN" altLang="en-US" sz="2400" b="1" dirty="0">
              <a:solidFill>
                <a:srgbClr val="C00000"/>
              </a:solidFill>
              <a:latin typeface="新宋体" panose="02010609030101010101" pitchFamily="49" charset="-122"/>
              <a:ea typeface="新宋体" panose="02010609030101010101" pitchFamily="49" charset="-122"/>
            </a:endParaRPr>
          </a:p>
        </p:txBody>
      </p:sp>
      <p:sp>
        <p:nvSpPr>
          <p:cNvPr id="15" name="矩形 14"/>
          <p:cNvSpPr/>
          <p:nvPr/>
        </p:nvSpPr>
        <p:spPr>
          <a:xfrm>
            <a:off x="2552084" y="1870302"/>
            <a:ext cx="545342" cy="523220"/>
          </a:xfrm>
          <a:prstGeom prst="rect">
            <a:avLst/>
          </a:prstGeom>
        </p:spPr>
        <p:txBody>
          <a:bodyPr wrap="none">
            <a:spAutoFit/>
          </a:bodyPr>
          <a:lstStyle/>
          <a:p>
            <a:pPr algn="ctr"/>
            <a:r>
              <a:rPr lang="zh-CN" altLang="en-US" sz="2800" b="1" dirty="0">
                <a:solidFill>
                  <a:srgbClr val="C00000"/>
                </a:solidFill>
                <a:latin typeface="新宋体" panose="02010609030101010101" pitchFamily="49" charset="-122"/>
                <a:ea typeface="新宋体" panose="02010609030101010101" pitchFamily="49" charset="-122"/>
              </a:rPr>
              <a:t>于</a:t>
            </a:r>
            <a:endParaRPr lang="zh-CN" altLang="en-US" sz="2800" b="1" dirty="0">
              <a:solidFill>
                <a:srgbClr val="C00000"/>
              </a:solidFill>
              <a:latin typeface="新宋体" panose="02010609030101010101" pitchFamily="49" charset="-122"/>
              <a:ea typeface="新宋体" panose="02010609030101010101" pitchFamily="49" charset="-122"/>
            </a:endParaRPr>
          </a:p>
        </p:txBody>
      </p:sp>
      <p:sp>
        <p:nvSpPr>
          <p:cNvPr id="16" name="矩形 15"/>
          <p:cNvSpPr/>
          <p:nvPr/>
        </p:nvSpPr>
        <p:spPr>
          <a:xfrm>
            <a:off x="3203619" y="2984453"/>
            <a:ext cx="296908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“咨臣以当世之事”</a:t>
            </a:r>
            <a:endParaRPr lang="zh-CN" altLang="en-US" sz="2400" dirty="0"/>
          </a:p>
        </p:txBody>
      </p:sp>
      <p:sp>
        <p:nvSpPr>
          <p:cNvPr id="17" name="矩形 16"/>
          <p:cNvSpPr/>
          <p:nvPr/>
        </p:nvSpPr>
        <p:spPr>
          <a:xfrm>
            <a:off x="7413087" y="3020603"/>
            <a:ext cx="1112805"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用，拿</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18" name="矩形 17"/>
          <p:cNvSpPr/>
          <p:nvPr/>
        </p:nvSpPr>
        <p:spPr>
          <a:xfrm>
            <a:off x="3127439" y="3395233"/>
            <a:ext cx="2659702"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“以光先帝遗德”</a:t>
            </a:r>
            <a:endParaRPr lang="zh-CN" altLang="en-US" sz="2400" dirty="0"/>
          </a:p>
        </p:txBody>
      </p:sp>
      <p:sp>
        <p:nvSpPr>
          <p:cNvPr id="19" name="矩形 18"/>
          <p:cNvSpPr/>
          <p:nvPr/>
        </p:nvSpPr>
        <p:spPr>
          <a:xfrm>
            <a:off x="7455612" y="3502691"/>
            <a:ext cx="803425"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用来</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20" name="矩形 19"/>
          <p:cNvSpPr/>
          <p:nvPr/>
        </p:nvSpPr>
        <p:spPr>
          <a:xfrm>
            <a:off x="3192213" y="3786324"/>
            <a:ext cx="2659702"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“以塞忠谏之路”</a:t>
            </a:r>
            <a:endParaRPr lang="zh-CN" altLang="en-US" sz="2400" dirty="0"/>
          </a:p>
        </p:txBody>
      </p:sp>
      <p:sp>
        <p:nvSpPr>
          <p:cNvPr id="21" name="矩形 20"/>
          <p:cNvSpPr/>
          <p:nvPr/>
        </p:nvSpPr>
        <p:spPr>
          <a:xfrm>
            <a:off x="7442785" y="3984558"/>
            <a:ext cx="891627" cy="461665"/>
          </a:xfrm>
          <a:prstGeom prst="rect">
            <a:avLst/>
          </a:prstGeom>
        </p:spPr>
        <p:txBody>
          <a:bodyPr wrap="squar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以致</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22" name="矩形 21"/>
          <p:cNvSpPr/>
          <p:nvPr/>
        </p:nvSpPr>
        <p:spPr>
          <a:xfrm>
            <a:off x="3192213" y="4256949"/>
            <a:ext cx="204094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“受命以来”</a:t>
            </a:r>
            <a:endParaRPr lang="zh-CN" altLang="en-US" sz="2400" dirty="0"/>
          </a:p>
        </p:txBody>
      </p:sp>
      <p:sp>
        <p:nvSpPr>
          <p:cNvPr id="23" name="矩形 22"/>
          <p:cNvSpPr/>
          <p:nvPr/>
        </p:nvSpPr>
        <p:spPr>
          <a:xfrm>
            <a:off x="7442785" y="4384516"/>
            <a:ext cx="2969083"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表时间、地域等界限</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24" name="矩形 23"/>
          <p:cNvSpPr/>
          <p:nvPr/>
        </p:nvSpPr>
        <p:spPr>
          <a:xfrm>
            <a:off x="3192213" y="4692651"/>
            <a:ext cx="296908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“愚以为宫中之事”</a:t>
            </a:r>
            <a:endParaRPr lang="zh-CN" altLang="en-US" sz="2400" dirty="0"/>
          </a:p>
        </p:txBody>
      </p:sp>
      <p:sp>
        <p:nvSpPr>
          <p:cNvPr id="25" name="矩形 24"/>
          <p:cNvSpPr/>
          <p:nvPr/>
        </p:nvSpPr>
        <p:spPr>
          <a:xfrm>
            <a:off x="7486885" y="4793627"/>
            <a:ext cx="803425"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认为</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26" name="矩形 25"/>
          <p:cNvSpPr/>
          <p:nvPr/>
        </p:nvSpPr>
        <p:spPr>
          <a:xfrm>
            <a:off x="3193851" y="5153717"/>
            <a:ext cx="2659702"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“寄臣以大事也”</a:t>
            </a:r>
            <a:endParaRPr lang="zh-CN" altLang="en-US" sz="2400" dirty="0"/>
          </a:p>
        </p:txBody>
      </p:sp>
      <p:sp>
        <p:nvSpPr>
          <p:cNvPr id="27" name="矩形 26"/>
          <p:cNvSpPr/>
          <p:nvPr/>
        </p:nvSpPr>
        <p:spPr>
          <a:xfrm>
            <a:off x="7468713" y="5227869"/>
            <a:ext cx="1422184"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介词，把</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28" name="矩形 27"/>
          <p:cNvSpPr/>
          <p:nvPr/>
        </p:nvSpPr>
        <p:spPr>
          <a:xfrm>
            <a:off x="3178964" y="5553670"/>
            <a:ext cx="2969083" cy="461665"/>
          </a:xfrm>
          <a:prstGeom prst="rect">
            <a:avLst/>
          </a:prstGeom>
        </p:spPr>
        <p:txBody>
          <a:bodyPr wrap="none">
            <a:spAutoFit/>
          </a:bodyPr>
          <a:lstStyle/>
          <a:p>
            <a:r>
              <a:rPr lang="zh-CN" altLang="en-US" sz="2400" b="1" dirty="0" smtClean="0">
                <a:solidFill>
                  <a:srgbClr val="0000FF"/>
                </a:solidFill>
                <a:latin typeface="新宋体" panose="02010609030101010101" pitchFamily="49" charset="-122"/>
                <a:ea typeface="新宋体" panose="02010609030101010101" pitchFamily="49" charset="-122"/>
              </a:rPr>
              <a:t>“先帝不以臣卑鄙”</a:t>
            </a:r>
            <a:endParaRPr lang="zh-CN" altLang="en-US" sz="2400" dirty="0"/>
          </a:p>
        </p:txBody>
      </p:sp>
      <p:sp>
        <p:nvSpPr>
          <p:cNvPr id="29" name="矩形 28"/>
          <p:cNvSpPr/>
          <p:nvPr/>
        </p:nvSpPr>
        <p:spPr>
          <a:xfrm>
            <a:off x="7442785" y="5658303"/>
            <a:ext cx="1422184" cy="461665"/>
          </a:xfrm>
          <a:prstGeom prst="rect">
            <a:avLst/>
          </a:prstGeom>
        </p:spPr>
        <p:txBody>
          <a:bodyPr wrap="none">
            <a:spAutoFit/>
          </a:bodyPr>
          <a:lstStyle/>
          <a:p>
            <a:r>
              <a:rPr lang="zh-CN" altLang="en-US" sz="2400" b="1" dirty="0" smtClean="0">
                <a:solidFill>
                  <a:srgbClr val="C00000"/>
                </a:solidFill>
                <a:latin typeface="新宋体" panose="02010609030101010101" pitchFamily="49" charset="-122"/>
                <a:ea typeface="新宋体" panose="02010609030101010101" pitchFamily="49" charset="-122"/>
              </a:rPr>
              <a:t>介词，因</a:t>
            </a:r>
            <a:endParaRPr lang="zh-CN" altLang="en-US" sz="2400" b="1" dirty="0" smtClean="0">
              <a:solidFill>
                <a:srgbClr val="C00000"/>
              </a:solidFill>
              <a:latin typeface="新宋体" panose="02010609030101010101" pitchFamily="49" charset="-122"/>
              <a:ea typeface="新宋体" panose="02010609030101010101" pitchFamily="49" charset="-122"/>
            </a:endParaRPr>
          </a:p>
        </p:txBody>
      </p:sp>
      <p:sp>
        <p:nvSpPr>
          <p:cNvPr id="30" name="矩形 29"/>
          <p:cNvSpPr/>
          <p:nvPr/>
        </p:nvSpPr>
        <p:spPr>
          <a:xfrm>
            <a:off x="2444551" y="4122906"/>
            <a:ext cx="545342" cy="523220"/>
          </a:xfrm>
          <a:prstGeom prst="rect">
            <a:avLst/>
          </a:prstGeom>
        </p:spPr>
        <p:txBody>
          <a:bodyPr wrap="none">
            <a:spAutoFit/>
          </a:bodyPr>
          <a:lstStyle/>
          <a:p>
            <a:pPr algn="ctr"/>
            <a:r>
              <a:rPr lang="zh-CN" altLang="en-US" sz="2800" b="1" dirty="0" smtClean="0">
                <a:solidFill>
                  <a:srgbClr val="C00000"/>
                </a:solidFill>
                <a:latin typeface="新宋体" panose="02010609030101010101" pitchFamily="49" charset="-122"/>
                <a:ea typeface="新宋体" panose="02010609030101010101" pitchFamily="49" charset="-122"/>
              </a:rPr>
              <a:t>以</a:t>
            </a:r>
            <a:endParaRPr lang="zh-CN" altLang="en-US" sz="2800" b="1" dirty="0" smtClean="0">
              <a:solidFill>
                <a:srgbClr val="C00000"/>
              </a:solidFill>
              <a:latin typeface="新宋体" panose="02010609030101010101" pitchFamily="49" charset="-122"/>
              <a:ea typeface="新宋体" panose="02010609030101010101" pitchFamily="49" charset="-122"/>
            </a:endParaRPr>
          </a:p>
        </p:txBody>
      </p:sp>
      <p:sp>
        <p:nvSpPr>
          <p:cNvPr id="31" name="左大括号 30"/>
          <p:cNvSpPr/>
          <p:nvPr/>
        </p:nvSpPr>
        <p:spPr>
          <a:xfrm>
            <a:off x="3097426" y="535584"/>
            <a:ext cx="273734" cy="5976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241" name="左大括号 138240"/>
          <p:cNvSpPr/>
          <p:nvPr/>
        </p:nvSpPr>
        <p:spPr>
          <a:xfrm>
            <a:off x="3097427" y="1422088"/>
            <a:ext cx="273734" cy="1331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242" name="左大括号 138241"/>
          <p:cNvSpPr/>
          <p:nvPr/>
        </p:nvSpPr>
        <p:spPr>
          <a:xfrm>
            <a:off x="2989893" y="3098582"/>
            <a:ext cx="427452" cy="27783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wipe(down)">
                                      <p:cBhvr>
                                        <p:cTn id="7" dur="580">
                                          <p:stCondLst>
                                            <p:cond delay="0"/>
                                          </p:stCondLst>
                                        </p:cTn>
                                        <p:tgtEl>
                                          <p:spTgt spid="44049"/>
                                        </p:tgtEl>
                                      </p:cBhvr>
                                    </p:animEffect>
                                    <p:anim calcmode="lin" valueType="num">
                                      <p:cBhvr>
                                        <p:cTn id="8" dur="1822" tmFilter="0,0; 0.14,0.36; 0.43,0.73; 0.71,0.91; 1.0,1.0">
                                          <p:stCondLst>
                                            <p:cond delay="0"/>
                                          </p:stCondLst>
                                        </p:cTn>
                                        <p:tgtEl>
                                          <p:spTgt spid="44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49"/>
                                        </p:tgtEl>
                                      </p:cBhvr>
                                      <p:to x="100000" y="60000"/>
                                    </p:animScale>
                                    <p:animScale>
                                      <p:cBhvr>
                                        <p:cTn id="14" dur="166" decel="50000">
                                          <p:stCondLst>
                                            <p:cond delay="676"/>
                                          </p:stCondLst>
                                        </p:cTn>
                                        <p:tgtEl>
                                          <p:spTgt spid="44049"/>
                                        </p:tgtEl>
                                      </p:cBhvr>
                                      <p:to x="100000" y="100000"/>
                                    </p:animScale>
                                    <p:animScale>
                                      <p:cBhvr>
                                        <p:cTn id="15" dur="26">
                                          <p:stCondLst>
                                            <p:cond delay="1312"/>
                                          </p:stCondLst>
                                        </p:cTn>
                                        <p:tgtEl>
                                          <p:spTgt spid="44049"/>
                                        </p:tgtEl>
                                      </p:cBhvr>
                                      <p:to x="100000" y="80000"/>
                                    </p:animScale>
                                    <p:animScale>
                                      <p:cBhvr>
                                        <p:cTn id="16" dur="166" decel="50000">
                                          <p:stCondLst>
                                            <p:cond delay="1338"/>
                                          </p:stCondLst>
                                        </p:cTn>
                                        <p:tgtEl>
                                          <p:spTgt spid="44049"/>
                                        </p:tgtEl>
                                      </p:cBhvr>
                                      <p:to x="100000" y="100000"/>
                                    </p:animScale>
                                    <p:animScale>
                                      <p:cBhvr>
                                        <p:cTn id="17" dur="26">
                                          <p:stCondLst>
                                            <p:cond delay="1642"/>
                                          </p:stCondLst>
                                        </p:cTn>
                                        <p:tgtEl>
                                          <p:spTgt spid="44049"/>
                                        </p:tgtEl>
                                      </p:cBhvr>
                                      <p:to x="100000" y="90000"/>
                                    </p:animScale>
                                    <p:animScale>
                                      <p:cBhvr>
                                        <p:cTn id="18" dur="166" decel="50000">
                                          <p:stCondLst>
                                            <p:cond delay="1668"/>
                                          </p:stCondLst>
                                        </p:cTn>
                                        <p:tgtEl>
                                          <p:spTgt spid="44049"/>
                                        </p:tgtEl>
                                      </p:cBhvr>
                                      <p:to x="100000" y="100000"/>
                                    </p:animScale>
                                    <p:animScale>
                                      <p:cBhvr>
                                        <p:cTn id="19" dur="26">
                                          <p:stCondLst>
                                            <p:cond delay="1808"/>
                                          </p:stCondLst>
                                        </p:cTn>
                                        <p:tgtEl>
                                          <p:spTgt spid="44049"/>
                                        </p:tgtEl>
                                      </p:cBhvr>
                                      <p:to x="100000" y="95000"/>
                                    </p:animScale>
                                    <p:animScale>
                                      <p:cBhvr>
                                        <p:cTn id="20" dur="166" decel="50000">
                                          <p:stCondLst>
                                            <p:cond delay="1834"/>
                                          </p:stCondLst>
                                        </p:cTn>
                                        <p:tgtEl>
                                          <p:spTgt spid="44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heel(1)">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anim calcmode="lin" valueType="num">
                                      <p:cBhvr>
                                        <p:cTn id="47" dur="2000" fill="hold"/>
                                        <p:tgtEl>
                                          <p:spTgt spid="3"/>
                                        </p:tgtEl>
                                        <p:attrNameLst>
                                          <p:attrName>ppt_w</p:attrName>
                                        </p:attrNameLst>
                                      </p:cBhvr>
                                      <p:tavLst>
                                        <p:tav tm="0" fmla="#ppt_w*sin(2.5*pi*$)">
                                          <p:val>
                                            <p:fltVal val="0"/>
                                          </p:val>
                                        </p:tav>
                                        <p:tav tm="100000">
                                          <p:val>
                                            <p:fltVal val="1"/>
                                          </p:val>
                                        </p:tav>
                                      </p:tavLst>
                                    </p:anim>
                                    <p:anim calcmode="lin" valueType="num">
                                      <p:cBhvr>
                                        <p:cTn id="48"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000"/>
                                        <p:tgtEl>
                                          <p:spTgt spid="5"/>
                                        </p:tgtEl>
                                      </p:cBhvr>
                                    </p:animEffect>
                                    <p:anim calcmode="lin" valueType="num">
                                      <p:cBhvr>
                                        <p:cTn id="54" dur="2000" fill="hold"/>
                                        <p:tgtEl>
                                          <p:spTgt spid="5"/>
                                        </p:tgtEl>
                                        <p:attrNameLst>
                                          <p:attrName>ppt_w</p:attrName>
                                        </p:attrNameLst>
                                      </p:cBhvr>
                                      <p:tavLst>
                                        <p:tav tm="0" fmla="#ppt_w*sin(2.5*pi*$)">
                                          <p:val>
                                            <p:fltVal val="0"/>
                                          </p:val>
                                        </p:tav>
                                        <p:tav tm="100000">
                                          <p:val>
                                            <p:fltVal val="1"/>
                                          </p:val>
                                        </p:tav>
                                      </p:tavLst>
                                    </p:anim>
                                    <p:anim calcmode="lin" valueType="num">
                                      <p:cBhvr>
                                        <p:cTn id="5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2000"/>
                                        <p:tgtEl>
                                          <p:spTgt spid="8"/>
                                        </p:tgtEl>
                                      </p:cBhvr>
                                    </p:animEffect>
                                    <p:anim calcmode="lin" valueType="num">
                                      <p:cBhvr>
                                        <p:cTn id="85" dur="2000" fill="hold"/>
                                        <p:tgtEl>
                                          <p:spTgt spid="8"/>
                                        </p:tgtEl>
                                        <p:attrNameLst>
                                          <p:attrName>ppt_w</p:attrName>
                                        </p:attrNameLst>
                                      </p:cBhvr>
                                      <p:tavLst>
                                        <p:tav tm="0" fmla="#ppt_w*sin(2.5*pi*$)">
                                          <p:val>
                                            <p:fltVal val="0"/>
                                          </p:val>
                                        </p:tav>
                                        <p:tav tm="100000">
                                          <p:val>
                                            <p:fltVal val="1"/>
                                          </p:val>
                                        </p:tav>
                                      </p:tavLst>
                                    </p:anim>
                                    <p:anim calcmode="lin" valueType="num">
                                      <p:cBhvr>
                                        <p:cTn id="8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2000"/>
                                        <p:tgtEl>
                                          <p:spTgt spid="10"/>
                                        </p:tgtEl>
                                      </p:cBhvr>
                                    </p:animEffect>
                                    <p:anim calcmode="lin" valueType="num">
                                      <p:cBhvr>
                                        <p:cTn id="98" dur="2000" fill="hold"/>
                                        <p:tgtEl>
                                          <p:spTgt spid="10"/>
                                        </p:tgtEl>
                                        <p:attrNameLst>
                                          <p:attrName>ppt_w</p:attrName>
                                        </p:attrNameLst>
                                      </p:cBhvr>
                                      <p:tavLst>
                                        <p:tav tm="0" fmla="#ppt_w*sin(2.5*pi*$)">
                                          <p:val>
                                            <p:fltVal val="0"/>
                                          </p:val>
                                        </p:tav>
                                        <p:tav tm="100000">
                                          <p:val>
                                            <p:fltVal val="1"/>
                                          </p:val>
                                        </p:tav>
                                      </p:tavLst>
                                    </p:anim>
                                    <p:anim calcmode="lin" valueType="num">
                                      <p:cBhvr>
                                        <p:cTn id="9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2000"/>
                                        <p:tgtEl>
                                          <p:spTgt spid="12"/>
                                        </p:tgtEl>
                                      </p:cBhvr>
                                    </p:animEffect>
                                    <p:anim calcmode="lin" valueType="num">
                                      <p:cBhvr>
                                        <p:cTn id="111" dur="2000" fill="hold"/>
                                        <p:tgtEl>
                                          <p:spTgt spid="12"/>
                                        </p:tgtEl>
                                        <p:attrNameLst>
                                          <p:attrName>ppt_w</p:attrName>
                                        </p:attrNameLst>
                                      </p:cBhvr>
                                      <p:tavLst>
                                        <p:tav tm="0" fmla="#ppt_w*sin(2.5*pi*$)">
                                          <p:val>
                                            <p:fltVal val="0"/>
                                          </p:val>
                                        </p:tav>
                                        <p:tav tm="100000">
                                          <p:val>
                                            <p:fltVal val="1"/>
                                          </p:val>
                                        </p:tav>
                                      </p:tavLst>
                                    </p:anim>
                                    <p:anim calcmode="lin" valueType="num">
                                      <p:cBhvr>
                                        <p:cTn id="11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5"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2000"/>
                                        <p:tgtEl>
                                          <p:spTgt spid="14"/>
                                        </p:tgtEl>
                                      </p:cBhvr>
                                    </p:animEffect>
                                    <p:anim calcmode="lin" valueType="num">
                                      <p:cBhvr>
                                        <p:cTn id="124" dur="2000" fill="hold"/>
                                        <p:tgtEl>
                                          <p:spTgt spid="14"/>
                                        </p:tgtEl>
                                        <p:attrNameLst>
                                          <p:attrName>ppt_w</p:attrName>
                                        </p:attrNameLst>
                                      </p:cBhvr>
                                      <p:tavLst>
                                        <p:tav tm="0" fmla="#ppt_w*sin(2.5*pi*$)">
                                          <p:val>
                                            <p:fltVal val="0"/>
                                          </p:val>
                                        </p:tav>
                                        <p:tav tm="100000">
                                          <p:val>
                                            <p:fltVal val="1"/>
                                          </p:val>
                                        </p:tav>
                                      </p:tavLst>
                                    </p:anim>
                                    <p:anim calcmode="lin" valueType="num">
                                      <p:cBhvr>
                                        <p:cTn id="12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grpId="0" nodeType="clickEffect">
                                  <p:stCondLst>
                                    <p:cond delay="0"/>
                                  </p:stCondLst>
                                  <p:childTnLst>
                                    <p:set>
                                      <p:cBhvr>
                                        <p:cTn id="129" dur="1" fill="hold">
                                          <p:stCondLst>
                                            <p:cond delay="0"/>
                                          </p:stCondLst>
                                        </p:cTn>
                                        <p:tgtEl>
                                          <p:spTgt spid="138241"/>
                                        </p:tgtEl>
                                        <p:attrNameLst>
                                          <p:attrName>style.visibility</p:attrName>
                                        </p:attrNameLst>
                                      </p:cBhvr>
                                      <p:to>
                                        <p:strVal val="visible"/>
                                      </p:to>
                                    </p:set>
                                    <p:animEffect transition="in" filter="circle(in)">
                                      <p:cBhvr>
                                        <p:cTn id="130" dur="2000"/>
                                        <p:tgtEl>
                                          <p:spTgt spid="138241"/>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wipe(down)">
                                      <p:cBhvr>
                                        <p:cTn id="135" dur="580">
                                          <p:stCondLst>
                                            <p:cond delay="0"/>
                                          </p:stCondLst>
                                        </p:cTn>
                                        <p:tgtEl>
                                          <p:spTgt spid="30"/>
                                        </p:tgtEl>
                                      </p:cBhvr>
                                    </p:animEffect>
                                    <p:anim calcmode="lin" valueType="num">
                                      <p:cBhvr>
                                        <p:cTn id="13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41" dur="26">
                                          <p:stCondLst>
                                            <p:cond delay="650"/>
                                          </p:stCondLst>
                                        </p:cTn>
                                        <p:tgtEl>
                                          <p:spTgt spid="30"/>
                                        </p:tgtEl>
                                      </p:cBhvr>
                                      <p:to x="100000" y="60000"/>
                                    </p:animScale>
                                    <p:animScale>
                                      <p:cBhvr>
                                        <p:cTn id="142" dur="166" decel="50000">
                                          <p:stCondLst>
                                            <p:cond delay="676"/>
                                          </p:stCondLst>
                                        </p:cTn>
                                        <p:tgtEl>
                                          <p:spTgt spid="30"/>
                                        </p:tgtEl>
                                      </p:cBhvr>
                                      <p:to x="100000" y="100000"/>
                                    </p:animScale>
                                    <p:animScale>
                                      <p:cBhvr>
                                        <p:cTn id="143" dur="26">
                                          <p:stCondLst>
                                            <p:cond delay="1312"/>
                                          </p:stCondLst>
                                        </p:cTn>
                                        <p:tgtEl>
                                          <p:spTgt spid="30"/>
                                        </p:tgtEl>
                                      </p:cBhvr>
                                      <p:to x="100000" y="80000"/>
                                    </p:animScale>
                                    <p:animScale>
                                      <p:cBhvr>
                                        <p:cTn id="144" dur="166" decel="50000">
                                          <p:stCondLst>
                                            <p:cond delay="1338"/>
                                          </p:stCondLst>
                                        </p:cTn>
                                        <p:tgtEl>
                                          <p:spTgt spid="30"/>
                                        </p:tgtEl>
                                      </p:cBhvr>
                                      <p:to x="100000" y="100000"/>
                                    </p:animScale>
                                    <p:animScale>
                                      <p:cBhvr>
                                        <p:cTn id="145" dur="26">
                                          <p:stCondLst>
                                            <p:cond delay="1642"/>
                                          </p:stCondLst>
                                        </p:cTn>
                                        <p:tgtEl>
                                          <p:spTgt spid="30"/>
                                        </p:tgtEl>
                                      </p:cBhvr>
                                      <p:to x="100000" y="90000"/>
                                    </p:animScale>
                                    <p:animScale>
                                      <p:cBhvr>
                                        <p:cTn id="146" dur="166" decel="50000">
                                          <p:stCondLst>
                                            <p:cond delay="1668"/>
                                          </p:stCondLst>
                                        </p:cTn>
                                        <p:tgtEl>
                                          <p:spTgt spid="30"/>
                                        </p:tgtEl>
                                      </p:cBhvr>
                                      <p:to x="100000" y="100000"/>
                                    </p:animScale>
                                    <p:animScale>
                                      <p:cBhvr>
                                        <p:cTn id="147" dur="26">
                                          <p:stCondLst>
                                            <p:cond delay="1808"/>
                                          </p:stCondLst>
                                        </p:cTn>
                                        <p:tgtEl>
                                          <p:spTgt spid="30"/>
                                        </p:tgtEl>
                                      </p:cBhvr>
                                      <p:to x="100000" y="95000"/>
                                    </p:animScale>
                                    <p:animScale>
                                      <p:cBhvr>
                                        <p:cTn id="148" dur="166" decel="50000">
                                          <p:stCondLst>
                                            <p:cond delay="1834"/>
                                          </p:stCondLst>
                                        </p:cTn>
                                        <p:tgtEl>
                                          <p:spTgt spid="30"/>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circle(in)">
                                      <p:cBhvr>
                                        <p:cTn id="153" dur="2000"/>
                                        <p:tgtEl>
                                          <p:spTgt spid="16"/>
                                        </p:tgtEl>
                                      </p:cBhvr>
                                    </p:animEffect>
                                  </p:childTnLst>
                                </p:cTn>
                              </p:par>
                            </p:childTnLst>
                          </p:cTn>
                        </p:par>
                      </p:childTnLst>
                    </p:cTn>
                  </p:par>
                  <p:par>
                    <p:cTn id="154" fill="hold">
                      <p:stCondLst>
                        <p:cond delay="indefinite"/>
                      </p:stCondLst>
                      <p:childTnLst>
                        <p:par>
                          <p:cTn id="155" fill="hold">
                            <p:stCondLst>
                              <p:cond delay="0"/>
                            </p:stCondLst>
                            <p:childTnLst>
                              <p:par>
                                <p:cTn id="156" presetID="21" presetClass="entr" presetSubtype="1" fill="hold" grpId="0" nodeType="clickEffect">
                                  <p:stCondLst>
                                    <p:cond delay="0"/>
                                  </p:stCondLst>
                                  <p:childTnLst>
                                    <p:set>
                                      <p:cBhvr>
                                        <p:cTn id="157" dur="1" fill="hold">
                                          <p:stCondLst>
                                            <p:cond delay="0"/>
                                          </p:stCondLst>
                                        </p:cTn>
                                        <p:tgtEl>
                                          <p:spTgt spid="17"/>
                                        </p:tgtEl>
                                        <p:attrNameLst>
                                          <p:attrName>style.visibility</p:attrName>
                                        </p:attrNameLst>
                                      </p:cBhvr>
                                      <p:to>
                                        <p:strVal val="visible"/>
                                      </p:to>
                                    </p:set>
                                    <p:animEffect transition="in" filter="wheel(1)">
                                      <p:cBhvr>
                                        <p:cTn id="158" dur="2000"/>
                                        <p:tgtEl>
                                          <p:spTgt spid="17"/>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grpId="0" nodeType="clickEffect">
                                  <p:stCondLst>
                                    <p:cond delay="0"/>
                                  </p:stCondLst>
                                  <p:childTnLst>
                                    <p:set>
                                      <p:cBhvr>
                                        <p:cTn id="162" dur="1" fill="hold">
                                          <p:stCondLst>
                                            <p:cond delay="0"/>
                                          </p:stCondLst>
                                        </p:cTn>
                                        <p:tgtEl>
                                          <p:spTgt spid="18"/>
                                        </p:tgtEl>
                                        <p:attrNameLst>
                                          <p:attrName>style.visibility</p:attrName>
                                        </p:attrNameLst>
                                      </p:cBhvr>
                                      <p:to>
                                        <p:strVal val="visible"/>
                                      </p:to>
                                    </p:set>
                                    <p:animEffect transition="in" filter="circle(in)">
                                      <p:cBhvr>
                                        <p:cTn id="163" dur="2000"/>
                                        <p:tgtEl>
                                          <p:spTgt spid="18"/>
                                        </p:tgtEl>
                                      </p:cBhvr>
                                    </p:animEffect>
                                  </p:childTnLst>
                                </p:cTn>
                              </p:par>
                            </p:childTnLst>
                          </p:cTn>
                        </p:par>
                      </p:childTnLst>
                    </p:cTn>
                  </p:par>
                  <p:par>
                    <p:cTn id="164" fill="hold">
                      <p:stCondLst>
                        <p:cond delay="indefinite"/>
                      </p:stCondLst>
                      <p:childTnLst>
                        <p:par>
                          <p:cTn id="165" fill="hold">
                            <p:stCondLst>
                              <p:cond delay="0"/>
                            </p:stCondLst>
                            <p:childTnLst>
                              <p:par>
                                <p:cTn id="166" presetID="21" presetClass="entr" presetSubtype="1" fill="hold" grpId="0" nodeType="clickEffect">
                                  <p:stCondLst>
                                    <p:cond delay="0"/>
                                  </p:stCondLst>
                                  <p:childTnLst>
                                    <p:set>
                                      <p:cBhvr>
                                        <p:cTn id="167" dur="1" fill="hold">
                                          <p:stCondLst>
                                            <p:cond delay="0"/>
                                          </p:stCondLst>
                                        </p:cTn>
                                        <p:tgtEl>
                                          <p:spTgt spid="19"/>
                                        </p:tgtEl>
                                        <p:attrNameLst>
                                          <p:attrName>style.visibility</p:attrName>
                                        </p:attrNameLst>
                                      </p:cBhvr>
                                      <p:to>
                                        <p:strVal val="visible"/>
                                      </p:to>
                                    </p:set>
                                    <p:animEffect transition="in" filter="wheel(1)">
                                      <p:cBhvr>
                                        <p:cTn id="168" dur="2000"/>
                                        <p:tgtEl>
                                          <p:spTgt spid="19"/>
                                        </p:tgtEl>
                                      </p:cBhvr>
                                    </p:animEffect>
                                  </p:childTnLst>
                                </p:cTn>
                              </p:par>
                            </p:childTnLst>
                          </p:cTn>
                        </p:par>
                      </p:childTnLst>
                    </p:cTn>
                  </p:par>
                  <p:par>
                    <p:cTn id="169" fill="hold">
                      <p:stCondLst>
                        <p:cond delay="indefinite"/>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20"/>
                                        </p:tgtEl>
                                        <p:attrNameLst>
                                          <p:attrName>style.visibility</p:attrName>
                                        </p:attrNameLst>
                                      </p:cBhvr>
                                      <p:to>
                                        <p:strVal val="visible"/>
                                      </p:to>
                                    </p:set>
                                    <p:animEffect transition="in" filter="circle(in)">
                                      <p:cBhvr>
                                        <p:cTn id="173" dur="2000"/>
                                        <p:tgtEl>
                                          <p:spTgt spid="20"/>
                                        </p:tgtEl>
                                      </p:cBhvr>
                                    </p:animEffect>
                                  </p:childTnLst>
                                </p:cTn>
                              </p:par>
                            </p:childTnLst>
                          </p:cTn>
                        </p:par>
                      </p:childTnLst>
                    </p:cTn>
                  </p:par>
                  <p:par>
                    <p:cTn id="174" fill="hold">
                      <p:stCondLst>
                        <p:cond delay="indefinite"/>
                      </p:stCondLst>
                      <p:childTnLst>
                        <p:par>
                          <p:cTn id="175" fill="hold">
                            <p:stCondLst>
                              <p:cond delay="0"/>
                            </p:stCondLst>
                            <p:childTnLst>
                              <p:par>
                                <p:cTn id="176" presetID="21" presetClass="entr" presetSubtype="1" fill="hold" grpId="0" nodeType="click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wheel(1)">
                                      <p:cBhvr>
                                        <p:cTn id="178" dur="2000"/>
                                        <p:tgtEl>
                                          <p:spTgt spid="21"/>
                                        </p:tgtEl>
                                      </p:cBhvr>
                                    </p:animEffect>
                                  </p:childTnLst>
                                </p:cTn>
                              </p:par>
                            </p:childTnLst>
                          </p:cTn>
                        </p:par>
                      </p:childTnLst>
                    </p:cTn>
                  </p:par>
                  <p:par>
                    <p:cTn id="179" fill="hold">
                      <p:stCondLst>
                        <p:cond delay="indefinite"/>
                      </p:stCondLst>
                      <p:childTnLst>
                        <p:par>
                          <p:cTn id="180" fill="hold">
                            <p:stCondLst>
                              <p:cond delay="0"/>
                            </p:stCondLst>
                            <p:childTnLst>
                              <p:par>
                                <p:cTn id="181" presetID="6" presetClass="entr" presetSubtype="16" fill="hold" grpId="0"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circle(in)">
                                      <p:cBhvr>
                                        <p:cTn id="183" dur="2000"/>
                                        <p:tgtEl>
                                          <p:spTgt spid="22"/>
                                        </p:tgtEl>
                                      </p:cBhvr>
                                    </p:animEffect>
                                  </p:childTnLst>
                                </p:cTn>
                              </p:par>
                            </p:childTnLst>
                          </p:cTn>
                        </p:par>
                      </p:childTnLst>
                    </p:cTn>
                  </p:par>
                  <p:par>
                    <p:cTn id="184" fill="hold">
                      <p:stCondLst>
                        <p:cond delay="indefinite"/>
                      </p:stCondLst>
                      <p:childTnLst>
                        <p:par>
                          <p:cTn id="185" fill="hold">
                            <p:stCondLst>
                              <p:cond delay="0"/>
                            </p:stCondLst>
                            <p:childTnLst>
                              <p:par>
                                <p:cTn id="186" presetID="21" presetClass="entr" presetSubtype="1" fill="hold" grpId="0" nodeType="clickEffect">
                                  <p:stCondLst>
                                    <p:cond delay="0"/>
                                  </p:stCondLst>
                                  <p:childTnLst>
                                    <p:set>
                                      <p:cBhvr>
                                        <p:cTn id="187" dur="1" fill="hold">
                                          <p:stCondLst>
                                            <p:cond delay="0"/>
                                          </p:stCondLst>
                                        </p:cTn>
                                        <p:tgtEl>
                                          <p:spTgt spid="23"/>
                                        </p:tgtEl>
                                        <p:attrNameLst>
                                          <p:attrName>style.visibility</p:attrName>
                                        </p:attrNameLst>
                                      </p:cBhvr>
                                      <p:to>
                                        <p:strVal val="visible"/>
                                      </p:to>
                                    </p:set>
                                    <p:animEffect transition="in" filter="wheel(1)">
                                      <p:cBhvr>
                                        <p:cTn id="188" dur="2000"/>
                                        <p:tgtEl>
                                          <p:spTgt spid="23"/>
                                        </p:tgtEl>
                                      </p:cBhvr>
                                    </p:animEffect>
                                  </p:childTnLst>
                                </p:cTn>
                              </p:par>
                            </p:childTnLst>
                          </p:cTn>
                        </p:par>
                      </p:childTnLst>
                    </p:cTn>
                  </p:par>
                  <p:par>
                    <p:cTn id="189" fill="hold">
                      <p:stCondLst>
                        <p:cond delay="indefinite"/>
                      </p:stCondLst>
                      <p:childTnLst>
                        <p:par>
                          <p:cTn id="190" fill="hold">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24"/>
                                        </p:tgtEl>
                                        <p:attrNameLst>
                                          <p:attrName>style.visibility</p:attrName>
                                        </p:attrNameLst>
                                      </p:cBhvr>
                                      <p:to>
                                        <p:strVal val="visible"/>
                                      </p:to>
                                    </p:set>
                                    <p:animEffect transition="in" filter="circle(in)">
                                      <p:cBhvr>
                                        <p:cTn id="193" dur="2000"/>
                                        <p:tgtEl>
                                          <p:spTgt spid="24"/>
                                        </p:tgtEl>
                                      </p:cBhvr>
                                    </p:animEffect>
                                  </p:childTnLst>
                                </p:cTn>
                              </p:par>
                            </p:childTnLst>
                          </p:cTn>
                        </p:par>
                      </p:childTnLst>
                    </p:cTn>
                  </p:par>
                  <p:par>
                    <p:cTn id="194" fill="hold">
                      <p:stCondLst>
                        <p:cond delay="indefinite"/>
                      </p:stCondLst>
                      <p:childTnLst>
                        <p:par>
                          <p:cTn id="195" fill="hold">
                            <p:stCondLst>
                              <p:cond delay="0"/>
                            </p:stCondLst>
                            <p:childTnLst>
                              <p:par>
                                <p:cTn id="196" presetID="21" presetClass="entr" presetSubtype="1" fill="hold" grpId="0" nodeType="clickEffect">
                                  <p:stCondLst>
                                    <p:cond delay="0"/>
                                  </p:stCondLst>
                                  <p:childTnLst>
                                    <p:set>
                                      <p:cBhvr>
                                        <p:cTn id="197" dur="1" fill="hold">
                                          <p:stCondLst>
                                            <p:cond delay="0"/>
                                          </p:stCondLst>
                                        </p:cTn>
                                        <p:tgtEl>
                                          <p:spTgt spid="25"/>
                                        </p:tgtEl>
                                        <p:attrNameLst>
                                          <p:attrName>style.visibility</p:attrName>
                                        </p:attrNameLst>
                                      </p:cBhvr>
                                      <p:to>
                                        <p:strVal val="visible"/>
                                      </p:to>
                                    </p:set>
                                    <p:animEffect transition="in" filter="wheel(1)">
                                      <p:cBhvr>
                                        <p:cTn id="198" dur="2000"/>
                                        <p:tgtEl>
                                          <p:spTgt spid="25"/>
                                        </p:tgtEl>
                                      </p:cBhvr>
                                    </p:animEffect>
                                  </p:childTnLst>
                                </p:cTn>
                              </p:par>
                            </p:childTnLst>
                          </p:cTn>
                        </p:par>
                      </p:childTnLst>
                    </p:cTn>
                  </p:par>
                  <p:par>
                    <p:cTn id="199" fill="hold">
                      <p:stCondLst>
                        <p:cond delay="indefinite"/>
                      </p:stCondLst>
                      <p:childTnLst>
                        <p:par>
                          <p:cTn id="200" fill="hold">
                            <p:stCondLst>
                              <p:cond delay="0"/>
                            </p:stCondLst>
                            <p:childTnLst>
                              <p:par>
                                <p:cTn id="201" presetID="6" presetClass="entr" presetSubtype="16" fill="hold" grpId="0" nodeType="clickEffect">
                                  <p:stCondLst>
                                    <p:cond delay="0"/>
                                  </p:stCondLst>
                                  <p:childTnLst>
                                    <p:set>
                                      <p:cBhvr>
                                        <p:cTn id="202" dur="1" fill="hold">
                                          <p:stCondLst>
                                            <p:cond delay="0"/>
                                          </p:stCondLst>
                                        </p:cTn>
                                        <p:tgtEl>
                                          <p:spTgt spid="26"/>
                                        </p:tgtEl>
                                        <p:attrNameLst>
                                          <p:attrName>style.visibility</p:attrName>
                                        </p:attrNameLst>
                                      </p:cBhvr>
                                      <p:to>
                                        <p:strVal val="visible"/>
                                      </p:to>
                                    </p:set>
                                    <p:animEffect transition="in" filter="circle(in)">
                                      <p:cBhvr>
                                        <p:cTn id="203" dur="2000"/>
                                        <p:tgtEl>
                                          <p:spTgt spid="26"/>
                                        </p:tgtEl>
                                      </p:cBhvr>
                                    </p:animEffect>
                                  </p:childTnLst>
                                </p:cTn>
                              </p:par>
                            </p:childTnLst>
                          </p:cTn>
                        </p:par>
                      </p:childTnLst>
                    </p:cTn>
                  </p:par>
                  <p:par>
                    <p:cTn id="204" fill="hold">
                      <p:stCondLst>
                        <p:cond delay="indefinite"/>
                      </p:stCondLst>
                      <p:childTnLst>
                        <p:par>
                          <p:cTn id="205" fill="hold">
                            <p:stCondLst>
                              <p:cond delay="0"/>
                            </p:stCondLst>
                            <p:childTnLst>
                              <p:par>
                                <p:cTn id="206" presetID="21" presetClass="entr" presetSubtype="1" fill="hold" grpId="0" nodeType="clickEffect">
                                  <p:stCondLst>
                                    <p:cond delay="0"/>
                                  </p:stCondLst>
                                  <p:childTnLst>
                                    <p:set>
                                      <p:cBhvr>
                                        <p:cTn id="207" dur="1" fill="hold">
                                          <p:stCondLst>
                                            <p:cond delay="0"/>
                                          </p:stCondLst>
                                        </p:cTn>
                                        <p:tgtEl>
                                          <p:spTgt spid="27"/>
                                        </p:tgtEl>
                                        <p:attrNameLst>
                                          <p:attrName>style.visibility</p:attrName>
                                        </p:attrNameLst>
                                      </p:cBhvr>
                                      <p:to>
                                        <p:strVal val="visible"/>
                                      </p:to>
                                    </p:set>
                                    <p:animEffect transition="in" filter="wheel(1)">
                                      <p:cBhvr>
                                        <p:cTn id="208" dur="2000"/>
                                        <p:tgtEl>
                                          <p:spTgt spid="27"/>
                                        </p:tgtEl>
                                      </p:cBhvr>
                                    </p:animEffect>
                                  </p:childTnLst>
                                </p:cTn>
                              </p:par>
                            </p:childTnLst>
                          </p:cTn>
                        </p:par>
                      </p:childTnLst>
                    </p:cTn>
                  </p:par>
                  <p:par>
                    <p:cTn id="209" fill="hold">
                      <p:stCondLst>
                        <p:cond delay="indefinite"/>
                      </p:stCondLst>
                      <p:childTnLst>
                        <p:par>
                          <p:cTn id="210" fill="hold">
                            <p:stCondLst>
                              <p:cond delay="0"/>
                            </p:stCondLst>
                            <p:childTnLst>
                              <p:par>
                                <p:cTn id="211" presetID="6" presetClass="entr" presetSubtype="16" fill="hold" grpId="0" nodeType="clickEffect">
                                  <p:stCondLst>
                                    <p:cond delay="0"/>
                                  </p:stCondLst>
                                  <p:childTnLst>
                                    <p:set>
                                      <p:cBhvr>
                                        <p:cTn id="212" dur="1" fill="hold">
                                          <p:stCondLst>
                                            <p:cond delay="0"/>
                                          </p:stCondLst>
                                        </p:cTn>
                                        <p:tgtEl>
                                          <p:spTgt spid="28"/>
                                        </p:tgtEl>
                                        <p:attrNameLst>
                                          <p:attrName>style.visibility</p:attrName>
                                        </p:attrNameLst>
                                      </p:cBhvr>
                                      <p:to>
                                        <p:strVal val="visible"/>
                                      </p:to>
                                    </p:set>
                                    <p:animEffect transition="in" filter="circle(in)">
                                      <p:cBhvr>
                                        <p:cTn id="213" dur="2000"/>
                                        <p:tgtEl>
                                          <p:spTgt spid="28"/>
                                        </p:tgtEl>
                                      </p:cBhvr>
                                    </p:animEffect>
                                  </p:childTnLst>
                                </p:cTn>
                              </p:par>
                            </p:childTnLst>
                          </p:cTn>
                        </p:par>
                      </p:childTnLst>
                    </p:cTn>
                  </p:par>
                  <p:par>
                    <p:cTn id="214" fill="hold">
                      <p:stCondLst>
                        <p:cond delay="indefinite"/>
                      </p:stCondLst>
                      <p:childTnLst>
                        <p:par>
                          <p:cTn id="215" fill="hold">
                            <p:stCondLst>
                              <p:cond delay="0"/>
                            </p:stCondLst>
                            <p:childTnLst>
                              <p:par>
                                <p:cTn id="216" presetID="21" presetClass="entr" presetSubtype="1" fill="hold" grpId="0" nodeType="clickEffect">
                                  <p:stCondLst>
                                    <p:cond delay="0"/>
                                  </p:stCondLst>
                                  <p:childTnLst>
                                    <p:set>
                                      <p:cBhvr>
                                        <p:cTn id="217" dur="1" fill="hold">
                                          <p:stCondLst>
                                            <p:cond delay="0"/>
                                          </p:stCondLst>
                                        </p:cTn>
                                        <p:tgtEl>
                                          <p:spTgt spid="29"/>
                                        </p:tgtEl>
                                        <p:attrNameLst>
                                          <p:attrName>style.visibility</p:attrName>
                                        </p:attrNameLst>
                                      </p:cBhvr>
                                      <p:to>
                                        <p:strVal val="visible"/>
                                      </p:to>
                                    </p:set>
                                    <p:animEffect transition="in" filter="wheel(1)">
                                      <p:cBhvr>
                                        <p:cTn id="218" dur="2000"/>
                                        <p:tgtEl>
                                          <p:spTgt spid="29"/>
                                        </p:tgtEl>
                                      </p:cBhvr>
                                    </p:animEffect>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grpId="0" nodeType="clickEffect">
                                  <p:stCondLst>
                                    <p:cond delay="0"/>
                                  </p:stCondLst>
                                  <p:childTnLst>
                                    <p:set>
                                      <p:cBhvr>
                                        <p:cTn id="222" dur="1" fill="hold">
                                          <p:stCondLst>
                                            <p:cond delay="0"/>
                                          </p:stCondLst>
                                        </p:cTn>
                                        <p:tgtEl>
                                          <p:spTgt spid="138242"/>
                                        </p:tgtEl>
                                        <p:attrNameLst>
                                          <p:attrName>style.visibility</p:attrName>
                                        </p:attrNameLst>
                                      </p:cBhvr>
                                      <p:to>
                                        <p:strVal val="visible"/>
                                      </p:to>
                                    </p:set>
                                    <p:animEffect transition="in" filter="fade">
                                      <p:cBhvr>
                                        <p:cTn id="223" dur="1000"/>
                                        <p:tgtEl>
                                          <p:spTgt spid="138242"/>
                                        </p:tgtEl>
                                      </p:cBhvr>
                                    </p:animEffect>
                                    <p:anim calcmode="lin" valueType="num">
                                      <p:cBhvr>
                                        <p:cTn id="224" dur="1000" fill="hold"/>
                                        <p:tgtEl>
                                          <p:spTgt spid="138242"/>
                                        </p:tgtEl>
                                        <p:attrNameLst>
                                          <p:attrName>ppt_x</p:attrName>
                                        </p:attrNameLst>
                                      </p:cBhvr>
                                      <p:tavLst>
                                        <p:tav tm="0">
                                          <p:val>
                                            <p:strVal val="#ppt_x"/>
                                          </p:val>
                                        </p:tav>
                                        <p:tav tm="100000">
                                          <p:val>
                                            <p:strVal val="#ppt_x"/>
                                          </p:val>
                                        </p:tav>
                                      </p:tavLst>
                                    </p:anim>
                                    <p:anim calcmode="lin" valueType="num">
                                      <p:cBhvr>
                                        <p:cTn id="225" dur="1000" fill="hold"/>
                                        <p:tgtEl>
                                          <p:spTgt spid="138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bldLvl="0" animBg="1"/>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138241" grpId="0" animBg="1"/>
      <p:bldP spid="1382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443869" y="3004997"/>
            <a:ext cx="4412512" cy="156845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dist"/>
            <a:r>
              <a:rPr lang="zh-CN" sz="9600" b="1" dirty="0" smtClean="0">
                <a:ln w="28575">
                  <a:noFill/>
                </a:ln>
                <a:solidFill>
                  <a:schemeClr val="bg2">
                    <a:lumMod val="25000"/>
                  </a:schemeClr>
                </a:solidFill>
                <a:latin typeface="思源黑体 CN Bold" panose="020B0800000000000000" charset="-122"/>
                <a:ea typeface="思源黑体 CN Bold" panose="020B0800000000000000" charset="-122"/>
              </a:rPr>
              <a:t>谢谢</a:t>
            </a:r>
            <a:r>
              <a:rPr lang="zh-CN" altLang="en-US" sz="9600" b="1" dirty="0">
                <a:ln w="28575">
                  <a:noFill/>
                </a:ln>
                <a:solidFill>
                  <a:schemeClr val="bg2">
                    <a:lumMod val="25000"/>
                  </a:schemeClr>
                </a:solidFill>
                <a:latin typeface="思源黑体 CN Bold" panose="020B0800000000000000" charset="-122"/>
                <a:ea typeface="思源黑体 CN Bold" panose="020B0800000000000000" charset="-122"/>
              </a:rPr>
              <a:t>！</a:t>
            </a:r>
            <a:endParaRPr lang="zh-CN" sz="9600" b="1" dirty="0" smtClean="0">
              <a:ln w="28575">
                <a:noFill/>
              </a:ln>
              <a:solidFill>
                <a:schemeClr val="bg2">
                  <a:lumMod val="25000"/>
                </a:schemeClr>
              </a:solidFill>
              <a:latin typeface="思源黑体 CN Bold" panose="020B0800000000000000" charset="-122"/>
              <a:ea typeface="思源黑体 CN Bold" panose="020B0800000000000000" charset="-122"/>
            </a:endParaRPr>
          </a:p>
        </p:txBody>
      </p:sp>
      <p:sp>
        <p:nvSpPr>
          <p:cNvPr id="7" name="矩形 6"/>
          <p:cNvSpPr/>
          <p:nvPr/>
        </p:nvSpPr>
        <p:spPr>
          <a:xfrm>
            <a:off x="-84455" y="6541770"/>
            <a:ext cx="12364085" cy="360045"/>
          </a:xfrm>
          <a:prstGeom prst="rect">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书本"/>
          <p:cNvPicPr>
            <a:picLocks noChangeAspect="1"/>
          </p:cNvPicPr>
          <p:nvPr/>
        </p:nvPicPr>
        <p:blipFill>
          <a:blip r:embed="rId1" cstate="screen"/>
          <a:stretch>
            <a:fillRect/>
          </a:stretch>
        </p:blipFill>
        <p:spPr>
          <a:xfrm>
            <a:off x="9656445" y="5260975"/>
            <a:ext cx="2767330" cy="1715770"/>
          </a:xfrm>
          <a:prstGeom prst="rect">
            <a:avLst/>
          </a:prstGeom>
          <a:effectLst>
            <a:outerShdw blurRad="50800" dist="38100" dir="2700000" algn="tl" rotWithShape="0">
              <a:prstClr val="black">
                <a:alpha val="40000"/>
              </a:prstClr>
            </a:outerShdw>
          </a:effectLst>
        </p:spPr>
      </p:pic>
      <p:pic>
        <p:nvPicPr>
          <p:cNvPr id="2" name="图片 1" descr="火车"/>
          <p:cNvPicPr>
            <a:picLocks noChangeAspect="1"/>
          </p:cNvPicPr>
          <p:nvPr/>
        </p:nvPicPr>
        <p:blipFill>
          <a:blip r:embed="rId2"/>
          <a:stretch>
            <a:fillRect/>
          </a:stretch>
        </p:blipFill>
        <p:spPr>
          <a:xfrm flipH="1">
            <a:off x="266700" y="3385185"/>
            <a:ext cx="4080510" cy="4087495"/>
          </a:xfrm>
          <a:prstGeom prst="rect">
            <a:avLst/>
          </a:prstGeom>
          <a:effectLst>
            <a:outerShdw blurRad="50800" dist="38100" dir="2700000" algn="tl" rotWithShape="0">
              <a:prstClr val="black">
                <a:alpha val="40000"/>
              </a:prstClr>
            </a:outerShdw>
          </a:effec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80">
                                          <p:stCondLst>
                                            <p:cond delay="0"/>
                                          </p:stCondLst>
                                        </p:cTn>
                                        <p:tgtEl>
                                          <p:spTgt spid="28"/>
                                        </p:tgtEl>
                                      </p:cBhvr>
                                    </p:animEffect>
                                    <p:anim calcmode="lin" valueType="num">
                                      <p:cBhvr>
                                        <p:cTn id="1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gtEl>
                                      </p:cBhvr>
                                      <p:to x="100000" y="60000"/>
                                    </p:animScale>
                                    <p:animScale>
                                      <p:cBhvr>
                                        <p:cTn id="24" dur="166" decel="50000">
                                          <p:stCondLst>
                                            <p:cond delay="676"/>
                                          </p:stCondLst>
                                        </p:cTn>
                                        <p:tgtEl>
                                          <p:spTgt spid="28"/>
                                        </p:tgtEl>
                                      </p:cBhvr>
                                      <p:to x="100000" y="100000"/>
                                    </p:animScale>
                                    <p:animScale>
                                      <p:cBhvr>
                                        <p:cTn id="25" dur="26">
                                          <p:stCondLst>
                                            <p:cond delay="1312"/>
                                          </p:stCondLst>
                                        </p:cTn>
                                        <p:tgtEl>
                                          <p:spTgt spid="28"/>
                                        </p:tgtEl>
                                      </p:cBhvr>
                                      <p:to x="100000" y="80000"/>
                                    </p:animScale>
                                    <p:animScale>
                                      <p:cBhvr>
                                        <p:cTn id="26" dur="166" decel="50000">
                                          <p:stCondLst>
                                            <p:cond delay="1338"/>
                                          </p:stCondLst>
                                        </p:cTn>
                                        <p:tgtEl>
                                          <p:spTgt spid="28"/>
                                        </p:tgtEl>
                                      </p:cBhvr>
                                      <p:to x="100000" y="100000"/>
                                    </p:animScale>
                                    <p:animScale>
                                      <p:cBhvr>
                                        <p:cTn id="27" dur="26">
                                          <p:stCondLst>
                                            <p:cond delay="1642"/>
                                          </p:stCondLst>
                                        </p:cTn>
                                        <p:tgtEl>
                                          <p:spTgt spid="28"/>
                                        </p:tgtEl>
                                      </p:cBhvr>
                                      <p:to x="100000" y="90000"/>
                                    </p:animScale>
                                    <p:animScale>
                                      <p:cBhvr>
                                        <p:cTn id="28" dur="166" decel="50000">
                                          <p:stCondLst>
                                            <p:cond delay="1668"/>
                                          </p:stCondLst>
                                        </p:cTn>
                                        <p:tgtEl>
                                          <p:spTgt spid="28"/>
                                        </p:tgtEl>
                                      </p:cBhvr>
                                      <p:to x="100000" y="100000"/>
                                    </p:animScale>
                                    <p:animScale>
                                      <p:cBhvr>
                                        <p:cTn id="29" dur="26">
                                          <p:stCondLst>
                                            <p:cond delay="1808"/>
                                          </p:stCondLst>
                                        </p:cTn>
                                        <p:tgtEl>
                                          <p:spTgt spid="28"/>
                                        </p:tgtEl>
                                      </p:cBhvr>
                                      <p:to x="100000" y="95000"/>
                                    </p:animScale>
                                    <p:animScale>
                                      <p:cBhvr>
                                        <p:cTn id="30"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中国教育出版网"/>
          <p:cNvSpPr txBox="1"/>
          <p:nvPr/>
        </p:nvSpPr>
        <p:spPr>
          <a:xfrm>
            <a:off x="527381" y="1704181"/>
            <a:ext cx="5568619" cy="4339650"/>
          </a:xfrm>
          <a:prstGeom prst="rect">
            <a:avLst/>
          </a:prstGeom>
          <a:noFill/>
        </p:spPr>
        <p:txBody>
          <a:bodyPr wrap="square" rtlCol="0">
            <a:spAutoFit/>
          </a:bodyPr>
          <a:lstStyle/>
          <a:p>
            <a:r>
              <a:rPr lang="en-US" altLang="zh-CN" sz="2800" dirty="0" smtClean="0"/>
              <a:t>    </a:t>
            </a:r>
            <a:r>
              <a:rPr lang="zh-CN" altLang="zh-CN" sz="2800" b="1" dirty="0" smtClean="0">
                <a:latin typeface="新宋体" panose="02010609030101010101" pitchFamily="49" charset="-122"/>
                <a:ea typeface="新宋体" panose="02010609030101010101" pitchFamily="49" charset="-122"/>
              </a:rPr>
              <a:t>诸葛亮（</a:t>
            </a:r>
            <a:r>
              <a:rPr lang="en-US" altLang="zh-CN" sz="2800" b="1" dirty="0" smtClean="0">
                <a:latin typeface="新宋体" panose="02010609030101010101" pitchFamily="49" charset="-122"/>
                <a:ea typeface="新宋体" panose="02010609030101010101" pitchFamily="49" charset="-122"/>
              </a:rPr>
              <a:t>181</a:t>
            </a:r>
            <a:r>
              <a:rPr lang="zh-CN" altLang="zh-CN" sz="2800" b="1" dirty="0" smtClean="0">
                <a:latin typeface="新宋体" panose="02010609030101010101" pitchFamily="49" charset="-122"/>
                <a:ea typeface="新宋体" panose="02010609030101010101" pitchFamily="49" charset="-122"/>
              </a:rPr>
              <a:t>年－</a:t>
            </a:r>
            <a:r>
              <a:rPr lang="en-US" altLang="zh-CN" sz="2800" b="1" dirty="0" smtClean="0">
                <a:latin typeface="新宋体" panose="02010609030101010101" pitchFamily="49" charset="-122"/>
                <a:ea typeface="新宋体" panose="02010609030101010101" pitchFamily="49" charset="-122"/>
              </a:rPr>
              <a:t>234</a:t>
            </a:r>
            <a:r>
              <a:rPr lang="zh-CN" altLang="zh-CN" sz="2800" b="1" dirty="0" smtClean="0">
                <a:latin typeface="新宋体" panose="02010609030101010101" pitchFamily="49" charset="-122"/>
                <a:ea typeface="新宋体" panose="02010609030101010101" pitchFamily="49" charset="-122"/>
              </a:rPr>
              <a:t>年</a:t>
            </a:r>
            <a:r>
              <a:rPr lang="en-US" altLang="zh-CN" sz="2800" b="1" dirty="0" smtClean="0">
                <a:latin typeface="新宋体" panose="02010609030101010101" pitchFamily="49" charset="-122"/>
                <a:ea typeface="新宋体" panose="02010609030101010101" pitchFamily="49" charset="-122"/>
              </a:rPr>
              <a:t>10</a:t>
            </a:r>
            <a:r>
              <a:rPr lang="zh-CN" altLang="zh-CN" sz="2800" b="1" dirty="0" smtClean="0">
                <a:latin typeface="新宋体" panose="02010609030101010101" pitchFamily="49" charset="-122"/>
                <a:ea typeface="新宋体" panose="02010609030101010101" pitchFamily="49" charset="-122"/>
              </a:rPr>
              <a:t>月</a:t>
            </a:r>
            <a:r>
              <a:rPr lang="en-US" altLang="zh-CN" sz="2800" b="1" dirty="0" smtClean="0">
                <a:latin typeface="新宋体" panose="02010609030101010101" pitchFamily="49" charset="-122"/>
                <a:ea typeface="新宋体" panose="02010609030101010101" pitchFamily="49" charset="-122"/>
              </a:rPr>
              <a:t>8</a:t>
            </a:r>
            <a:r>
              <a:rPr lang="zh-CN" altLang="zh-CN" sz="2800" b="1" dirty="0" smtClean="0">
                <a:latin typeface="新宋体" panose="02010609030101010101" pitchFamily="49" charset="-122"/>
                <a:ea typeface="新宋体" panose="02010609030101010101" pitchFamily="49" charset="-122"/>
              </a:rPr>
              <a:t>日），字孔明，号卧龙（也作伏龙），汉族，徐州琅琊阳都（今山东临沂市沂南县）人，三国时期蜀汉丞相，杰出的政治家、军事家、散文家、书法家、发明家。</a:t>
            </a:r>
            <a:r>
              <a:rPr lang="zh-CN" altLang="en-US" sz="2800" b="1" dirty="0" smtClean="0">
                <a:latin typeface="新宋体" panose="02010609030101010101" pitchFamily="49" charset="-122"/>
                <a:ea typeface="新宋体" panose="02010609030101010101" pitchFamily="49" charset="-122"/>
              </a:rPr>
              <a:t>在世时被封为武乡侯，谥忠武侯。代表作有</a:t>
            </a:r>
            <a:r>
              <a:rPr lang="en-US" altLang="zh-CN" sz="2800" b="1" dirty="0" smtClean="0">
                <a:latin typeface="新宋体" panose="02010609030101010101" pitchFamily="49" charset="-122"/>
                <a:ea typeface="新宋体" panose="02010609030101010101" pitchFamily="49" charset="-122"/>
              </a:rPr>
              <a:t>《</a:t>
            </a:r>
            <a:r>
              <a:rPr lang="zh-CN" altLang="en-US" sz="2800" b="1" dirty="0" smtClean="0">
                <a:latin typeface="新宋体" panose="02010609030101010101" pitchFamily="49" charset="-122"/>
                <a:ea typeface="新宋体" panose="02010609030101010101" pitchFamily="49" charset="-122"/>
              </a:rPr>
              <a:t>出师表</a:t>
            </a:r>
            <a:r>
              <a:rPr lang="en-US" altLang="zh-CN" sz="2800" b="1" dirty="0" smtClean="0">
                <a:latin typeface="新宋体" panose="02010609030101010101" pitchFamily="49" charset="-122"/>
                <a:ea typeface="新宋体" panose="02010609030101010101" pitchFamily="49" charset="-122"/>
              </a:rPr>
              <a:t>》《</a:t>
            </a:r>
            <a:r>
              <a:rPr lang="zh-CN" altLang="en-US" sz="2800" b="1" dirty="0" smtClean="0">
                <a:latin typeface="新宋体" panose="02010609030101010101" pitchFamily="49" charset="-122"/>
                <a:ea typeface="新宋体" panose="02010609030101010101" pitchFamily="49" charset="-122"/>
              </a:rPr>
              <a:t>诫子书</a:t>
            </a:r>
            <a:r>
              <a:rPr lang="en-US" altLang="zh-CN" sz="2800" b="1" dirty="0" smtClean="0">
                <a:latin typeface="新宋体" panose="02010609030101010101" pitchFamily="49" charset="-122"/>
                <a:ea typeface="新宋体" panose="02010609030101010101" pitchFamily="49" charset="-122"/>
              </a:rPr>
              <a:t>》</a:t>
            </a:r>
            <a:r>
              <a:rPr lang="zh-CN" altLang="en-US" sz="2800" b="1" dirty="0" smtClean="0">
                <a:latin typeface="新宋体" panose="02010609030101010101" pitchFamily="49" charset="-122"/>
                <a:ea typeface="新宋体" panose="02010609030101010101" pitchFamily="49" charset="-122"/>
              </a:rPr>
              <a:t>等。著有</a:t>
            </a:r>
            <a:r>
              <a:rPr lang="en-US" altLang="zh-CN" sz="2800" b="1" dirty="0" smtClean="0">
                <a:latin typeface="新宋体" panose="02010609030101010101" pitchFamily="49" charset="-122"/>
                <a:ea typeface="新宋体" panose="02010609030101010101" pitchFamily="49" charset="-122"/>
              </a:rPr>
              <a:t>《</a:t>
            </a:r>
            <a:r>
              <a:rPr lang="zh-CN" altLang="en-US" sz="2800" b="1" dirty="0" smtClean="0">
                <a:latin typeface="新宋体" panose="02010609030101010101" pitchFamily="49" charset="-122"/>
                <a:ea typeface="新宋体" panose="02010609030101010101" pitchFamily="49" charset="-122"/>
              </a:rPr>
              <a:t>诸葛亮集</a:t>
            </a:r>
            <a:r>
              <a:rPr lang="en-US" altLang="zh-CN" sz="2800" b="1" dirty="0" smtClean="0">
                <a:latin typeface="新宋体" panose="02010609030101010101" pitchFamily="49" charset="-122"/>
                <a:ea typeface="新宋体" panose="02010609030101010101" pitchFamily="49" charset="-122"/>
              </a:rPr>
              <a:t>》</a:t>
            </a:r>
            <a:r>
              <a:rPr lang="zh-CN" altLang="en-US" sz="2800" b="1" dirty="0" smtClean="0">
                <a:latin typeface="新宋体" panose="02010609030101010101" pitchFamily="49" charset="-122"/>
                <a:ea typeface="新宋体" panose="02010609030101010101" pitchFamily="49" charset="-122"/>
              </a:rPr>
              <a:t>。</a:t>
            </a:r>
            <a:endParaRPr lang="zh-CN" altLang="zh-CN" sz="2800" b="1" dirty="0" smtClean="0">
              <a:latin typeface="新宋体" panose="02010609030101010101" pitchFamily="49" charset="-122"/>
              <a:ea typeface="新宋体" panose="02010609030101010101" pitchFamily="49" charset="-122"/>
            </a:endParaRPr>
          </a:p>
          <a:p>
            <a:endParaRPr lang="zh-CN" altLang="en-US" sz="2400" dirty="0"/>
          </a:p>
        </p:txBody>
      </p:sp>
      <p:pic>
        <p:nvPicPr>
          <p:cNvPr id="4" name="图片 3" descr="中国教育出版网"/>
          <p:cNvPicPr>
            <a:picLocks noChangeAspect="1"/>
          </p:cNvPicPr>
          <p:nvPr/>
        </p:nvPicPr>
        <p:blipFill>
          <a:blip r:embed="rId1" cstate="print"/>
          <a:stretch>
            <a:fillRect/>
          </a:stretch>
        </p:blipFill>
        <p:spPr>
          <a:xfrm>
            <a:off x="6411433" y="1465154"/>
            <a:ext cx="4281376" cy="4149286"/>
          </a:xfrm>
          <a:prstGeom prst="rect">
            <a:avLst/>
          </a:prstGeom>
        </p:spPr>
      </p:pic>
      <p:grpSp>
        <p:nvGrpSpPr>
          <p:cNvPr id="12" name="组合 11"/>
          <p:cNvGrpSpPr/>
          <p:nvPr/>
        </p:nvGrpSpPr>
        <p:grpSpPr>
          <a:xfrm>
            <a:off x="1084622" y="846664"/>
            <a:ext cx="2792615" cy="713740"/>
            <a:chOff x="2371" y="690"/>
            <a:chExt cx="3471" cy="1124"/>
          </a:xfrm>
        </p:grpSpPr>
        <p:sp>
          <p:nvSpPr>
            <p:cNvPr id="13"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14" name="TextBox 18"/>
            <p:cNvSpPr txBox="1"/>
            <p:nvPr/>
          </p:nvSpPr>
          <p:spPr>
            <a:xfrm>
              <a:off x="2644" y="741"/>
              <a:ext cx="2895" cy="923"/>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作者简介</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xEl>
                                              <p:pRg st="0" end="0"/>
                                            </p:txEl>
                                          </p:spTgt>
                                        </p:tgtEl>
                                      </p:cBhvr>
                                    </p:animEffect>
                                  </p:childTnLst>
                                </p:cTn>
                              </p:par>
                            </p:childTnLst>
                          </p:cTn>
                        </p:par>
                        <p:par>
                          <p:cTn id="12" fill="hold">
                            <p:stCondLst>
                              <p:cond delay="282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文本框 11272" descr="中国教育出版网"/>
          <p:cNvSpPr txBox="1">
            <a:spLocks noChangeArrowheads="1"/>
          </p:cNvSpPr>
          <p:nvPr/>
        </p:nvSpPr>
        <p:spPr bwMode="auto">
          <a:xfrm>
            <a:off x="4470400" y="1770063"/>
            <a:ext cx="7281333" cy="1298817"/>
          </a:xfrm>
          <a:prstGeom prst="rect">
            <a:avLst/>
          </a:prstGeom>
          <a:noFill/>
          <a:ln w="9525">
            <a:noFill/>
            <a:miter lim="800000"/>
          </a:ln>
        </p:spPr>
        <p:txBody>
          <a:bodyPr>
            <a:spAutoFit/>
          </a:bodyPr>
          <a:lstStyle/>
          <a:p>
            <a:pPr>
              <a:lnSpc>
                <a:spcPct val="130000"/>
              </a:lnSpc>
              <a:spcBef>
                <a:spcPct val="50000"/>
              </a:spcBef>
            </a:pP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a:spcBef>
                <a:spcPct val="50000"/>
              </a:spcBef>
            </a:pPr>
            <a:endParaRPr lang="zh-CN" altLang="en-US" sz="2800" b="1" dirty="0">
              <a:latin typeface="Times New Roman" panose="02020603050405020304" pitchFamily="18" charset="0"/>
            </a:endParaRPr>
          </a:p>
        </p:txBody>
      </p:sp>
      <p:sp>
        <p:nvSpPr>
          <p:cNvPr id="4" name="TextBox 3" descr="中国教育出版网"/>
          <p:cNvSpPr txBox="1"/>
          <p:nvPr/>
        </p:nvSpPr>
        <p:spPr>
          <a:xfrm>
            <a:off x="680484" y="1302977"/>
            <a:ext cx="10792046" cy="4401205"/>
          </a:xfrm>
          <a:prstGeom prst="rect">
            <a:avLst/>
          </a:prstGeom>
          <a:noFill/>
        </p:spPr>
        <p:txBody>
          <a:bodyPr wrap="square" rtlCol="0">
            <a:spAutoFit/>
          </a:bodyPr>
          <a:lstStyle/>
          <a:p>
            <a:pPr algn="just"/>
            <a:r>
              <a:rPr lang="en-US" altLang="zh-CN" sz="2800" b="1" dirty="0" smtClean="0">
                <a:latin typeface="新宋体" panose="02010609030101010101" pitchFamily="49" charset="-122"/>
                <a:ea typeface="新宋体" panose="02010609030101010101" pitchFamily="49" charset="-122"/>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公元</a:t>
            </a:r>
            <a:r>
              <a:rPr lang="en-US" altLang="zh-CN" sz="2800" b="1" dirty="0" smtClean="0">
                <a:solidFill>
                  <a:schemeClr val="accent4">
                    <a:lumMod val="75000"/>
                  </a:schemeClr>
                </a:solidFill>
                <a:latin typeface="新宋体" panose="02010609030101010101" pitchFamily="49" charset="-122"/>
                <a:ea typeface="新宋体" panose="02010609030101010101" pitchFamily="49" charset="-122"/>
              </a:rPr>
              <a:t>221</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年，刘备称王，</a:t>
            </a:r>
            <a:r>
              <a:rPr lang="zh-CN" altLang="zh-CN" sz="2800" b="1" dirty="0" smtClean="0">
                <a:solidFill>
                  <a:schemeClr val="accent4">
                    <a:lumMod val="75000"/>
                  </a:schemeClr>
                </a:solidFill>
                <a:latin typeface="新宋体" panose="02010609030101010101" pitchFamily="49" charset="-122"/>
                <a:ea typeface="新宋体" panose="02010609030101010101" pitchFamily="49" charset="-122"/>
              </a:rPr>
              <a:t>诸葛亮</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为丞相。</a:t>
            </a:r>
            <a:r>
              <a:rPr lang="en-US" altLang="zh-CN" sz="2800" b="1" dirty="0" smtClean="0">
                <a:solidFill>
                  <a:schemeClr val="accent4">
                    <a:lumMod val="75000"/>
                  </a:schemeClr>
                </a:solidFill>
                <a:latin typeface="新宋体" panose="02010609030101010101" pitchFamily="49" charset="-122"/>
                <a:ea typeface="新宋体" panose="02010609030101010101" pitchFamily="49" charset="-122"/>
              </a:rPr>
              <a:t>223</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年，刘备病死，将刘禅托付给诸葛亮。诸葛亮实行了一系列比较正确的政治和经济措施，使蜀汉境内呈现兴旺景象。为了实现全国统一，诸葛亮在平息南方叛乱之后，于</a:t>
            </a:r>
            <a:r>
              <a:rPr lang="en-US" altLang="zh-CN" sz="2800" b="1" dirty="0" smtClean="0">
                <a:solidFill>
                  <a:schemeClr val="accent4">
                    <a:lumMod val="75000"/>
                  </a:schemeClr>
                </a:solidFill>
                <a:latin typeface="新宋体" panose="02010609030101010101" pitchFamily="49" charset="-122"/>
                <a:ea typeface="新宋体" panose="02010609030101010101" pitchFamily="49" charset="-122"/>
              </a:rPr>
              <a:t>227</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年决定北上伐魏，拟夺取长安。临行前上书后主，以恳切委婉的言辞劝勉后主要广开言路、严明赏罚、亲贤远佞，以此兴复汉室；同时也表达了自己以身许国，忠贞不二的思想。</a:t>
            </a:r>
            <a:endParaRPr lang="zh-CN" altLang="zh-CN" sz="2800" b="1" dirty="0" smtClean="0">
              <a:solidFill>
                <a:schemeClr val="accent4">
                  <a:lumMod val="75000"/>
                </a:schemeClr>
              </a:solidFill>
              <a:latin typeface="新宋体" panose="02010609030101010101" pitchFamily="49" charset="-122"/>
              <a:ea typeface="新宋体" panose="02010609030101010101" pitchFamily="49" charset="-122"/>
            </a:endParaRPr>
          </a:p>
          <a:p>
            <a:pPr algn="just"/>
            <a:r>
              <a:rPr lang="en-US" altLang="zh-CN" sz="28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出师表</a:t>
            </a:r>
            <a:r>
              <a:rPr lang="en-US" altLang="zh-CN" sz="28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是诸葛亮出师临行前写给后主刘禅的奏章，文中以恳切的言辞，劝说了后主要继承先帝遗</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志，广开言路、严明赏罚、亲贤远佞</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完成</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兴</a:t>
            </a:r>
            <a:r>
              <a:rPr lang="zh-CN" altLang="en-US" sz="2800" b="1" dirty="0">
                <a:solidFill>
                  <a:schemeClr val="accent4">
                    <a:lumMod val="75000"/>
                  </a:schemeClr>
                </a:solidFill>
                <a:latin typeface="新宋体" panose="02010609030101010101" pitchFamily="49" charset="-122"/>
                <a:ea typeface="新宋体" panose="02010609030101010101" pitchFamily="49" charset="-122"/>
              </a:rPr>
              <a:t>复汉</a:t>
            </a:r>
            <a:r>
              <a:rPr lang="zh-CN" altLang="en-US" sz="2800" b="1" dirty="0" smtClean="0">
                <a:solidFill>
                  <a:schemeClr val="accent4">
                    <a:lumMod val="75000"/>
                  </a:schemeClr>
                </a:solidFill>
                <a:latin typeface="新宋体" panose="02010609030101010101" pitchFamily="49" charset="-122"/>
                <a:ea typeface="新宋体" panose="02010609030101010101" pitchFamily="49" charset="-122"/>
              </a:rPr>
              <a:t>室的大业，表达了诸葛亮对先帝知遇之恩的真挚感情和北定中原的决心以及效忠刘氏父子的忠心。</a:t>
            </a:r>
            <a:endParaRPr lang="zh-CN" altLang="en-US" sz="2800" b="1" dirty="0">
              <a:solidFill>
                <a:schemeClr val="accent4">
                  <a:lumMod val="75000"/>
                </a:schemeClr>
              </a:solidFill>
              <a:latin typeface="新宋体" panose="02010609030101010101" pitchFamily="49" charset="-122"/>
              <a:ea typeface="新宋体" panose="02010609030101010101" pitchFamily="49" charset="-122"/>
            </a:endParaRPr>
          </a:p>
        </p:txBody>
      </p:sp>
      <p:grpSp>
        <p:nvGrpSpPr>
          <p:cNvPr id="12" name="组合 11"/>
          <p:cNvGrpSpPr/>
          <p:nvPr/>
        </p:nvGrpSpPr>
        <p:grpSpPr>
          <a:xfrm>
            <a:off x="1200144" y="482911"/>
            <a:ext cx="2792615" cy="713740"/>
            <a:chOff x="2371" y="690"/>
            <a:chExt cx="3471" cy="1124"/>
          </a:xfrm>
        </p:grpSpPr>
        <p:sp>
          <p:nvSpPr>
            <p:cNvPr id="13"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14" name="TextBox 18"/>
            <p:cNvSpPr txBox="1"/>
            <p:nvPr/>
          </p:nvSpPr>
          <p:spPr>
            <a:xfrm>
              <a:off x="2644" y="741"/>
              <a:ext cx="2895" cy="923"/>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背景资料</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12641"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5125" y="6354763"/>
            <a:ext cx="10747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112642"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9863" y="6354763"/>
            <a:ext cx="10747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112643"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84600" y="6354763"/>
            <a:ext cx="10747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112644"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59338" y="6354763"/>
            <a:ext cx="10747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112645"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34075" y="6354763"/>
            <a:ext cx="10747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112646"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08813" y="6354763"/>
            <a:ext cx="10747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图片 112647"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83550" y="6375400"/>
            <a:ext cx="10747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112648" descr="中国教育出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8288" y="6354763"/>
            <a:ext cx="10747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波形 112653" descr="中国教育出版网"/>
          <p:cNvSpPr>
            <a:spLocks noChangeArrowheads="1"/>
          </p:cNvSpPr>
          <p:nvPr/>
        </p:nvSpPr>
        <p:spPr bwMode="auto">
          <a:xfrm>
            <a:off x="1273618" y="496276"/>
            <a:ext cx="3173413" cy="1160463"/>
          </a:xfrm>
          <a:prstGeom prst="wave">
            <a:avLst>
              <a:gd name="adj1" fmla="val 13005"/>
              <a:gd name="adj2" fmla="val 0"/>
            </a:avLst>
          </a:prstGeom>
          <a:solidFill>
            <a:srgbClr val="FFFF99"/>
          </a:solidFill>
          <a:ln w="9525">
            <a:solidFill>
              <a:schemeClr val="tx1"/>
            </a:solidFill>
            <a:round/>
          </a:ln>
        </p:spPr>
        <p:txBody>
          <a:bodyPr wrap="none" lIns="90170" tIns="46990" rIns="90170" bIns="46990" anchor="ctr"/>
          <a:lstStyle/>
          <a:p>
            <a:pPr algn="ctr"/>
            <a:r>
              <a:rPr lang="zh-CN" altLang="en-US" sz="3600" b="1" dirty="0">
                <a:ea typeface="黑体" pitchFamily="49" charset="-122"/>
              </a:rPr>
              <a:t>关于刘禅</a:t>
            </a:r>
            <a:endParaRPr lang="zh-CN" altLang="en-US" sz="3600" b="1" dirty="0">
              <a:ea typeface="黑体" pitchFamily="49" charset="-122"/>
            </a:endParaRPr>
          </a:p>
        </p:txBody>
      </p:sp>
      <p:sp>
        <p:nvSpPr>
          <p:cNvPr id="112655" name="文本框 112654" descr="中国教育出版网"/>
          <p:cNvSpPr txBox="1">
            <a:spLocks noChangeArrowheads="1"/>
          </p:cNvSpPr>
          <p:nvPr/>
        </p:nvSpPr>
        <p:spPr bwMode="auto">
          <a:xfrm>
            <a:off x="4447031" y="1638226"/>
            <a:ext cx="66338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新宋体" panose="02010609030101010101" pitchFamily="49" charset="-122"/>
                <a:ea typeface="新宋体" panose="02010609030101010101" pitchFamily="49" charset="-122"/>
              </a:rPr>
              <a:t>    刘备之子，小名阿斗。刘备死后他继任蜀汉皇帝，昏庸无能，由诸葛亮辅政，“政事无巨细，咸决于亮”。公元</a:t>
            </a:r>
            <a:r>
              <a:rPr lang="en-US" altLang="zh-CN" sz="2800" b="1" dirty="0">
                <a:solidFill>
                  <a:srgbClr val="0000FF"/>
                </a:solidFill>
                <a:latin typeface="新宋体" panose="02010609030101010101" pitchFamily="49" charset="-122"/>
                <a:ea typeface="新宋体" panose="02010609030101010101" pitchFamily="49" charset="-122"/>
              </a:rPr>
              <a:t>234</a:t>
            </a:r>
            <a:r>
              <a:rPr lang="zh-CN" altLang="en-US" sz="2800" b="1" dirty="0">
                <a:solidFill>
                  <a:srgbClr val="0000FF"/>
                </a:solidFill>
                <a:latin typeface="新宋体" panose="02010609030101010101" pitchFamily="49" charset="-122"/>
                <a:ea typeface="新宋体" panose="02010609030101010101" pitchFamily="49" charset="-122"/>
              </a:rPr>
              <a:t>年，诸葛亮病死北伐军中，他逐渐信任宦官，朝政腐败。公元</a:t>
            </a:r>
            <a:r>
              <a:rPr lang="en-US" altLang="zh-CN" sz="2800" b="1" dirty="0">
                <a:solidFill>
                  <a:srgbClr val="0000FF"/>
                </a:solidFill>
                <a:latin typeface="新宋体" panose="02010609030101010101" pitchFamily="49" charset="-122"/>
                <a:ea typeface="新宋体" panose="02010609030101010101" pitchFamily="49" charset="-122"/>
              </a:rPr>
              <a:t>263</a:t>
            </a:r>
            <a:r>
              <a:rPr lang="zh-CN" altLang="en-US" sz="2800" b="1" dirty="0">
                <a:solidFill>
                  <a:srgbClr val="0000FF"/>
                </a:solidFill>
                <a:latin typeface="新宋体" panose="02010609030101010101" pitchFamily="49" charset="-122"/>
                <a:ea typeface="新宋体" panose="02010609030101010101" pitchFamily="49" charset="-122"/>
              </a:rPr>
              <a:t>年魏军攻成都，他出降，第二年举家迁洛阳，被封为安乐县公。由于他是历史上著名的庸碌无张的皇帝，所以后世就把“阿斗”当作昏庸无能的人的代称。</a:t>
            </a:r>
            <a:endParaRPr lang="zh-CN" altLang="en-US" sz="2800" b="1" dirty="0">
              <a:solidFill>
                <a:srgbClr val="0000FF"/>
              </a:solidFill>
              <a:latin typeface="新宋体" panose="02010609030101010101" pitchFamily="49" charset="-122"/>
              <a:ea typeface="新宋体" panose="02010609030101010101" pitchFamily="49" charset="-122"/>
            </a:endParaRPr>
          </a:p>
        </p:txBody>
      </p:sp>
      <p:pic>
        <p:nvPicPr>
          <p:cNvPr id="6156" name="图片 112655" descr="中国教育出版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618" y="1656739"/>
            <a:ext cx="2418585" cy="39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down)">
                                      <p:cBhvr>
                                        <p:cTn id="7" dur="580">
                                          <p:stCondLst>
                                            <p:cond delay="0"/>
                                          </p:stCondLst>
                                        </p:cTn>
                                        <p:tgtEl>
                                          <p:spTgt spid="6154"/>
                                        </p:tgtEl>
                                      </p:cBhvr>
                                    </p:animEffect>
                                    <p:anim calcmode="lin" valueType="num">
                                      <p:cBhvr>
                                        <p:cTn id="8" dur="1822" tmFilter="0,0; 0.14,0.36; 0.43,0.73; 0.71,0.91; 1.0,1.0">
                                          <p:stCondLst>
                                            <p:cond delay="0"/>
                                          </p:stCondLst>
                                        </p:cTn>
                                        <p:tgtEl>
                                          <p:spTgt spid="61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54"/>
                                        </p:tgtEl>
                                        <p:attrNameLst>
                                          <p:attrName>ppt_y</p:attrName>
                                        </p:attrNameLst>
                                      </p:cBhvr>
                                      <p:tavLst>
                                        <p:tav tm="0" fmla="#ppt_y-sin(pi*$)/81">
                                          <p:val>
                                            <p:fltVal val="0"/>
                                          </p:val>
                                        </p:tav>
                                        <p:tav tm="100000">
                                          <p:val>
                                            <p:fltVal val="1"/>
                                          </p:val>
                                        </p:tav>
                                      </p:tavLst>
                                    </p:anim>
                                    <p:animScale>
                                      <p:cBhvr>
                                        <p:cTn id="13" dur="26">
                                          <p:stCondLst>
                                            <p:cond delay="650"/>
                                          </p:stCondLst>
                                        </p:cTn>
                                        <p:tgtEl>
                                          <p:spTgt spid="6154"/>
                                        </p:tgtEl>
                                      </p:cBhvr>
                                      <p:to x="100000" y="60000"/>
                                    </p:animScale>
                                    <p:animScale>
                                      <p:cBhvr>
                                        <p:cTn id="14" dur="166" decel="50000">
                                          <p:stCondLst>
                                            <p:cond delay="676"/>
                                          </p:stCondLst>
                                        </p:cTn>
                                        <p:tgtEl>
                                          <p:spTgt spid="6154"/>
                                        </p:tgtEl>
                                      </p:cBhvr>
                                      <p:to x="100000" y="100000"/>
                                    </p:animScale>
                                    <p:animScale>
                                      <p:cBhvr>
                                        <p:cTn id="15" dur="26">
                                          <p:stCondLst>
                                            <p:cond delay="1312"/>
                                          </p:stCondLst>
                                        </p:cTn>
                                        <p:tgtEl>
                                          <p:spTgt spid="6154"/>
                                        </p:tgtEl>
                                      </p:cBhvr>
                                      <p:to x="100000" y="80000"/>
                                    </p:animScale>
                                    <p:animScale>
                                      <p:cBhvr>
                                        <p:cTn id="16" dur="166" decel="50000">
                                          <p:stCondLst>
                                            <p:cond delay="1338"/>
                                          </p:stCondLst>
                                        </p:cTn>
                                        <p:tgtEl>
                                          <p:spTgt spid="6154"/>
                                        </p:tgtEl>
                                      </p:cBhvr>
                                      <p:to x="100000" y="100000"/>
                                    </p:animScale>
                                    <p:animScale>
                                      <p:cBhvr>
                                        <p:cTn id="17" dur="26">
                                          <p:stCondLst>
                                            <p:cond delay="1642"/>
                                          </p:stCondLst>
                                        </p:cTn>
                                        <p:tgtEl>
                                          <p:spTgt spid="6154"/>
                                        </p:tgtEl>
                                      </p:cBhvr>
                                      <p:to x="100000" y="90000"/>
                                    </p:animScale>
                                    <p:animScale>
                                      <p:cBhvr>
                                        <p:cTn id="18" dur="166" decel="50000">
                                          <p:stCondLst>
                                            <p:cond delay="1668"/>
                                          </p:stCondLst>
                                        </p:cTn>
                                        <p:tgtEl>
                                          <p:spTgt spid="6154"/>
                                        </p:tgtEl>
                                      </p:cBhvr>
                                      <p:to x="100000" y="100000"/>
                                    </p:animScale>
                                    <p:animScale>
                                      <p:cBhvr>
                                        <p:cTn id="19" dur="26">
                                          <p:stCondLst>
                                            <p:cond delay="1808"/>
                                          </p:stCondLst>
                                        </p:cTn>
                                        <p:tgtEl>
                                          <p:spTgt spid="6154"/>
                                        </p:tgtEl>
                                      </p:cBhvr>
                                      <p:to x="100000" y="95000"/>
                                    </p:animScale>
                                    <p:animScale>
                                      <p:cBhvr>
                                        <p:cTn id="20" dur="166" decel="50000">
                                          <p:stCondLst>
                                            <p:cond delay="1834"/>
                                          </p:stCondLst>
                                        </p:cTn>
                                        <p:tgtEl>
                                          <p:spTgt spid="61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6"/>
                                        </p:tgtEl>
                                        <p:attrNameLst>
                                          <p:attrName>style.visibility</p:attrName>
                                        </p:attrNameLst>
                                      </p:cBhvr>
                                      <p:to>
                                        <p:strVal val="visible"/>
                                      </p:to>
                                    </p:set>
                                    <p:anim calcmode="lin" valueType="num">
                                      <p:cBhvr additive="base">
                                        <p:cTn id="25" dur="500" fill="hold"/>
                                        <p:tgtEl>
                                          <p:spTgt spid="6156"/>
                                        </p:tgtEl>
                                        <p:attrNameLst>
                                          <p:attrName>ppt_x</p:attrName>
                                        </p:attrNameLst>
                                      </p:cBhvr>
                                      <p:tavLst>
                                        <p:tav tm="0">
                                          <p:val>
                                            <p:strVal val="#ppt_x"/>
                                          </p:val>
                                        </p:tav>
                                        <p:tav tm="100000">
                                          <p:val>
                                            <p:strVal val="#ppt_x"/>
                                          </p:val>
                                        </p:tav>
                                      </p:tavLst>
                                    </p:anim>
                                    <p:anim calcmode="lin" valueType="num">
                                      <p:cBhvr additive="base">
                                        <p:cTn id="26"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655"/>
                                        </p:tgtEl>
                                        <p:attrNameLst>
                                          <p:attrName>style.visibility</p:attrName>
                                        </p:attrNameLst>
                                      </p:cBhvr>
                                      <p:to>
                                        <p:strVal val="visible"/>
                                      </p:to>
                                    </p:set>
                                    <p:animEffect transition="in" filter="blinds(horizontal)">
                                      <p:cBhvr>
                                        <p:cTn id="31"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11265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文本框 11294" descr="中国教育出版网"/>
          <p:cNvSpPr txBox="1">
            <a:spLocks noChangeArrowheads="1"/>
          </p:cNvSpPr>
          <p:nvPr/>
        </p:nvSpPr>
        <p:spPr bwMode="auto">
          <a:xfrm>
            <a:off x="648587" y="1929551"/>
            <a:ext cx="104837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    “</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表</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”是中国古</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代向帝王陈情言事的一种文</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体，是封建社会臣下对皇帝有所陈述、请求、建议时用的一种文体。在古代，臣子写给君王的呈文有各种不同的名称，战国时期统称为“书”，如乐毅</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报燕惠王书</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、李斯</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谏逐客书</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，“书”是书信、意见书的总称。到了汉代，这类文字分为四个小类，即章、奏、表、议。刘勰在</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文心雕龙</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奏章</a:t>
            </a:r>
            <a:r>
              <a:rPr lang="en-US" altLang="zh-CN" sz="2400" b="1" dirty="0" smtClean="0">
                <a:solidFill>
                  <a:schemeClr val="accent4">
                    <a:lumMod val="75000"/>
                  </a:schemeClr>
                </a:solidFill>
                <a:latin typeface="新宋体" panose="02010609030101010101" pitchFamily="49" charset="-122"/>
                <a:ea typeface="新宋体" panose="02010609030101010101" pitchFamily="49" charset="-122"/>
              </a:rPr>
              <a:t>》</a:t>
            </a:r>
            <a:r>
              <a:rPr lang="zh-CN" altLang="en-US" sz="2400" b="1" dirty="0">
                <a:solidFill>
                  <a:schemeClr val="accent4">
                    <a:lumMod val="75000"/>
                  </a:schemeClr>
                </a:solidFill>
                <a:latin typeface="新宋体" panose="02010609030101010101" pitchFamily="49" charset="-122"/>
                <a:ea typeface="新宋体" panose="02010609030101010101" pitchFamily="49" charset="-122"/>
              </a:rPr>
              <a:t>里</a:t>
            </a:r>
            <a:r>
              <a:rPr lang="zh-CN" altLang="en-US" sz="2400" b="1" dirty="0" smtClean="0">
                <a:solidFill>
                  <a:schemeClr val="accent4">
                    <a:lumMod val="75000"/>
                  </a:schemeClr>
                </a:solidFill>
                <a:latin typeface="新宋体" panose="02010609030101010101" pitchFamily="49" charset="-122"/>
                <a:ea typeface="新宋体" panose="02010609030101010101" pitchFamily="49" charset="-122"/>
              </a:rPr>
              <a:t>说：“章以谢恩，奏以按劾，表以陈情，议以执异。”可见，表的主要作用就是表达臣子对君主的忠诚和希望。统观众多表文，尽管具体内容不同，当都离不开抒情手法的运用，因此，“动之以情”也可以说是这种文体的基本特征。此外，这种文体还有自己的特殊格式，如开头要说“臣某言”，结尾常有“臣某诚惶诚恐，顿首顿首，死罪死罪”之类的话。</a:t>
            </a:r>
            <a:endParaRPr lang="zh-CN" altLang="en-US" sz="2400" b="1" dirty="0">
              <a:solidFill>
                <a:schemeClr val="accent4">
                  <a:lumMod val="75000"/>
                </a:schemeClr>
              </a:solidFill>
              <a:latin typeface="新宋体" panose="02010609030101010101" pitchFamily="49" charset="-122"/>
              <a:ea typeface="新宋体" panose="02010609030101010101" pitchFamily="49" charset="-122"/>
            </a:endParaRPr>
          </a:p>
        </p:txBody>
      </p:sp>
      <p:grpSp>
        <p:nvGrpSpPr>
          <p:cNvPr id="18" name="组合 17"/>
          <p:cNvGrpSpPr/>
          <p:nvPr/>
        </p:nvGrpSpPr>
        <p:grpSpPr>
          <a:xfrm>
            <a:off x="1200144" y="482911"/>
            <a:ext cx="2792615" cy="713740"/>
            <a:chOff x="2371" y="690"/>
            <a:chExt cx="3471" cy="1124"/>
          </a:xfrm>
        </p:grpSpPr>
        <p:sp>
          <p:nvSpPr>
            <p:cNvPr id="19"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20" name="TextBox 18"/>
            <p:cNvSpPr txBox="1"/>
            <p:nvPr/>
          </p:nvSpPr>
          <p:spPr>
            <a:xfrm>
              <a:off x="2644" y="741"/>
              <a:ext cx="2895" cy="923"/>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文体知识</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
        <p:nvSpPr>
          <p:cNvPr id="2" name="矩形 1"/>
          <p:cNvSpPr/>
          <p:nvPr/>
        </p:nvSpPr>
        <p:spPr>
          <a:xfrm>
            <a:off x="1317102" y="1344776"/>
            <a:ext cx="2236510"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关于“表”</a:t>
            </a:r>
            <a:endParaRPr lang="zh-CN" altLang="en-US" sz="3200" b="1" dirty="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checkerboard(across)">
                                      <p:cBhvr>
                                        <p:cTn id="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2289" descr="中国教育出版网"/>
          <p:cNvSpPr txBox="1">
            <a:spLocks noChangeArrowheads="1"/>
          </p:cNvSpPr>
          <p:nvPr/>
        </p:nvSpPr>
        <p:spPr bwMode="auto">
          <a:xfrm>
            <a:off x="1412412" y="2118499"/>
            <a:ext cx="184731" cy="461665"/>
          </a:xfrm>
          <a:prstGeom prst="rect">
            <a:avLst/>
          </a:prstGeom>
          <a:noFill/>
          <a:ln w="9525">
            <a:noFill/>
            <a:miter lim="800000"/>
          </a:ln>
        </p:spPr>
        <p:txBody>
          <a:bodyPr wrap="none">
            <a:spAutoFit/>
          </a:bodyPr>
          <a:lstStyle/>
          <a:p>
            <a:endParaRPr lang="zh-CN" altLang="en-US" sz="2400">
              <a:solidFill>
                <a:srgbClr val="C00000"/>
              </a:solidFill>
              <a:latin typeface="Times New Roman" panose="02020603050405020304" pitchFamily="18" charset="0"/>
            </a:endParaRPr>
          </a:p>
        </p:txBody>
      </p:sp>
      <p:sp>
        <p:nvSpPr>
          <p:cNvPr id="4" name="TextBox 3" descr="中国教育出版网"/>
          <p:cNvSpPr txBox="1"/>
          <p:nvPr/>
        </p:nvSpPr>
        <p:spPr>
          <a:xfrm>
            <a:off x="623391" y="2118499"/>
            <a:ext cx="10465163" cy="3323987"/>
          </a:xfrm>
          <a:prstGeom prst="rect">
            <a:avLst/>
          </a:prstGeom>
          <a:noFill/>
        </p:spPr>
        <p:txBody>
          <a:bodyPr wrap="square" rtlCol="0">
            <a:spAutoFit/>
          </a:bodyPr>
          <a:lstStyle/>
          <a:p>
            <a:pPr>
              <a:lnSpc>
                <a:spcPct val="150000"/>
              </a:lnSpc>
            </a:pPr>
            <a:r>
              <a:rPr lang="zh-CN" altLang="zh-CN" sz="2800" b="1" dirty="0" smtClean="0">
                <a:latin typeface="宋体" panose="02010600030101010101" pitchFamily="2" charset="-122"/>
                <a:ea typeface="宋体" panose="02010600030101010101" pitchFamily="2" charset="-122"/>
              </a:rPr>
              <a:t>殂（</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弘（</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菲（</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陟（</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否（</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pPr>
              <a:lnSpc>
                <a:spcPct val="150000"/>
              </a:lnSpc>
            </a:pPr>
            <a:r>
              <a:rPr lang="zh-CN" altLang="zh-CN" sz="2800" b="1" dirty="0" smtClean="0">
                <a:latin typeface="宋体" panose="02010600030101010101" pitchFamily="2" charset="-122"/>
                <a:ea typeface="宋体" panose="02010600030101010101" pitchFamily="2" charset="-122"/>
              </a:rPr>
              <a:t>裨（</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阙（</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苟（</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猥（</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夙（</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endParaRPr lang="en-US" altLang="zh-CN" sz="2800" b="1" dirty="0" smtClean="0">
              <a:latin typeface="宋体" panose="02010600030101010101" pitchFamily="2" charset="-122"/>
              <a:ea typeface="宋体" panose="02010600030101010101" pitchFamily="2" charset="-122"/>
            </a:endParaRPr>
          </a:p>
          <a:p>
            <a:pPr>
              <a:lnSpc>
                <a:spcPct val="150000"/>
              </a:lnSpc>
            </a:pPr>
            <a:r>
              <a:rPr lang="zh-CN" altLang="zh-CN" sz="2800" b="1" dirty="0" smtClean="0">
                <a:latin typeface="宋体" panose="02010600030101010101" pitchFamily="2" charset="-122"/>
                <a:ea typeface="宋体" panose="02010600030101010101" pitchFamily="2" charset="-122"/>
              </a:rPr>
              <a:t>驽（</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攘（</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咎（</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诹（</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祎（</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咨（</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颓（</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先帝</a:t>
            </a:r>
            <a:r>
              <a:rPr lang="zh-CN" altLang="zh-CN" sz="2800" b="1" dirty="0" smtClean="0">
                <a:solidFill>
                  <a:srgbClr val="C00000"/>
                </a:solidFill>
                <a:latin typeface="宋体" panose="02010600030101010101" pitchFamily="2" charset="-122"/>
                <a:ea typeface="宋体" panose="02010600030101010101" pitchFamily="2" charset="-122"/>
              </a:rPr>
              <a:t>遗</a:t>
            </a:r>
            <a:r>
              <a:rPr lang="zh-CN" altLang="zh-CN" sz="2800" b="1" dirty="0" smtClean="0">
                <a:latin typeface="宋体" panose="02010600030101010101" pitchFamily="2" charset="-122"/>
                <a:ea typeface="宋体" panose="02010600030101010101" pitchFamily="2" charset="-122"/>
              </a:rPr>
              <a:t>德（</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以</a:t>
            </a:r>
            <a:r>
              <a:rPr lang="zh-CN" altLang="zh-CN" sz="2800" b="1" dirty="0" smtClean="0">
                <a:solidFill>
                  <a:srgbClr val="FF0000"/>
                </a:solidFill>
                <a:latin typeface="宋体" panose="02010600030101010101" pitchFamily="2" charset="-122"/>
                <a:ea typeface="宋体" panose="02010600030101010101" pitchFamily="2" charset="-122"/>
              </a:rPr>
              <a:t>遗</a:t>
            </a:r>
            <a:r>
              <a:rPr lang="zh-CN" altLang="zh-CN" sz="2800" b="1" dirty="0" smtClean="0">
                <a:latin typeface="宋体" panose="02010600030101010101" pitchFamily="2" charset="-122"/>
                <a:ea typeface="宋体" panose="02010600030101010101" pitchFamily="2" charset="-122"/>
              </a:rPr>
              <a:t>陛下（</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pPr>
              <a:lnSpc>
                <a:spcPct val="150000"/>
              </a:lnSpc>
            </a:pPr>
            <a:r>
              <a:rPr lang="zh-CN" altLang="zh-CN" sz="2800" b="1" dirty="0" smtClean="0">
                <a:latin typeface="宋体" panose="02010600030101010101" pitchFamily="2" charset="-122"/>
                <a:ea typeface="宋体" panose="02010600030101010101" pitchFamily="2" charset="-122"/>
              </a:rPr>
              <a:t>以</a:t>
            </a:r>
            <a:r>
              <a:rPr lang="zh-CN" altLang="zh-CN" sz="2800" b="1" dirty="0" smtClean="0">
                <a:solidFill>
                  <a:srgbClr val="C00000"/>
                </a:solidFill>
                <a:latin typeface="宋体" panose="02010600030101010101" pitchFamily="2" charset="-122"/>
                <a:ea typeface="宋体" panose="02010600030101010101" pitchFamily="2" charset="-122"/>
              </a:rPr>
              <a:t>塞</a:t>
            </a:r>
            <a:r>
              <a:rPr lang="zh-CN" altLang="zh-CN" sz="2800" b="1" dirty="0" smtClean="0">
                <a:latin typeface="宋体" panose="02010600030101010101" pitchFamily="2" charset="-122"/>
                <a:ea typeface="宋体" panose="02010600030101010101" pitchFamily="2" charset="-122"/>
              </a:rPr>
              <a:t>忠谏之路（</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性</a:t>
            </a:r>
            <a:r>
              <a:rPr lang="zh-CN" altLang="zh-CN" sz="2800" b="1" dirty="0" smtClean="0">
                <a:solidFill>
                  <a:srgbClr val="C00000"/>
                </a:solidFill>
                <a:latin typeface="宋体" panose="02010600030101010101" pitchFamily="2" charset="-122"/>
                <a:ea typeface="宋体" panose="02010600030101010101" pitchFamily="2" charset="-122"/>
              </a:rPr>
              <a:t>行</a:t>
            </a:r>
            <a:r>
              <a:rPr lang="zh-CN" altLang="zh-CN" sz="2800" b="1" dirty="0" smtClean="0">
                <a:latin typeface="宋体" panose="02010600030101010101" pitchFamily="2" charset="-122"/>
                <a:ea typeface="宋体" panose="02010600030101010101" pitchFamily="2" charset="-122"/>
              </a:rPr>
              <a:t>淑均（</a:t>
            </a:r>
            <a:r>
              <a:rPr lang="en-US" altLang="zh-CN" sz="2800" b="1" dirty="0" smtClean="0">
                <a:latin typeface="宋体" panose="02010600030101010101" pitchFamily="2" charset="-122"/>
                <a:ea typeface="宋体" panose="02010600030101010101" pitchFamily="2" charset="-122"/>
              </a:rPr>
              <a:t>     </a:t>
            </a:r>
            <a:r>
              <a:rPr lang="zh-CN" altLang="zh-CN" sz="2800" b="1" dirty="0" smtClean="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
        <p:nvSpPr>
          <p:cNvPr id="5" name="TextBox 4" descr="中国教育出版网"/>
          <p:cNvSpPr txBox="1"/>
          <p:nvPr/>
        </p:nvSpPr>
        <p:spPr>
          <a:xfrm>
            <a:off x="1263942" y="2217634"/>
            <a:ext cx="631904" cy="523220"/>
          </a:xfrm>
          <a:prstGeom prst="rect">
            <a:avLst/>
          </a:prstGeom>
          <a:noFill/>
        </p:spPr>
        <p:txBody>
          <a:bodyPr wrap="none" rtlCol="0">
            <a:spAutoFit/>
          </a:bodyPr>
          <a:lstStyle/>
          <a:p>
            <a:r>
              <a:rPr lang="en-US" altLang="zh-CN" sz="2400" b="1" dirty="0" smtClean="0">
                <a:solidFill>
                  <a:srgbClr val="C00000"/>
                </a:solidFill>
              </a:rPr>
              <a:t> </a:t>
            </a:r>
            <a:r>
              <a:rPr lang="en-US" altLang="zh-CN" sz="2800" b="1" dirty="0" smtClean="0">
                <a:solidFill>
                  <a:srgbClr val="C00000"/>
                </a:solidFill>
                <a:latin typeface="新宋体" panose="02010609030101010101" pitchFamily="49" charset="-122"/>
                <a:ea typeface="新宋体" panose="02010609030101010101" pitchFamily="49" charset="-122"/>
              </a:rPr>
              <a:t>c</a:t>
            </a:r>
            <a:r>
              <a:rPr lang="zh-CN" altLang="zh-CN" sz="2800" b="1" dirty="0" smtClean="0">
                <a:solidFill>
                  <a:srgbClr val="C00000"/>
                </a:solidFill>
                <a:latin typeface="新宋体" panose="02010609030101010101" pitchFamily="49" charset="-122"/>
                <a:ea typeface="新宋体" panose="02010609030101010101" pitchFamily="49" charset="-122"/>
              </a:rPr>
              <a:t>ú</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6" name="TextBox 5" descr="中国教育出版网"/>
          <p:cNvSpPr txBox="1"/>
          <p:nvPr/>
        </p:nvSpPr>
        <p:spPr>
          <a:xfrm>
            <a:off x="3241122" y="2183047"/>
            <a:ext cx="909223"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h</a:t>
            </a:r>
            <a:r>
              <a:rPr lang="zh-CN" altLang="zh-CN" sz="2800" b="1" dirty="0" smtClean="0">
                <a:solidFill>
                  <a:srgbClr val="C00000"/>
                </a:solidFill>
                <a:latin typeface="新宋体" panose="02010609030101010101" pitchFamily="49" charset="-122"/>
                <a:ea typeface="新宋体" panose="02010609030101010101" pitchFamily="49" charset="-122"/>
              </a:rPr>
              <a:t>ó</a:t>
            </a:r>
            <a:r>
              <a:rPr lang="en-US" altLang="zh-CN" sz="2800" b="1" dirty="0" err="1" smtClean="0">
                <a:solidFill>
                  <a:srgbClr val="C00000"/>
                </a:solidFill>
                <a:latin typeface="新宋体" panose="02010609030101010101" pitchFamily="49" charset="-122"/>
                <a:ea typeface="新宋体" panose="02010609030101010101" pitchFamily="49" charset="-122"/>
              </a:rPr>
              <a:t>ng</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sp>
        <p:nvSpPr>
          <p:cNvPr id="7" name="TextBox 6" descr="中国教育出版网"/>
          <p:cNvSpPr txBox="1"/>
          <p:nvPr/>
        </p:nvSpPr>
        <p:spPr>
          <a:xfrm>
            <a:off x="5251096" y="2217634"/>
            <a:ext cx="728084"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f</a:t>
            </a:r>
            <a:r>
              <a:rPr lang="zh-CN" altLang="zh-CN" sz="2800" b="1" dirty="0" smtClean="0">
                <a:solidFill>
                  <a:srgbClr val="C00000"/>
                </a:solidFill>
                <a:latin typeface="新宋体" panose="02010609030101010101" pitchFamily="49" charset="-122"/>
                <a:ea typeface="新宋体" panose="02010609030101010101" pitchFamily="49" charset="-122"/>
              </a:rPr>
              <a:t>ě</a:t>
            </a:r>
            <a:r>
              <a:rPr lang="en-US" altLang="zh-CN" sz="2800" b="1" dirty="0" err="1" smtClean="0">
                <a:solidFill>
                  <a:srgbClr val="C00000"/>
                </a:solidFill>
                <a:latin typeface="新宋体" panose="02010609030101010101" pitchFamily="49" charset="-122"/>
                <a:ea typeface="新宋体" panose="02010609030101010101" pitchFamily="49" charset="-122"/>
              </a:rPr>
              <a:t>i</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sp>
        <p:nvSpPr>
          <p:cNvPr id="8" name="TextBox 7" descr="中国教育出版网"/>
          <p:cNvSpPr txBox="1"/>
          <p:nvPr/>
        </p:nvSpPr>
        <p:spPr>
          <a:xfrm>
            <a:off x="7357335" y="2156079"/>
            <a:ext cx="728084" cy="523220"/>
          </a:xfrm>
          <a:prstGeom prst="rect">
            <a:avLst/>
          </a:prstGeom>
          <a:noFill/>
        </p:spPr>
        <p:txBody>
          <a:bodyPr wrap="none" rtlCol="0">
            <a:spAutoFit/>
          </a:bodyPr>
          <a:lstStyle/>
          <a:p>
            <a:r>
              <a:rPr lang="en-US" altLang="zh-CN" sz="2800" b="1" dirty="0" err="1" smtClean="0">
                <a:solidFill>
                  <a:srgbClr val="C00000"/>
                </a:solidFill>
                <a:latin typeface="新宋体" panose="02010609030101010101" pitchFamily="49" charset="-122"/>
                <a:ea typeface="新宋体" panose="02010609030101010101" pitchFamily="49" charset="-122"/>
              </a:rPr>
              <a:t>zh</a:t>
            </a:r>
            <a:r>
              <a:rPr lang="zh-CN" altLang="zh-CN" sz="2800" b="1" dirty="0" smtClean="0">
                <a:solidFill>
                  <a:srgbClr val="C00000"/>
                </a:solidFill>
                <a:latin typeface="新宋体" panose="02010609030101010101" pitchFamily="49" charset="-122"/>
                <a:ea typeface="新宋体" panose="02010609030101010101" pitchFamily="49" charset="-122"/>
              </a:rPr>
              <a:t>ì</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9" name="TextBox 8" descr="中国教育出版网"/>
          <p:cNvSpPr txBox="1"/>
          <p:nvPr/>
        </p:nvSpPr>
        <p:spPr>
          <a:xfrm>
            <a:off x="9664461" y="2156079"/>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p</a:t>
            </a:r>
            <a:r>
              <a:rPr lang="zh-CN" altLang="zh-CN" sz="2800" b="1" dirty="0" smtClean="0">
                <a:solidFill>
                  <a:srgbClr val="C00000"/>
                </a:solidFill>
                <a:latin typeface="新宋体" panose="02010609030101010101" pitchFamily="49" charset="-122"/>
                <a:ea typeface="新宋体" panose="02010609030101010101" pitchFamily="49" charset="-122"/>
              </a:rPr>
              <a:t>ǐ</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0" name="TextBox 9" descr="中国教育出版网"/>
          <p:cNvSpPr txBox="1"/>
          <p:nvPr/>
        </p:nvSpPr>
        <p:spPr>
          <a:xfrm>
            <a:off x="1308642" y="2876159"/>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b</a:t>
            </a:r>
            <a:r>
              <a:rPr lang="zh-CN" altLang="zh-CN" sz="2800" b="1" dirty="0" smtClean="0">
                <a:solidFill>
                  <a:srgbClr val="C00000"/>
                </a:solidFill>
                <a:latin typeface="新宋体" panose="02010609030101010101" pitchFamily="49" charset="-122"/>
                <a:ea typeface="新宋体" panose="02010609030101010101" pitchFamily="49" charset="-122"/>
              </a:rPr>
              <a:t>ì</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1" name="TextBox 10" descr="中国教育出版网"/>
          <p:cNvSpPr txBox="1"/>
          <p:nvPr/>
        </p:nvSpPr>
        <p:spPr>
          <a:xfrm>
            <a:off x="3254278" y="2861979"/>
            <a:ext cx="813043" cy="523220"/>
          </a:xfrm>
          <a:prstGeom prst="rect">
            <a:avLst/>
          </a:prstGeom>
          <a:noFill/>
        </p:spPr>
        <p:txBody>
          <a:bodyPr wrap="none" rtlCol="0">
            <a:spAutoFit/>
          </a:bodyPr>
          <a:lstStyle/>
          <a:p>
            <a:r>
              <a:rPr lang="en-US" altLang="zh-CN" sz="2800" b="1" dirty="0" err="1" smtClean="0">
                <a:solidFill>
                  <a:srgbClr val="C00000"/>
                </a:solidFill>
                <a:latin typeface="新宋体" panose="02010609030101010101" pitchFamily="49" charset="-122"/>
                <a:ea typeface="新宋体" panose="02010609030101010101" pitchFamily="49" charset="-122"/>
              </a:rPr>
              <a:t>qu</a:t>
            </a:r>
            <a:r>
              <a:rPr lang="zh-CN" altLang="zh-CN" sz="2800" b="1" dirty="0" smtClean="0">
                <a:solidFill>
                  <a:srgbClr val="C00000"/>
                </a:solidFill>
                <a:latin typeface="新宋体" panose="02010609030101010101" pitchFamily="49" charset="-122"/>
                <a:ea typeface="新宋体" panose="02010609030101010101" pitchFamily="49" charset="-122"/>
              </a:rPr>
              <a:t>ē</a:t>
            </a:r>
            <a:r>
              <a:rPr lang="en-US" altLang="zh-CN" sz="2400" b="1" dirty="0" smtClean="0">
                <a:solidFill>
                  <a:srgbClr val="C00000"/>
                </a:solidFill>
              </a:rPr>
              <a:t> </a:t>
            </a:r>
            <a:endParaRPr lang="en-US" altLang="zh-CN" sz="2400" b="1" dirty="0" smtClean="0">
              <a:solidFill>
                <a:srgbClr val="C00000"/>
              </a:solidFill>
            </a:endParaRPr>
          </a:p>
        </p:txBody>
      </p:sp>
      <p:sp>
        <p:nvSpPr>
          <p:cNvPr id="12" name="TextBox 11" descr="中国教育出版网"/>
          <p:cNvSpPr txBox="1"/>
          <p:nvPr/>
        </p:nvSpPr>
        <p:spPr>
          <a:xfrm>
            <a:off x="5251096" y="2893876"/>
            <a:ext cx="728084"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g</a:t>
            </a:r>
            <a:r>
              <a:rPr lang="zh-CN" altLang="zh-CN" sz="2800" b="1" dirty="0" smtClean="0">
                <a:solidFill>
                  <a:srgbClr val="C00000"/>
                </a:solidFill>
                <a:latin typeface="新宋体" panose="02010609030101010101" pitchFamily="49" charset="-122"/>
                <a:ea typeface="新宋体" panose="02010609030101010101" pitchFamily="49" charset="-122"/>
              </a:rPr>
              <a:t>ǒ</a:t>
            </a:r>
            <a:r>
              <a:rPr lang="en-US" altLang="zh-CN" sz="2800" b="1" dirty="0" smtClean="0">
                <a:solidFill>
                  <a:srgbClr val="C00000"/>
                </a:solidFill>
                <a:latin typeface="新宋体" panose="02010609030101010101" pitchFamily="49" charset="-122"/>
                <a:ea typeface="新宋体" panose="02010609030101010101" pitchFamily="49" charset="-122"/>
              </a:rPr>
              <a:t>u</a:t>
            </a:r>
            <a:endParaRPr lang="en-US"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3" name="TextBox 12" descr="中国教育出版网"/>
          <p:cNvSpPr txBox="1"/>
          <p:nvPr/>
        </p:nvSpPr>
        <p:spPr>
          <a:xfrm>
            <a:off x="7266765" y="2876159"/>
            <a:ext cx="728084"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w</a:t>
            </a:r>
            <a:r>
              <a:rPr lang="zh-CN" altLang="zh-CN" sz="2800" b="1" dirty="0" smtClean="0">
                <a:solidFill>
                  <a:srgbClr val="C00000"/>
                </a:solidFill>
                <a:latin typeface="新宋体" panose="02010609030101010101" pitchFamily="49" charset="-122"/>
                <a:ea typeface="新宋体" panose="02010609030101010101" pitchFamily="49" charset="-122"/>
              </a:rPr>
              <a:t>ě</a:t>
            </a:r>
            <a:r>
              <a:rPr lang="en-US" altLang="zh-CN" sz="2800" b="1" dirty="0" err="1" smtClean="0">
                <a:solidFill>
                  <a:srgbClr val="C00000"/>
                </a:solidFill>
                <a:latin typeface="新宋体" panose="02010609030101010101" pitchFamily="49" charset="-122"/>
                <a:ea typeface="新宋体" panose="02010609030101010101" pitchFamily="49" charset="-122"/>
              </a:rPr>
              <a:t>i</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sp>
        <p:nvSpPr>
          <p:cNvPr id="14" name="TextBox 13" descr="中国教育出版网"/>
          <p:cNvSpPr txBox="1"/>
          <p:nvPr/>
        </p:nvSpPr>
        <p:spPr>
          <a:xfrm>
            <a:off x="9665781" y="2876159"/>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s</a:t>
            </a:r>
            <a:r>
              <a:rPr lang="zh-CN" altLang="zh-CN" sz="2800" b="1" dirty="0" smtClean="0">
                <a:solidFill>
                  <a:srgbClr val="C00000"/>
                </a:solidFill>
                <a:latin typeface="新宋体" panose="02010609030101010101" pitchFamily="49" charset="-122"/>
                <a:ea typeface="新宋体" panose="02010609030101010101" pitchFamily="49" charset="-122"/>
              </a:rPr>
              <a:t>ù</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5" name="TextBox 14" descr="中国教育出版网"/>
          <p:cNvSpPr txBox="1"/>
          <p:nvPr/>
        </p:nvSpPr>
        <p:spPr>
          <a:xfrm>
            <a:off x="1323670" y="3543585"/>
            <a:ext cx="546946" cy="523220"/>
          </a:xfrm>
          <a:prstGeom prst="rect">
            <a:avLst/>
          </a:prstGeom>
          <a:noFill/>
        </p:spPr>
        <p:txBody>
          <a:bodyPr wrap="squar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n</a:t>
            </a:r>
            <a:r>
              <a:rPr lang="zh-CN" altLang="zh-CN" sz="2800" b="1" dirty="0" smtClean="0">
                <a:solidFill>
                  <a:srgbClr val="C00000"/>
                </a:solidFill>
                <a:latin typeface="新宋体" panose="02010609030101010101" pitchFamily="49" charset="-122"/>
                <a:ea typeface="新宋体" panose="02010609030101010101" pitchFamily="49" charset="-122"/>
              </a:rPr>
              <a:t>ǔ</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6" name="TextBox 15" descr="中国教育出版网"/>
          <p:cNvSpPr txBox="1"/>
          <p:nvPr/>
        </p:nvSpPr>
        <p:spPr>
          <a:xfrm>
            <a:off x="3165186" y="3518882"/>
            <a:ext cx="909223"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r</a:t>
            </a:r>
            <a:r>
              <a:rPr lang="zh-CN" altLang="zh-CN" sz="2800" b="1" dirty="0" smtClean="0">
                <a:solidFill>
                  <a:srgbClr val="C00000"/>
                </a:solidFill>
                <a:latin typeface="新宋体" panose="02010609030101010101" pitchFamily="49" charset="-122"/>
                <a:ea typeface="新宋体" panose="02010609030101010101" pitchFamily="49" charset="-122"/>
              </a:rPr>
              <a:t>ǎ</a:t>
            </a:r>
            <a:r>
              <a:rPr lang="en-US" altLang="zh-CN" sz="2800" b="1" dirty="0" err="1" smtClean="0">
                <a:solidFill>
                  <a:srgbClr val="C00000"/>
                </a:solidFill>
                <a:latin typeface="新宋体" panose="02010609030101010101" pitchFamily="49" charset="-122"/>
                <a:ea typeface="新宋体" panose="02010609030101010101" pitchFamily="49" charset="-122"/>
              </a:rPr>
              <a:t>ng</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sp>
        <p:nvSpPr>
          <p:cNvPr id="17" name="TextBox 16" descr="中国教育出版网"/>
          <p:cNvSpPr txBox="1"/>
          <p:nvPr/>
        </p:nvSpPr>
        <p:spPr>
          <a:xfrm>
            <a:off x="5251096" y="3543585"/>
            <a:ext cx="728084" cy="523220"/>
          </a:xfrm>
          <a:prstGeom prst="rect">
            <a:avLst/>
          </a:prstGeom>
          <a:noFill/>
        </p:spPr>
        <p:txBody>
          <a:bodyPr wrap="none" rtlCol="0">
            <a:spAutoFit/>
          </a:bodyPr>
          <a:lstStyle/>
          <a:p>
            <a:r>
              <a:rPr lang="en-US" altLang="zh-CN" sz="2800" b="1" dirty="0" err="1" smtClean="0">
                <a:solidFill>
                  <a:srgbClr val="C00000"/>
                </a:solidFill>
                <a:latin typeface="新宋体" panose="02010609030101010101" pitchFamily="49" charset="-122"/>
                <a:ea typeface="新宋体" panose="02010609030101010101" pitchFamily="49" charset="-122"/>
              </a:rPr>
              <a:t>ji</a:t>
            </a:r>
            <a:r>
              <a:rPr lang="zh-CN" altLang="zh-CN" sz="2800" b="1" dirty="0" smtClean="0">
                <a:solidFill>
                  <a:srgbClr val="C00000"/>
                </a:solidFill>
                <a:latin typeface="新宋体" panose="02010609030101010101" pitchFamily="49" charset="-122"/>
                <a:ea typeface="新宋体" panose="02010609030101010101" pitchFamily="49" charset="-122"/>
              </a:rPr>
              <a:t>ù</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8" name="TextBox 17" descr="中国教育出版网"/>
          <p:cNvSpPr txBox="1"/>
          <p:nvPr/>
        </p:nvSpPr>
        <p:spPr>
          <a:xfrm>
            <a:off x="7266765" y="3543585"/>
            <a:ext cx="728084"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z</a:t>
            </a:r>
            <a:r>
              <a:rPr lang="zh-CN" altLang="zh-CN" sz="2800" b="1" dirty="0" smtClean="0">
                <a:solidFill>
                  <a:srgbClr val="C00000"/>
                </a:solidFill>
                <a:latin typeface="新宋体" panose="02010609030101010101" pitchFamily="49" charset="-122"/>
                <a:ea typeface="新宋体" panose="02010609030101010101" pitchFamily="49" charset="-122"/>
              </a:rPr>
              <a:t>ō</a:t>
            </a:r>
            <a:r>
              <a:rPr lang="en-US" altLang="zh-CN" sz="2800" b="1" dirty="0" smtClean="0">
                <a:solidFill>
                  <a:srgbClr val="C00000"/>
                </a:solidFill>
                <a:latin typeface="新宋体" panose="02010609030101010101" pitchFamily="49" charset="-122"/>
                <a:ea typeface="新宋体" panose="02010609030101010101" pitchFamily="49" charset="-122"/>
              </a:rPr>
              <a:t>u</a:t>
            </a:r>
            <a:endParaRPr lang="en-US"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19" name="TextBox 18" descr="中国教育出版网"/>
          <p:cNvSpPr txBox="1"/>
          <p:nvPr/>
        </p:nvSpPr>
        <p:spPr>
          <a:xfrm>
            <a:off x="9665530" y="3518882"/>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y</a:t>
            </a:r>
            <a:r>
              <a:rPr lang="zh-CN" altLang="zh-CN" sz="2800" b="1" dirty="0" smtClean="0">
                <a:solidFill>
                  <a:srgbClr val="C00000"/>
                </a:solidFill>
                <a:latin typeface="新宋体" panose="02010609030101010101" pitchFamily="49" charset="-122"/>
                <a:ea typeface="新宋体" panose="02010609030101010101" pitchFamily="49" charset="-122"/>
              </a:rPr>
              <a:t>ī</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20" name="TextBox 19" descr="中国教育出版网"/>
          <p:cNvSpPr txBox="1"/>
          <p:nvPr/>
        </p:nvSpPr>
        <p:spPr>
          <a:xfrm>
            <a:off x="1382969" y="4154574"/>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z</a:t>
            </a:r>
            <a:r>
              <a:rPr lang="zh-CN" altLang="zh-CN" sz="2800" b="1" dirty="0" smtClean="0">
                <a:solidFill>
                  <a:srgbClr val="C00000"/>
                </a:solidFill>
                <a:latin typeface="新宋体" panose="02010609030101010101" pitchFamily="49" charset="-122"/>
                <a:ea typeface="新宋体" panose="02010609030101010101" pitchFamily="49" charset="-122"/>
              </a:rPr>
              <a:t>ī</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21" name="TextBox 20" descr="中国教育出版网"/>
          <p:cNvSpPr txBox="1"/>
          <p:nvPr/>
        </p:nvSpPr>
        <p:spPr>
          <a:xfrm>
            <a:off x="3325707" y="4234492"/>
            <a:ext cx="728084" cy="523220"/>
          </a:xfrm>
          <a:prstGeom prst="rect">
            <a:avLst/>
          </a:prstGeom>
          <a:noFill/>
        </p:spPr>
        <p:txBody>
          <a:bodyPr wrap="none" rtlCol="0">
            <a:spAutoFit/>
          </a:bodyPr>
          <a:lstStyle/>
          <a:p>
            <a:r>
              <a:rPr lang="en-US" altLang="zh-CN" sz="2800" b="1" dirty="0" err="1" smtClean="0">
                <a:solidFill>
                  <a:srgbClr val="C00000"/>
                </a:solidFill>
                <a:latin typeface="新宋体" panose="02010609030101010101" pitchFamily="49" charset="-122"/>
                <a:ea typeface="新宋体" panose="02010609030101010101" pitchFamily="49" charset="-122"/>
              </a:rPr>
              <a:t>tu</a:t>
            </a:r>
            <a:r>
              <a:rPr lang="zh-CN" altLang="zh-CN" sz="2800" b="1" dirty="0" smtClean="0">
                <a:solidFill>
                  <a:srgbClr val="C00000"/>
                </a:solidFill>
                <a:latin typeface="新宋体" panose="02010609030101010101" pitchFamily="49" charset="-122"/>
                <a:ea typeface="新宋体" panose="02010609030101010101" pitchFamily="49" charset="-122"/>
              </a:rPr>
              <a:t>í</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22" name="TextBox 21" descr="中国教育出版网"/>
          <p:cNvSpPr txBox="1"/>
          <p:nvPr/>
        </p:nvSpPr>
        <p:spPr>
          <a:xfrm>
            <a:off x="6416600" y="4159564"/>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y</a:t>
            </a:r>
            <a:r>
              <a:rPr lang="zh-CN" altLang="zh-CN" sz="2800" b="1" dirty="0" smtClean="0">
                <a:solidFill>
                  <a:srgbClr val="C00000"/>
                </a:solidFill>
                <a:latin typeface="新宋体" panose="02010609030101010101" pitchFamily="49" charset="-122"/>
                <a:ea typeface="新宋体" panose="02010609030101010101" pitchFamily="49" charset="-122"/>
              </a:rPr>
              <a:t>í</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23" name="TextBox 22" descr="中国教育出版网"/>
          <p:cNvSpPr txBox="1"/>
          <p:nvPr/>
        </p:nvSpPr>
        <p:spPr>
          <a:xfrm>
            <a:off x="9665530" y="4159564"/>
            <a:ext cx="728084"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w</a:t>
            </a:r>
            <a:r>
              <a:rPr lang="zh-CN" altLang="zh-CN" sz="2800" b="1" dirty="0" smtClean="0">
                <a:solidFill>
                  <a:srgbClr val="C00000"/>
                </a:solidFill>
                <a:latin typeface="新宋体" panose="02010609030101010101" pitchFamily="49" charset="-122"/>
                <a:ea typeface="新宋体" panose="02010609030101010101" pitchFamily="49" charset="-122"/>
              </a:rPr>
              <a:t>è</a:t>
            </a:r>
            <a:r>
              <a:rPr lang="en-US" altLang="zh-CN" sz="2800" b="1" dirty="0" err="1" smtClean="0">
                <a:solidFill>
                  <a:srgbClr val="C00000"/>
                </a:solidFill>
                <a:latin typeface="新宋体" panose="02010609030101010101" pitchFamily="49" charset="-122"/>
                <a:ea typeface="新宋体" panose="02010609030101010101" pitchFamily="49" charset="-122"/>
              </a:rPr>
              <a:t>i</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sp>
        <p:nvSpPr>
          <p:cNvPr id="24" name="TextBox 23" descr="中国教育出版网"/>
          <p:cNvSpPr txBox="1"/>
          <p:nvPr/>
        </p:nvSpPr>
        <p:spPr>
          <a:xfrm>
            <a:off x="3196809" y="4820851"/>
            <a:ext cx="546945"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s</a:t>
            </a:r>
            <a:r>
              <a:rPr lang="zh-CN" altLang="zh-CN" sz="2800" b="1" dirty="0" smtClean="0">
                <a:solidFill>
                  <a:srgbClr val="C00000"/>
                </a:solidFill>
                <a:latin typeface="新宋体" panose="02010609030101010101" pitchFamily="49" charset="-122"/>
                <a:ea typeface="新宋体" panose="02010609030101010101" pitchFamily="49" charset="-122"/>
              </a:rPr>
              <a:t>è</a:t>
            </a:r>
            <a:endParaRPr lang="zh-CN" altLang="zh-CN" sz="2800" b="1" dirty="0" smtClean="0">
              <a:solidFill>
                <a:srgbClr val="C00000"/>
              </a:solidFill>
              <a:latin typeface="新宋体" panose="02010609030101010101" pitchFamily="49" charset="-122"/>
              <a:ea typeface="新宋体" panose="02010609030101010101" pitchFamily="49" charset="-122"/>
            </a:endParaRPr>
          </a:p>
        </p:txBody>
      </p:sp>
      <p:sp>
        <p:nvSpPr>
          <p:cNvPr id="25" name="TextBox 24" descr="中国教育出版网"/>
          <p:cNvSpPr txBox="1"/>
          <p:nvPr/>
        </p:nvSpPr>
        <p:spPr>
          <a:xfrm>
            <a:off x="7176196" y="4757712"/>
            <a:ext cx="909223" cy="523220"/>
          </a:xfrm>
          <a:prstGeom prst="rect">
            <a:avLst/>
          </a:prstGeom>
          <a:noFill/>
        </p:spPr>
        <p:txBody>
          <a:bodyPr wrap="none" rtlCol="0">
            <a:spAutoFit/>
          </a:bodyPr>
          <a:lstStyle/>
          <a:p>
            <a:r>
              <a:rPr lang="en-US" altLang="zh-CN" sz="2800" b="1" dirty="0" smtClean="0">
                <a:solidFill>
                  <a:srgbClr val="C00000"/>
                </a:solidFill>
                <a:latin typeface="新宋体" panose="02010609030101010101" pitchFamily="49" charset="-122"/>
                <a:ea typeface="新宋体" panose="02010609030101010101" pitchFamily="49" charset="-122"/>
              </a:rPr>
              <a:t>x</a:t>
            </a:r>
            <a:r>
              <a:rPr lang="zh-CN" altLang="zh-CN" sz="2800" b="1" dirty="0" smtClean="0">
                <a:solidFill>
                  <a:srgbClr val="C00000"/>
                </a:solidFill>
                <a:latin typeface="新宋体" panose="02010609030101010101" pitchFamily="49" charset="-122"/>
                <a:ea typeface="新宋体" panose="02010609030101010101" pitchFamily="49" charset="-122"/>
              </a:rPr>
              <a:t>í</a:t>
            </a:r>
            <a:r>
              <a:rPr lang="en-US" altLang="zh-CN" sz="2800" b="1" dirty="0" err="1" smtClean="0">
                <a:solidFill>
                  <a:srgbClr val="C00000"/>
                </a:solidFill>
                <a:latin typeface="新宋体" panose="02010609030101010101" pitchFamily="49" charset="-122"/>
                <a:ea typeface="新宋体" panose="02010609030101010101" pitchFamily="49" charset="-122"/>
              </a:rPr>
              <a:t>ng</a:t>
            </a:r>
            <a:endParaRPr lang="en-US" altLang="zh-CN" sz="2800" b="1" dirty="0" err="1" smtClean="0">
              <a:solidFill>
                <a:srgbClr val="C00000"/>
              </a:solidFill>
              <a:latin typeface="新宋体" panose="02010609030101010101" pitchFamily="49" charset="-122"/>
              <a:ea typeface="新宋体" panose="02010609030101010101" pitchFamily="49" charset="-122"/>
            </a:endParaRPr>
          </a:p>
        </p:txBody>
      </p:sp>
      <p:grpSp>
        <p:nvGrpSpPr>
          <p:cNvPr id="33" name="组合 32"/>
          <p:cNvGrpSpPr/>
          <p:nvPr/>
        </p:nvGrpSpPr>
        <p:grpSpPr>
          <a:xfrm>
            <a:off x="1070963" y="562846"/>
            <a:ext cx="2792615" cy="713740"/>
            <a:chOff x="2371" y="690"/>
            <a:chExt cx="3471" cy="1124"/>
          </a:xfrm>
        </p:grpSpPr>
        <p:sp>
          <p:nvSpPr>
            <p:cNvPr id="34" name="MH_Entry_1"/>
            <p:cNvSpPr>
              <a:spLocks noChangeArrowheads="1"/>
            </p:cNvSpPr>
            <p:nvPr/>
          </p:nvSpPr>
          <p:spPr bwMode="auto">
            <a:xfrm flipH="1">
              <a:off x="2371" y="690"/>
              <a:ext cx="3471" cy="1124"/>
            </a:xfrm>
            <a:prstGeom prst="roundRect">
              <a:avLst>
                <a:gd name="adj" fmla="val 16667"/>
              </a:avLst>
            </a:prstGeom>
            <a:solidFill>
              <a:srgbClr val="DF2938"/>
            </a:solidFill>
            <a:ln>
              <a:noFill/>
            </a:ln>
            <a:extLst>
              <a:ext uri="{91240B29-F687-4F45-9708-019B960494DF}">
                <a14:hiddenLine xmlns:a14="http://schemas.microsoft.com/office/drawing/2010/main" w="12700">
                  <a:solidFill>
                    <a:srgbClr val="000000"/>
                  </a:solidFill>
                  <a:bevel/>
                </a14:hiddenLine>
              </a:ext>
            </a:extLst>
          </p:spPr>
          <p:txBody>
            <a:bodyPr lIns="94531" tIns="47265" rIns="94531" bIns="4726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900">
                <a:sym typeface="Calibri" panose="020F0502020204030204" pitchFamily="34" charset="0"/>
              </a:endParaRPr>
            </a:p>
          </p:txBody>
        </p:sp>
        <p:sp>
          <p:nvSpPr>
            <p:cNvPr id="35" name="TextBox 18"/>
            <p:cNvSpPr txBox="1"/>
            <p:nvPr/>
          </p:nvSpPr>
          <p:spPr>
            <a:xfrm>
              <a:off x="2644" y="741"/>
              <a:ext cx="2895" cy="923"/>
            </a:xfrm>
            <a:prstGeom prst="rect">
              <a:avLst/>
            </a:prstGeom>
            <a:noFill/>
          </p:spPr>
          <p:txBody>
            <a:bodyPr wrap="square" lIns="94531" tIns="47265" rIns="94531" bIns="4726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200" b="1" dirty="0">
                  <a:solidFill>
                    <a:schemeClr val="bg1"/>
                  </a:solidFill>
                  <a:latin typeface="思源宋体 CN SemiBold" panose="02020600000000000000" charset="-122"/>
                  <a:ea typeface="思源宋体 CN SemiBold" panose="02020600000000000000" charset="-122"/>
                </a:rPr>
                <a:t>检查预习</a:t>
              </a:r>
              <a:endParaRPr lang="zh-CN" altLang="en-US" sz="3200" b="1" dirty="0">
                <a:solidFill>
                  <a:schemeClr val="bg1"/>
                </a:solidFill>
                <a:latin typeface="思源宋体 CN SemiBold" panose="02020600000000000000" charset="-122"/>
                <a:ea typeface="思源宋体 CN SemiBold" panose="02020600000000000000" charset="-122"/>
              </a:endParaRPr>
            </a:p>
          </p:txBody>
        </p:sp>
      </p:grpSp>
      <p:sp>
        <p:nvSpPr>
          <p:cNvPr id="2" name="矩形 1"/>
          <p:cNvSpPr/>
          <p:nvPr/>
        </p:nvSpPr>
        <p:spPr>
          <a:xfrm>
            <a:off x="1030190" y="1596287"/>
            <a:ext cx="4333238" cy="523220"/>
          </a:xfrm>
          <a:prstGeom prst="rect">
            <a:avLst/>
          </a:prstGeom>
        </p:spPr>
        <p:txBody>
          <a:bodyPr wrap="none">
            <a:spAutoFit/>
          </a:bodyPr>
          <a:lstStyle/>
          <a:p>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、读准下列加色字的读音</a:t>
            </a:r>
            <a:endParaRPr lang="zh-CN" altLang="en-US" sz="2800"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1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 calcmode="lin" valueType="num">
                                      <p:cBhvr additive="base">
                                        <p:cTn id="6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additive="base">
                                        <p:cTn id="6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 calcmode="lin" valueType="num">
                                      <p:cBhvr additive="base">
                                        <p:cTn id="79"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1000" fill="hold"/>
                                        <p:tgtEl>
                                          <p:spTgt spid="18"/>
                                        </p:tgtEl>
                                        <p:attrNameLst>
                                          <p:attrName>ppt_x</p:attrName>
                                        </p:attrNameLst>
                                      </p:cBhvr>
                                      <p:tavLst>
                                        <p:tav tm="0">
                                          <p:val>
                                            <p:strVal val="#ppt_x"/>
                                          </p:val>
                                        </p:tav>
                                        <p:tav tm="100000">
                                          <p:val>
                                            <p:strVal val="#ppt_x"/>
                                          </p:val>
                                        </p:tav>
                                      </p:tavLst>
                                    </p:anim>
                                    <p:anim calcmode="lin" valueType="num">
                                      <p:cBhvr additive="base">
                                        <p:cTn id="8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 calcmode="lin" valueType="num">
                                      <p:cBhvr additive="base">
                                        <p:cTn id="9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20">
                                            <p:txEl>
                                              <p:pRg st="0" end="0"/>
                                            </p:txEl>
                                          </p:spTgt>
                                        </p:tgtEl>
                                        <p:attrNameLst>
                                          <p:attrName>style.visibility</p:attrName>
                                        </p:attrNameLst>
                                      </p:cBhvr>
                                      <p:to>
                                        <p:strVal val="visible"/>
                                      </p:to>
                                    </p:set>
                                    <p:anim calcmode="lin" valueType="num">
                                      <p:cBhvr additive="base">
                                        <p:cTn id="97"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8"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xEl>
                                              <p:pRg st="0" end="0"/>
                                            </p:txEl>
                                          </p:spTgt>
                                        </p:tgtEl>
                                        <p:attrNameLst>
                                          <p:attrName>style.visibility</p:attrName>
                                        </p:attrNameLst>
                                      </p:cBhvr>
                                      <p:to>
                                        <p:strVal val="visible"/>
                                      </p:to>
                                    </p:set>
                                    <p:anim calcmode="lin" valueType="num">
                                      <p:cBhvr additive="base">
                                        <p:cTn id="103"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04"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2">
                                            <p:txEl>
                                              <p:pRg st="0" end="0"/>
                                            </p:txEl>
                                          </p:spTgt>
                                        </p:tgtEl>
                                        <p:attrNameLst>
                                          <p:attrName>style.visibility</p:attrName>
                                        </p:attrNameLst>
                                      </p:cBhvr>
                                      <p:to>
                                        <p:strVal val="visible"/>
                                      </p:to>
                                    </p:set>
                                    <p:anim calcmode="lin" valueType="num">
                                      <p:cBhvr additive="base">
                                        <p:cTn id="10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10"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23">
                                            <p:txEl>
                                              <p:pRg st="0" end="0"/>
                                            </p:txEl>
                                          </p:spTgt>
                                        </p:tgtEl>
                                        <p:attrNameLst>
                                          <p:attrName>style.visibility</p:attrName>
                                        </p:attrNameLst>
                                      </p:cBhvr>
                                      <p:to>
                                        <p:strVal val="visible"/>
                                      </p:to>
                                    </p:set>
                                    <p:anim calcmode="lin" valueType="num">
                                      <p:cBhvr additive="base">
                                        <p:cTn id="115"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16"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1000" fill="hold"/>
                                        <p:tgtEl>
                                          <p:spTgt spid="24"/>
                                        </p:tgtEl>
                                        <p:attrNameLst>
                                          <p:attrName>ppt_x</p:attrName>
                                        </p:attrNameLst>
                                      </p:cBhvr>
                                      <p:tavLst>
                                        <p:tav tm="0">
                                          <p:val>
                                            <p:strVal val="#ppt_x"/>
                                          </p:val>
                                        </p:tav>
                                        <p:tav tm="100000">
                                          <p:val>
                                            <p:strVal val="#ppt_x"/>
                                          </p:val>
                                        </p:tav>
                                      </p:tavLst>
                                    </p:anim>
                                    <p:anim calcmode="lin" valueType="num">
                                      <p:cBhvr additive="base">
                                        <p:cTn id="12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xEl>
                                              <p:pRg st="0" end="0"/>
                                            </p:txEl>
                                          </p:spTgt>
                                        </p:tgtEl>
                                        <p:attrNameLst>
                                          <p:attrName>style.visibility</p:attrName>
                                        </p:attrNameLst>
                                      </p:cBhvr>
                                      <p:to>
                                        <p:strVal val="visible"/>
                                      </p:to>
                                    </p:set>
                                    <p:anim calcmode="lin" valueType="num">
                                      <p:cBhvr additive="base">
                                        <p:cTn id="12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8" dur="10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8363</Words>
  <Application>WPS 演示</Application>
  <PresentationFormat>自定义</PresentationFormat>
  <Paragraphs>741</Paragraphs>
  <Slides>45</Slides>
  <Notes>14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45</vt:i4>
      </vt:variant>
    </vt:vector>
  </HeadingPairs>
  <TitlesOfParts>
    <vt:vector size="64" baseType="lpstr">
      <vt:lpstr>Arial</vt:lpstr>
      <vt:lpstr>宋体</vt:lpstr>
      <vt:lpstr>Wingdings</vt:lpstr>
      <vt:lpstr>微软雅黑</vt:lpstr>
      <vt:lpstr>思源黑体 CN Bold</vt:lpstr>
      <vt:lpstr>思源黑体 CN Regular</vt:lpstr>
      <vt:lpstr>黑体</vt:lpstr>
      <vt:lpstr>新宋体</vt:lpstr>
      <vt:lpstr>Calibri</vt:lpstr>
      <vt:lpstr>思源宋体 CN SemiBold</vt:lpstr>
      <vt:lpstr>Times New Roman</vt:lpstr>
      <vt:lpstr>Arial Unicode MS</vt:lpstr>
      <vt:lpstr>等线</vt:lpstr>
      <vt:lpstr>楷体_GB2312</vt:lpstr>
      <vt:lpstr>华文楷体</vt:lpstr>
      <vt:lpstr>仿宋</vt:lpstr>
      <vt:lpstr>Century Gothic</vt:lpstr>
      <vt:lpstr>PF Din Text Comp Pro Medium</vt:lpstr>
      <vt:lpstr>Office 主题​​</vt:lpstr>
      <vt:lpstr>PowerPoint 演示文稿</vt:lpstr>
      <vt:lpstr>第一课时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不时</cp:lastModifiedBy>
  <cp:revision>670</cp:revision>
  <dcterms:created xsi:type="dcterms:W3CDTF">2017-08-03T09:01:00Z</dcterms:created>
  <dcterms:modified xsi:type="dcterms:W3CDTF">2019-10-16T06:42:04Z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