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58" r:id="rId1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F2FC"/>
    <a:srgbClr val="FFC000"/>
    <a:srgbClr val="FF99CB"/>
    <a:srgbClr val="FFFF00"/>
    <a:srgbClr val="F4D63F"/>
    <a:srgbClr val="94D0F2"/>
    <a:srgbClr val="98D4F6"/>
    <a:srgbClr val="BAE3F9"/>
    <a:srgbClr val="FBB488"/>
    <a:srgbClr val="FCF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6387" autoAdjust="0"/>
  </p:normalViewPr>
  <p:slideViewPr>
    <p:cSldViewPr snapToGrid="0">
      <p:cViewPr varScale="1">
        <p:scale>
          <a:sx n="98" d="100"/>
          <a:sy n="98" d="100"/>
        </p:scale>
        <p:origin x="72" y="8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0"/>
            <a:ext cx="9141284" cy="51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" y="-1"/>
            <a:ext cx="9157448" cy="5143500"/>
            <a:chOff x="-1" y="-1"/>
            <a:chExt cx="1220993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-1"/>
              <a:ext cx="12204700" cy="6858000"/>
            </a:xfrm>
            <a:prstGeom prst="rect">
              <a:avLst/>
            </a:prstGeom>
            <a:solidFill>
              <a:srgbClr val="D4F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0" y="6476999"/>
              <a:ext cx="12206514" cy="381000"/>
            </a:xfrm>
            <a:prstGeom prst="rect">
              <a:avLst/>
            </a:prstGeom>
            <a:solidFill>
              <a:srgbClr val="FCF3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7" name="组合 6"/>
            <p:cNvGrpSpPr/>
            <p:nvPr userDrawn="1"/>
          </p:nvGrpSpPr>
          <p:grpSpPr>
            <a:xfrm>
              <a:off x="-1" y="0"/>
              <a:ext cx="12201525" cy="342987"/>
              <a:chOff x="0" y="1"/>
              <a:chExt cx="11899968" cy="334510"/>
            </a:xfrm>
          </p:grpSpPr>
          <p:pic>
            <p:nvPicPr>
              <p:cNvPr id="14" name="图片 1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070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093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117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140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163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187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210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234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257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280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304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327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351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3744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3978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4212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4446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04680" y="1"/>
                <a:ext cx="555048" cy="33451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44920" y="1"/>
                <a:ext cx="555048" cy="334510"/>
              </a:xfrm>
              <a:prstGeom prst="rect">
                <a:avLst/>
              </a:prstGeom>
            </p:spPr>
          </p:pic>
        </p:grpSp>
        <p:grpSp>
          <p:nvGrpSpPr>
            <p:cNvPr id="8" name="组合 7"/>
            <p:cNvGrpSpPr/>
            <p:nvPr userDrawn="1"/>
          </p:nvGrpSpPr>
          <p:grpSpPr>
            <a:xfrm>
              <a:off x="0" y="6536530"/>
              <a:ext cx="12209929" cy="261937"/>
              <a:chOff x="0" y="6529386"/>
              <a:chExt cx="12903200" cy="261937"/>
            </a:xfrm>
          </p:grpSpPr>
          <p:cxnSp>
            <p:nvCxnSpPr>
              <p:cNvPr id="10" name="直接连接符 9"/>
              <p:cNvCxnSpPr/>
              <p:nvPr userDrawn="1"/>
            </p:nvCxnSpPr>
            <p:spPr>
              <a:xfrm>
                <a:off x="0" y="6529386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 userDrawn="1"/>
            </p:nvCxnSpPr>
            <p:spPr>
              <a:xfrm>
                <a:off x="0" y="6616698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 userDrawn="1"/>
            </p:nvCxnSpPr>
            <p:spPr>
              <a:xfrm>
                <a:off x="0" y="6704010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 userDrawn="1"/>
            </p:nvCxnSpPr>
            <p:spPr>
              <a:xfrm>
                <a:off x="0" y="6791323"/>
                <a:ext cx="12903200" cy="0"/>
              </a:xfrm>
              <a:prstGeom prst="line">
                <a:avLst/>
              </a:prstGeom>
              <a:ln w="28575">
                <a:solidFill>
                  <a:srgbClr val="FBB4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38734">
              <a:off x="10604653" y="5580360"/>
              <a:ext cx="1480535" cy="854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325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6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7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85" y="1976012"/>
            <a:ext cx="5190186" cy="79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596949" y="1976628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13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273099" y="2324089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13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4353995" y="1976628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12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026970" y="2324089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12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6170971" y="1976628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12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5885666" y="2324089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【落落补】pop粗体" panose="020B0502000000000001" pitchFamily="34" charset="-128"/>
              </a:rPr>
              <a:t>12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41371" y="1481360"/>
            <a:ext cx="2559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算一算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，找规律。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1044830"/>
            <a:ext cx="5287963" cy="49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三、多种形式练习，巩固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加几的方法</a:t>
            </a: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546726" y="2806644"/>
            <a:ext cx="15874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填一填。 </a:t>
            </a:r>
          </a:p>
        </p:txBody>
      </p:sp>
      <p:pic>
        <p:nvPicPr>
          <p:cNvPr id="22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4" y="3240092"/>
            <a:ext cx="5693153" cy="147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965249" y="3208342"/>
            <a:ext cx="52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10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2965249" y="3595239"/>
            <a:ext cx="52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12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2963661" y="3981424"/>
            <a:ext cx="52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14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960486" y="4365940"/>
            <a:ext cx="52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16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015189" y="3206754"/>
            <a:ext cx="52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11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5015189" y="3596826"/>
            <a:ext cx="52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12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5015189" y="3981424"/>
            <a:ext cx="52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13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5015189" y="4365940"/>
            <a:ext cx="52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14</a:t>
            </a: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7061160" y="3502029"/>
            <a:ext cx="52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11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054810" y="3982649"/>
            <a:ext cx="520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12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34" name="圆角矩形 33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3828097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拓展练习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39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1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253877"/>
              </p:ext>
            </p:extLst>
          </p:nvPr>
        </p:nvGraphicFramePr>
        <p:xfrm>
          <a:off x="746125" y="3598736"/>
          <a:ext cx="2601913" cy="1059179"/>
        </p:xfrm>
        <a:graphic>
          <a:graphicData uri="http://schemas.openxmlformats.org/drawingml/2006/table">
            <a:tbl>
              <a:tblPr/>
              <a:tblGrid>
                <a:gridCol w="866775"/>
                <a:gridCol w="868363"/>
                <a:gridCol w="866775"/>
              </a:tblGrid>
              <a:tr h="6019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4473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Arial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830263" y="4227325"/>
            <a:ext cx="723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8</a:t>
            </a:r>
          </a:p>
        </p:txBody>
      </p:sp>
      <p:sp>
        <p:nvSpPr>
          <p:cNvPr id="4" name="Text Box 43"/>
          <p:cNvSpPr txBox="1">
            <a:spLocks noChangeArrowheads="1"/>
          </p:cNvSpPr>
          <p:nvPr/>
        </p:nvSpPr>
        <p:spPr bwMode="auto">
          <a:xfrm>
            <a:off x="1692275" y="4227325"/>
            <a:ext cx="723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2538413" y="4227325"/>
            <a:ext cx="723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</a:p>
        </p:txBody>
      </p:sp>
      <p:sp>
        <p:nvSpPr>
          <p:cNvPr id="6" name="Text Box 68"/>
          <p:cNvSpPr txBox="1">
            <a:spLocks noChangeArrowheads="1"/>
          </p:cNvSpPr>
          <p:nvPr/>
        </p:nvSpPr>
        <p:spPr bwMode="auto">
          <a:xfrm>
            <a:off x="6734840" y="3439985"/>
            <a:ext cx="1312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77069" y="1584986"/>
            <a:ext cx="16486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 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找找看。 </a:t>
            </a:r>
          </a:p>
        </p:txBody>
      </p:sp>
      <p:grpSp>
        <p:nvGrpSpPr>
          <p:cNvPr id="9" name="Group 22"/>
          <p:cNvGrpSpPr>
            <a:grpSpLocks noChangeAspect="1"/>
          </p:cNvGrpSpPr>
          <p:nvPr/>
        </p:nvGrpSpPr>
        <p:grpSpPr bwMode="auto">
          <a:xfrm>
            <a:off x="931936" y="3652381"/>
            <a:ext cx="2222283" cy="492454"/>
            <a:chOff x="25" y="0"/>
            <a:chExt cx="1602" cy="355"/>
          </a:xfrm>
        </p:grpSpPr>
        <p:pic>
          <p:nvPicPr>
            <p:cNvPr id="10" name="Picture 47" descr="3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" y="0"/>
              <a:ext cx="37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8" descr="2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" y="17"/>
              <a:ext cx="37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9" descr="3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46"/>
              <a:ext cx="37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26"/>
          <p:cNvGrpSpPr>
            <a:grpSpLocks/>
          </p:cNvGrpSpPr>
          <p:nvPr/>
        </p:nvGrpSpPr>
        <p:grpSpPr bwMode="auto">
          <a:xfrm>
            <a:off x="3587750" y="4410174"/>
            <a:ext cx="3139786" cy="405909"/>
            <a:chOff x="0" y="0"/>
            <a:chExt cx="2220" cy="287"/>
          </a:xfrm>
        </p:grpSpPr>
        <p:sp>
          <p:nvSpPr>
            <p:cNvPr id="14" name="矩形 6"/>
            <p:cNvSpPr>
              <a:spLocks noChangeArrowheads="1"/>
            </p:cNvSpPr>
            <p:nvPr/>
          </p:nvSpPr>
          <p:spPr bwMode="auto">
            <a:xfrm>
              <a:off x="0" y="4"/>
              <a:ext cx="2220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和    一共有多少朵？</a:t>
              </a:r>
            </a:p>
          </p:txBody>
        </p:sp>
        <p:grpSp>
          <p:nvGrpSpPr>
            <p:cNvPr id="15" name="Group 28"/>
            <p:cNvGrpSpPr>
              <a:grpSpLocks noChangeAspect="1"/>
            </p:cNvGrpSpPr>
            <p:nvPr/>
          </p:nvGrpSpPr>
          <p:grpSpPr bwMode="auto">
            <a:xfrm>
              <a:off x="3" y="0"/>
              <a:ext cx="831" cy="283"/>
              <a:chOff x="0" y="0"/>
              <a:chExt cx="831" cy="283"/>
            </a:xfrm>
          </p:grpSpPr>
          <p:pic>
            <p:nvPicPr>
              <p:cNvPr id="16" name="Picture 50" descr="3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95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52" descr="30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" y="44"/>
                <a:ext cx="29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3570288" y="3487610"/>
            <a:ext cx="3158172" cy="403081"/>
            <a:chOff x="0" y="0"/>
            <a:chExt cx="2233" cy="285"/>
          </a:xfrm>
        </p:grpSpPr>
        <p:sp>
          <p:nvSpPr>
            <p:cNvPr id="19" name="矩形 6"/>
            <p:cNvSpPr>
              <a:spLocks noChangeArrowheads="1"/>
            </p:cNvSpPr>
            <p:nvPr/>
          </p:nvSpPr>
          <p:spPr bwMode="auto">
            <a:xfrm>
              <a:off x="5" y="0"/>
              <a:ext cx="222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和    一共有多少朵？</a:t>
              </a:r>
            </a:p>
          </p:txBody>
        </p:sp>
        <p:grpSp>
          <p:nvGrpSpPr>
            <p:cNvPr id="20" name="Group 33"/>
            <p:cNvGrpSpPr>
              <a:grpSpLocks noChangeAspect="1"/>
            </p:cNvGrpSpPr>
            <p:nvPr/>
          </p:nvGrpSpPr>
          <p:grpSpPr bwMode="auto">
            <a:xfrm>
              <a:off x="0" y="2"/>
              <a:ext cx="836" cy="283"/>
              <a:chOff x="0" y="0"/>
              <a:chExt cx="836" cy="283"/>
            </a:xfrm>
          </p:grpSpPr>
          <p:pic>
            <p:nvPicPr>
              <p:cNvPr id="21" name="Picture 51" descr="29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0"/>
                <a:ext cx="29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55" descr="3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" y="0"/>
                <a:ext cx="295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Group 36"/>
          <p:cNvGrpSpPr>
            <a:grpSpLocks/>
          </p:cNvGrpSpPr>
          <p:nvPr/>
        </p:nvGrpSpPr>
        <p:grpSpPr bwMode="auto">
          <a:xfrm>
            <a:off x="3563938" y="3949363"/>
            <a:ext cx="3163830" cy="401666"/>
            <a:chOff x="0" y="0"/>
            <a:chExt cx="2237" cy="284"/>
          </a:xfrm>
        </p:grpSpPr>
        <p:sp>
          <p:nvSpPr>
            <p:cNvPr id="24" name="矩形 6"/>
            <p:cNvSpPr>
              <a:spLocks noChangeArrowheads="1"/>
            </p:cNvSpPr>
            <p:nvPr/>
          </p:nvSpPr>
          <p:spPr bwMode="auto">
            <a:xfrm>
              <a:off x="0" y="0"/>
              <a:ext cx="223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和    一共有多少朵？</a:t>
              </a:r>
            </a:p>
          </p:txBody>
        </p:sp>
        <p:grpSp>
          <p:nvGrpSpPr>
            <p:cNvPr id="25" name="Group 38"/>
            <p:cNvGrpSpPr>
              <a:grpSpLocks noChangeAspect="1"/>
            </p:cNvGrpSpPr>
            <p:nvPr/>
          </p:nvGrpSpPr>
          <p:grpSpPr bwMode="auto">
            <a:xfrm>
              <a:off x="10" y="32"/>
              <a:ext cx="822" cy="252"/>
              <a:chOff x="0" y="0"/>
              <a:chExt cx="822" cy="252"/>
            </a:xfrm>
          </p:grpSpPr>
          <p:pic>
            <p:nvPicPr>
              <p:cNvPr id="26" name="Picture 54" descr="29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" y="0"/>
                <a:ext cx="29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58" descr="30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"/>
                <a:ext cx="295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8" name="Text Box 68"/>
          <p:cNvSpPr txBox="1">
            <a:spLocks noChangeArrowheads="1"/>
          </p:cNvSpPr>
          <p:nvPr/>
        </p:nvSpPr>
        <p:spPr bwMode="auto">
          <a:xfrm>
            <a:off x="6734840" y="3911263"/>
            <a:ext cx="1312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 Box 68"/>
          <p:cNvSpPr txBox="1">
            <a:spLocks noChangeArrowheads="1"/>
          </p:cNvSpPr>
          <p:nvPr/>
        </p:nvSpPr>
        <p:spPr bwMode="auto">
          <a:xfrm>
            <a:off x="6734840" y="4386361"/>
            <a:ext cx="1312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endParaRPr lang="en-US" altLang="zh-CN" sz="20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" name="Picture 65" descr="2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90" y="1985096"/>
            <a:ext cx="5718220" cy="148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57200" y="1125878"/>
            <a:ext cx="5287963" cy="49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三、多种形式练习，巩固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加几的方法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33" name="圆角矩形 32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3828097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拓展练习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09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8" grpId="0" autoUpdateAnimBg="0"/>
      <p:bldP spid="28" grpId="0" autoUpdateAnimBg="0"/>
      <p:bldP spid="2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6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2621281" y="1663410"/>
            <a:ext cx="162306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endParaRPr lang="zh-CN" altLang="en-US" sz="22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endParaRPr lang="zh-CN" altLang="en-US" sz="22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endParaRPr lang="zh-CN" altLang="en-US" sz="22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endParaRPr lang="zh-CN" altLang="en-US" sz="22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1115377" y="1296574"/>
            <a:ext cx="1924318" cy="45383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CN" altLang="en-US" sz="22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一、口算练习</a:t>
            </a:r>
          </a:p>
        </p:txBody>
      </p:sp>
      <p:sp>
        <p:nvSpPr>
          <p:cNvPr id="30" name="矩形 5"/>
          <p:cNvSpPr>
            <a:spLocks noChangeArrowheads="1"/>
          </p:cNvSpPr>
          <p:nvPr/>
        </p:nvSpPr>
        <p:spPr bwMode="auto">
          <a:xfrm>
            <a:off x="2004695" y="3787068"/>
            <a:ext cx="598805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问题：同学们算得又对又快，能说说你们是用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什么方法算的吗？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6" name="圆角矩形 5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828097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旧知回顾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7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3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>
            <a:spLocks noChangeArrowheads="1"/>
          </p:cNvSpPr>
          <p:nvPr/>
        </p:nvSpPr>
        <p:spPr bwMode="auto">
          <a:xfrm>
            <a:off x="2582863" y="3546331"/>
            <a:ext cx="44503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图中，你都知道了哪些数学信息？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能到前面边指边说吗？</a:t>
            </a:r>
          </a:p>
        </p:txBody>
      </p:sp>
      <p:sp>
        <p:nvSpPr>
          <p:cNvPr id="3" name="矩形 5"/>
          <p:cNvSpPr>
            <a:spLocks noChangeArrowheads="1"/>
          </p:cNvSpPr>
          <p:nvPr/>
        </p:nvSpPr>
        <p:spPr bwMode="auto">
          <a:xfrm>
            <a:off x="2581275" y="4311864"/>
            <a:ext cx="3248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同学们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遇到了什么问题？</a:t>
            </a:r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2581275" y="3546331"/>
            <a:ext cx="4832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解决这个问题，你们打算怎么办呀？</a:t>
            </a:r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2582863" y="3940031"/>
            <a:ext cx="3482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让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我们先把算式列出来吧。</a:t>
            </a: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2868614" y="4373419"/>
            <a:ext cx="12075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</a:p>
        </p:txBody>
      </p:sp>
      <p:sp>
        <p:nvSpPr>
          <p:cNvPr id="7" name="矩形 10"/>
          <p:cNvSpPr>
            <a:spLocks noChangeArrowheads="1"/>
          </p:cNvSpPr>
          <p:nvPr/>
        </p:nvSpPr>
        <p:spPr bwMode="auto">
          <a:xfrm>
            <a:off x="4957763" y="4373419"/>
            <a:ext cx="1275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860550" y="3537759"/>
            <a:ext cx="1301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问题：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02957" y="1192213"/>
            <a:ext cx="302323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(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)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收集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信息，回答问题</a:t>
            </a:r>
          </a:p>
        </p:txBody>
      </p:sp>
      <p:pic>
        <p:nvPicPr>
          <p:cNvPr id="11" name="Picture 13" descr="42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50" y="1698625"/>
            <a:ext cx="3273310" cy="16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4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63" y="1675845"/>
            <a:ext cx="2563731" cy="61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14" name="圆角矩形 13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828097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探究新知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110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 autoUpdateAnimBg="0"/>
      <p:bldP spid="3" grpId="0" autoUpdateAnimBg="0"/>
      <p:bldP spid="3" grpId="1" autoUpdateAnimBg="0"/>
      <p:bldP spid="4" grpId="0" autoUpdateAnimBg="0"/>
      <p:bldP spid="5" grpId="0" autoUpdateAnimBg="0"/>
      <p:bldP spid="6" grpId="0" autoUpdateAnimBg="0"/>
      <p:bldP spid="7" grpId="0" autoUpdateAnimBg="0"/>
      <p:bldP spid="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789780" y="1609970"/>
            <a:ext cx="75465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zh-CN" altLang="en-US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是怎么得到的？可以用小棒、点子图</a:t>
            </a:r>
            <a:r>
              <a:rPr lang="zh-CN" altLang="en-US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摆一摆，也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可以在图上圈一圈。</a:t>
            </a:r>
          </a:p>
        </p:txBody>
      </p:sp>
      <p:pic>
        <p:nvPicPr>
          <p:cNvPr id="3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59" y="2155720"/>
            <a:ext cx="2028530" cy="78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1311449" y="1632974"/>
            <a:ext cx="2490787" cy="39690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反馈：点子图的方法</a:t>
            </a: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4547887" y="3244636"/>
            <a:ext cx="323150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问题：</a:t>
            </a:r>
            <a:endParaRPr lang="zh-CN" altLang="en-US" sz="18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幅图都表示什么意思？ </a:t>
            </a:r>
          </a:p>
        </p:txBody>
      </p:sp>
      <p:sp>
        <p:nvSpPr>
          <p:cNvPr id="6" name="标题 1"/>
          <p:cNvSpPr>
            <a:spLocks noChangeArrowheads="1"/>
          </p:cNvSpPr>
          <p:nvPr/>
        </p:nvSpPr>
        <p:spPr bwMode="auto">
          <a:xfrm>
            <a:off x="4814890" y="1600445"/>
            <a:ext cx="166771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摆小棒的方法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 bwMode="auto">
          <a:xfrm>
            <a:off x="4372372" y="2097344"/>
            <a:ext cx="2442026" cy="888842"/>
            <a:chOff x="0" y="0"/>
            <a:chExt cx="3384551" cy="1231900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7638" cy="1231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3" y="0"/>
              <a:ext cx="147638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25" y="0"/>
              <a:ext cx="147638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38" y="0"/>
              <a:ext cx="147638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3" y="0"/>
              <a:ext cx="147638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75" y="0"/>
              <a:ext cx="147638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088" y="0"/>
              <a:ext cx="147638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0"/>
              <a:ext cx="147638" cy="123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88" y="55563"/>
              <a:ext cx="160338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213" y="55563"/>
              <a:ext cx="160338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600" y="55563"/>
              <a:ext cx="160338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标题 1"/>
          <p:cNvSpPr>
            <a:spLocks noChangeArrowheads="1"/>
          </p:cNvSpPr>
          <p:nvPr/>
        </p:nvSpPr>
        <p:spPr bwMode="auto">
          <a:xfrm>
            <a:off x="741997" y="2949283"/>
            <a:ext cx="1768475" cy="39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圈一圈的方法</a:t>
            </a:r>
          </a:p>
        </p:txBody>
      </p:sp>
      <p:sp>
        <p:nvSpPr>
          <p:cNvPr id="20" name="矩形 10"/>
          <p:cNvSpPr>
            <a:spLocks noChangeArrowheads="1"/>
          </p:cNvSpPr>
          <p:nvPr/>
        </p:nvSpPr>
        <p:spPr bwMode="auto">
          <a:xfrm>
            <a:off x="4546299" y="4075633"/>
            <a:ext cx="350998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三幅图之间有什么共同的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地方？</a:t>
            </a:r>
          </a:p>
        </p:txBody>
      </p:sp>
      <p:pic>
        <p:nvPicPr>
          <p:cNvPr id="21" name="Picture 29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47" y="3387490"/>
            <a:ext cx="2670793" cy="135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2"/>
          <p:cNvGrpSpPr>
            <a:grpSpLocks noChangeAspect="1"/>
          </p:cNvGrpSpPr>
          <p:nvPr/>
        </p:nvGrpSpPr>
        <p:grpSpPr bwMode="auto">
          <a:xfrm>
            <a:off x="6116839" y="2140688"/>
            <a:ext cx="261156" cy="792628"/>
            <a:chOff x="0" y="0"/>
            <a:chExt cx="228" cy="692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0"/>
              <a:ext cx="101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任意多边形 33"/>
          <p:cNvSpPr>
            <a:spLocks noChangeAspect="1" noChangeArrowheads="1"/>
          </p:cNvSpPr>
          <p:nvPr/>
        </p:nvSpPr>
        <p:spPr bwMode="auto">
          <a:xfrm>
            <a:off x="2121362" y="3422787"/>
            <a:ext cx="1733472" cy="1306784"/>
          </a:xfrm>
          <a:custGeom>
            <a:avLst/>
            <a:gdLst>
              <a:gd name="T0" fmla="*/ 961050 w 2859932"/>
              <a:gd name="T1" fmla="*/ 437541 h 2212527"/>
              <a:gd name="T2" fmla="*/ 951242 w 2859932"/>
              <a:gd name="T3" fmla="*/ 832071 h 2212527"/>
              <a:gd name="T4" fmla="*/ 918554 w 2859932"/>
              <a:gd name="T5" fmla="*/ 847100 h 2212527"/>
              <a:gd name="T6" fmla="*/ 581859 w 2859932"/>
              <a:gd name="T7" fmla="*/ 854614 h 2212527"/>
              <a:gd name="T8" fmla="*/ 290929 w 2859932"/>
              <a:gd name="T9" fmla="*/ 726863 h 2212527"/>
              <a:gd name="T10" fmla="*/ 0 w 2859932"/>
              <a:gd name="T11" fmla="*/ 227125 h 2212527"/>
              <a:gd name="T12" fmla="*/ 9807 w 2859932"/>
              <a:gd name="T13" fmla="*/ 129432 h 2212527"/>
              <a:gd name="T14" fmla="*/ 29419 w 2859932"/>
              <a:gd name="T15" fmla="*/ 76828 h 2212527"/>
              <a:gd name="T16" fmla="*/ 65378 w 2859932"/>
              <a:gd name="T17" fmla="*/ 20467 h 2212527"/>
              <a:gd name="T18" fmla="*/ 199401 w 2859932"/>
              <a:gd name="T19" fmla="*/ 50525 h 2212527"/>
              <a:gd name="T20" fmla="*/ 961050 w 2859932"/>
              <a:gd name="T21" fmla="*/ 437541 h 221252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59932"/>
              <a:gd name="T34" fmla="*/ 0 h 2212527"/>
              <a:gd name="T35" fmla="*/ 2859932 w 2859932"/>
              <a:gd name="T36" fmla="*/ 2212527 h 2212527"/>
              <a:gd name="connsiteX0" fmla="*/ 2887567 w 2887567"/>
              <a:gd name="connsiteY0" fmla="*/ 1101952 h 2181722"/>
              <a:gd name="connsiteX1" fmla="*/ 2858384 w 2887567"/>
              <a:gd name="connsiteY1" fmla="*/ 2123356 h 2181722"/>
              <a:gd name="connsiteX2" fmla="*/ 2761107 w 2887567"/>
              <a:gd name="connsiteY2" fmla="*/ 2162266 h 2181722"/>
              <a:gd name="connsiteX3" fmla="*/ 1759158 w 2887567"/>
              <a:gd name="connsiteY3" fmla="*/ 2181722 h 2181722"/>
              <a:gd name="connsiteX4" fmla="*/ 893396 w 2887567"/>
              <a:gd name="connsiteY4" fmla="*/ 1850981 h 2181722"/>
              <a:gd name="connsiteX5" fmla="*/ 0 w 2887567"/>
              <a:gd name="connsiteY5" fmla="*/ 596074 h 2181722"/>
              <a:gd name="connsiteX6" fmla="*/ 56818 w 2887567"/>
              <a:gd name="connsiteY6" fmla="*/ 304284 h 2181722"/>
              <a:gd name="connsiteX7" fmla="*/ 115184 w 2887567"/>
              <a:gd name="connsiteY7" fmla="*/ 168096 h 2181722"/>
              <a:gd name="connsiteX8" fmla="*/ 222188 w 2887567"/>
              <a:gd name="connsiteY8" fmla="*/ 22181 h 2181722"/>
              <a:gd name="connsiteX9" fmla="*/ 621022 w 2887567"/>
              <a:gd name="connsiteY9" fmla="*/ 100003 h 2181722"/>
              <a:gd name="connsiteX10" fmla="*/ 2887567 w 2887567"/>
              <a:gd name="connsiteY10" fmla="*/ 1101952 h 2181722"/>
              <a:gd name="connsiteX0" fmla="*/ 2929682 w 2929682"/>
              <a:gd name="connsiteY0" fmla="*/ 1101952 h 2181722"/>
              <a:gd name="connsiteX1" fmla="*/ 2900499 w 2929682"/>
              <a:gd name="connsiteY1" fmla="*/ 2123356 h 2181722"/>
              <a:gd name="connsiteX2" fmla="*/ 2803222 w 2929682"/>
              <a:gd name="connsiteY2" fmla="*/ 2162266 h 2181722"/>
              <a:gd name="connsiteX3" fmla="*/ 1801273 w 2929682"/>
              <a:gd name="connsiteY3" fmla="*/ 2181722 h 2181722"/>
              <a:gd name="connsiteX4" fmla="*/ 935511 w 2929682"/>
              <a:gd name="connsiteY4" fmla="*/ 1850981 h 2181722"/>
              <a:gd name="connsiteX5" fmla="*/ 42115 w 2929682"/>
              <a:gd name="connsiteY5" fmla="*/ 596074 h 2181722"/>
              <a:gd name="connsiteX6" fmla="*/ 157299 w 2929682"/>
              <a:gd name="connsiteY6" fmla="*/ 168096 h 2181722"/>
              <a:gd name="connsiteX7" fmla="*/ 264303 w 2929682"/>
              <a:gd name="connsiteY7" fmla="*/ 22181 h 2181722"/>
              <a:gd name="connsiteX8" fmla="*/ 663137 w 2929682"/>
              <a:gd name="connsiteY8" fmla="*/ 100003 h 2181722"/>
              <a:gd name="connsiteX9" fmla="*/ 2929682 w 2929682"/>
              <a:gd name="connsiteY9" fmla="*/ 1101952 h 2181722"/>
              <a:gd name="connsiteX0" fmla="*/ 2917473 w 2917473"/>
              <a:gd name="connsiteY0" fmla="*/ 1079771 h 2159541"/>
              <a:gd name="connsiteX1" fmla="*/ 2888290 w 2917473"/>
              <a:gd name="connsiteY1" fmla="*/ 2101175 h 2159541"/>
              <a:gd name="connsiteX2" fmla="*/ 2791013 w 2917473"/>
              <a:gd name="connsiteY2" fmla="*/ 2140085 h 2159541"/>
              <a:gd name="connsiteX3" fmla="*/ 1789064 w 2917473"/>
              <a:gd name="connsiteY3" fmla="*/ 2159541 h 2159541"/>
              <a:gd name="connsiteX4" fmla="*/ 923302 w 2917473"/>
              <a:gd name="connsiteY4" fmla="*/ 1828800 h 2159541"/>
              <a:gd name="connsiteX5" fmla="*/ 29906 w 2917473"/>
              <a:gd name="connsiteY5" fmla="*/ 573893 h 2159541"/>
              <a:gd name="connsiteX6" fmla="*/ 252094 w 2917473"/>
              <a:gd name="connsiteY6" fmla="*/ 0 h 2159541"/>
              <a:gd name="connsiteX7" fmla="*/ 650928 w 2917473"/>
              <a:gd name="connsiteY7" fmla="*/ 77822 h 2159541"/>
              <a:gd name="connsiteX8" fmla="*/ 2917473 w 2917473"/>
              <a:gd name="connsiteY8" fmla="*/ 1079771 h 2159541"/>
              <a:gd name="connsiteX0" fmla="*/ 2917473 w 2917473"/>
              <a:gd name="connsiteY0" fmla="*/ 1079771 h 2159541"/>
              <a:gd name="connsiteX1" fmla="*/ 2888290 w 2917473"/>
              <a:gd name="connsiteY1" fmla="*/ 2101175 h 2159541"/>
              <a:gd name="connsiteX2" fmla="*/ 2791013 w 2917473"/>
              <a:gd name="connsiteY2" fmla="*/ 2140085 h 2159541"/>
              <a:gd name="connsiteX3" fmla="*/ 1789064 w 2917473"/>
              <a:gd name="connsiteY3" fmla="*/ 2159541 h 2159541"/>
              <a:gd name="connsiteX4" fmla="*/ 923302 w 2917473"/>
              <a:gd name="connsiteY4" fmla="*/ 1828800 h 2159541"/>
              <a:gd name="connsiteX5" fmla="*/ 29906 w 2917473"/>
              <a:gd name="connsiteY5" fmla="*/ 573893 h 2159541"/>
              <a:gd name="connsiteX6" fmla="*/ 252093 w 2917473"/>
              <a:gd name="connsiteY6" fmla="*/ 0 h 2159541"/>
              <a:gd name="connsiteX7" fmla="*/ 650928 w 2917473"/>
              <a:gd name="connsiteY7" fmla="*/ 77822 h 2159541"/>
              <a:gd name="connsiteX8" fmla="*/ 2917473 w 2917473"/>
              <a:gd name="connsiteY8" fmla="*/ 1079771 h 2159541"/>
              <a:gd name="connsiteX0" fmla="*/ 2918163 w 2918163"/>
              <a:gd name="connsiteY0" fmla="*/ 1079771 h 2159541"/>
              <a:gd name="connsiteX1" fmla="*/ 2888980 w 2918163"/>
              <a:gd name="connsiteY1" fmla="*/ 2101175 h 2159541"/>
              <a:gd name="connsiteX2" fmla="*/ 2791703 w 2918163"/>
              <a:gd name="connsiteY2" fmla="*/ 2140085 h 2159541"/>
              <a:gd name="connsiteX3" fmla="*/ 1789754 w 2918163"/>
              <a:gd name="connsiteY3" fmla="*/ 2159541 h 2159541"/>
              <a:gd name="connsiteX4" fmla="*/ 923992 w 2918163"/>
              <a:gd name="connsiteY4" fmla="*/ 1828800 h 2159541"/>
              <a:gd name="connsiteX5" fmla="*/ 30596 w 2918163"/>
              <a:gd name="connsiteY5" fmla="*/ 573893 h 2159541"/>
              <a:gd name="connsiteX6" fmla="*/ 252783 w 2918163"/>
              <a:gd name="connsiteY6" fmla="*/ 0 h 2159541"/>
              <a:gd name="connsiteX7" fmla="*/ 651618 w 2918163"/>
              <a:gd name="connsiteY7" fmla="*/ 77822 h 2159541"/>
              <a:gd name="connsiteX8" fmla="*/ 2918163 w 2918163"/>
              <a:gd name="connsiteY8" fmla="*/ 1079771 h 2159541"/>
              <a:gd name="connsiteX0" fmla="*/ 2894210 w 2894210"/>
              <a:gd name="connsiteY0" fmla="*/ 1016833 h 2096603"/>
              <a:gd name="connsiteX1" fmla="*/ 2865027 w 2894210"/>
              <a:gd name="connsiteY1" fmla="*/ 2038237 h 2096603"/>
              <a:gd name="connsiteX2" fmla="*/ 2767750 w 2894210"/>
              <a:gd name="connsiteY2" fmla="*/ 2077147 h 2096603"/>
              <a:gd name="connsiteX3" fmla="*/ 1765801 w 2894210"/>
              <a:gd name="connsiteY3" fmla="*/ 2096603 h 2096603"/>
              <a:gd name="connsiteX4" fmla="*/ 900039 w 2894210"/>
              <a:gd name="connsiteY4" fmla="*/ 1765862 h 2096603"/>
              <a:gd name="connsiteX5" fmla="*/ 6643 w 2894210"/>
              <a:gd name="connsiteY5" fmla="*/ 510955 h 2096603"/>
              <a:gd name="connsiteX6" fmla="*/ 627665 w 2894210"/>
              <a:gd name="connsiteY6" fmla="*/ 14884 h 2096603"/>
              <a:gd name="connsiteX7" fmla="*/ 2894210 w 2894210"/>
              <a:gd name="connsiteY7" fmla="*/ 1016833 h 2096603"/>
              <a:gd name="connsiteX0" fmla="*/ 2900351 w 2900351"/>
              <a:gd name="connsiteY0" fmla="*/ 1052925 h 2132695"/>
              <a:gd name="connsiteX1" fmla="*/ 2871168 w 2900351"/>
              <a:gd name="connsiteY1" fmla="*/ 2074329 h 2132695"/>
              <a:gd name="connsiteX2" fmla="*/ 2773891 w 2900351"/>
              <a:gd name="connsiteY2" fmla="*/ 2113239 h 2132695"/>
              <a:gd name="connsiteX3" fmla="*/ 1771942 w 2900351"/>
              <a:gd name="connsiteY3" fmla="*/ 2132695 h 2132695"/>
              <a:gd name="connsiteX4" fmla="*/ 906180 w 2900351"/>
              <a:gd name="connsiteY4" fmla="*/ 1801954 h 2132695"/>
              <a:gd name="connsiteX5" fmla="*/ 12784 w 2900351"/>
              <a:gd name="connsiteY5" fmla="*/ 547047 h 2132695"/>
              <a:gd name="connsiteX6" fmla="*/ 633806 w 2900351"/>
              <a:gd name="connsiteY6" fmla="*/ 50976 h 2132695"/>
              <a:gd name="connsiteX7" fmla="*/ 2900351 w 2900351"/>
              <a:gd name="connsiteY7" fmla="*/ 1052925 h 2132695"/>
              <a:gd name="connsiteX0" fmla="*/ 2882277 w 2882277"/>
              <a:gd name="connsiteY0" fmla="*/ 1046828 h 2126598"/>
              <a:gd name="connsiteX1" fmla="*/ 2853094 w 2882277"/>
              <a:gd name="connsiteY1" fmla="*/ 2068232 h 2126598"/>
              <a:gd name="connsiteX2" fmla="*/ 2755817 w 2882277"/>
              <a:gd name="connsiteY2" fmla="*/ 2107142 h 2126598"/>
              <a:gd name="connsiteX3" fmla="*/ 1753868 w 2882277"/>
              <a:gd name="connsiteY3" fmla="*/ 2126598 h 2126598"/>
              <a:gd name="connsiteX4" fmla="*/ 888106 w 2882277"/>
              <a:gd name="connsiteY4" fmla="*/ 1795857 h 2126598"/>
              <a:gd name="connsiteX5" fmla="*/ 14450 w 2882277"/>
              <a:gd name="connsiteY5" fmla="*/ 618692 h 2126598"/>
              <a:gd name="connsiteX6" fmla="*/ 615732 w 2882277"/>
              <a:gd name="connsiteY6" fmla="*/ 44879 h 2126598"/>
              <a:gd name="connsiteX7" fmla="*/ 2882277 w 2882277"/>
              <a:gd name="connsiteY7" fmla="*/ 1046828 h 2126598"/>
              <a:gd name="connsiteX0" fmla="*/ 2873903 w 2873903"/>
              <a:gd name="connsiteY0" fmla="*/ 1053407 h 2133177"/>
              <a:gd name="connsiteX1" fmla="*/ 2844720 w 2873903"/>
              <a:gd name="connsiteY1" fmla="*/ 2074811 h 2133177"/>
              <a:gd name="connsiteX2" fmla="*/ 2747443 w 2873903"/>
              <a:gd name="connsiteY2" fmla="*/ 2113721 h 2133177"/>
              <a:gd name="connsiteX3" fmla="*/ 1745494 w 2873903"/>
              <a:gd name="connsiteY3" fmla="*/ 2133177 h 2133177"/>
              <a:gd name="connsiteX4" fmla="*/ 879732 w 2873903"/>
              <a:gd name="connsiteY4" fmla="*/ 1802436 h 2133177"/>
              <a:gd name="connsiteX5" fmla="*/ 6076 w 2873903"/>
              <a:gd name="connsiteY5" fmla="*/ 625271 h 2133177"/>
              <a:gd name="connsiteX6" fmla="*/ 607358 w 2873903"/>
              <a:gd name="connsiteY6" fmla="*/ 51458 h 2133177"/>
              <a:gd name="connsiteX7" fmla="*/ 2873903 w 2873903"/>
              <a:gd name="connsiteY7" fmla="*/ 1053407 h 2133177"/>
              <a:gd name="connsiteX0" fmla="*/ 2873903 w 2873903"/>
              <a:gd name="connsiteY0" fmla="*/ 1053407 h 2133177"/>
              <a:gd name="connsiteX1" fmla="*/ 2844720 w 2873903"/>
              <a:gd name="connsiteY1" fmla="*/ 2074811 h 2133177"/>
              <a:gd name="connsiteX2" fmla="*/ 2747443 w 2873903"/>
              <a:gd name="connsiteY2" fmla="*/ 2113721 h 2133177"/>
              <a:gd name="connsiteX3" fmla="*/ 1745494 w 2873903"/>
              <a:gd name="connsiteY3" fmla="*/ 2133177 h 2133177"/>
              <a:gd name="connsiteX4" fmla="*/ 879732 w 2873903"/>
              <a:gd name="connsiteY4" fmla="*/ 1802436 h 2133177"/>
              <a:gd name="connsiteX5" fmla="*/ 6076 w 2873903"/>
              <a:gd name="connsiteY5" fmla="*/ 625271 h 2133177"/>
              <a:gd name="connsiteX6" fmla="*/ 607358 w 2873903"/>
              <a:gd name="connsiteY6" fmla="*/ 51458 h 2133177"/>
              <a:gd name="connsiteX7" fmla="*/ 2873903 w 2873903"/>
              <a:gd name="connsiteY7" fmla="*/ 1053407 h 2133177"/>
              <a:gd name="connsiteX0" fmla="*/ 2873903 w 2873903"/>
              <a:gd name="connsiteY0" fmla="*/ 1053407 h 2133177"/>
              <a:gd name="connsiteX1" fmla="*/ 2844720 w 2873903"/>
              <a:gd name="connsiteY1" fmla="*/ 2074811 h 2133177"/>
              <a:gd name="connsiteX2" fmla="*/ 2747443 w 2873903"/>
              <a:gd name="connsiteY2" fmla="*/ 2113721 h 2133177"/>
              <a:gd name="connsiteX3" fmla="*/ 1745494 w 2873903"/>
              <a:gd name="connsiteY3" fmla="*/ 2133177 h 2133177"/>
              <a:gd name="connsiteX4" fmla="*/ 879732 w 2873903"/>
              <a:gd name="connsiteY4" fmla="*/ 1802436 h 2133177"/>
              <a:gd name="connsiteX5" fmla="*/ 6076 w 2873903"/>
              <a:gd name="connsiteY5" fmla="*/ 625271 h 2133177"/>
              <a:gd name="connsiteX6" fmla="*/ 607358 w 2873903"/>
              <a:gd name="connsiteY6" fmla="*/ 51458 h 2133177"/>
              <a:gd name="connsiteX7" fmla="*/ 2873903 w 2873903"/>
              <a:gd name="connsiteY7" fmla="*/ 1053407 h 2133177"/>
              <a:gd name="connsiteX0" fmla="*/ 2873903 w 2873903"/>
              <a:gd name="connsiteY0" fmla="*/ 1053407 h 2133177"/>
              <a:gd name="connsiteX1" fmla="*/ 2844720 w 2873903"/>
              <a:gd name="connsiteY1" fmla="*/ 2074811 h 2133177"/>
              <a:gd name="connsiteX2" fmla="*/ 2747443 w 2873903"/>
              <a:gd name="connsiteY2" fmla="*/ 2113721 h 2133177"/>
              <a:gd name="connsiteX3" fmla="*/ 1745494 w 2873903"/>
              <a:gd name="connsiteY3" fmla="*/ 2133177 h 2133177"/>
              <a:gd name="connsiteX4" fmla="*/ 879732 w 2873903"/>
              <a:gd name="connsiteY4" fmla="*/ 1802436 h 2133177"/>
              <a:gd name="connsiteX5" fmla="*/ 6076 w 2873903"/>
              <a:gd name="connsiteY5" fmla="*/ 625271 h 2133177"/>
              <a:gd name="connsiteX6" fmla="*/ 607358 w 2873903"/>
              <a:gd name="connsiteY6" fmla="*/ 51458 h 2133177"/>
              <a:gd name="connsiteX7" fmla="*/ 2873903 w 2873903"/>
              <a:gd name="connsiteY7" fmla="*/ 1053407 h 213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3903" h="2133177">
                <a:moveTo>
                  <a:pt x="2873903" y="1053407"/>
                </a:moveTo>
                <a:lnTo>
                  <a:pt x="2844720" y="2074811"/>
                </a:lnTo>
                <a:lnTo>
                  <a:pt x="2747443" y="2113721"/>
                </a:lnTo>
                <a:lnTo>
                  <a:pt x="1745494" y="2133177"/>
                </a:lnTo>
                <a:lnTo>
                  <a:pt x="879732" y="1802436"/>
                </a:lnTo>
                <a:cubicBezTo>
                  <a:pt x="551667" y="1549984"/>
                  <a:pt x="101219" y="1087625"/>
                  <a:pt x="6076" y="625271"/>
                </a:cubicBezTo>
                <a:cubicBezTo>
                  <a:pt x="-15634" y="244037"/>
                  <a:pt x="-12076" y="-141694"/>
                  <a:pt x="607358" y="51458"/>
                </a:cubicBezTo>
                <a:lnTo>
                  <a:pt x="2873903" y="1053407"/>
                </a:lnTo>
                <a:close/>
              </a:path>
            </a:pathLst>
          </a:cu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楷体_GB2312" pitchFamily="49" charset="-122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741997" y="1220819"/>
            <a:ext cx="3160395" cy="40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(</a:t>
            </a:r>
            <a:r>
              <a:rPr lang="zh-CN" altLang="en-US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18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)</a:t>
            </a:r>
            <a:r>
              <a:rPr lang="zh-CN" altLang="en-US" sz="18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多种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方法，学习</a:t>
            </a: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8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加几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29" name="圆角矩形 28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3828097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探究新知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9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23457E-7 L -0.06389 1.23457E-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2" grpId="1" autoUpdateAnimBg="0"/>
      <p:bldP spid="4" grpId="0" autoUpdateAnimBg="0"/>
      <p:bldP spid="5" grpId="0" autoUpdateAnimBg="0"/>
      <p:bldP spid="6" grpId="0" autoUpdateAnimBg="0"/>
      <p:bldP spid="19" grpId="0" autoUpdateAnimBg="0"/>
      <p:bldP spid="20" grpId="0" autoUpdateAnimBg="0"/>
      <p:bldP spid="2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2122488" y="3617985"/>
            <a:ext cx="4745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问题：谁来再说说你们刚才是怎么算的？</a:t>
            </a:r>
          </a:p>
        </p:txBody>
      </p:sp>
      <p:sp>
        <p:nvSpPr>
          <p:cNvPr id="3" name="标题 1"/>
          <p:cNvSpPr>
            <a:spLocks noChangeArrowheads="1"/>
          </p:cNvSpPr>
          <p:nvPr/>
        </p:nvSpPr>
        <p:spPr bwMode="auto">
          <a:xfrm>
            <a:off x="4031028" y="1653698"/>
            <a:ext cx="1050925" cy="38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176807" y="2071922"/>
            <a:ext cx="467325" cy="617890"/>
            <a:chOff x="0" y="0"/>
            <a:chExt cx="363" cy="577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 flipH="1">
              <a:off x="136" y="0"/>
              <a:ext cx="181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0" y="325"/>
              <a:ext cx="3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578670" y="2069532"/>
            <a:ext cx="469900" cy="605040"/>
            <a:chOff x="0" y="0"/>
            <a:chExt cx="365" cy="565"/>
          </a:xfrm>
        </p:grpSpPr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0" y="0"/>
              <a:ext cx="164" cy="3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" y="313"/>
              <a:ext cx="3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43424" y="2053808"/>
            <a:ext cx="176480" cy="900053"/>
            <a:chOff x="0" y="0"/>
            <a:chExt cx="681" cy="771"/>
          </a:xfrm>
        </p:grpSpPr>
        <p:grpSp>
          <p:nvGrpSpPr>
            <p:cNvPr id="11" name="Group 11"/>
            <p:cNvGrpSpPr>
              <a:grpSpLocks/>
            </p:cNvGrpSpPr>
            <p:nvPr/>
          </p:nvGrpSpPr>
          <p:grpSpPr bwMode="auto">
            <a:xfrm>
              <a:off x="0" y="0"/>
              <a:ext cx="681" cy="771"/>
              <a:chOff x="0" y="0"/>
              <a:chExt cx="681" cy="771"/>
            </a:xfrm>
          </p:grpSpPr>
          <p:sp>
            <p:nvSpPr>
              <p:cNvPr id="13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4" name="Line 16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6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681" y="635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991293" y="2938588"/>
            <a:ext cx="4807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4776042" y="1648609"/>
            <a:ext cx="4667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770255" y="1200172"/>
            <a:ext cx="3211513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(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)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多种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方法，学习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加几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21" name="圆角矩形 20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3828097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探究新知</a:t>
              </a:r>
            </a:p>
          </p:txBody>
        </p:sp>
      </p:grp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6143626" y="2395651"/>
            <a:ext cx="1857374" cy="64633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258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5" grpId="0" autoUpdateAnimBg="0"/>
      <p:bldP spid="16" grpId="0" autoUpdateAnimBg="0"/>
      <p:bldP spid="2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9"/>
          <p:cNvGrpSpPr>
            <a:grpSpLocks/>
          </p:cNvGrpSpPr>
          <p:nvPr/>
        </p:nvGrpSpPr>
        <p:grpSpPr bwMode="auto">
          <a:xfrm>
            <a:off x="4539957" y="1684696"/>
            <a:ext cx="633412" cy="633412"/>
            <a:chOff x="0" y="0"/>
            <a:chExt cx="725" cy="725"/>
          </a:xfrm>
        </p:grpSpPr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0" y="0"/>
              <a:ext cx="725" cy="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9" name="Text Box 12"/>
            <p:cNvSpPr txBox="1">
              <a:spLocks noChangeArrowheads="1"/>
            </p:cNvSpPr>
            <p:nvPr/>
          </p:nvSpPr>
          <p:spPr bwMode="auto">
            <a:xfrm>
              <a:off x="122" y="116"/>
              <a:ext cx="499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</a:p>
          </p:txBody>
        </p:sp>
      </p:grpSp>
      <p:grpSp>
        <p:nvGrpSpPr>
          <p:cNvPr id="43" name="Group 15"/>
          <p:cNvGrpSpPr>
            <a:grpSpLocks/>
          </p:cNvGrpSpPr>
          <p:nvPr/>
        </p:nvGrpSpPr>
        <p:grpSpPr bwMode="auto">
          <a:xfrm>
            <a:off x="4539957" y="1684696"/>
            <a:ext cx="633412" cy="633412"/>
            <a:chOff x="0" y="0"/>
            <a:chExt cx="725" cy="725"/>
          </a:xfrm>
        </p:grpSpPr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0" y="0"/>
              <a:ext cx="725" cy="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113" y="111"/>
              <a:ext cx="499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</a:p>
          </p:txBody>
        </p:sp>
      </p:grpSp>
      <p:grpSp>
        <p:nvGrpSpPr>
          <p:cNvPr id="49" name="Group 21"/>
          <p:cNvGrpSpPr>
            <a:grpSpLocks/>
          </p:cNvGrpSpPr>
          <p:nvPr/>
        </p:nvGrpSpPr>
        <p:grpSpPr bwMode="auto">
          <a:xfrm>
            <a:off x="4539957" y="1684696"/>
            <a:ext cx="633412" cy="633412"/>
            <a:chOff x="0" y="0"/>
            <a:chExt cx="725" cy="725"/>
          </a:xfrm>
        </p:grpSpPr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0" y="0"/>
              <a:ext cx="725" cy="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123" y="109"/>
              <a:ext cx="499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</a:p>
          </p:txBody>
        </p:sp>
      </p:grpSp>
      <p:grpSp>
        <p:nvGrpSpPr>
          <p:cNvPr id="52" name="Group 24"/>
          <p:cNvGrpSpPr>
            <a:grpSpLocks/>
          </p:cNvGrpSpPr>
          <p:nvPr/>
        </p:nvGrpSpPr>
        <p:grpSpPr bwMode="auto">
          <a:xfrm>
            <a:off x="4539520" y="1684259"/>
            <a:ext cx="634286" cy="634286"/>
            <a:chOff x="0" y="0"/>
            <a:chExt cx="726" cy="726"/>
          </a:xfrm>
        </p:grpSpPr>
        <p:sp>
          <p:nvSpPr>
            <p:cNvPr id="53" name="Oval 26"/>
            <p:cNvSpPr>
              <a:spLocks noChangeArrowheads="1"/>
            </p:cNvSpPr>
            <p:nvPr/>
          </p:nvSpPr>
          <p:spPr bwMode="auto">
            <a:xfrm>
              <a:off x="0" y="0"/>
              <a:ext cx="726" cy="7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63" y="125"/>
              <a:ext cx="608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</a:p>
          </p:txBody>
        </p:sp>
      </p:grpSp>
      <p:grpSp>
        <p:nvGrpSpPr>
          <p:cNvPr id="46" name="Group 18"/>
          <p:cNvGrpSpPr>
            <a:grpSpLocks/>
          </p:cNvGrpSpPr>
          <p:nvPr/>
        </p:nvGrpSpPr>
        <p:grpSpPr bwMode="auto">
          <a:xfrm>
            <a:off x="4539520" y="1684259"/>
            <a:ext cx="634286" cy="634286"/>
            <a:chOff x="0" y="0"/>
            <a:chExt cx="726" cy="726"/>
          </a:xfrm>
        </p:grpSpPr>
        <p:sp>
          <p:nvSpPr>
            <p:cNvPr id="47" name="Oval 20"/>
            <p:cNvSpPr>
              <a:spLocks noChangeArrowheads="1"/>
            </p:cNvSpPr>
            <p:nvPr/>
          </p:nvSpPr>
          <p:spPr bwMode="auto">
            <a:xfrm>
              <a:off x="0" y="0"/>
              <a:ext cx="726" cy="7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71" y="122"/>
              <a:ext cx="567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</a:p>
          </p:txBody>
        </p:sp>
      </p:grp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4539520" y="1684259"/>
            <a:ext cx="634286" cy="634286"/>
            <a:chOff x="0" y="0"/>
            <a:chExt cx="726" cy="726"/>
          </a:xfrm>
        </p:grpSpPr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0" y="0"/>
              <a:ext cx="726" cy="7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119" y="125"/>
              <a:ext cx="499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</a:p>
          </p:txBody>
        </p:sp>
      </p:grpSp>
      <p:grpSp>
        <p:nvGrpSpPr>
          <p:cNvPr id="40" name="Group 12"/>
          <p:cNvGrpSpPr>
            <a:grpSpLocks/>
          </p:cNvGrpSpPr>
          <p:nvPr/>
        </p:nvGrpSpPr>
        <p:grpSpPr bwMode="auto">
          <a:xfrm>
            <a:off x="4539957" y="1684696"/>
            <a:ext cx="633412" cy="633412"/>
            <a:chOff x="0" y="0"/>
            <a:chExt cx="725" cy="725"/>
          </a:xfrm>
        </p:grpSpPr>
        <p:sp>
          <p:nvSpPr>
            <p:cNvPr id="41" name="Oval 14"/>
            <p:cNvSpPr>
              <a:spLocks noChangeArrowheads="1"/>
            </p:cNvSpPr>
            <p:nvPr/>
          </p:nvSpPr>
          <p:spPr bwMode="auto">
            <a:xfrm>
              <a:off x="0" y="0"/>
              <a:ext cx="725" cy="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auto">
            <a:xfrm>
              <a:off x="114" y="118"/>
              <a:ext cx="499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</a:p>
          </p:txBody>
        </p:sp>
      </p:grpSp>
      <p:sp>
        <p:nvSpPr>
          <p:cNvPr id="2" name="标题 1"/>
          <p:cNvSpPr txBox="1">
            <a:spLocks/>
          </p:cNvSpPr>
          <p:nvPr/>
        </p:nvSpPr>
        <p:spPr>
          <a:xfrm>
            <a:off x="977106" y="1256528"/>
            <a:ext cx="1020763" cy="398463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小练习：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779379" y="1654991"/>
            <a:ext cx="700686" cy="692822"/>
            <a:chOff x="0" y="0"/>
            <a:chExt cx="802" cy="793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0" y="0"/>
              <a:ext cx="793" cy="79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4" y="156"/>
              <a:ext cx="768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en-US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＋</a:t>
              </a: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481457" y="3225364"/>
            <a:ext cx="634286" cy="634286"/>
            <a:chOff x="0" y="0"/>
            <a:chExt cx="726" cy="72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0" y="0"/>
              <a:ext cx="726" cy="7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30" y="125"/>
              <a:ext cx="499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964171" y="3225801"/>
            <a:ext cx="633412" cy="633412"/>
            <a:chOff x="0" y="0"/>
            <a:chExt cx="725" cy="725"/>
          </a:xfrm>
        </p:grpSpPr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0" y="0"/>
              <a:ext cx="725" cy="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22" y="116"/>
              <a:ext cx="499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7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4223251" y="3225801"/>
            <a:ext cx="633412" cy="633412"/>
            <a:chOff x="0" y="0"/>
            <a:chExt cx="725" cy="725"/>
          </a:xfrm>
        </p:grpSpPr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0" y="0"/>
              <a:ext cx="725" cy="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99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14" y="118"/>
              <a:ext cx="499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5705091" y="3225801"/>
            <a:ext cx="633412" cy="633412"/>
            <a:chOff x="0" y="0"/>
            <a:chExt cx="725" cy="725"/>
          </a:xfrm>
        </p:grpSpPr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0" y="0"/>
              <a:ext cx="725" cy="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66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13" y="111"/>
              <a:ext cx="499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2739663" y="3225364"/>
            <a:ext cx="634286" cy="634286"/>
            <a:chOff x="0" y="0"/>
            <a:chExt cx="726" cy="726"/>
          </a:xfrm>
        </p:grpSpPr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0" y="0"/>
              <a:ext cx="726" cy="7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71" y="122"/>
              <a:ext cx="567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446010" y="3225801"/>
            <a:ext cx="633412" cy="633412"/>
            <a:chOff x="0" y="0"/>
            <a:chExt cx="725" cy="725"/>
          </a:xfrm>
        </p:grpSpPr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0" y="0"/>
              <a:ext cx="725" cy="72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123" y="109"/>
              <a:ext cx="499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1997869" y="3225364"/>
            <a:ext cx="634286" cy="634286"/>
            <a:chOff x="0" y="0"/>
            <a:chExt cx="726" cy="726"/>
          </a:xfrm>
        </p:grpSpPr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0" y="0"/>
              <a:ext cx="726" cy="7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2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" name="Text Box 27"/>
            <p:cNvSpPr txBox="1">
              <a:spLocks noChangeArrowheads="1"/>
            </p:cNvSpPr>
            <p:nvPr/>
          </p:nvSpPr>
          <p:spPr bwMode="auto">
            <a:xfrm>
              <a:off x="63" y="125"/>
              <a:ext cx="608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200" dirty="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29" name="圆角矩形 28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3828097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探究新知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8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7 L 0.27796 -0.2996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15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95 0.29969 L 3.61111E-6 2.46914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6914E-7 L 0.19688 -0.2996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0.29969 L 3.61111E-6 2.46914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46914E-7 L 0.11563 -0.2996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150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3 0.29969 L 3.61111E-6 2.46914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46914E-7 L 0.03455 -0.29969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50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5 0.29969 L 3.61111E-6 1.11111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6914E-7 L -0.04635 -0.29969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50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0.29969 L 3.61111E-6 1.11111E-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46914E-7 L -0.12743 -0.29969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-1500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43 0.29969 L 3.61111E-6 1.11111E-6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6914E-7 L -0.20851 -0.29969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150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5 0.29969 L 3.61111E-6 1.11111E-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28650" y="1296088"/>
            <a:ext cx="3171825" cy="34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(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)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凑十法，学习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加几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448674" y="3595508"/>
            <a:ext cx="22434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</a:p>
        </p:txBody>
      </p:sp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2486025" y="4066510"/>
            <a:ext cx="4281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问题：你能用凑十法计算这道题吗？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8" name="圆角矩形 7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828097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探究新知</a:t>
              </a:r>
            </a:p>
          </p:txBody>
        </p:sp>
      </p:grpSp>
      <p:pic>
        <p:nvPicPr>
          <p:cNvPr id="10" name="Picture 13" descr="42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478" y="1841037"/>
            <a:ext cx="3273310" cy="16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4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91" y="1818257"/>
            <a:ext cx="2563731" cy="61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7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>
            <a:spLocks noChangeArrowheads="1"/>
          </p:cNvSpPr>
          <p:nvPr/>
        </p:nvSpPr>
        <p:spPr bwMode="auto">
          <a:xfrm>
            <a:off x="1786890" y="3862182"/>
            <a:ext cx="3745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问题：如果换成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加几，你会吗？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60425" y="1279635"/>
            <a:ext cx="3211513" cy="39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(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+mn-ea"/>
                <a:ea typeface="+mn-ea"/>
              </a:rPr>
              <a:t>)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凑十法，学习</a:t>
            </a: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加几</a:t>
            </a:r>
          </a:p>
        </p:txBody>
      </p:sp>
      <p:sp>
        <p:nvSpPr>
          <p:cNvPr id="5" name="标题 1"/>
          <p:cNvSpPr>
            <a:spLocks noChangeArrowheads="1"/>
          </p:cNvSpPr>
          <p:nvPr/>
        </p:nvSpPr>
        <p:spPr bwMode="auto">
          <a:xfrm>
            <a:off x="2835275" y="1918574"/>
            <a:ext cx="1050925" cy="39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076716" y="2304130"/>
            <a:ext cx="339444" cy="671573"/>
            <a:chOff x="0" y="0"/>
            <a:chExt cx="363" cy="577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>
              <a:off x="136" y="0"/>
              <a:ext cx="181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0" y="325"/>
              <a:ext cx="3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372678" y="2306402"/>
            <a:ext cx="341314" cy="657606"/>
            <a:chOff x="0" y="0"/>
            <a:chExt cx="365" cy="565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0" y="0"/>
              <a:ext cx="164" cy="3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" y="313"/>
              <a:ext cx="3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2965074" y="2312055"/>
            <a:ext cx="254714" cy="942969"/>
            <a:chOff x="0" y="0"/>
            <a:chExt cx="681" cy="771"/>
          </a:xfrm>
        </p:grpSpPr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0" y="0"/>
              <a:ext cx="681" cy="771"/>
              <a:chOff x="0" y="0"/>
              <a:chExt cx="681" cy="771"/>
            </a:xfrm>
          </p:grpSpPr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77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0" y="771"/>
                <a:ext cx="68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>
                  <a:solidFill>
                    <a:schemeClr val="bg2">
                      <a:lumMod val="1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V="1">
              <a:off x="681" y="635"/>
              <a:ext cx="0" cy="1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812184" y="3252334"/>
            <a:ext cx="560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605212" y="1914123"/>
            <a:ext cx="488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42050" y="2275572"/>
            <a:ext cx="1727200" cy="64633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6240462" y="3355072"/>
            <a:ext cx="1727200" cy="64633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见</a:t>
            </a:r>
            <a:r>
              <a:rPr lang="en-US" altLang="zh-CN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</a:t>
            </a:r>
            <a:r>
              <a:rPr lang="en-US" altLang="zh-CN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22" name="圆角矩形 21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3828097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探究新知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48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7" grpId="0" autoUpdateAnimBg="0"/>
      <p:bldP spid="18" grpId="0" autoUpdateAnimBg="0"/>
      <p:bldP spid="19" grpId="0" animBg="1" autoUpdateAnimBg="0"/>
      <p:bldP spid="2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"/>
          <a:stretch>
            <a:fillRect/>
          </a:stretch>
        </p:blipFill>
        <p:spPr bwMode="auto">
          <a:xfrm>
            <a:off x="1320085" y="2144488"/>
            <a:ext cx="6341342" cy="249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57200" y="1535258"/>
            <a:ext cx="2492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dirty="0" smtClean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圈一圈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、算一算。 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024987" y="2476991"/>
            <a:ext cx="2238698" cy="84006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910993" y="4095883"/>
            <a:ext cx="479576" cy="53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146156" y="3843089"/>
            <a:ext cx="488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3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83416" y="3843089"/>
            <a:ext cx="4650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1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082602" y="3317053"/>
            <a:ext cx="478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11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764480" y="3843089"/>
            <a:ext cx="5601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4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324646" y="3841502"/>
            <a:ext cx="486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1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731670" y="3310614"/>
            <a:ext cx="5390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11</a:t>
            </a:r>
          </a:p>
        </p:txBody>
      </p:sp>
      <p:sp>
        <p:nvSpPr>
          <p:cNvPr id="12" name="任意多边形 63"/>
          <p:cNvSpPr>
            <a:spLocks noChangeArrowheads="1"/>
          </p:cNvSpPr>
          <p:nvPr/>
        </p:nvSpPr>
        <p:spPr bwMode="auto">
          <a:xfrm>
            <a:off x="1320086" y="2141039"/>
            <a:ext cx="2440546" cy="1164600"/>
          </a:xfrm>
          <a:custGeom>
            <a:avLst/>
            <a:gdLst>
              <a:gd name="T0" fmla="*/ 17899 w 3241141"/>
              <a:gd name="T1" fmla="*/ 0 h 1539090"/>
              <a:gd name="T2" fmla="*/ 3203809 w 3241141"/>
              <a:gd name="T3" fmla="*/ 9444 h 1539090"/>
              <a:gd name="T4" fmla="*/ 3194861 w 3241141"/>
              <a:gd name="T5" fmla="*/ 830992 h 1539090"/>
              <a:gd name="T6" fmla="*/ 2675809 w 3241141"/>
              <a:gd name="T7" fmla="*/ 821550 h 1539090"/>
              <a:gd name="T8" fmla="*/ 2684759 w 3241141"/>
              <a:gd name="T9" fmla="*/ 1586441 h 1539090"/>
              <a:gd name="T10" fmla="*/ 0 w 3241141"/>
              <a:gd name="T11" fmla="*/ 1605329 h 1539090"/>
              <a:gd name="T12" fmla="*/ 17899 w 3241141"/>
              <a:gd name="T13" fmla="*/ 0 h 15390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41141"/>
              <a:gd name="T22" fmla="*/ 0 h 1539090"/>
              <a:gd name="T23" fmla="*/ 3241141 w 3241141"/>
              <a:gd name="T24" fmla="*/ 1539090 h 15390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41141" h="1539090">
                <a:moveTo>
                  <a:pt x="18107" y="0"/>
                </a:moveTo>
                <a:lnTo>
                  <a:pt x="3241141" y="9054"/>
                </a:lnTo>
                <a:lnTo>
                  <a:pt x="3232087" y="796705"/>
                </a:lnTo>
                <a:lnTo>
                  <a:pt x="2706986" y="787652"/>
                </a:lnTo>
                <a:lnTo>
                  <a:pt x="2716040" y="1520983"/>
                </a:lnTo>
                <a:lnTo>
                  <a:pt x="0" y="1539090"/>
                </a:lnTo>
                <a:lnTo>
                  <a:pt x="18107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ea typeface="楷体_GB2312" pitchFamily="49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57200" y="1092532"/>
            <a:ext cx="5287963" cy="49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三、多种形式练习，巩固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000" dirty="0">
                <a:solidFill>
                  <a:schemeClr val="bg2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加几的方法</a:t>
            </a:r>
          </a:p>
        </p:txBody>
      </p:sp>
      <p:sp>
        <p:nvSpPr>
          <p:cNvPr id="14" name="矩形 13"/>
          <p:cNvSpPr/>
          <p:nvPr/>
        </p:nvSpPr>
        <p:spPr>
          <a:xfrm>
            <a:off x="2038350" y="4343705"/>
            <a:ext cx="352219" cy="215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970046" y="4243199"/>
            <a:ext cx="488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10</a:t>
            </a:r>
            <a:endParaRPr lang="en-US" altLang="zh-CN" sz="2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65492" y="4336373"/>
            <a:ext cx="352219" cy="215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597188" y="4235867"/>
            <a:ext cx="488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0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10</a:t>
            </a:r>
            <a:endParaRPr lang="en-US" altLang="zh-CN" sz="20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8650" y="609016"/>
            <a:ext cx="1685925" cy="475247"/>
            <a:chOff x="3714750" y="495300"/>
            <a:chExt cx="1685925" cy="475247"/>
          </a:xfrm>
        </p:grpSpPr>
        <p:sp>
          <p:nvSpPr>
            <p:cNvPr id="19" name="圆角矩形 18"/>
            <p:cNvSpPr/>
            <p:nvPr/>
          </p:nvSpPr>
          <p:spPr>
            <a:xfrm>
              <a:off x="3714750" y="495300"/>
              <a:ext cx="1685925" cy="475247"/>
            </a:xfrm>
            <a:prstGeom prst="roundRect">
              <a:avLst/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3828097" y="511837"/>
              <a:ext cx="1459230" cy="43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5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alibri" panose="020F0502020204030204" pitchFamily="34" charset="0"/>
                </a:rPr>
                <a:t>拓展练习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93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nimBg="1" autoUpdateAnimBg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">
      <a:dk1>
        <a:srgbClr val="034A90"/>
      </a:dk1>
      <a:lt1>
        <a:sysClr val="window" lastClr="FFFFFF"/>
      </a:lt1>
      <a:dk2>
        <a:srgbClr val="44546A"/>
      </a:dk2>
      <a:lt2>
        <a:srgbClr val="E7E6E6"/>
      </a:lt2>
      <a:accent1>
        <a:srgbClr val="0F263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3080</TotalTime>
  <Words>477</Words>
  <Application>Microsoft Office PowerPoint</Application>
  <PresentationFormat>全屏显示(16:9)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【落落补】pop粗体</vt:lpstr>
      <vt:lpstr>Arial Unicode MS</vt:lpstr>
      <vt:lpstr>黑体</vt:lpstr>
      <vt:lpstr>楷体_GB2312</vt:lpstr>
      <vt:lpstr>宋体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153</cp:revision>
  <dcterms:created xsi:type="dcterms:W3CDTF">2018-11-06T07:38:45Z</dcterms:created>
  <dcterms:modified xsi:type="dcterms:W3CDTF">2019-06-21T06:48:55Z</dcterms:modified>
</cp:coreProperties>
</file>