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5" r:id="rId11"/>
    <p:sldId id="258" r:id="rId12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00"/>
    <a:srgbClr val="2DA3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771" autoAdjust="0"/>
    <p:restoredTop sz="94660"/>
  </p:normalViewPr>
  <p:slideViewPr>
    <p:cSldViewPr>
      <p:cViewPr varScale="1">
        <p:scale>
          <a:sx n="144" d="100"/>
          <a:sy n="144" d="100"/>
        </p:scale>
        <p:origin x="-114" y="-222"/>
      </p:cViewPr>
      <p:guideLst>
        <p:guide orient="horz" pos="1632"/>
        <p:guide pos="28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BB5BB-D206-4447-9C0B-1ACD2DAB72D2}" type="datetimeFigureOut">
              <a:rPr lang="zh-CN" altLang="en-US" smtClean="0"/>
              <a:pPr/>
              <a:t>2015/11/21 Saturday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F3D1-CA36-4D85-988E-F8CB2E4CBC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5F3D1-CA36-4D85-988E-F8CB2E4CBCF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5F3D1-CA36-4D85-988E-F8CB2E4CBCF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5F3D1-CA36-4D85-988E-F8CB2E4CBCF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淘知学堂4年级数学课件知识讲解模版首图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淘知学堂3年级数学课件知识讲解模版中图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285720" y="-38086"/>
            <a:ext cx="8572560" cy="142876"/>
          </a:xfrm>
          <a:prstGeom prst="roundRect">
            <a:avLst/>
          </a:prstGeom>
          <a:solidFill>
            <a:srgbClr val="2DA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285720" y="5045384"/>
            <a:ext cx="8572560" cy="142876"/>
          </a:xfrm>
          <a:prstGeom prst="roundRect">
            <a:avLst/>
          </a:pr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淘知学堂4年级数学课件知识讲解模版尾图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小男孩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7158" y="1857370"/>
            <a:ext cx="1023612" cy="1145835"/>
          </a:xfrm>
          <a:prstGeom prst="rect">
            <a:avLst/>
          </a:prstGeom>
        </p:spPr>
      </p:pic>
      <p:pic>
        <p:nvPicPr>
          <p:cNvPr id="10" name="图片 9" descr="小女孩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357290" y="1571618"/>
            <a:ext cx="893751" cy="1100002"/>
          </a:xfrm>
          <a:prstGeom prst="rect">
            <a:avLst/>
          </a:prstGeom>
        </p:spPr>
      </p:pic>
      <p:pic>
        <p:nvPicPr>
          <p:cNvPr id="5" name="图片 4" descr="黑板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71472" y="2285998"/>
            <a:ext cx="2500330" cy="2532303"/>
          </a:xfrm>
          <a:prstGeom prst="rect">
            <a:avLst/>
          </a:prstGeom>
        </p:spPr>
      </p:pic>
      <p:pic>
        <p:nvPicPr>
          <p:cNvPr id="6" name="图片 5" descr="铅笔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42910" y="4071948"/>
            <a:ext cx="1397919" cy="954863"/>
          </a:xfrm>
          <a:prstGeom prst="rect">
            <a:avLst/>
          </a:prstGeom>
        </p:spPr>
      </p:pic>
      <p:pic>
        <p:nvPicPr>
          <p:cNvPr id="7" name="图片 6" descr="三角尺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071934" y="3236204"/>
            <a:ext cx="2357454" cy="1270864"/>
          </a:xfrm>
          <a:prstGeom prst="rect">
            <a:avLst/>
          </a:prstGeom>
        </p:spPr>
      </p:pic>
      <p:pic>
        <p:nvPicPr>
          <p:cNvPr id="8" name="图片 7" descr="橡皮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6383751" y="2857502"/>
            <a:ext cx="834510" cy="771529"/>
          </a:xfrm>
          <a:prstGeom prst="rect">
            <a:avLst/>
          </a:prstGeom>
        </p:spPr>
      </p:pic>
      <p:pic>
        <p:nvPicPr>
          <p:cNvPr id="11" name="图片 10" descr="圆规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7457886" y="2285998"/>
            <a:ext cx="1020351" cy="2390974"/>
          </a:xfrm>
          <a:prstGeom prst="rect">
            <a:avLst/>
          </a:prstGeom>
        </p:spPr>
      </p:pic>
      <p:pic>
        <p:nvPicPr>
          <p:cNvPr id="14" name="图片 13" descr="BS4S-30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70352" y="285734"/>
            <a:ext cx="5959300" cy="1643073"/>
          </a:xfrm>
          <a:prstGeom prst="rect">
            <a:avLst/>
          </a:prstGeom>
        </p:spPr>
      </p:pic>
      <p:pic>
        <p:nvPicPr>
          <p:cNvPr id="16" name="图片 15" descr="QQ图片2015110513490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600611" y="2094194"/>
            <a:ext cx="3811196" cy="9776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1824" y="1093219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latin typeface="黑体" pitchFamily="49" charset="-122"/>
                <a:ea typeface="黑体" pitchFamily="49" charset="-122"/>
              </a:rPr>
              <a:t>列竖式计算三位数乘两位数的计算方法：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7584" y="1403594"/>
            <a:ext cx="73448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    相同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数位对齐，先用两位数个位上的数去乘三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位数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，得数的末位和两位数的个位对齐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；再用两位数十位上的数去乘三位数，得数的末位和两位数的十位对齐；最后把两次乘得的积相加。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928662" y="283272"/>
            <a:ext cx="1304568" cy="63587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" name="Picture 9" descr="Picture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0554" y="320898"/>
            <a:ext cx="428400" cy="41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970587" y="289946"/>
            <a:ext cx="1210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200" dirty="0" smtClean="0">
                <a:solidFill>
                  <a:prstClr val="white"/>
                </a:solidFill>
                <a:latin typeface="黑体" pitchFamily="49" charset="-122"/>
                <a:ea typeface="黑体" pitchFamily="49" charset="-122"/>
              </a:rPr>
              <a:t>总 结</a:t>
            </a:r>
            <a:endParaRPr lang="zh-CN" altLang="en-US" sz="3200" dirty="0">
              <a:solidFill>
                <a:prstClr val="white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文本框 1"/>
          <p:cNvSpPr txBox="1"/>
          <p:nvPr/>
        </p:nvSpPr>
        <p:spPr>
          <a:xfrm>
            <a:off x="851824" y="2710652"/>
            <a:ext cx="539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乘数中间或末尾有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的三位数乘两位数的计算方法：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文本框 2"/>
          <p:cNvSpPr txBox="1"/>
          <p:nvPr/>
        </p:nvSpPr>
        <p:spPr>
          <a:xfrm>
            <a:off x="912844" y="3094212"/>
            <a:ext cx="7245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dirty="0" smtClean="0">
                <a:latin typeface="Dotum" pitchFamily="34" charset="-127"/>
                <a:ea typeface="Dotum" pitchFamily="34" charset="-127"/>
              </a:rPr>
              <a:t>     1.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乘数中间有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时，这个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也要乘；与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相乘时，如果有进位数一定要加上进位数，如果没有进位数，就写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占位。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1" name="文本框 3"/>
          <p:cNvSpPr txBox="1"/>
          <p:nvPr/>
        </p:nvSpPr>
        <p:spPr>
          <a:xfrm>
            <a:off x="916115" y="3972367"/>
            <a:ext cx="7316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Dotum" pitchFamily="34" charset="-127"/>
                <a:ea typeface="Dotum" pitchFamily="34" charset="-127"/>
              </a:rPr>
              <a:t>     2.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乘数末尾有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时，可以先把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前面的数相乘，再看乘数末尾一共有几个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，就在积的末尾添上几个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Administrator\Desktop\圆规-尾图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857370"/>
            <a:ext cx="395392" cy="926514"/>
          </a:xfrm>
          <a:prstGeom prst="rect">
            <a:avLst/>
          </a:prstGeom>
          <a:noFill/>
        </p:spPr>
      </p:pic>
      <p:pic>
        <p:nvPicPr>
          <p:cNvPr id="10" name="图片 9" descr="谢谢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786050" y="1857370"/>
            <a:ext cx="3649273" cy="993250"/>
          </a:xfrm>
          <a:prstGeom prst="rect">
            <a:avLst/>
          </a:prstGeom>
        </p:spPr>
      </p:pic>
      <p:pic>
        <p:nvPicPr>
          <p:cNvPr id="11" name="图片 10" descr="格尺-尾图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786578" y="1928808"/>
            <a:ext cx="428628" cy="888315"/>
          </a:xfrm>
          <a:prstGeom prst="rect">
            <a:avLst/>
          </a:prstGeom>
        </p:spPr>
      </p:pic>
      <p:pic>
        <p:nvPicPr>
          <p:cNvPr id="12" name="图片 11" descr="三角板-尾图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643702" y="2428874"/>
            <a:ext cx="714380" cy="534116"/>
          </a:xfrm>
          <a:prstGeom prst="rect">
            <a:avLst/>
          </a:prstGeom>
        </p:spPr>
      </p:pic>
      <p:pic>
        <p:nvPicPr>
          <p:cNvPr id="14" name="图片 13" descr="铅笔-尾图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928794" y="2285998"/>
            <a:ext cx="640495" cy="426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2943" y="857238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我国发射的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第一颗人造地球卫星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绕地球</a:t>
            </a:r>
            <a:r>
              <a:rPr lang="zh-CN" altLang="en-US" sz="2000" dirty="0">
                <a:latin typeface="Dotum" pitchFamily="34" charset="-127"/>
                <a:ea typeface="Dotum" pitchFamily="34" charset="-127"/>
              </a:rPr>
              <a:t>1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圈需要</a:t>
            </a:r>
            <a:r>
              <a:rPr lang="zh-CN" altLang="en-US" sz="2000" dirty="0">
                <a:latin typeface="Dotum" pitchFamily="34" charset="-127"/>
                <a:ea typeface="Dotum" pitchFamily="34" charset="-127"/>
              </a:rPr>
              <a:t>114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分。算一算，绕地球</a:t>
            </a:r>
            <a:r>
              <a:rPr lang="zh-CN" altLang="en-US" sz="2000" dirty="0">
                <a:latin typeface="Dotum" pitchFamily="34" charset="-127"/>
                <a:ea typeface="Dotum" pitchFamily="34" charset="-127"/>
              </a:rPr>
              <a:t>21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圈需要多少时间？说说你是怎么算的。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66037" y="2772793"/>
            <a:ext cx="172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latin typeface="Dotum" pitchFamily="34" charset="-127"/>
                <a:ea typeface="Dotum" pitchFamily="34" charset="-127"/>
              </a:rPr>
              <a:t>114×</a:t>
            </a:r>
            <a:r>
              <a:rPr lang="zh-CN" altLang="en-US" sz="3200" dirty="0" smtClean="0">
                <a:latin typeface="Dotum" pitchFamily="34" charset="-127"/>
                <a:ea typeface="Dotum" pitchFamily="34" charset="-127"/>
              </a:rPr>
              <a:t>21</a:t>
            </a:r>
            <a:endParaRPr lang="zh-CN" altLang="en-US" sz="3200" dirty="0">
              <a:latin typeface="Dotum" pitchFamily="34" charset="-127"/>
              <a:ea typeface="Dotum" pitchFamily="34" charset="-127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045924" y="1357304"/>
            <a:ext cx="4026406" cy="179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974222" y="1784142"/>
            <a:ext cx="2988000" cy="179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71604" y="1785932"/>
            <a:ext cx="3185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114 </a:t>
            </a:r>
            <a:r>
              <a:rPr lang="zh-CN" altLang="en-US" sz="2800" smtClean="0">
                <a:latin typeface="Dotum" pitchFamily="34" charset="-127"/>
                <a:ea typeface="Dotum" pitchFamily="34" charset="-127"/>
              </a:rPr>
              <a:t>× 20 = 2280 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1604" y="2555232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114 </a:t>
            </a:r>
            <a:r>
              <a:rPr lang="zh-CN" altLang="en-US" sz="2800" smtClean="0">
                <a:latin typeface="Dotum" pitchFamily="34" charset="-127"/>
                <a:ea typeface="Dotum" pitchFamily="34" charset="-127"/>
              </a:rPr>
              <a:t>× 1 = 114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94464" y="3324531"/>
            <a:ext cx="3393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smtClean="0">
                <a:latin typeface="Dotum" pitchFamily="34" charset="-127"/>
                <a:ea typeface="Dotum" pitchFamily="34" charset="-127"/>
              </a:rPr>
              <a:t>2280 + 114 = 2394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2703" y="752763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方法一 用拆数法计算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785932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smtClean="0">
                <a:latin typeface="楷体" pitchFamily="49" charset="-122"/>
                <a:ea typeface="楷体" pitchFamily="49" charset="-122"/>
              </a:rPr>
              <a:t>代表</a:t>
            </a:r>
            <a:r>
              <a:rPr lang="en-US" altLang="zh-CN" sz="2800" smtClean="0">
                <a:latin typeface="Dotum" pitchFamily="34" charset="-127"/>
                <a:ea typeface="Dotum" pitchFamily="34" charset="-127"/>
              </a:rPr>
              <a:t>20</a:t>
            </a:r>
            <a:r>
              <a:rPr lang="zh-CN" altLang="en-US" sz="2800" smtClean="0">
                <a:latin typeface="楷体" pitchFamily="49" charset="-122"/>
                <a:ea typeface="楷体" pitchFamily="49" charset="-122"/>
              </a:rPr>
              <a:t>个</a:t>
            </a:r>
            <a:r>
              <a:rPr lang="en-US" altLang="zh-CN" sz="2800" smtClean="0">
                <a:latin typeface="Dotum" pitchFamily="34" charset="-127"/>
                <a:ea typeface="Dotum" pitchFamily="34" charset="-127"/>
              </a:rPr>
              <a:t>114</a:t>
            </a:r>
            <a:r>
              <a:rPr lang="en-US" altLang="zh-CN" sz="2800" smtClean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2571750"/>
            <a:ext cx="246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smtClean="0">
                <a:latin typeface="楷体" pitchFamily="49" charset="-122"/>
                <a:ea typeface="楷体" pitchFamily="49" charset="-122"/>
              </a:rPr>
              <a:t>代表</a:t>
            </a:r>
            <a:r>
              <a:rPr lang="en-US" altLang="zh-CN" sz="2800" smtClean="0">
                <a:latin typeface="Dotum" pitchFamily="34" charset="-127"/>
                <a:ea typeface="Dotum" pitchFamily="34" charset="-127"/>
              </a:rPr>
              <a:t>1</a:t>
            </a:r>
            <a:r>
              <a:rPr lang="zh-CN" altLang="en-US" sz="2800" smtClean="0">
                <a:latin typeface="楷体" pitchFamily="49" charset="-122"/>
                <a:ea typeface="楷体" pitchFamily="49" charset="-122"/>
              </a:rPr>
              <a:t>个</a:t>
            </a:r>
            <a:r>
              <a:rPr lang="en-US" altLang="zh-CN" sz="2800" smtClean="0">
                <a:latin typeface="Dotum" pitchFamily="34" charset="-127"/>
                <a:ea typeface="Dotum" pitchFamily="34" charset="-127"/>
              </a:rPr>
              <a:t>114</a:t>
            </a:r>
            <a:r>
              <a:rPr lang="en-US" altLang="zh-CN" sz="2800" smtClean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28" y="3357568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smtClean="0">
                <a:latin typeface="楷体" pitchFamily="49" charset="-122"/>
                <a:ea typeface="楷体" pitchFamily="49" charset="-122"/>
              </a:rPr>
              <a:t>代表</a:t>
            </a:r>
            <a:r>
              <a:rPr lang="en-US" altLang="zh-CN" sz="2800" smtClean="0">
                <a:latin typeface="Dotum" pitchFamily="34" charset="-127"/>
                <a:ea typeface="Dotum" pitchFamily="34" charset="-127"/>
              </a:rPr>
              <a:t>21</a:t>
            </a:r>
            <a:r>
              <a:rPr lang="zh-CN" altLang="en-US" sz="2800" smtClean="0">
                <a:latin typeface="楷体" pitchFamily="49" charset="-122"/>
                <a:ea typeface="楷体" pitchFamily="49" charset="-122"/>
              </a:rPr>
              <a:t>个</a:t>
            </a:r>
            <a:r>
              <a:rPr lang="en-US" altLang="zh-CN" sz="2800" smtClean="0">
                <a:latin typeface="Dotum" pitchFamily="34" charset="-127"/>
                <a:ea typeface="Dotum" pitchFamily="34" charset="-127"/>
              </a:rPr>
              <a:t>114</a:t>
            </a:r>
            <a:r>
              <a:rPr lang="en-US" altLang="zh-CN" sz="2800" smtClean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224" y="733612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方法二 用转化法计算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6485" y="2344165"/>
            <a:ext cx="172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latin typeface="Dotum" pitchFamily="34" charset="-127"/>
                <a:ea typeface="Dotum" pitchFamily="34" charset="-127"/>
              </a:rPr>
              <a:t>114</a:t>
            </a:r>
            <a:r>
              <a:rPr lang="zh-CN" altLang="en-US" sz="3200">
                <a:latin typeface="Dotum" pitchFamily="34" charset="-127"/>
                <a:ea typeface="Dotum" pitchFamily="34" charset="-127"/>
              </a:rPr>
              <a:t>×</a:t>
            </a:r>
            <a:r>
              <a:rPr lang="zh-CN" altLang="en-US" sz="3200" smtClean="0">
                <a:latin typeface="Dotum" pitchFamily="34" charset="-127"/>
                <a:ea typeface="Dotum" pitchFamily="34" charset="-127"/>
              </a:rPr>
              <a:t>21</a:t>
            </a:r>
            <a:endParaRPr lang="zh-CN" altLang="en-US" sz="32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07901" y="2390806"/>
            <a:ext cx="2302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=114×7×3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979846" y="2390806"/>
            <a:ext cx="1721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=798×3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558916" y="2390806"/>
            <a:ext cx="1380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=2394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表格 44"/>
          <p:cNvGraphicFramePr>
            <a:graphicFrameLocks noGrp="1"/>
          </p:cNvGraphicFramePr>
          <p:nvPr/>
        </p:nvGraphicFramePr>
        <p:xfrm>
          <a:off x="1500166" y="2121422"/>
          <a:ext cx="438148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902"/>
                <a:gridCol w="1357322"/>
                <a:gridCol w="1071570"/>
                <a:gridCol w="928694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57224" y="743237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方法三 用表格计算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25378" y="2078234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100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36662" y="205788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10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215390" y="2078234"/>
            <a:ext cx="293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4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64494" y="212256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Dotum" pitchFamily="34" charset="-127"/>
                <a:ea typeface="Dotum" pitchFamily="34" charset="-127"/>
              </a:rPr>
              <a:t>X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56390" y="2443061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20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44780" y="282462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1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755428" y="244207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2000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50463" y="2444949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200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38671" y="2441751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80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25060" y="2822479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100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141424" y="282436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10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209040" y="28256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Dotum" pitchFamily="34" charset="-127"/>
                <a:ea typeface="Dotum" pitchFamily="34" charset="-127"/>
              </a:rPr>
              <a:t>4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398997" y="244366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2 2 8 0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81126" y="2818315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1 1 4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6203834" y="3285514"/>
            <a:ext cx="1440000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7239033" y="324806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134787" y="281483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＋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53942" y="3248062"/>
            <a:ext cx="319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9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73879" y="324806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99239" y="324806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  <p:bldP spid="8" grpId="0"/>
      <p:bldP spid="8" grpId="1"/>
      <p:bldP spid="8" grpId="2"/>
      <p:bldP spid="8" grpId="3"/>
      <p:bldP spid="9" grpId="0"/>
      <p:bldP spid="9" grpId="1"/>
      <p:bldP spid="9" grpId="2"/>
      <p:bldP spid="9" grpId="3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20874" y="1200284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 </a:t>
            </a:r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</a:t>
            </a:r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 4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28926" y="167278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>
                <a:latin typeface="Dotum" pitchFamily="34" charset="-127"/>
                <a:ea typeface="Dotum" pitchFamily="34" charset="-127"/>
              </a:rPr>
              <a:t>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07147" y="166448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  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890107" y="2136448"/>
            <a:ext cx="16484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4176072" y="213039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652566" y="2127757"/>
            <a:ext cx="1822870" cy="498650"/>
            <a:chOff x="5406806" y="2106919"/>
            <a:chExt cx="1822870" cy="498650"/>
          </a:xfrm>
        </p:grpSpPr>
        <p:sp>
          <p:nvSpPr>
            <p:cNvPr id="10" name="文本框 9"/>
            <p:cNvSpPr txBox="1"/>
            <p:nvPr/>
          </p:nvSpPr>
          <p:spPr>
            <a:xfrm>
              <a:off x="5406806" y="2143904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latin typeface="宋体" pitchFamily="2" charset="-122"/>
                  <a:ea typeface="宋体" pitchFamily="2" charset="-122"/>
                </a:rPr>
                <a:t>……</a:t>
              </a:r>
              <a:endParaRPr lang="en-US" altLang="zh-CN" sz="2400" dirty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070384" y="2106919"/>
              <a:ext cx="1159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Dotum" pitchFamily="34" charset="-127"/>
                  <a:ea typeface="Dotum" pitchFamily="34" charset="-127"/>
                </a:rPr>
                <a:t>114×1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806829" y="257977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176072" y="30291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20380" y="3581485"/>
            <a:ext cx="336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114 × 21 </a:t>
            </a:r>
            <a:r>
              <a:rPr lang="zh-CN" altLang="en-US" sz="2400" smtClean="0">
                <a:latin typeface="Dotum" pitchFamily="34" charset="-127"/>
                <a:ea typeface="Dotum" pitchFamily="34" charset="-127"/>
              </a:rPr>
              <a:t>= 2394</a:t>
            </a:r>
            <a:r>
              <a:rPr lang="en-US" altLang="zh-CN" sz="2400" smtClean="0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400" smtClean="0">
                <a:latin typeface="黑体" pitchFamily="49" charset="-122"/>
                <a:ea typeface="黑体" pitchFamily="49" charset="-122"/>
              </a:rPr>
              <a:t>分</a:t>
            </a:r>
            <a:r>
              <a:rPr lang="en-US" altLang="zh-CN" sz="2400" smtClean="0">
                <a:latin typeface="黑体" pitchFamily="49" charset="-122"/>
                <a:ea typeface="黑体" pitchFamily="49" charset="-122"/>
              </a:rPr>
              <a:t>)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63517" y="4171904"/>
            <a:ext cx="3643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答：绕地球</a:t>
            </a:r>
            <a:r>
              <a:rPr lang="zh-CN" altLang="en-US" sz="2000" dirty="0">
                <a:latin typeface="Dotum" pitchFamily="34" charset="-127"/>
                <a:ea typeface="Dotum" pitchFamily="34" charset="-127"/>
              </a:rPr>
              <a:t>21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圈需要</a:t>
            </a:r>
            <a:r>
              <a:rPr lang="zh-CN" altLang="en-US" sz="2000" dirty="0">
                <a:latin typeface="Dotum" pitchFamily="34" charset="-127"/>
                <a:ea typeface="Dotum" pitchFamily="34" charset="-127"/>
              </a:rPr>
              <a:t>2394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分。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647801" y="2580728"/>
            <a:ext cx="2008731" cy="467117"/>
            <a:chOff x="5402041" y="2569415"/>
            <a:chExt cx="2008731" cy="467117"/>
          </a:xfrm>
        </p:grpSpPr>
        <p:sp>
          <p:nvSpPr>
            <p:cNvPr id="16" name="文本框 15"/>
            <p:cNvSpPr txBox="1"/>
            <p:nvPr/>
          </p:nvSpPr>
          <p:spPr>
            <a:xfrm>
              <a:off x="6071944" y="2569415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Dotum" pitchFamily="34" charset="-127"/>
                  <a:ea typeface="Dotum" pitchFamily="34" charset="-127"/>
                </a:rPr>
                <a:t>114×</a:t>
              </a:r>
              <a:r>
                <a:rPr lang="en-US" altLang="zh-CN" sz="2400" dirty="0">
                  <a:latin typeface="Dotum" pitchFamily="34" charset="-127"/>
                  <a:ea typeface="Dotum" pitchFamily="34" charset="-127"/>
                </a:rPr>
                <a:t>20</a:t>
              </a:r>
            </a:p>
          </p:txBody>
        </p:sp>
        <p:sp>
          <p:nvSpPr>
            <p:cNvPr id="18" name="文本框 9"/>
            <p:cNvSpPr txBox="1"/>
            <p:nvPr/>
          </p:nvSpPr>
          <p:spPr>
            <a:xfrm>
              <a:off x="5402041" y="2574867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latin typeface="宋体" pitchFamily="2" charset="-122"/>
                  <a:ea typeface="宋体" pitchFamily="2" charset="-122"/>
                </a:rPr>
                <a:t>……</a:t>
              </a:r>
              <a:endParaRPr lang="en-US" altLang="zh-CN" sz="2400" dirty="0">
                <a:latin typeface="宋体" pitchFamily="2" charset="-122"/>
                <a:ea typeface="宋体" pitchFamily="2" charset="-122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2927903" y="3037114"/>
            <a:ext cx="16484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98700" y="213039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29341" y="213039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50279" y="257977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18188" y="257977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08346" y="30291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9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55160" y="30291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18188" y="30291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6" name="文本框 1"/>
          <p:cNvSpPr txBox="1"/>
          <p:nvPr/>
        </p:nvSpPr>
        <p:spPr>
          <a:xfrm>
            <a:off x="847599" y="571486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方法四 用竖式计算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2" grpId="0"/>
      <p:bldP spid="17" grpId="0"/>
      <p:bldP spid="19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95633" y="1071552"/>
            <a:ext cx="1295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1  3  5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84321" y="1603559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4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47936" y="1601147"/>
            <a:ext cx="43878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latin typeface="Dotum" pitchFamily="34" charset="-127"/>
                <a:ea typeface="Dotum" pitchFamily="34" charset="-127"/>
              </a:rPr>
              <a:t>×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643174" y="2203026"/>
            <a:ext cx="1989783" cy="122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177341" y="22075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0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42363" y="2730295"/>
            <a:ext cx="434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5  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76710" y="32932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0</a:t>
            </a:r>
            <a:endParaRPr lang="zh-CN" altLang="en-US" sz="2800" dirty="0">
              <a:latin typeface="Dotum" pitchFamily="34" charset="-127"/>
              <a:ea typeface="Dotum" pitchFamily="34" charset="-127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4625019" y="2205027"/>
            <a:ext cx="2274894" cy="551791"/>
            <a:chOff x="4603750" y="2116760"/>
            <a:chExt cx="2274894" cy="551791"/>
          </a:xfrm>
        </p:grpSpPr>
        <p:sp>
          <p:nvSpPr>
            <p:cNvPr id="11" name="文本框 10"/>
            <p:cNvSpPr txBox="1"/>
            <p:nvPr/>
          </p:nvSpPr>
          <p:spPr>
            <a:xfrm>
              <a:off x="5434018" y="2116760"/>
              <a:ext cx="14446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>
                  <a:latin typeface="Dotum" pitchFamily="34" charset="-127"/>
                  <a:ea typeface="Dotum" pitchFamily="34" charset="-127"/>
                </a:rPr>
                <a:t>135×4 </a:t>
              </a:r>
            </a:p>
          </p:txBody>
        </p:sp>
        <p:sp>
          <p:nvSpPr>
            <p:cNvPr id="20" name="文本框 9"/>
            <p:cNvSpPr txBox="1"/>
            <p:nvPr/>
          </p:nvSpPr>
          <p:spPr>
            <a:xfrm>
              <a:off x="4603750" y="2145331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宋体" pitchFamily="2" charset="-122"/>
                  <a:ea typeface="宋体" pitchFamily="2" charset="-122"/>
                </a:rPr>
                <a:t>……</a:t>
              </a:r>
              <a:endParaRPr lang="en-US" altLang="zh-CN" sz="2800" dirty="0"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618669" y="2737805"/>
            <a:ext cx="2374187" cy="567971"/>
            <a:chOff x="4597400" y="2636838"/>
            <a:chExt cx="2374187" cy="567971"/>
          </a:xfrm>
        </p:grpSpPr>
        <p:sp>
          <p:nvSpPr>
            <p:cNvPr id="15" name="文本框 14"/>
            <p:cNvSpPr txBox="1"/>
            <p:nvPr/>
          </p:nvSpPr>
          <p:spPr>
            <a:xfrm>
              <a:off x="5437193" y="2636838"/>
              <a:ext cx="1534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>
                  <a:latin typeface="Dotum" pitchFamily="34" charset="-127"/>
                  <a:ea typeface="Dotum" pitchFamily="34" charset="-127"/>
                </a:rPr>
                <a:t>135×70</a:t>
              </a:r>
            </a:p>
          </p:txBody>
        </p:sp>
        <p:sp>
          <p:nvSpPr>
            <p:cNvPr id="31" name="文本框 9"/>
            <p:cNvSpPr txBox="1"/>
            <p:nvPr/>
          </p:nvSpPr>
          <p:spPr>
            <a:xfrm>
              <a:off x="4597400" y="2681589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宋体" pitchFamily="2" charset="-122"/>
                  <a:ea typeface="宋体" pitchFamily="2" charset="-122"/>
                </a:rPr>
                <a:t>……</a:t>
              </a:r>
              <a:endParaRPr lang="en-US" altLang="zh-CN" sz="2800" dirty="0">
                <a:latin typeface="宋体" pitchFamily="2" charset="-122"/>
                <a:ea typeface="宋体" pitchFamily="2" charset="-122"/>
              </a:endParaRPr>
            </a:p>
          </p:txBody>
        </p:sp>
      </p:grpSp>
      <p:cxnSp>
        <p:nvCxnSpPr>
          <p:cNvPr id="45" name="直接连接符 44"/>
          <p:cNvCxnSpPr/>
          <p:nvPr/>
        </p:nvCxnSpPr>
        <p:spPr>
          <a:xfrm>
            <a:off x="2643174" y="3280786"/>
            <a:ext cx="19993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44581" y="22075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75952" y="22075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88427" y="1902302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2</a:t>
            </a:r>
            <a:endParaRPr lang="zh-CN" altLang="en-US" sz="16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2559" y="1896367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</a:t>
            </a:r>
            <a:endParaRPr lang="zh-CN" altLang="en-US" sz="16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3358" y="2730295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4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01921" y="2730295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</a:t>
            </a:r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9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03226" y="2629662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3</a:t>
            </a:r>
            <a:endParaRPr lang="zh-CN" altLang="en-US" sz="16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69518" y="2630932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2</a:t>
            </a:r>
            <a:endParaRPr lang="zh-CN" altLang="en-US" sz="16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89975" y="1603559"/>
            <a:ext cx="567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 </a:t>
            </a:r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7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40144" y="3293276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9</a:t>
            </a:r>
            <a:r>
              <a:rPr lang="zh-CN" altLang="en-US" dirty="0" smtClean="0">
                <a:latin typeface="Dotum" pitchFamily="34" charset="-127"/>
                <a:ea typeface="Dotum" pitchFamily="34" charset="-127"/>
              </a:rPr>
              <a:t> </a:t>
            </a:r>
            <a:endParaRPr lang="zh-CN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839912" y="3293276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9</a:t>
            </a:r>
            <a:r>
              <a:rPr lang="zh-CN" altLang="en-US" dirty="0" smtClean="0">
                <a:latin typeface="Dotum" pitchFamily="34" charset="-127"/>
                <a:ea typeface="Dotum" pitchFamily="34" charset="-127"/>
              </a:rPr>
              <a:t> </a:t>
            </a:r>
            <a:endParaRPr lang="zh-CN" alt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163878" y="3293276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Dotum" pitchFamily="34" charset="-127"/>
                <a:ea typeface="Dotum" pitchFamily="34" charset="-127"/>
              </a:rPr>
              <a:t> 9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emph" presetSubtype="0" repeatCount="2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8" grpId="0"/>
      <p:bldP spid="49" grpId="0"/>
      <p:bldP spid="50" grpId="0"/>
      <p:bldP spid="51" grpId="0"/>
      <p:bldP spid="51" grpId="1"/>
      <p:bldP spid="52" grpId="0"/>
      <p:bldP spid="52" grpId="1"/>
      <p:bldP spid="54" grpId="0"/>
      <p:bldP spid="55" grpId="0"/>
      <p:bldP spid="56" grpId="0"/>
      <p:bldP spid="56" grpId="1"/>
      <p:bldP spid="57" grpId="0"/>
      <p:bldP spid="57" grpId="1"/>
      <p:bldP spid="58" grpId="0" build="allAtOnce"/>
      <p:bldP spid="58" grpId="1" build="allAtOnce" bldLvl="4"/>
      <p:bldP spid="58" grpId="2" build="allAtOnce"/>
      <p:bldP spid="58" grpId="3" build="allAtOnce"/>
      <p:bldP spid="73" grpId="0"/>
      <p:bldP spid="74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0594" y="431926"/>
            <a:ext cx="4950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乘数中间有</a:t>
            </a:r>
            <a:r>
              <a:rPr lang="en-US" sz="2000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的三位数乘两位数的计算方法</a:t>
            </a:r>
          </a:p>
        </p:txBody>
      </p:sp>
      <p:sp>
        <p:nvSpPr>
          <p:cNvPr id="4" name="文本框 2"/>
          <p:cNvSpPr txBox="1"/>
          <p:nvPr/>
        </p:nvSpPr>
        <p:spPr>
          <a:xfrm>
            <a:off x="3190545" y="882021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 smtClean="0">
                <a:latin typeface="Dotum" pitchFamily="34" charset="-127"/>
                <a:ea typeface="Dotum" pitchFamily="34" charset="-127"/>
              </a:rPr>
              <a:t>408 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× </a:t>
            </a:r>
            <a:r>
              <a:rPr lang="en-US" altLang="en-US" sz="2400" dirty="0" smtClean="0">
                <a:latin typeface="Dotum" pitchFamily="34" charset="-127"/>
                <a:ea typeface="Dotum" pitchFamily="34" charset="-127"/>
              </a:rPr>
              <a:t>23</a:t>
            </a:r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 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500430" y="1372756"/>
            <a:ext cx="1665963" cy="936164"/>
            <a:chOff x="2890107" y="1635586"/>
            <a:chExt cx="1665963" cy="936164"/>
          </a:xfrm>
        </p:grpSpPr>
        <p:sp>
          <p:nvSpPr>
            <p:cNvPr id="5" name="文本框 2"/>
            <p:cNvSpPr txBox="1"/>
            <p:nvPr/>
          </p:nvSpPr>
          <p:spPr>
            <a:xfrm>
              <a:off x="3420874" y="1635586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4 </a:t>
              </a:r>
              <a:r>
                <a:rPr lang="zh-CN" altLang="en-US" sz="2400" smtClean="0">
                  <a:latin typeface="Dotum" pitchFamily="34" charset="-127"/>
                  <a:ea typeface="Dotum" pitchFamily="34" charset="-127"/>
                </a:rPr>
                <a:t> </a:t>
              </a:r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0</a:t>
              </a:r>
              <a:r>
                <a:rPr lang="zh-CN" altLang="en-US" sz="2400" smtClean="0">
                  <a:latin typeface="Dotum" pitchFamily="34" charset="-127"/>
                  <a:ea typeface="Dotum" pitchFamily="34" charset="-127"/>
                </a:rPr>
                <a:t> </a:t>
              </a:r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 </a:t>
              </a:r>
              <a:r>
                <a:rPr lang="en-US" altLang="zh-CN" sz="2400" dirty="0" smtClean="0">
                  <a:latin typeface="Dotum" pitchFamily="34" charset="-127"/>
                  <a:ea typeface="Dotum" pitchFamily="34" charset="-127"/>
                </a:rPr>
                <a:t>8</a:t>
              </a:r>
              <a:endParaRPr lang="en-US" altLang="zh-CN" sz="2400" dirty="0">
                <a:latin typeface="Dotum" pitchFamily="34" charset="-127"/>
                <a:ea typeface="Dotum" pitchFamily="34" charset="-127"/>
              </a:endParaRPr>
            </a:p>
          </p:txBody>
        </p:sp>
        <p:sp>
          <p:nvSpPr>
            <p:cNvPr id="6" name="文本框 3"/>
            <p:cNvSpPr txBox="1"/>
            <p:nvPr/>
          </p:nvSpPr>
          <p:spPr>
            <a:xfrm>
              <a:off x="2928926" y="2108085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 dirty="0">
                  <a:latin typeface="Dotum" pitchFamily="34" charset="-127"/>
                  <a:ea typeface="Dotum" pitchFamily="34" charset="-127"/>
                </a:rPr>
                <a:t>×</a:t>
              </a:r>
            </a:p>
          </p:txBody>
        </p:sp>
        <p:sp>
          <p:nvSpPr>
            <p:cNvPr id="7" name="文本框 4"/>
            <p:cNvSpPr txBox="1"/>
            <p:nvPr/>
          </p:nvSpPr>
          <p:spPr>
            <a:xfrm>
              <a:off x="3807147" y="2099788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2</a:t>
              </a:r>
              <a:r>
                <a:rPr lang="zh-CN" altLang="en-US" sz="2400" smtClean="0">
                  <a:latin typeface="Dotum" pitchFamily="34" charset="-127"/>
                  <a:ea typeface="Dotum" pitchFamily="34" charset="-127"/>
                </a:rPr>
                <a:t>  </a:t>
              </a:r>
              <a:r>
                <a:rPr lang="en-US" altLang="zh-CN" sz="2400" dirty="0" smtClean="0">
                  <a:latin typeface="Dotum" pitchFamily="34" charset="-127"/>
                  <a:ea typeface="Dotum" pitchFamily="34" charset="-127"/>
                </a:rPr>
                <a:t>3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2890107" y="2571750"/>
              <a:ext cx="164846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4641550" y="2002633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2</a:t>
            </a:r>
            <a:endParaRPr lang="zh-CN" altLang="en-US" sz="14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1480" y="1981457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</a:t>
            </a:r>
            <a:endParaRPr lang="zh-CN" altLang="en-US" sz="14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2" name="文本框 13"/>
          <p:cNvSpPr txBox="1"/>
          <p:nvPr/>
        </p:nvSpPr>
        <p:spPr>
          <a:xfrm>
            <a:off x="4783285" y="228294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5559" y="228294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2373" y="228294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5401" y="228294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4420416" y="269704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smtClean="0">
                <a:latin typeface="Dotum" pitchFamily="34" charset="-127"/>
                <a:ea typeface="Dotum" pitchFamily="34" charset="-127"/>
              </a:rPr>
              <a:t>6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67930" y="269704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269704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514017" y="3158706"/>
            <a:ext cx="16484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文本框 13"/>
          <p:cNvSpPr txBox="1"/>
          <p:nvPr/>
        </p:nvSpPr>
        <p:spPr>
          <a:xfrm>
            <a:off x="4787618" y="315121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smtClean="0">
                <a:latin typeface="Dotum" pitchFamily="34" charset="-127"/>
                <a:ea typeface="Dotum" pitchFamily="34" charset="-127"/>
              </a:rPr>
              <a:t>4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19892" y="315121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6706" y="315121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9734" y="315121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9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641790" y="904506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= </a:t>
            </a:r>
            <a:r>
              <a:rPr lang="en-US" altLang="zh-CN" sz="240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9384</a:t>
            </a:r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4267108" y="259721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</a:t>
            </a:r>
            <a:endParaRPr lang="zh-CN" altLang="en-US" sz="14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680234" y="3733420"/>
            <a:ext cx="7783532" cy="923330"/>
            <a:chOff x="344916" y="3733420"/>
            <a:chExt cx="7783532" cy="923330"/>
          </a:xfrm>
        </p:grpSpPr>
        <p:sp>
          <p:nvSpPr>
            <p:cNvPr id="26" name="TextBox 25"/>
            <p:cNvSpPr txBox="1"/>
            <p:nvPr/>
          </p:nvSpPr>
          <p:spPr>
            <a:xfrm>
              <a:off x="999656" y="3733420"/>
              <a:ext cx="71287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计算“</a:t>
              </a:r>
              <a:r>
                <a:rPr lang="en-US" dirty="0" smtClean="0">
                  <a:latin typeface="Dotum" pitchFamily="34" charset="-127"/>
                  <a:ea typeface="Dotum" pitchFamily="34" charset="-127"/>
                </a:rPr>
                <a:t>23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”每个数位上的数与“</a:t>
              </a:r>
              <a:r>
                <a:rPr lang="en-US" dirty="0" smtClean="0">
                  <a:latin typeface="Dotum" pitchFamily="34" charset="-127"/>
                  <a:ea typeface="Dotum" pitchFamily="34" charset="-127"/>
                </a:rPr>
                <a:t>408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”中的“</a:t>
              </a:r>
              <a:r>
                <a:rPr lang="en-US" dirty="0" smtClean="0">
                  <a:latin typeface="Dotum" pitchFamily="34" charset="-127"/>
                  <a:ea typeface="Dotum" pitchFamily="34" charset="-127"/>
                </a:rPr>
                <a:t>0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”相乘时，如果有进位数一定要加上进位数，如果没有进位数，就写“</a:t>
              </a:r>
              <a:r>
                <a:rPr lang="en-US" dirty="0" smtClean="0">
                  <a:latin typeface="Dotum" pitchFamily="34" charset="-127"/>
                  <a:ea typeface="Dotum" pitchFamily="34" charset="-127"/>
                </a:rPr>
                <a:t>0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”占位。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44916" y="3820310"/>
              <a:ext cx="7143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C00000"/>
                  </a:solidFill>
                  <a:latin typeface="黑体" pitchFamily="49" charset="-122"/>
                  <a:ea typeface="黑体" pitchFamily="49" charset="-122"/>
                </a:rPr>
                <a:t>注意：</a:t>
              </a:r>
              <a:endParaRPr lang="zh-CN" alt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/>
          <p:nvPr/>
        </p:nvSpPr>
        <p:spPr>
          <a:xfrm>
            <a:off x="3190545" y="899570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 smtClean="0">
                <a:latin typeface="Dotum" pitchFamily="34" charset="-127"/>
                <a:ea typeface="Dotum" pitchFamily="34" charset="-127"/>
              </a:rPr>
              <a:t>210 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× 47</a:t>
            </a:r>
            <a:r>
              <a:rPr lang="zh-CN" altLang="en-US" sz="2400" dirty="0" smtClean="0">
                <a:latin typeface="Dotum" pitchFamily="34" charset="-127"/>
                <a:ea typeface="Dotum" pitchFamily="34" charset="-127"/>
              </a:rPr>
              <a:t> 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198942" y="1380974"/>
            <a:ext cx="2016000" cy="936164"/>
            <a:chOff x="2588619" y="1635586"/>
            <a:chExt cx="2016000" cy="936164"/>
          </a:xfrm>
        </p:grpSpPr>
        <p:sp>
          <p:nvSpPr>
            <p:cNvPr id="4" name="文本框 2"/>
            <p:cNvSpPr txBox="1"/>
            <p:nvPr/>
          </p:nvSpPr>
          <p:spPr>
            <a:xfrm>
              <a:off x="3420874" y="1635586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2 </a:t>
              </a:r>
              <a:r>
                <a:rPr lang="zh-CN" altLang="en-US" sz="2400" smtClean="0">
                  <a:latin typeface="Dotum" pitchFamily="34" charset="-127"/>
                  <a:ea typeface="Dotum" pitchFamily="34" charset="-127"/>
                </a:rPr>
                <a:t> </a:t>
              </a:r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1</a:t>
              </a:r>
              <a:r>
                <a:rPr lang="zh-CN" altLang="en-US" sz="2400" smtClean="0">
                  <a:latin typeface="Dotum" pitchFamily="34" charset="-127"/>
                  <a:ea typeface="Dotum" pitchFamily="34" charset="-127"/>
                </a:rPr>
                <a:t> </a:t>
              </a:r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 0</a:t>
              </a:r>
              <a:endParaRPr lang="en-US" altLang="zh-CN" sz="2400" dirty="0">
                <a:latin typeface="Dotum" pitchFamily="34" charset="-127"/>
                <a:ea typeface="Dotum" pitchFamily="34" charset="-127"/>
              </a:endParaRPr>
            </a:p>
          </p:txBody>
        </p:sp>
        <p:sp>
          <p:nvSpPr>
            <p:cNvPr id="5" name="文本框 3"/>
            <p:cNvSpPr txBox="1"/>
            <p:nvPr/>
          </p:nvSpPr>
          <p:spPr>
            <a:xfrm>
              <a:off x="2734713" y="2108085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 dirty="0">
                  <a:latin typeface="Dotum" pitchFamily="34" charset="-127"/>
                  <a:ea typeface="Dotum" pitchFamily="34" charset="-127"/>
                </a:rPr>
                <a:t>×</a:t>
              </a:r>
            </a:p>
          </p:txBody>
        </p:sp>
        <p:sp>
          <p:nvSpPr>
            <p:cNvPr id="6" name="文本框 4"/>
            <p:cNvSpPr txBox="1"/>
            <p:nvPr/>
          </p:nvSpPr>
          <p:spPr>
            <a:xfrm>
              <a:off x="3409223" y="2099788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latin typeface="Dotum" pitchFamily="34" charset="-127"/>
                  <a:ea typeface="Dotum" pitchFamily="34" charset="-127"/>
                </a:rPr>
                <a:t>4</a:t>
              </a:r>
              <a:r>
                <a:rPr lang="zh-CN" altLang="en-US" sz="2400" smtClean="0">
                  <a:latin typeface="Dotum" pitchFamily="34" charset="-127"/>
                  <a:ea typeface="Dotum" pitchFamily="34" charset="-127"/>
                </a:rPr>
                <a:t>  </a:t>
              </a:r>
              <a:r>
                <a:rPr lang="en-US" altLang="zh-CN" sz="2400" dirty="0" smtClean="0">
                  <a:latin typeface="Dotum" pitchFamily="34" charset="-127"/>
                  <a:ea typeface="Dotum" pitchFamily="34" charset="-127"/>
                </a:rPr>
                <a:t>7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588619" y="2571750"/>
              <a:ext cx="20160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888100" y="2016962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</a:t>
            </a:r>
            <a:endParaRPr lang="zh-CN" altLang="en-US" sz="16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5559" y="230841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7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1893" y="230841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smtClean="0">
                <a:latin typeface="Dotum" pitchFamily="34" charset="-127"/>
                <a:ea typeface="Dotum" pitchFamily="34" charset="-127"/>
              </a:rPr>
              <a:t>4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5401" y="230841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1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450" y="272251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smtClean="0">
                <a:latin typeface="Dotum" pitchFamily="34" charset="-127"/>
                <a:ea typeface="Dotum" pitchFamily="34" charset="-127"/>
              </a:rPr>
              <a:t>4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4744" y="272251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3214678" y="3166924"/>
            <a:ext cx="2016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13"/>
          <p:cNvSpPr txBox="1"/>
          <p:nvPr/>
        </p:nvSpPr>
        <p:spPr>
          <a:xfrm>
            <a:off x="4787618" y="31594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smtClean="0">
                <a:latin typeface="Dotum" pitchFamily="34" charset="-127"/>
                <a:ea typeface="Dotum" pitchFamily="34" charset="-127"/>
              </a:rPr>
              <a:t>0</a:t>
            </a:r>
            <a:endParaRPr lang="en-US" altLang="zh-CN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2272" y="31594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7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43846" y="31594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9734" y="31594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9</a:t>
            </a:r>
            <a:endParaRPr lang="zh-CN" altLang="en-US" sz="2400" dirty="0" smtClean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641790" y="922055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= </a:t>
            </a:r>
            <a:r>
              <a:rPr lang="en-US" altLang="zh-CN" sz="2400" dirty="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9870</a:t>
            </a:r>
            <a:r>
              <a:rPr lang="zh-CN" altLang="en-US" sz="2400" dirty="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 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1538" y="3991268"/>
            <a:ext cx="7042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20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注意：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可以先计算</a:t>
            </a:r>
            <a:r>
              <a:rPr lang="en-US" sz="2000" dirty="0" smtClean="0">
                <a:latin typeface="Dotum" pitchFamily="34" charset="-127"/>
                <a:ea typeface="Dotum" pitchFamily="34" charset="-127"/>
              </a:rPr>
              <a:t>21</a:t>
            </a:r>
            <a:r>
              <a:rPr lang="en-US" altLang="zh-CN" sz="2000" dirty="0" smtClean="0">
                <a:latin typeface="Dotum" pitchFamily="34" charset="-127"/>
                <a:ea typeface="Dotum" pitchFamily="34" charset="-127"/>
              </a:rPr>
              <a:t>×</a:t>
            </a:r>
            <a:r>
              <a:rPr lang="en-US" sz="2000" dirty="0" smtClean="0">
                <a:latin typeface="Dotum" pitchFamily="34" charset="-127"/>
                <a:ea typeface="Dotum" pitchFamily="34" charset="-127"/>
              </a:rPr>
              <a:t>47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的积，然后在积的末尾添上</a:t>
            </a:r>
            <a:r>
              <a:rPr lang="en-US" altLang="zh-CN" sz="2000" dirty="0" smtClean="0">
                <a:latin typeface="Dotum" pitchFamily="34" charset="-127"/>
                <a:ea typeface="Dotum" pitchFamily="34" charset="-127"/>
              </a:rPr>
              <a:t>1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个</a:t>
            </a:r>
            <a:r>
              <a:rPr lang="en-US" sz="2000" dirty="0" smtClean="0">
                <a:latin typeface="Dotum" pitchFamily="34" charset="-127"/>
                <a:ea typeface="Dotum" pitchFamily="34" charset="-127"/>
              </a:rPr>
              <a:t>0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2687" y="442949"/>
            <a:ext cx="4929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乘数末尾有</a:t>
            </a:r>
            <a:r>
              <a:rPr lang="en-US" altLang="zh-CN" sz="2000" dirty="0" smtClean="0"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的三位数乘两位数的计算方法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ccf59a2566246710d79d29d9f18c1aa64cee3a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508</Words>
  <Application>Microsoft Office PowerPoint</Application>
  <PresentationFormat>全屏显示(16:9)</PresentationFormat>
  <Paragraphs>124</Paragraphs>
  <Slides>11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QBPC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xb21cn</dc:creator>
  <cp:lastModifiedBy>xb21cn</cp:lastModifiedBy>
  <cp:revision>123</cp:revision>
  <dcterms:created xsi:type="dcterms:W3CDTF">2015-07-27T07:08:00Z</dcterms:created>
  <dcterms:modified xsi:type="dcterms:W3CDTF">2015-11-21T00:26:05Z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