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00" r:id="rId2"/>
    <p:sldId id="342" r:id="rId3"/>
    <p:sldId id="467" r:id="rId4"/>
    <p:sldId id="639" r:id="rId5"/>
    <p:sldId id="535" r:id="rId6"/>
    <p:sldId id="652" r:id="rId7"/>
    <p:sldId id="642" r:id="rId8"/>
    <p:sldId id="641" r:id="rId9"/>
    <p:sldId id="640" r:id="rId10"/>
    <p:sldId id="653" r:id="rId11"/>
    <p:sldId id="655" r:id="rId12"/>
    <p:sldId id="656" r:id="rId13"/>
    <p:sldId id="644" r:id="rId14"/>
    <p:sldId id="648" r:id="rId15"/>
    <p:sldId id="645" r:id="rId16"/>
    <p:sldId id="646" r:id="rId17"/>
    <p:sldId id="598" r:id="rId18"/>
    <p:sldId id="662" r:id="rId19"/>
    <p:sldId id="663" r:id="rId20"/>
    <p:sldId id="660" r:id="rId21"/>
    <p:sldId id="664" r:id="rId22"/>
    <p:sldId id="661" r:id="rId23"/>
    <p:sldId id="659" r:id="rId24"/>
    <p:sldId id="657" r:id="rId25"/>
    <p:sldId id="547" r:id="rId26"/>
    <p:sldId id="647" r:id="rId27"/>
    <p:sldId id="658" r:id="rId28"/>
    <p:sldId id="597" r:id="rId29"/>
    <p:sldId id="493" r:id="rId30"/>
    <p:sldId id="534" r:id="rId31"/>
    <p:sldId id="533"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2889" autoAdjust="0"/>
  </p:normalViewPr>
  <p:slideViewPr>
    <p:cSldViewPr snapToGrid="0">
      <p:cViewPr>
        <p:scale>
          <a:sx n="90" d="100"/>
          <a:sy n="90" d="100"/>
        </p:scale>
        <p:origin x="-84" y="-72"/>
      </p:cViewPr>
      <p:guideLst>
        <p:guide orient="horz" pos="2185"/>
        <p:guide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0FA61-A4F6-4E08-A675-E1AF4A789BA2}" type="datetimeFigureOut">
              <a:rPr lang="zh-CN" altLang="en-US" smtClean="0"/>
              <a:t>2021/5/11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19C93-C6A3-492C-B94F-938921A48B26}" type="slidenum">
              <a:rPr lang="zh-CN" altLang="en-US" smtClean="0"/>
              <a:t>‹#›</a:t>
            </a:fld>
            <a:endParaRPr lang="zh-CN" altLang="en-US"/>
          </a:p>
        </p:txBody>
      </p:sp>
    </p:spTree>
    <p:extLst>
      <p:ext uri="{BB962C8B-B14F-4D97-AF65-F5344CB8AC3E}">
        <p14:creationId xmlns:p14="http://schemas.microsoft.com/office/powerpoint/2010/main" val="414619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61C83FBE-CF8D-4B32-9454-E7FFCA2796E9}" type="slidenum">
              <a:rPr lang="zh-CN" altLang="en-US"/>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0" y="-23119"/>
            <a:ext cx="12274658" cy="690368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pic>
        <p:nvPicPr>
          <p:cNvPr id="14" name="图片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2" y="0"/>
            <a:ext cx="12317435" cy="69277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2021/5/11</a:t>
            </a:fld>
            <a:endParaRPr lang="zh-CN" altLang="en-US"/>
          </a:p>
        </p:txBody>
      </p:sp>
      <p:sp>
        <p:nvSpPr>
          <p:cNvPr id="5" name="页脚占位符 4"/>
          <p:cNvSpPr>
            <a:spLocks noGrp="1"/>
          </p:cNvSpPr>
          <p:nvPr>
            <p:ph type="ftr" sz="quarter" idx="3"/>
            <p:custDataLst>
              <p:tags r:id="rId2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tags" Target="../tags/tag91.xml"/><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tags" Target="../tags/tag90.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29" Type="http://schemas.openxmlformats.org/officeDocument/2006/relationships/tags" Target="../tags/tag94.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tags" Target="../tags/tag89.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28" Type="http://schemas.openxmlformats.org/officeDocument/2006/relationships/tags" Target="../tags/tag93.xml"/><Relationship Id="rId10" Type="http://schemas.openxmlformats.org/officeDocument/2006/relationships/tags" Target="../tags/tag75.xml"/><Relationship Id="rId19" Type="http://schemas.openxmlformats.org/officeDocument/2006/relationships/tags" Target="../tags/tag84.xml"/><Relationship Id="rId31" Type="http://schemas.openxmlformats.org/officeDocument/2006/relationships/slideLayout" Target="../slideLayouts/slideLayout8.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tags" Target="../tags/tag92.xml"/><Relationship Id="rId30" Type="http://schemas.openxmlformats.org/officeDocument/2006/relationships/tags" Target="../tags/tag9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7.xml"/><Relationship Id="rId1" Type="http://schemas.openxmlformats.org/officeDocument/2006/relationships/tags" Target="../tags/tag9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6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64601" y="3048671"/>
            <a:ext cx="798984" cy="829945"/>
          </a:xfrm>
          <a:prstGeom prst="rect">
            <a:avLst/>
          </a:prstGeom>
        </p:spPr>
        <p:txBody>
          <a:bodyPr wrap="square">
            <a:spAutoFit/>
          </a:bodyPr>
          <a:lstStyle/>
          <a:p>
            <a:r>
              <a:rPr lang="zh-CN" altLang="en-US" sz="4800" dirty="0" smtClean="0">
                <a:solidFill>
                  <a:schemeClr val="bg1"/>
                </a:solidFill>
                <a:latin typeface="方正兰亭中黑简体" pitchFamily="2" charset="-122"/>
                <a:ea typeface="方正兰亭中黑简体" pitchFamily="2" charset="-122"/>
              </a:rPr>
              <a:t>第</a:t>
            </a:r>
            <a:endParaRPr lang="zh-CN" altLang="en-US" sz="4800" dirty="0">
              <a:solidFill>
                <a:schemeClr val="bg1"/>
              </a:solidFill>
              <a:latin typeface="方正兰亭中黑简体" pitchFamily="2" charset="-122"/>
              <a:ea typeface="方正兰亭中黑简体" pitchFamily="2" charset="-122"/>
            </a:endParaRPr>
          </a:p>
        </p:txBody>
      </p:sp>
      <p:sp>
        <p:nvSpPr>
          <p:cNvPr id="5" name="矩形 4"/>
          <p:cNvSpPr/>
          <p:nvPr/>
        </p:nvSpPr>
        <p:spPr>
          <a:xfrm>
            <a:off x="3549417" y="3048671"/>
            <a:ext cx="770332" cy="1569660"/>
          </a:xfrm>
          <a:prstGeom prst="rect">
            <a:avLst/>
          </a:prstGeom>
        </p:spPr>
        <p:txBody>
          <a:bodyPr wrap="square">
            <a:spAutoFit/>
          </a:bodyPr>
          <a:lstStyle/>
          <a:p>
            <a:r>
              <a:rPr lang="zh-CN" altLang="en-US" sz="4800" dirty="0" smtClean="0">
                <a:solidFill>
                  <a:schemeClr val="bg1"/>
                </a:solidFill>
                <a:latin typeface="方正兰亭中黑简体" pitchFamily="2" charset="-122"/>
                <a:ea typeface="方正兰亭中黑简体" pitchFamily="2" charset="-122"/>
              </a:rPr>
              <a:t>课 </a:t>
            </a:r>
            <a:endParaRPr lang="zh-CN" altLang="en-US" sz="4800" dirty="0">
              <a:solidFill>
                <a:schemeClr val="bg1"/>
              </a:solidFill>
              <a:latin typeface="方正兰亭中黑简体" pitchFamily="2" charset="-122"/>
              <a:ea typeface="方正兰亭中黑简体" pitchFamily="2" charset="-122"/>
            </a:endParaRPr>
          </a:p>
        </p:txBody>
      </p:sp>
      <p:sp>
        <p:nvSpPr>
          <p:cNvPr id="6" name="矩形 5"/>
          <p:cNvSpPr/>
          <p:nvPr/>
        </p:nvSpPr>
        <p:spPr>
          <a:xfrm>
            <a:off x="2135791" y="2447389"/>
            <a:ext cx="1415772" cy="1569660"/>
          </a:xfrm>
          <a:prstGeom prst="rect">
            <a:avLst/>
          </a:prstGeom>
        </p:spPr>
        <p:txBody>
          <a:bodyPr wrap="none">
            <a:spAutoFit/>
          </a:bodyPr>
          <a:lstStyle/>
          <a:p>
            <a:r>
              <a:rPr lang="en-US" altLang="zh-CN" sz="9600" dirty="0" smtClean="0">
                <a:solidFill>
                  <a:schemeClr val="bg1"/>
                </a:solidFill>
                <a:latin typeface="方正兰亭中黑简体" pitchFamily="2" charset="-122"/>
                <a:ea typeface="方正兰亭中黑简体" pitchFamily="2" charset="-122"/>
              </a:rPr>
              <a:t>27</a:t>
            </a:r>
            <a:endParaRPr lang="zh-CN" altLang="en-US" sz="9600" dirty="0"/>
          </a:p>
        </p:txBody>
      </p:sp>
      <p:sp>
        <p:nvSpPr>
          <p:cNvPr id="10" name="Rectangle 3"/>
          <p:cNvSpPr txBox="1">
            <a:spLocks noChangeArrowheads="1"/>
          </p:cNvSpPr>
          <p:nvPr/>
        </p:nvSpPr>
        <p:spPr bwMode="auto">
          <a:xfrm>
            <a:off x="4508204" y="1904526"/>
            <a:ext cx="7166345" cy="293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bodyPr>
          <a:lstStyle>
            <a:lvl1pPr marL="342900" indent="-3429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800" b="1">
                <a:solidFill>
                  <a:srgbClr val="336699"/>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800" b="1">
                <a:solidFill>
                  <a:srgbClr val="336699"/>
                </a:solidFill>
                <a:latin typeface="+mn-lt"/>
                <a:ea typeface="+mn-ea"/>
              </a:defRPr>
            </a:lvl6pPr>
            <a:lvl7pPr marL="2971800" indent="-228600" algn="l" rtl="0" eaLnBrk="1" fontAlgn="base" hangingPunct="1">
              <a:spcBef>
                <a:spcPct val="20000"/>
              </a:spcBef>
              <a:spcAft>
                <a:spcPct val="0"/>
              </a:spcAft>
              <a:buChar char="»"/>
              <a:defRPr sz="2800" b="1">
                <a:solidFill>
                  <a:srgbClr val="336699"/>
                </a:solidFill>
                <a:latin typeface="+mn-lt"/>
                <a:ea typeface="+mn-ea"/>
              </a:defRPr>
            </a:lvl7pPr>
            <a:lvl8pPr marL="3429000" indent="-228600" algn="l" rtl="0" eaLnBrk="1" fontAlgn="base" hangingPunct="1">
              <a:spcBef>
                <a:spcPct val="20000"/>
              </a:spcBef>
              <a:spcAft>
                <a:spcPct val="0"/>
              </a:spcAft>
              <a:buChar char="»"/>
              <a:defRPr sz="2800" b="1">
                <a:solidFill>
                  <a:srgbClr val="336699"/>
                </a:solidFill>
                <a:latin typeface="+mn-lt"/>
                <a:ea typeface="+mn-ea"/>
              </a:defRPr>
            </a:lvl8pPr>
            <a:lvl9pPr marL="3886200" indent="-228600" algn="l" rtl="0" eaLnBrk="1" fontAlgn="base" hangingPunct="1">
              <a:spcBef>
                <a:spcPct val="20000"/>
              </a:spcBef>
              <a:spcAft>
                <a:spcPct val="0"/>
              </a:spcAft>
              <a:buChar char="»"/>
              <a:defRPr sz="2800" b="1">
                <a:solidFill>
                  <a:srgbClr val="336699"/>
                </a:solidFill>
                <a:latin typeface="+mn-lt"/>
                <a:ea typeface="+mn-ea"/>
              </a:defRPr>
            </a:lvl9pPr>
          </a:lstStyle>
          <a:p>
            <a:pPr marL="0" indent="0" algn="ctr">
              <a:spcBef>
                <a:spcPct val="0"/>
              </a:spcBef>
              <a:buFontTx/>
              <a:buNone/>
            </a:pPr>
            <a:r>
              <a:rPr lang="zh-CN" altLang="en-US" sz="6000" dirty="0">
                <a:solidFill>
                  <a:schemeClr val="tx1"/>
                </a:solidFill>
                <a:latin typeface="方正正准黑简体" pitchFamily="2" charset="-122"/>
                <a:ea typeface="方正正准黑简体" pitchFamily="2" charset="-122"/>
                <a:cs typeface="+mj-cs"/>
              </a:rPr>
              <a:t>社会主义建设在探索中曲折发展</a:t>
            </a:r>
            <a:endParaRPr lang="zh-CN" altLang="en-US" sz="6000" dirty="0" smtClean="0">
              <a:solidFill>
                <a:schemeClr val="tx1"/>
              </a:solidFill>
              <a:latin typeface="方正正准黑简体" pitchFamily="2" charset="-122"/>
              <a:ea typeface="方正正准黑简体" pitchFamily="2" charset="-122"/>
              <a:cs typeface="+mj-cs"/>
            </a:endParaRPr>
          </a:p>
        </p:txBody>
      </p:sp>
      <p:sp>
        <p:nvSpPr>
          <p:cNvPr id="11" name="矩形 10"/>
          <p:cNvSpPr/>
          <p:nvPr/>
        </p:nvSpPr>
        <p:spPr>
          <a:xfrm>
            <a:off x="8911543" y="464965"/>
            <a:ext cx="2469867" cy="306705"/>
          </a:xfrm>
          <a:prstGeom prst="rect">
            <a:avLst/>
          </a:prstGeom>
        </p:spPr>
        <p:txBody>
          <a:bodyPr wrap="square">
            <a:spAutoFit/>
          </a:bodyPr>
          <a:lstStyle/>
          <a:p>
            <a:r>
              <a:rPr lang="zh-CN" altLang="en-US" sz="1400" dirty="0" smtClean="0">
                <a:solidFill>
                  <a:schemeClr val="bg1">
                    <a:lumMod val="65000"/>
                  </a:schemeClr>
                </a:solidFill>
                <a:latin typeface="黑体" panose="02010609060101010101" charset="-122"/>
                <a:ea typeface="黑体" panose="02010609060101010101" charset="-122"/>
              </a:rPr>
              <a:t>高中历史  必修（上）</a:t>
            </a:r>
            <a:endParaRPr lang="zh-CN" altLang="en-US" sz="1400" dirty="0">
              <a:solidFill>
                <a:schemeClr val="bg1">
                  <a:lumMod val="65000"/>
                </a:schemeClr>
              </a:solidFill>
              <a:latin typeface="黑体" panose="02010609060101010101" charset="-122"/>
              <a:ea typeface="黑体" panose="02010609060101010101" charset="-122"/>
            </a:endParaRPr>
          </a:p>
        </p:txBody>
      </p:sp>
      <p:sp>
        <p:nvSpPr>
          <p:cNvPr id="9" name="矩形 8"/>
          <p:cNvSpPr/>
          <p:nvPr/>
        </p:nvSpPr>
        <p:spPr>
          <a:xfrm>
            <a:off x="364490" y="3093720"/>
            <a:ext cx="928282" cy="276999"/>
          </a:xfrm>
          <a:prstGeom prst="rect">
            <a:avLst/>
          </a:prstGeom>
        </p:spPr>
        <p:txBody>
          <a:bodyPr wrap="square">
            <a:spAutoFit/>
          </a:bodyPr>
          <a:lstStyle/>
          <a:p>
            <a:r>
              <a:rPr lang="zh-CN" altLang="en-US" sz="1200" dirty="0" smtClean="0">
                <a:solidFill>
                  <a:schemeClr val="tx1"/>
                </a:solidFill>
                <a:latin typeface="汉仪中黑简" pitchFamily="2" charset="-122"/>
                <a:ea typeface="汉仪中黑简" pitchFamily="2" charset="-122"/>
              </a:rPr>
              <a:t>第九单元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3"/>
          <p:cNvSpPr txBox="1"/>
          <p:nvPr/>
        </p:nvSpPr>
        <p:spPr>
          <a:xfrm>
            <a:off x="330200" y="1278547"/>
            <a:ext cx="5715000" cy="706755"/>
          </a:xfrm>
          <a:prstGeom prst="rect">
            <a:avLst/>
          </a:prstGeom>
          <a:noFill/>
        </p:spPr>
        <p:txBody>
          <a:bodyPr wrap="square" rtlCol="0">
            <a:spAutoFit/>
          </a:bodyPr>
          <a:lstStyle/>
          <a:p>
            <a:r>
              <a:rPr lang="zh-CN" altLang="en-US" sz="4000" dirty="0">
                <a:solidFill>
                  <a:srgbClr val="C00000"/>
                </a:solidFill>
                <a:latin typeface="方正榜书楷简体" panose="02000000000000000000" charset="-122"/>
                <a:ea typeface="方正榜书楷简体" panose="02000000000000000000" charset="-122"/>
              </a:rPr>
              <a:t>“大跃进”</a:t>
            </a:r>
          </a:p>
        </p:txBody>
      </p:sp>
      <p:pic>
        <p:nvPicPr>
          <p:cNvPr id="9" name="图片 8"/>
          <p:cNvPicPr>
            <a:picLocks noChangeAspect="1"/>
          </p:cNvPicPr>
          <p:nvPr/>
        </p:nvPicPr>
        <p:blipFill>
          <a:blip r:embed="rId2"/>
          <a:srcRect r="17475" b="9199"/>
          <a:stretch>
            <a:fillRect/>
          </a:stretch>
        </p:blipFill>
        <p:spPr>
          <a:xfrm>
            <a:off x="6378575" y="4099217"/>
            <a:ext cx="2755900" cy="1776095"/>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p:nvPicPr>
        <p:blipFill>
          <a:blip r:embed="rId3"/>
          <a:srcRect r="18662" b="7703"/>
          <a:stretch>
            <a:fillRect/>
          </a:stretch>
        </p:blipFill>
        <p:spPr>
          <a:xfrm>
            <a:off x="9281795" y="4099217"/>
            <a:ext cx="2593340" cy="1766570"/>
          </a:xfrm>
          <a:prstGeom prst="rect">
            <a:avLst/>
          </a:prstGeom>
          <a:effectLst>
            <a:outerShdw blurRad="50800" dist="38100" dir="2700000" algn="tl" rotWithShape="0">
              <a:prstClr val="black">
                <a:alpha val="40000"/>
              </a:prstClr>
            </a:outerShdw>
          </a:effectLst>
        </p:spPr>
      </p:pic>
      <p:sp>
        <p:nvSpPr>
          <p:cNvPr id="11" name="文本框 18"/>
          <p:cNvSpPr txBox="1"/>
          <p:nvPr/>
        </p:nvSpPr>
        <p:spPr>
          <a:xfrm>
            <a:off x="331470" y="1957362"/>
            <a:ext cx="11513185" cy="460375"/>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cs typeface="微软雅黑" panose="020B0503020204020204" charset="-122"/>
              </a:rPr>
              <a:t>①特点：</a:t>
            </a:r>
            <a:r>
              <a:rPr lang="zh-CN" sz="2400" dirty="0">
                <a:latin typeface="微软雅黑" panose="020B0503020204020204" charset="-122"/>
                <a:ea typeface="微软雅黑" panose="020B0503020204020204" charset="-122"/>
                <a:cs typeface="微软雅黑" panose="020B0503020204020204" charset="-122"/>
                <a:sym typeface="+mn-ea"/>
              </a:rPr>
              <a:t>以大炼钢铁为中心，追求工农业生产的高速度。</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12" name="文本框 20"/>
          <p:cNvSpPr txBox="1"/>
          <p:nvPr/>
        </p:nvSpPr>
        <p:spPr>
          <a:xfrm>
            <a:off x="330200" y="2878112"/>
            <a:ext cx="11513185" cy="460375"/>
          </a:xfrm>
          <a:prstGeom prst="rect">
            <a:avLst/>
          </a:prstGeom>
          <a:noFill/>
        </p:spPr>
        <p:txBody>
          <a:bodyPr wrap="square" rtlCol="0">
            <a:spAutoFit/>
          </a:bodyPr>
          <a:lstStyle/>
          <a:p>
            <a:r>
              <a:rPr lang="zh-CN" sz="2400" dirty="0">
                <a:latin typeface="微软雅黑" panose="020B0503020204020204" charset="-122"/>
                <a:ea typeface="微软雅黑" panose="020B0503020204020204" charset="-122"/>
                <a:cs typeface="微软雅黑" panose="020B0503020204020204" charset="-122"/>
                <a:sym typeface="+mn-ea"/>
              </a:rPr>
              <a:t>③错误实质：发展社会生产力违背了客观的经济规律（“左”倾冒进错误）。</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sp>
        <p:nvSpPr>
          <p:cNvPr id="13" name="文本框 23"/>
          <p:cNvSpPr txBox="1"/>
          <p:nvPr/>
        </p:nvSpPr>
        <p:spPr>
          <a:xfrm>
            <a:off x="330200" y="2417737"/>
            <a:ext cx="11513185" cy="460375"/>
          </a:xfrm>
          <a:prstGeom prst="rect">
            <a:avLst/>
          </a:prstGeom>
          <a:noFill/>
        </p:spPr>
        <p:txBody>
          <a:bodyPr wrap="square" rtlCol="0">
            <a:spAutoFit/>
          </a:bodyPr>
          <a:lstStyle/>
          <a:p>
            <a:r>
              <a:rPr lang="zh-CN" sz="2400" dirty="0">
                <a:latin typeface="微软雅黑" panose="020B0503020204020204" charset="-122"/>
                <a:ea typeface="微软雅黑" panose="020B0503020204020204" charset="-122"/>
                <a:cs typeface="微软雅黑" panose="020B0503020204020204" charset="-122"/>
                <a:sym typeface="+mn-ea"/>
              </a:rPr>
              <a:t>②表现：高指标、瞎指挥、浮夸风、</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en-US" sz="2400" dirty="0">
                <a:latin typeface="微软雅黑" panose="020B0503020204020204" charset="-122"/>
                <a:ea typeface="微软雅黑" panose="020B0503020204020204" charset="-122"/>
                <a:cs typeface="微软雅黑" panose="020B0503020204020204" charset="-122"/>
                <a:sym typeface="+mn-ea"/>
              </a:rPr>
              <a:t>共产风</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en-US" sz="2400" dirty="0">
                <a:latin typeface="微软雅黑" panose="020B0503020204020204" charset="-122"/>
                <a:ea typeface="微软雅黑" panose="020B0503020204020204" charset="-122"/>
                <a:cs typeface="微软雅黑" panose="020B0503020204020204" charset="-122"/>
                <a:sym typeface="+mn-ea"/>
              </a:rPr>
              <a:t>盛行。并扩展到文化领域。</a:t>
            </a:r>
          </a:p>
        </p:txBody>
      </p:sp>
      <p:sp>
        <p:nvSpPr>
          <p:cNvPr id="14" name="文本框 24"/>
          <p:cNvSpPr txBox="1"/>
          <p:nvPr/>
        </p:nvSpPr>
        <p:spPr>
          <a:xfrm>
            <a:off x="339725" y="3338487"/>
            <a:ext cx="11513185" cy="460375"/>
          </a:xfrm>
          <a:prstGeom prst="rect">
            <a:avLst/>
          </a:prstGeom>
          <a:noFill/>
        </p:spPr>
        <p:txBody>
          <a:bodyPr wrap="square" rtlCol="0">
            <a:spAutoFit/>
          </a:bodyPr>
          <a:lstStyle/>
          <a:p>
            <a:r>
              <a:rPr lang="zh-CN" sz="2400" dirty="0">
                <a:latin typeface="微软雅黑" panose="020B0503020204020204" charset="-122"/>
                <a:ea typeface="微软雅黑" panose="020B0503020204020204" charset="-122"/>
                <a:cs typeface="微软雅黑" panose="020B0503020204020204" charset="-122"/>
                <a:sym typeface="+mn-ea"/>
              </a:rPr>
              <a:t>④口号：超英赶美、</a:t>
            </a:r>
            <a:r>
              <a:rPr lang="zh-CN" altLang="en-US" sz="2400" dirty="0">
                <a:latin typeface="微软雅黑" panose="020B0503020204020204" charset="-122"/>
                <a:ea typeface="微软雅黑" panose="020B0503020204020204" charset="-122"/>
                <a:cs typeface="微软雅黑" panose="020B0503020204020204" charset="-122"/>
                <a:sym typeface="+mn-ea"/>
              </a:rPr>
              <a:t>以钢为纲、以粮为纲、放高产卫星，跑步进入共产主义</a:t>
            </a:r>
          </a:p>
        </p:txBody>
      </p:sp>
      <p:sp>
        <p:nvSpPr>
          <p:cNvPr id="15" name="文本框 1"/>
          <p:cNvSpPr txBox="1">
            <a:spLocks noChangeArrowheads="1"/>
          </p:cNvSpPr>
          <p:nvPr/>
        </p:nvSpPr>
        <p:spPr bwMode="auto">
          <a:xfrm>
            <a:off x="339725" y="4301128"/>
            <a:ext cx="5864225" cy="460375"/>
          </a:xfrm>
          <a:prstGeom prst="rect">
            <a:avLst/>
          </a:prstGeom>
          <a:blipFill>
            <a:blip r:embed="rId4"/>
            <a:tile tx="0" ty="0" sx="100000" sy="100000" flip="none" algn="tl"/>
          </a:blipFill>
          <a:ln w="9525">
            <a:solidFill>
              <a:srgbClr val="00B050"/>
            </a:solidFill>
            <a:round/>
            <a:headEnd/>
            <a:tailEnd/>
          </a:ln>
        </p:spPr>
        <p:txBody>
          <a:bodyPr>
            <a:spAutoFit/>
          </a:bodyPr>
          <a:lstStyle/>
          <a:p>
            <a:r>
              <a:rPr lang="zh-CN" altLang="en-US" sz="2400" dirty="0">
                <a:sym typeface="微软雅黑" pitchFamily="34" charset="-122"/>
              </a:rPr>
              <a:t>思考</a:t>
            </a:r>
            <a:r>
              <a:rPr lang="zh-CN" altLang="en-US" sz="2400" dirty="0" smtClean="0">
                <a:sym typeface="微软雅黑" pitchFamily="34" charset="-122"/>
              </a:rPr>
              <a:t>：“大跃进</a:t>
            </a:r>
            <a:r>
              <a:rPr lang="zh-CN" altLang="en-US" sz="2400" dirty="0">
                <a:sym typeface="微软雅黑" pitchFamily="34" charset="-122"/>
              </a:rPr>
              <a:t>”</a:t>
            </a:r>
            <a:r>
              <a:rPr lang="zh-CN" altLang="en-US" sz="2400" dirty="0" smtClean="0">
                <a:sym typeface="微软雅黑" pitchFamily="34" charset="-122"/>
              </a:rPr>
              <a:t>运动会</a:t>
            </a:r>
            <a:r>
              <a:rPr lang="zh-CN" altLang="en-US" sz="2400" dirty="0">
                <a:sym typeface="微软雅黑" pitchFamily="34" charset="-122"/>
              </a:rPr>
              <a:t>带来哪些危害？</a:t>
            </a:r>
          </a:p>
        </p:txBody>
      </p:sp>
      <p:sp>
        <p:nvSpPr>
          <p:cNvPr id="16" name="文本框 2"/>
          <p:cNvSpPr txBox="1">
            <a:spLocks noChangeArrowheads="1"/>
          </p:cNvSpPr>
          <p:nvPr/>
        </p:nvSpPr>
        <p:spPr bwMode="auto">
          <a:xfrm>
            <a:off x="339725" y="4967878"/>
            <a:ext cx="5864225" cy="1198562"/>
          </a:xfrm>
          <a:prstGeom prst="rect">
            <a:avLst/>
          </a:prstGeom>
          <a:solidFill>
            <a:srgbClr val="A7FDD4"/>
          </a:solidFill>
          <a:ln w="9525">
            <a:solidFill>
              <a:srgbClr val="00B050"/>
            </a:solidFill>
            <a:round/>
            <a:headEnd/>
            <a:tailEnd/>
          </a:ln>
        </p:spPr>
        <p:txBody>
          <a:bodyPr>
            <a:spAutoFit/>
          </a:bodyPr>
          <a:lstStyle/>
          <a:p>
            <a:pPr>
              <a:spcBef>
                <a:spcPct val="50000"/>
              </a:spcBef>
            </a:pPr>
            <a:r>
              <a:rPr lang="zh-CN" altLang="en-US" sz="2400">
                <a:latin typeface="楷体" pitchFamily="49" charset="-122"/>
                <a:ea typeface="楷体" pitchFamily="49" charset="-122"/>
              </a:rPr>
              <a:t>国民经济</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农轻重</a:t>
            </a:r>
            <a:r>
              <a:rPr lang="en-US" altLang="zh-CN" sz="2400">
                <a:latin typeface="楷体" pitchFamily="49" charset="-122"/>
                <a:ea typeface="楷体" pitchFamily="49" charset="-122"/>
              </a:rPr>
              <a:t>) </a:t>
            </a:r>
            <a:r>
              <a:rPr lang="zh-CN" altLang="en-US" sz="2400">
                <a:latin typeface="楷体" pitchFamily="49" charset="-122"/>
                <a:ea typeface="楷体" pitchFamily="49" charset="-122"/>
              </a:rPr>
              <a:t>比例失调；工农业生产下降；生态环境遭到破坏</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资源浪费</a:t>
            </a:r>
            <a:r>
              <a:rPr lang="en-US" altLang="zh-CN" sz="2400">
                <a:latin typeface="楷体" pitchFamily="49" charset="-122"/>
                <a:ea typeface="楷体" pitchFamily="49" charset="-122"/>
              </a:rPr>
              <a:t>,</a:t>
            </a:r>
            <a:r>
              <a:rPr lang="zh-CN" altLang="en-US" sz="2400">
                <a:latin typeface="楷体" pitchFamily="49" charset="-122"/>
                <a:ea typeface="楷体" pitchFamily="49" charset="-122"/>
              </a:rPr>
              <a:t>不利于经济发展。</a:t>
            </a:r>
          </a:p>
        </p:txBody>
      </p:sp>
    </p:spTree>
    <p:extLst>
      <p:ext uri="{BB962C8B-B14F-4D97-AF65-F5344CB8AC3E}">
        <p14:creationId xmlns:p14="http://schemas.microsoft.com/office/powerpoint/2010/main" val="25033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to="" calcmode="lin" valueType="num">
                                      <p:cBhvr>
                                        <p:cTn id="31" dur="1" fill="hold"/>
                                        <p:tgtEl>
                                          <p:spTgt spid="15"/>
                                        </p:tgtEl>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to="" calcmode="lin" valueType="num">
                                      <p:cBhvr>
                                        <p:cTn id="36"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13" name="文本框 3"/>
          <p:cNvSpPr txBox="1"/>
          <p:nvPr/>
        </p:nvSpPr>
        <p:spPr>
          <a:xfrm>
            <a:off x="500321" y="1272647"/>
            <a:ext cx="5715000" cy="706755"/>
          </a:xfrm>
          <a:prstGeom prst="rect">
            <a:avLst/>
          </a:prstGeom>
          <a:noFill/>
        </p:spPr>
        <p:txBody>
          <a:bodyPr wrap="square" rtlCol="0">
            <a:spAutoFit/>
          </a:bodyPr>
          <a:lstStyle/>
          <a:p>
            <a:r>
              <a:rPr lang="zh-CN" altLang="en-US" sz="4000" dirty="0">
                <a:solidFill>
                  <a:srgbClr val="C00000"/>
                </a:solidFill>
                <a:latin typeface="方正榜书楷简体" panose="02000000000000000000" charset="-122"/>
                <a:ea typeface="方正榜书楷简体" panose="02000000000000000000" charset="-122"/>
              </a:rPr>
              <a:t>人民公社化</a:t>
            </a:r>
          </a:p>
        </p:txBody>
      </p:sp>
      <p:sp>
        <p:nvSpPr>
          <p:cNvPr id="14" name="文本框 18"/>
          <p:cNvSpPr txBox="1"/>
          <p:nvPr/>
        </p:nvSpPr>
        <p:spPr>
          <a:xfrm>
            <a:off x="501591" y="1963527"/>
            <a:ext cx="11513185" cy="460375"/>
          </a:xfrm>
          <a:prstGeom prst="rect">
            <a:avLst/>
          </a:prstGeom>
          <a:noFill/>
        </p:spPr>
        <p:txBody>
          <a:bodyPr wrap="square" rtlCol="0">
            <a:spAutoFit/>
          </a:bodyPr>
          <a:lstStyle/>
          <a:p>
            <a:r>
              <a:rPr lang="zh-CN" altLang="en-US" sz="2400" dirty="0">
                <a:latin typeface="微软雅黑" panose="020B0503020204020204" charset="-122"/>
                <a:ea typeface="微软雅黑" panose="020B0503020204020204" charset="-122"/>
                <a:cs typeface="微软雅黑" panose="020B0503020204020204" charset="-122"/>
              </a:rPr>
              <a:t>①特点</a:t>
            </a:r>
            <a:r>
              <a:rPr lang="zh-CN" altLang="en-US" sz="2400" dirty="0" smtClean="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sym typeface="+mn-ea"/>
              </a:rPr>
              <a:t>“一大二公”（公社规模大，公有化程度高</a:t>
            </a:r>
            <a:r>
              <a:rPr lang="zh-CN" altLang="en-US" sz="2400" dirty="0" smtClean="0">
                <a:latin typeface="微软雅黑" panose="020B0503020204020204" charset="-122"/>
                <a:ea typeface="微软雅黑" panose="020B0503020204020204" charset="-122"/>
                <a:cs typeface="微软雅黑" panose="020B0503020204020204" charset="-122"/>
                <a:sym typeface="+mn-ea"/>
              </a:rPr>
              <a:t>）。</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sp>
        <p:nvSpPr>
          <p:cNvPr id="15" name="文本框 23"/>
          <p:cNvSpPr txBox="1"/>
          <p:nvPr/>
        </p:nvSpPr>
        <p:spPr>
          <a:xfrm>
            <a:off x="500321" y="2423902"/>
            <a:ext cx="7857490" cy="829945"/>
          </a:xfrm>
          <a:prstGeom prst="rect">
            <a:avLst/>
          </a:prstGeom>
          <a:noFill/>
        </p:spPr>
        <p:txBody>
          <a:bodyPr wrap="square" rtlCol="0">
            <a:spAutoFit/>
          </a:bodyPr>
          <a:lstStyle/>
          <a:p>
            <a:r>
              <a:rPr lang="zh-CN" sz="2400" dirty="0">
                <a:latin typeface="微软雅黑" panose="020B0503020204020204" charset="-122"/>
                <a:ea typeface="微软雅黑" panose="020B0503020204020204" charset="-122"/>
                <a:cs typeface="微软雅黑" panose="020B0503020204020204" charset="-122"/>
                <a:sym typeface="+mn-ea"/>
              </a:rPr>
              <a:t>②错误实质：生产关系发展超越生产力水平，超越了历史发展阶段，挫伤了人民生产的积极性。</a:t>
            </a:r>
          </a:p>
        </p:txBody>
      </p:sp>
      <p:grpSp>
        <p:nvGrpSpPr>
          <p:cNvPr id="16" name="组合 15"/>
          <p:cNvGrpSpPr/>
          <p:nvPr/>
        </p:nvGrpSpPr>
        <p:grpSpPr>
          <a:xfrm>
            <a:off x="8573426" y="1196237"/>
            <a:ext cx="3441065" cy="4818381"/>
            <a:chOff x="5113394" y="-1725758"/>
            <a:chExt cx="3576326" cy="5015597"/>
          </a:xfrm>
        </p:grpSpPr>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11"/>
            <a:stretch>
              <a:fillRect/>
            </a:stretch>
          </p:blipFill>
          <p:spPr bwMode="auto">
            <a:xfrm>
              <a:off x="5133193" y="903663"/>
              <a:ext cx="3556527" cy="2386176"/>
            </a:xfrm>
            <a:prstGeom prst="rect">
              <a:avLst/>
            </a:prstGeom>
            <a:solidFill>
              <a:srgbClr val="FFFFFF">
                <a:shade val="85000"/>
              </a:srgbClr>
            </a:solidFill>
            <a:ln w="127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图片 4"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3394" y="-1725758"/>
              <a:ext cx="3576326" cy="2399396"/>
            </a:xfrm>
            <a:prstGeom prst="rect">
              <a:avLst/>
            </a:prstGeom>
            <a:solidFill>
              <a:srgbClr val="FFFFFF">
                <a:shade val="85000"/>
              </a:srgbClr>
            </a:solidFill>
            <a:ln w="127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9" name="矩形 18"/>
          <p:cNvSpPr/>
          <p:nvPr/>
        </p:nvSpPr>
        <p:spPr>
          <a:xfrm>
            <a:off x="501591" y="3364972"/>
            <a:ext cx="7856220" cy="1322070"/>
          </a:xfrm>
          <a:prstGeom prst="rect">
            <a:avLst/>
          </a:prstGeom>
          <a:ln>
            <a:solidFill>
              <a:schemeClr val="tx1"/>
            </a:solidFill>
            <a:prstDash val="dash"/>
          </a:ln>
        </p:spPr>
        <p:txBody>
          <a:bodyPr wrap="square">
            <a:spAutoFit/>
          </a:bodyPr>
          <a:lstStyle/>
          <a:p>
            <a:r>
              <a:rPr lang="en-US" altLang="zh-CN" sz="2000" dirty="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到</a:t>
            </a:r>
            <a:r>
              <a:rPr lang="en-US" altLang="zh-CN" sz="2000" dirty="0">
                <a:latin typeface="方正宋刻本秀楷简体" panose="02000000000000000000" charset="-122"/>
                <a:ea typeface="方正宋刻本秀楷简体" panose="02000000000000000000" charset="-122"/>
                <a:cs typeface="方正宋刻本秀楷简体" panose="02000000000000000000" charset="-122"/>
              </a:rPr>
              <a:t>1958</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年底，全国７４万个农业合作社合并为２万６千个人民公社，９９％的农户都参加了人民公社。不但土地等生产资料公有，而且经济活动的若干环节也公有；一切财产统一核算</a:t>
            </a:r>
            <a:r>
              <a:rPr lang="en-US" altLang="zh-CN" sz="2000" dirty="0">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统一分配；大办公共食堂。</a:t>
            </a:r>
            <a:endParaRPr lang="en-US" altLang="zh-CN" sz="2000" dirty="0">
              <a:latin typeface="方正宋刻本秀楷简体" panose="02000000000000000000" charset="-122"/>
              <a:ea typeface="方正宋刻本秀楷简体" panose="02000000000000000000" charset="-122"/>
              <a:cs typeface="方正宋刻本秀楷简体" panose="02000000000000000000" charset="-122"/>
            </a:endParaRPr>
          </a:p>
        </p:txBody>
      </p:sp>
      <p:sp>
        <p:nvSpPr>
          <p:cNvPr id="20" name="矩形 19"/>
          <p:cNvSpPr/>
          <p:nvPr/>
        </p:nvSpPr>
        <p:spPr>
          <a:xfrm>
            <a:off x="501591" y="4837537"/>
            <a:ext cx="7856220" cy="1177925"/>
          </a:xfrm>
          <a:prstGeom prst="rect">
            <a:avLst/>
          </a:prstGeom>
          <a:solidFill>
            <a:schemeClr val="accent4"/>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C00000"/>
                </a:solidFill>
                <a:latin typeface="方正榜书楷简体" panose="02000000000000000000" charset="-122"/>
                <a:ea typeface="方正榜书楷简体" panose="02000000000000000000" charset="-122"/>
                <a:sym typeface="+mn-ea"/>
              </a:rPr>
              <a:t>设想：</a:t>
            </a:r>
            <a:r>
              <a:rPr lang="zh-CN" altLang="en-US" sz="2800" b="1" dirty="0">
                <a:solidFill>
                  <a:schemeClr val="tx1"/>
                </a:solidFill>
                <a:latin typeface="方正榜书楷简体" panose="02000000000000000000" charset="-122"/>
                <a:ea typeface="方正榜书楷简体" panose="02000000000000000000" charset="-122"/>
                <a:sym typeface="+mn-ea"/>
              </a:rPr>
              <a:t>组织军事化、行动战斗化、生活集体化</a:t>
            </a:r>
          </a:p>
          <a:p>
            <a:pPr algn="ctr"/>
            <a:r>
              <a:rPr lang="zh-CN" altLang="en-US" sz="2800" b="1">
                <a:solidFill>
                  <a:srgbClr val="C00000"/>
                </a:solidFill>
                <a:latin typeface="方正榜书楷简体" panose="02000000000000000000" charset="-122"/>
                <a:ea typeface="方正榜书楷简体" panose="02000000000000000000" charset="-122"/>
              </a:rPr>
              <a:t>实际：</a:t>
            </a:r>
            <a:r>
              <a:rPr lang="zh-CN" altLang="en-US" sz="2800" b="1" dirty="0">
                <a:solidFill>
                  <a:schemeClr val="tx1"/>
                </a:solidFill>
                <a:latin typeface="方正榜书楷简体" panose="02000000000000000000" charset="-122"/>
                <a:ea typeface="方正榜书楷简体" panose="02000000000000000000" charset="-122"/>
                <a:cs typeface="方正宋刻本秀楷简体" panose="02000000000000000000" charset="-122"/>
                <a:sym typeface="+mn-ea"/>
              </a:rPr>
              <a:t>出工自由化、吃饭战斗化、收工集体化</a:t>
            </a:r>
            <a:endParaRPr lang="zh-CN" altLang="en-US" sz="2800" b="1" dirty="0">
              <a:solidFill>
                <a:schemeClr val="tx1"/>
              </a:solidFill>
              <a:latin typeface="方正榜书楷简体" panose="02000000000000000000" charset="-122"/>
              <a:ea typeface="方正榜书楷简体" panose="02000000000000000000" charset="-122"/>
              <a:cs typeface="方正宋刻本秀楷简体" panose="02000000000000000000" charset="-122"/>
            </a:endParaRPr>
          </a:p>
        </p:txBody>
      </p:sp>
    </p:spTree>
    <p:extLst>
      <p:ext uri="{BB962C8B-B14F-4D97-AF65-F5344CB8AC3E}">
        <p14:creationId xmlns:p14="http://schemas.microsoft.com/office/powerpoint/2010/main" val="6069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graphicFrame>
        <p:nvGraphicFramePr>
          <p:cNvPr id="4" name="表格 3"/>
          <p:cNvGraphicFramePr/>
          <p:nvPr>
            <p:custDataLst>
              <p:tags r:id="rId1"/>
            </p:custDataLst>
            <p:extLst>
              <p:ext uri="{D42A27DB-BD31-4B8C-83A1-F6EECF244321}">
                <p14:modId xmlns:p14="http://schemas.microsoft.com/office/powerpoint/2010/main" val="344317640"/>
              </p:ext>
            </p:extLst>
          </p:nvPr>
        </p:nvGraphicFramePr>
        <p:xfrm>
          <a:off x="475718" y="1753870"/>
          <a:ext cx="11506200" cy="4344670"/>
        </p:xfrm>
        <a:graphic>
          <a:graphicData uri="http://schemas.openxmlformats.org/drawingml/2006/table">
            <a:tbl>
              <a:tblPr firstRow="1" bandRow="1">
                <a:tableStyleId>{5C22544A-7EE6-4342-B048-85BDC9FD1C3A}</a:tableStyleId>
              </a:tblPr>
              <a:tblGrid>
                <a:gridCol w="1128395"/>
                <a:gridCol w="5244465"/>
                <a:gridCol w="5133340"/>
              </a:tblGrid>
              <a:tr h="586740">
                <a:tc>
                  <a:txBody>
                    <a:bodyPr/>
                    <a:lstStyle/>
                    <a:p>
                      <a:pPr algn="ctr">
                        <a:buNone/>
                      </a:pPr>
                      <a:endParaRPr lang="zh-CN" altLang="en-US" sz="2400" dirty="0">
                        <a:latin typeface="方正宋刻本秀楷简体" panose="02000000000000000000" charset="-122"/>
                        <a:ea typeface="方正宋刻本秀楷简体" panose="02000000000000000000" charset="-122"/>
                      </a:endParaRPr>
                    </a:p>
                  </a:txBody>
                  <a:tcPr anchor="ctr"/>
                </a:tc>
                <a:tc>
                  <a:txBody>
                    <a:bodyPr/>
                    <a:lstStyle/>
                    <a:p>
                      <a:pPr algn="ctr">
                        <a:buNone/>
                      </a:pPr>
                      <a:r>
                        <a:rPr lang="zh-CN" altLang="en-US" sz="2400" dirty="0" smtClean="0">
                          <a:latin typeface="方正宋刻本秀楷简体" panose="02000000000000000000" charset="-122"/>
                          <a:ea typeface="方正宋刻本秀楷简体" panose="02000000000000000000" charset="-122"/>
                        </a:rPr>
                        <a:t>“大跃进”</a:t>
                      </a:r>
                      <a:endParaRPr lang="zh-CN" altLang="en-US" sz="2400" dirty="0">
                        <a:latin typeface="方正宋刻本秀楷简体" panose="02000000000000000000" charset="-122"/>
                        <a:ea typeface="方正宋刻本秀楷简体" panose="02000000000000000000" charset="-122"/>
                      </a:endParaRPr>
                    </a:p>
                  </a:txBody>
                  <a:tcPr anchor="ctr"/>
                </a:tc>
                <a:tc>
                  <a:txBody>
                    <a:bodyPr/>
                    <a:lstStyle/>
                    <a:p>
                      <a:pPr algn="ctr">
                        <a:buNone/>
                      </a:pPr>
                      <a:r>
                        <a:rPr lang="zh-CN" altLang="en-US" sz="2400">
                          <a:latin typeface="方正宋刻本秀楷简体" panose="02000000000000000000" charset="-122"/>
                          <a:ea typeface="方正宋刻本秀楷简体" panose="02000000000000000000" charset="-122"/>
                        </a:rPr>
                        <a:t>人民公社化运动</a:t>
                      </a:r>
                    </a:p>
                  </a:txBody>
                  <a:tcPr anchor="ctr"/>
                </a:tc>
              </a:tr>
              <a:tr h="466090">
                <a:tc>
                  <a:txBody>
                    <a:bodyPr/>
                    <a:lstStyle/>
                    <a:p>
                      <a:pPr algn="ctr">
                        <a:buNone/>
                      </a:pPr>
                      <a:r>
                        <a:rPr lang="zh-CN" altLang="en-US" sz="2400">
                          <a:solidFill>
                            <a:srgbClr val="C00000"/>
                          </a:solidFill>
                          <a:latin typeface="方正宋刻本秀楷简体" panose="02000000000000000000" charset="-122"/>
                          <a:ea typeface="方正宋刻本秀楷简体" panose="02000000000000000000" charset="-122"/>
                        </a:rPr>
                        <a:t>特点</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cs typeface="方正宋刻本秀楷简体" panose="02000000000000000000" charset="-122"/>
                        </a:rPr>
                        <a:t>高指标、瞎指挥、浮夸风、</a:t>
                      </a:r>
                      <a:r>
                        <a:rPr lang="en-US" altLang="zh-CN" sz="2400">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400">
                          <a:latin typeface="方正宋刻本秀楷简体" panose="02000000000000000000" charset="-122"/>
                          <a:ea typeface="方正宋刻本秀楷简体" panose="02000000000000000000" charset="-122"/>
                          <a:cs typeface="方正宋刻本秀楷简体" panose="02000000000000000000" charset="-122"/>
                        </a:rPr>
                        <a:t>共产风</a:t>
                      </a:r>
                      <a:r>
                        <a:rPr lang="en-US" altLang="zh-CN" sz="2400">
                          <a:latin typeface="方正宋刻本秀楷简体" panose="02000000000000000000" charset="-122"/>
                          <a:ea typeface="方正宋刻本秀楷简体" panose="02000000000000000000" charset="-122"/>
                          <a:cs typeface="方正宋刻本秀楷简体" panose="02000000000000000000" charset="-122"/>
                        </a:rPr>
                        <a:t>”</a:t>
                      </a:r>
                    </a:p>
                  </a:txBody>
                  <a:tcPr anchor="ctr"/>
                </a:tc>
                <a:tc>
                  <a:txBody>
                    <a:bodyPr/>
                    <a:lstStyle/>
                    <a:p>
                      <a:pPr>
                        <a:buNone/>
                      </a:pPr>
                      <a:r>
                        <a:rPr lang="en-US" altLang="zh-CN" sz="2400">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400">
                          <a:latin typeface="方正宋刻本秀楷简体" panose="02000000000000000000" charset="-122"/>
                          <a:ea typeface="方正宋刻本秀楷简体" panose="02000000000000000000" charset="-122"/>
                          <a:cs typeface="方正宋刻本秀楷简体" panose="02000000000000000000" charset="-122"/>
                        </a:rPr>
                        <a:t>一大二公</a:t>
                      </a:r>
                      <a:r>
                        <a:rPr lang="en-US" altLang="zh-CN" sz="2400">
                          <a:latin typeface="方正宋刻本秀楷简体" panose="02000000000000000000" charset="-122"/>
                          <a:ea typeface="方正宋刻本秀楷简体" panose="02000000000000000000" charset="-122"/>
                          <a:cs typeface="方正宋刻本秀楷简体" panose="02000000000000000000" charset="-122"/>
                        </a:rPr>
                        <a:t>”</a:t>
                      </a:r>
                    </a:p>
                  </a:txBody>
                  <a:tcPr anchor="ctr"/>
                </a:tc>
              </a:tr>
              <a:tr h="586740">
                <a:tc>
                  <a:txBody>
                    <a:bodyPr/>
                    <a:lstStyle/>
                    <a:p>
                      <a:pPr algn="ctr">
                        <a:buNone/>
                      </a:pPr>
                      <a:r>
                        <a:rPr lang="zh-CN" altLang="en-US" sz="2400">
                          <a:solidFill>
                            <a:srgbClr val="C00000"/>
                          </a:solidFill>
                          <a:latin typeface="方正宋刻本秀楷简体" panose="02000000000000000000" charset="-122"/>
                          <a:ea typeface="方正宋刻本秀楷简体" panose="02000000000000000000" charset="-122"/>
                        </a:rPr>
                        <a:t>突出</a:t>
                      </a:r>
                    </a:p>
                    <a:p>
                      <a:pPr algn="ctr">
                        <a:buNone/>
                      </a:pPr>
                      <a:r>
                        <a:rPr lang="zh-CN" altLang="en-US" sz="2400">
                          <a:solidFill>
                            <a:srgbClr val="C00000"/>
                          </a:solidFill>
                          <a:latin typeface="方正宋刻本秀楷简体" panose="02000000000000000000" charset="-122"/>
                          <a:ea typeface="方正宋刻本秀楷简体" panose="02000000000000000000" charset="-122"/>
                        </a:rPr>
                        <a:t>表现</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大炼钢铁、放高产卫星</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搞平均主义，吃大锅饭</a:t>
                      </a:r>
                    </a:p>
                  </a:txBody>
                  <a:tcPr anchor="ctr"/>
                </a:tc>
              </a:tr>
              <a:tr h="586740">
                <a:tc>
                  <a:txBody>
                    <a:bodyPr/>
                    <a:lstStyle/>
                    <a:p>
                      <a:pPr algn="ctr">
                        <a:buNone/>
                      </a:pPr>
                      <a:r>
                        <a:rPr lang="zh-CN" altLang="en-US" sz="2400">
                          <a:solidFill>
                            <a:srgbClr val="C00000"/>
                          </a:solidFill>
                          <a:latin typeface="方正宋刻本秀楷简体" panose="02000000000000000000" charset="-122"/>
                          <a:ea typeface="方正宋刻本秀楷简体" panose="02000000000000000000" charset="-122"/>
                        </a:rPr>
                        <a:t>错误</a:t>
                      </a:r>
                    </a:p>
                    <a:p>
                      <a:pPr algn="ctr">
                        <a:buNone/>
                      </a:pPr>
                      <a:r>
                        <a:rPr lang="zh-CN" altLang="en-US" sz="2400">
                          <a:solidFill>
                            <a:srgbClr val="C00000"/>
                          </a:solidFill>
                          <a:latin typeface="方正宋刻本秀楷简体" panose="02000000000000000000" charset="-122"/>
                          <a:ea typeface="方正宋刻本秀楷简体" panose="02000000000000000000" charset="-122"/>
                        </a:rPr>
                        <a:t>实质</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片面追求工农业生产和建设的高速度，忽视经济建设的客观规律</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不切实际地提高公有化程度，生产关系变革超越生产力水平</a:t>
                      </a:r>
                    </a:p>
                  </a:txBody>
                  <a:tcPr anchor="ctr"/>
                </a:tc>
              </a:tr>
              <a:tr h="586740">
                <a:tc>
                  <a:txBody>
                    <a:bodyPr/>
                    <a:lstStyle/>
                    <a:p>
                      <a:pPr algn="ctr">
                        <a:buNone/>
                      </a:pPr>
                      <a:r>
                        <a:rPr lang="zh-CN" altLang="en-US" sz="2400">
                          <a:solidFill>
                            <a:srgbClr val="C00000"/>
                          </a:solidFill>
                          <a:latin typeface="方正宋刻本秀楷简体" panose="02000000000000000000" charset="-122"/>
                          <a:ea typeface="方正宋刻本秀楷简体" panose="02000000000000000000" charset="-122"/>
                        </a:rPr>
                        <a:t>危害</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打乱了国民经济秩序，浪费了大量资源，造成了工农业比例严重失调</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严重挫伤了农民生产的积极性，阻碍了农业生产的发展</a:t>
                      </a:r>
                    </a:p>
                  </a:txBody>
                  <a:tcPr anchor="ctr"/>
                </a:tc>
              </a:tr>
              <a:tr h="586740">
                <a:tc>
                  <a:txBody>
                    <a:bodyPr/>
                    <a:lstStyle/>
                    <a:p>
                      <a:pPr algn="ctr">
                        <a:buNone/>
                      </a:pPr>
                      <a:r>
                        <a:rPr lang="zh-CN" altLang="en-US" sz="2400">
                          <a:solidFill>
                            <a:srgbClr val="C00000"/>
                          </a:solidFill>
                          <a:latin typeface="方正宋刻本秀楷简体" panose="02000000000000000000" charset="-122"/>
                          <a:ea typeface="方正宋刻本秀楷简体" panose="02000000000000000000" charset="-122"/>
                        </a:rPr>
                        <a:t>教训</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经济建设必须尊重客观规律，国民经济应协调发展</a:t>
                      </a:r>
                    </a:p>
                  </a:txBody>
                  <a:tcPr anchor="ctr"/>
                </a:tc>
                <a:tc>
                  <a:txBody>
                    <a:bodyPr/>
                    <a:lstStyle/>
                    <a:p>
                      <a:pPr>
                        <a:buNone/>
                      </a:pPr>
                      <a:r>
                        <a:rPr lang="zh-CN" altLang="en-US" sz="2400">
                          <a:latin typeface="方正宋刻本秀楷简体" panose="02000000000000000000" charset="-122"/>
                          <a:ea typeface="方正宋刻本秀楷简体" panose="02000000000000000000" charset="-122"/>
                        </a:rPr>
                        <a:t>生产关系变革必须与生产力相适应</a:t>
                      </a:r>
                    </a:p>
                  </a:txBody>
                  <a:tcPr anchor="ctr"/>
                </a:tc>
              </a:tr>
            </a:tbl>
          </a:graphicData>
        </a:graphic>
      </p:graphicFrame>
      <p:sp>
        <p:nvSpPr>
          <p:cNvPr id="7" name="文本框 9"/>
          <p:cNvSpPr txBox="1"/>
          <p:nvPr/>
        </p:nvSpPr>
        <p:spPr>
          <a:xfrm>
            <a:off x="489688" y="1215390"/>
            <a:ext cx="10158095" cy="460375"/>
          </a:xfrm>
          <a:prstGeom prst="rect">
            <a:avLst/>
          </a:prstGeom>
          <a:noFill/>
        </p:spPr>
        <p:txBody>
          <a:bodyPr wrap="square" rtlCol="0">
            <a:spAutoFit/>
          </a:bodyPr>
          <a:lstStyle/>
          <a:p>
            <a:r>
              <a:rPr lang="zh-CN" altLang="en-US" sz="2400" b="1"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【拓展】</a:t>
            </a:r>
            <a:r>
              <a:rPr lang="en-US" altLang="zh-CN" sz="2400" b="1"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400" b="1"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大跃进</a:t>
            </a:r>
            <a:r>
              <a:rPr lang="en-US" altLang="zh-CN" sz="2400" b="1"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400" b="1"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和人民公社化运动的比较</a:t>
            </a:r>
          </a:p>
        </p:txBody>
      </p:sp>
    </p:spTree>
    <p:extLst>
      <p:ext uri="{BB962C8B-B14F-4D97-AF65-F5344CB8AC3E}">
        <p14:creationId xmlns:p14="http://schemas.microsoft.com/office/powerpoint/2010/main" val="1237416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8"/>
          <p:cNvSpPr>
            <a:spLocks noChangeArrowheads="1"/>
          </p:cNvSpPr>
          <p:nvPr/>
        </p:nvSpPr>
        <p:spPr bwMode="auto">
          <a:xfrm>
            <a:off x="1580892" y="983456"/>
            <a:ext cx="5032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b="1" dirty="0" smtClean="0">
                <a:latin typeface="宋体" pitchFamily="2" charset="-122"/>
              </a:rPr>
              <a:t>三年</a:t>
            </a:r>
            <a:r>
              <a:rPr lang="zh-CN" altLang="en-US" sz="2800" b="1" dirty="0">
                <a:latin typeface="宋体" pitchFamily="2" charset="-122"/>
              </a:rPr>
              <a:t>严重</a:t>
            </a:r>
            <a:r>
              <a:rPr lang="zh-CN" altLang="zh-CN" sz="2800" b="1" dirty="0" smtClean="0">
                <a:latin typeface="宋体" pitchFamily="2" charset="-122"/>
              </a:rPr>
              <a:t>困难</a:t>
            </a:r>
            <a:endParaRPr lang="en-US" altLang="zh-CN" sz="2800" b="1" dirty="0">
              <a:latin typeface="宋体" pitchFamily="2" charset="-122"/>
            </a:endParaRPr>
          </a:p>
        </p:txBody>
      </p:sp>
      <p:sp>
        <p:nvSpPr>
          <p:cNvPr id="7" name="文本框 6"/>
          <p:cNvSpPr txBox="1">
            <a:spLocks noChangeArrowheads="1"/>
          </p:cNvSpPr>
          <p:nvPr/>
        </p:nvSpPr>
        <p:spPr bwMode="auto">
          <a:xfrm>
            <a:off x="644525" y="5113338"/>
            <a:ext cx="10980738" cy="1198562"/>
          </a:xfrm>
          <a:prstGeom prst="rect">
            <a:avLst/>
          </a:prstGeom>
          <a:solidFill>
            <a:schemeClr val="bg1"/>
          </a:solidFill>
          <a:ln w="9525">
            <a:solidFill>
              <a:srgbClr val="00B050"/>
            </a:solidFill>
            <a:round/>
            <a:headEnd/>
            <a:tailEnd/>
          </a:ln>
        </p:spPr>
        <p:txBody>
          <a:bodyPr>
            <a:spAutoFit/>
          </a:bodyPr>
          <a:lstStyle/>
          <a:p>
            <a:r>
              <a:rPr lang="zh-CN" altLang="zh-CN" sz="2400" dirty="0" smtClean="0">
                <a:latin typeface="宋体" pitchFamily="2" charset="-122"/>
                <a:sym typeface="微软雅黑" pitchFamily="34" charset="-122"/>
              </a:rPr>
              <a:t>“大跃进”</a:t>
            </a:r>
            <a:r>
              <a:rPr lang="zh-CN" altLang="zh-CN" sz="2400" dirty="0">
                <a:latin typeface="宋体" pitchFamily="2" charset="-122"/>
                <a:sym typeface="微软雅黑" pitchFamily="34" charset="-122"/>
              </a:rPr>
              <a:t>和“人民公社化”运动造成国民经济比例严重失调，生产力遭到严重破坏，加上当时的自然灾害等因素，1959-1961年，我国出现了建国以来最严重的经济困难。</a:t>
            </a:r>
          </a:p>
        </p:txBody>
      </p:sp>
      <p:pic>
        <p:nvPicPr>
          <p:cNvPr id="8" name="Picture 3" descr="12138649_2005030111191177806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13" y="1590675"/>
            <a:ext cx="3417888" cy="3376613"/>
          </a:xfrm>
          <a:prstGeom prst="rect">
            <a:avLst/>
          </a:prstGeom>
          <a:noFill/>
          <a:ln w="15875">
            <a:solidFill>
              <a:srgbClr val="CCCC00"/>
            </a:solidFill>
            <a:miter lim="800000"/>
            <a:headEnd/>
            <a:tailEnd/>
          </a:ln>
          <a:extLst>
            <a:ext uri="{909E8E84-426E-40DD-AFC4-6F175D3DCCD1}">
              <a14:hiddenFill xmlns:a14="http://schemas.microsoft.com/office/drawing/2010/main">
                <a:solidFill>
                  <a:srgbClr val="FFFFFF"/>
                </a:solidFill>
              </a14:hiddenFill>
            </a:ext>
          </a:extLst>
        </p:spPr>
      </p:pic>
      <p:pic>
        <p:nvPicPr>
          <p:cNvPr id="9" name="图片 25609"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387" y="1547018"/>
            <a:ext cx="3389313"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4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
          <p:cNvSpPr txBox="1"/>
          <p:nvPr/>
        </p:nvSpPr>
        <p:spPr>
          <a:xfrm>
            <a:off x="367030" y="921585"/>
            <a:ext cx="7315200" cy="966418"/>
          </a:xfrm>
          <a:prstGeom prst="rect">
            <a:avLst/>
          </a:prstGeom>
          <a:noFill/>
        </p:spPr>
        <p:txBody>
          <a:bodyPr wrap="square" rtlCol="0">
            <a:spAutoFit/>
          </a:bodyPr>
          <a:lstStyle>
            <a:defPPr>
              <a:defRPr lang="zh-CN"/>
            </a:defPPr>
            <a:lvl1pPr>
              <a:defRPr sz="2800" b="1">
                <a:solidFill>
                  <a:schemeClr val="accent2"/>
                </a:solidFill>
                <a:latin typeface="微软雅黑" panose="020B0503020204020204" charset="-122"/>
                <a:ea typeface="微软雅黑" panose="020B0503020204020204" charset="-122"/>
                <a:cs typeface="微软雅黑" panose="020B0503020204020204" charset="-122"/>
              </a:defRPr>
            </a:lvl1pPr>
          </a:lstStyle>
          <a:p>
            <a:r>
              <a:rPr lang="zh-CN" altLang="en-US" dirty="0" smtClean="0"/>
              <a:t>国民经济</a:t>
            </a:r>
            <a:r>
              <a:rPr lang="zh-CN" altLang="en-US" dirty="0"/>
              <a:t>的调整：“八字方针”</a:t>
            </a:r>
          </a:p>
          <a:p>
            <a:pPr>
              <a:lnSpc>
                <a:spcPct val="120000"/>
              </a:lnSpc>
            </a:pPr>
            <a:r>
              <a:rPr lang="zh-CN" altLang="en-US" sz="2400" dirty="0">
                <a:solidFill>
                  <a:schemeClr val="tx1"/>
                </a:solidFill>
                <a:latin typeface="+mn-lt"/>
                <a:ea typeface="+mn-ea"/>
                <a:cs typeface="+mn-cs"/>
              </a:rPr>
              <a:t>①</a:t>
            </a:r>
            <a:r>
              <a:rPr lang="zh-CN" altLang="en-US" sz="2400" dirty="0" smtClean="0">
                <a:solidFill>
                  <a:schemeClr val="tx1"/>
                </a:solidFill>
                <a:latin typeface="+mn-lt"/>
                <a:ea typeface="+mn-ea"/>
                <a:cs typeface="+mn-cs"/>
              </a:rPr>
              <a:t>目的</a:t>
            </a:r>
            <a:r>
              <a:rPr lang="zh-CN" altLang="en-US" sz="2400" dirty="0">
                <a:solidFill>
                  <a:schemeClr val="tx1"/>
                </a:solidFill>
                <a:latin typeface="+mn-lt"/>
                <a:ea typeface="+mn-ea"/>
                <a:cs typeface="+mn-cs"/>
              </a:rPr>
              <a:t>：为了克服困难</a:t>
            </a:r>
          </a:p>
        </p:txBody>
      </p:sp>
      <p:sp>
        <p:nvSpPr>
          <p:cNvPr id="7" name="文本框 2"/>
          <p:cNvSpPr txBox="1"/>
          <p:nvPr/>
        </p:nvSpPr>
        <p:spPr>
          <a:xfrm>
            <a:off x="367030" y="1996916"/>
            <a:ext cx="11321415" cy="1421928"/>
          </a:xfrm>
          <a:prstGeom prst="rect">
            <a:avLst/>
          </a:prstGeom>
          <a:noFill/>
        </p:spPr>
        <p:txBody>
          <a:bodyPr wrap="square" rtlCol="0" anchor="t">
            <a:spAutoFit/>
          </a:bodyPr>
          <a:lstStyle/>
          <a:p>
            <a:pPr>
              <a:lnSpc>
                <a:spcPct val="120000"/>
              </a:lnSpc>
            </a:pPr>
            <a:r>
              <a:rPr lang="zh-CN" altLang="en-US" sz="2400" b="1" dirty="0" smtClean="0"/>
              <a:t>②方针</a:t>
            </a:r>
            <a:r>
              <a:rPr lang="zh-CN" altLang="en-US" sz="2400" b="1" dirty="0"/>
              <a:t>和策略</a:t>
            </a:r>
          </a:p>
          <a:p>
            <a:pPr>
              <a:lnSpc>
                <a:spcPct val="120000"/>
              </a:lnSpc>
            </a:pPr>
            <a:r>
              <a:rPr lang="zh-CN" altLang="en-US" sz="2400" dirty="0"/>
              <a:t>①中共中央对国民经济实行</a:t>
            </a:r>
            <a:r>
              <a:rPr lang="zh-CN" altLang="en-US" sz="2400" b="1" dirty="0">
                <a:solidFill>
                  <a:srgbClr val="FF0000"/>
                </a:solidFill>
              </a:rPr>
              <a:t>“调整、巩固、充实、提高”</a:t>
            </a:r>
            <a:r>
              <a:rPr lang="zh-CN" altLang="en-US" sz="2400" dirty="0"/>
              <a:t>的方针。</a:t>
            </a:r>
          </a:p>
          <a:p>
            <a:pPr>
              <a:lnSpc>
                <a:spcPct val="120000"/>
              </a:lnSpc>
            </a:pPr>
            <a:r>
              <a:rPr lang="zh-CN" altLang="en-US" sz="2400" dirty="0"/>
              <a:t>②对政治、文化、教育、科研、民族、知识分子等方面的政策进行调整</a:t>
            </a:r>
          </a:p>
        </p:txBody>
      </p:sp>
      <p:sp>
        <p:nvSpPr>
          <p:cNvPr id="8" name="文本框 3"/>
          <p:cNvSpPr txBox="1"/>
          <p:nvPr/>
        </p:nvSpPr>
        <p:spPr>
          <a:xfrm>
            <a:off x="505460" y="3397295"/>
            <a:ext cx="2020570" cy="497316"/>
          </a:xfrm>
          <a:prstGeom prst="rect">
            <a:avLst/>
          </a:prstGeom>
          <a:noFill/>
        </p:spPr>
        <p:txBody>
          <a:bodyPr wrap="square" rtlCol="0" anchor="t">
            <a:spAutoFit/>
          </a:bodyPr>
          <a:lstStyle/>
          <a:p>
            <a:pPr>
              <a:lnSpc>
                <a:spcPct val="120000"/>
              </a:lnSpc>
            </a:pPr>
            <a:r>
              <a:rPr lang="zh-CN" altLang="en-US" sz="2400" b="1" dirty="0" smtClean="0"/>
              <a:t>③结果</a:t>
            </a:r>
            <a:endParaRPr lang="zh-CN" altLang="en-US" sz="2400" dirty="0"/>
          </a:p>
        </p:txBody>
      </p:sp>
      <p:pic>
        <p:nvPicPr>
          <p:cNvPr id="9" name="Picture 7"/>
          <p:cNvPicPr>
            <a:picLocks noChangeAspect="1"/>
          </p:cNvPicPr>
          <p:nvPr/>
        </p:nvPicPr>
        <p:blipFill>
          <a:blip r:embed="rId2"/>
          <a:stretch>
            <a:fillRect/>
          </a:stretch>
        </p:blipFill>
        <p:spPr>
          <a:xfrm>
            <a:off x="3037667" y="3576396"/>
            <a:ext cx="5640765" cy="3321289"/>
          </a:xfrm>
          <a:prstGeom prst="rect">
            <a:avLst/>
          </a:prstGeom>
          <a:noFill/>
          <a:ln w="9525">
            <a:noFill/>
          </a:ln>
        </p:spPr>
      </p:pic>
      <p:grpSp>
        <p:nvGrpSpPr>
          <p:cNvPr id="10" name="组合 9"/>
          <p:cNvGrpSpPr/>
          <p:nvPr/>
        </p:nvGrpSpPr>
        <p:grpSpPr>
          <a:xfrm flipH="1">
            <a:off x="200599" y="4389533"/>
            <a:ext cx="2594610" cy="959485"/>
            <a:chOff x="10684431" y="2330934"/>
            <a:chExt cx="2921051" cy="719614"/>
          </a:xfrm>
        </p:grpSpPr>
        <p:sp>
          <p:nvSpPr>
            <p:cNvPr id="11" name="五边形 10"/>
            <p:cNvSpPr/>
            <p:nvPr/>
          </p:nvSpPr>
          <p:spPr>
            <a:xfrm>
              <a:off x="10894609" y="2330934"/>
              <a:ext cx="2710873" cy="719614"/>
            </a:xfrm>
            <a:prstGeom prst="homePlat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endParaRPr>
            </a:p>
          </p:txBody>
        </p:sp>
        <p:sp>
          <p:nvSpPr>
            <p:cNvPr id="12" name="矩形 11"/>
            <p:cNvSpPr/>
            <p:nvPr/>
          </p:nvSpPr>
          <p:spPr>
            <a:xfrm>
              <a:off x="10684431" y="2343317"/>
              <a:ext cx="2577903" cy="623248"/>
            </a:xfrm>
            <a:prstGeom prst="rect">
              <a:avLst/>
            </a:prstGeom>
          </p:spPr>
          <p:txBody>
            <a:bodyPr wrap="square" lIns="91440" tIns="45720" rIns="91440" bIns="45720">
              <a:spAutoFit/>
            </a:bodyPr>
            <a:lstStyle/>
            <a:p>
              <a:r>
                <a:rPr lang="en-US" altLang="zh-CN" sz="2400" b="1" spc="150" noProof="1" smtClean="0">
                  <a:solidFill>
                    <a:schemeClr val="tx1"/>
                  </a:solidFill>
                  <a:latin typeface="微软雅黑" panose="020B0503020204020204" charset="-122"/>
                  <a:ea typeface="微软雅黑" panose="020B0503020204020204" charset="-122"/>
                  <a:cs typeface="微软雅黑" panose="020B0503020204020204" charset="-122"/>
                  <a:sym typeface="+mn-ea"/>
                </a:rPr>
                <a:t>1962</a:t>
              </a:r>
              <a:r>
                <a:rPr lang="zh-CN" altLang="en-US"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年初：</a:t>
              </a:r>
            </a:p>
            <a:p>
              <a:r>
                <a:rPr lang="zh-CN" altLang="en-US"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七千人大会</a:t>
              </a:r>
            </a:p>
          </p:txBody>
        </p:sp>
      </p:grpSp>
      <p:grpSp>
        <p:nvGrpSpPr>
          <p:cNvPr id="13" name="组合 12"/>
          <p:cNvGrpSpPr/>
          <p:nvPr/>
        </p:nvGrpSpPr>
        <p:grpSpPr>
          <a:xfrm flipH="1">
            <a:off x="4226227" y="3474497"/>
            <a:ext cx="4914598" cy="959485"/>
            <a:chOff x="3191574" y="2248066"/>
            <a:chExt cx="5532920" cy="719614"/>
          </a:xfrm>
        </p:grpSpPr>
        <p:sp>
          <p:nvSpPr>
            <p:cNvPr id="14" name="五边形 13"/>
            <p:cNvSpPr/>
            <p:nvPr/>
          </p:nvSpPr>
          <p:spPr>
            <a:xfrm>
              <a:off x="3282732" y="2248066"/>
              <a:ext cx="5441762" cy="719614"/>
            </a:xfrm>
            <a:prstGeom prst="homePlat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endParaRPr>
            </a:p>
          </p:txBody>
        </p:sp>
        <p:sp>
          <p:nvSpPr>
            <p:cNvPr id="15" name="矩形 14"/>
            <p:cNvSpPr/>
            <p:nvPr/>
          </p:nvSpPr>
          <p:spPr>
            <a:xfrm>
              <a:off x="3191574" y="2280189"/>
              <a:ext cx="4952061" cy="623248"/>
            </a:xfrm>
            <a:prstGeom prst="rect">
              <a:avLst/>
            </a:prstGeom>
          </p:spPr>
          <p:txBody>
            <a:bodyPr wrap="square" lIns="91440" tIns="45720" rIns="91440" bIns="45720">
              <a:spAutoFit/>
            </a:bodyPr>
            <a:lstStyle/>
            <a:p>
              <a:r>
                <a:rPr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1962年下半年到1965年</a:t>
              </a:r>
              <a:r>
                <a:rPr lang="zh-CN"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   </a:t>
              </a:r>
            </a:p>
            <a:p>
              <a:r>
                <a:rPr lang="zh-CN"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         稳步增长</a:t>
              </a:r>
            </a:p>
          </p:txBody>
        </p:sp>
      </p:grpSp>
      <p:grpSp>
        <p:nvGrpSpPr>
          <p:cNvPr id="16" name="组合 15"/>
          <p:cNvGrpSpPr/>
          <p:nvPr/>
        </p:nvGrpSpPr>
        <p:grpSpPr>
          <a:xfrm flipH="1">
            <a:off x="8856345" y="4513625"/>
            <a:ext cx="3081655" cy="959485"/>
            <a:chOff x="3677768" y="2248066"/>
            <a:chExt cx="5995204" cy="719614"/>
          </a:xfrm>
        </p:grpSpPr>
        <p:sp>
          <p:nvSpPr>
            <p:cNvPr id="17" name="五边形 16"/>
            <p:cNvSpPr/>
            <p:nvPr/>
          </p:nvSpPr>
          <p:spPr>
            <a:xfrm>
              <a:off x="3677768" y="2248066"/>
              <a:ext cx="5441762" cy="719614"/>
            </a:xfrm>
            <a:prstGeom prst="homePlate">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zh-CN" altLang="en-US" sz="2400">
                <a:latin typeface="微软雅黑" panose="020B0503020204020204" charset="-122"/>
                <a:ea typeface="微软雅黑" panose="020B0503020204020204" charset="-122"/>
              </a:endParaRPr>
            </a:p>
          </p:txBody>
        </p:sp>
        <p:sp>
          <p:nvSpPr>
            <p:cNvPr id="18" name="矩形 17"/>
            <p:cNvSpPr/>
            <p:nvPr/>
          </p:nvSpPr>
          <p:spPr>
            <a:xfrm>
              <a:off x="3823541" y="2248066"/>
              <a:ext cx="5849431" cy="623248"/>
            </a:xfrm>
            <a:prstGeom prst="rect">
              <a:avLst/>
            </a:prstGeom>
          </p:spPr>
          <p:txBody>
            <a:bodyPr wrap="square" lIns="91440" tIns="45720" rIns="91440" bIns="45720">
              <a:spAutoFit/>
            </a:bodyPr>
            <a:lstStyle/>
            <a:p>
              <a:pPr algn="ctr"/>
              <a:r>
                <a:rPr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196</a:t>
              </a:r>
              <a:r>
                <a:rPr lang="en-US"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4</a:t>
              </a:r>
              <a:r>
                <a:rPr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年</a:t>
              </a:r>
              <a:r>
                <a:rPr lang="zh-CN"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   </a:t>
              </a:r>
            </a:p>
            <a:p>
              <a:pPr algn="ctr"/>
              <a:r>
                <a:rPr sz="2400" b="1" spc="150" noProof="1">
                  <a:solidFill>
                    <a:schemeClr val="tx1"/>
                  </a:solidFill>
                  <a:latin typeface="微软雅黑" panose="020B0503020204020204" charset="-122"/>
                  <a:ea typeface="微软雅黑" panose="020B0503020204020204" charset="-122"/>
                  <a:cs typeface="微软雅黑" panose="020B0503020204020204" charset="-122"/>
                  <a:sym typeface="+mn-ea"/>
                </a:rPr>
                <a:t>    </a:t>
              </a:r>
              <a:r>
                <a:rPr sz="2400" b="1" spc="150">
                  <a:latin typeface="微软雅黑" panose="020B0503020204020204" charset="-122"/>
                  <a:ea typeface="微软雅黑" panose="020B0503020204020204" charset="-122"/>
                  <a:cs typeface="微软雅黑" panose="020B0503020204020204" charset="-122"/>
                  <a:sym typeface="+mn-ea"/>
                </a:rPr>
                <a:t>“四个现代化”</a:t>
              </a:r>
              <a:endParaRPr sz="2400" b="1" spc="150" noProof="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402" y="1385943"/>
            <a:ext cx="1115616" cy="1115616"/>
          </a:xfrm>
          <a:prstGeom prst="rect">
            <a:avLst/>
          </a:prstGeom>
        </p:spPr>
      </p:pic>
    </p:spTree>
    <p:extLst>
      <p:ext uri="{BB962C8B-B14F-4D97-AF65-F5344CB8AC3E}">
        <p14:creationId xmlns:p14="http://schemas.microsoft.com/office/powerpoint/2010/main" val="22670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8"/>
          <p:cNvSpPr txBox="1"/>
          <p:nvPr/>
        </p:nvSpPr>
        <p:spPr>
          <a:xfrm>
            <a:off x="628657" y="1423471"/>
            <a:ext cx="11035259" cy="2308324"/>
          </a:xfrm>
          <a:prstGeom prst="rect">
            <a:avLst/>
          </a:prstGeom>
          <a:noFill/>
        </p:spPr>
        <p:txBody>
          <a:bodyPr wrap="square" rtlCol="0">
            <a:spAutoFit/>
          </a:bodyPr>
          <a:lstStyle/>
          <a:p>
            <a:pPr>
              <a:lnSpc>
                <a:spcPct val="150000"/>
              </a:lnSpc>
            </a:pPr>
            <a:r>
              <a:rPr lang="zh-CN" sz="2400" dirty="0">
                <a:latin typeface="微软雅黑" panose="020B0503020204020204" charset="-122"/>
                <a:ea typeface="微软雅黑" panose="020B0503020204020204" charset="-122"/>
                <a:cs typeface="微软雅黑" panose="020B0503020204020204" charset="-122"/>
              </a:rPr>
              <a:t>①</a:t>
            </a:r>
            <a:r>
              <a:rPr sz="2400" dirty="0" err="1">
                <a:latin typeface="微软雅黑" panose="020B0503020204020204" charset="-122"/>
                <a:ea typeface="微软雅黑" panose="020B0503020204020204" charset="-122"/>
                <a:cs typeface="微软雅黑" panose="020B0503020204020204" charset="-122"/>
              </a:rPr>
              <a:t>反映了广大人民迫切要求改变我国经济文化落后状况的普遍愿望</a:t>
            </a:r>
            <a:r>
              <a:rPr lang="zh-CN" sz="2400" dirty="0">
                <a:latin typeface="微软雅黑" panose="020B0503020204020204" charset="-122"/>
                <a:ea typeface="微软雅黑" panose="020B0503020204020204" charset="-122"/>
                <a:cs typeface="微软雅黑" panose="020B0503020204020204" charset="-122"/>
              </a:rPr>
              <a:t>。</a:t>
            </a:r>
            <a:endParaRPr sz="2400" dirty="0">
              <a:latin typeface="微软雅黑" panose="020B0503020204020204" charset="-122"/>
              <a:ea typeface="微软雅黑" panose="020B0503020204020204" charset="-122"/>
              <a:cs typeface="微软雅黑" panose="020B0503020204020204" charset="-122"/>
            </a:endParaRPr>
          </a:p>
          <a:p>
            <a:pPr>
              <a:lnSpc>
                <a:spcPct val="150000"/>
              </a:lnSpc>
            </a:pPr>
            <a:r>
              <a:rPr lang="zh-CN" sz="2400" dirty="0">
                <a:latin typeface="微软雅黑" panose="020B0503020204020204" charset="-122"/>
                <a:ea typeface="微软雅黑" panose="020B0503020204020204" charset="-122"/>
                <a:cs typeface="微软雅黑" panose="020B0503020204020204" charset="-122"/>
              </a:rPr>
              <a:t>②</a:t>
            </a:r>
            <a:r>
              <a:rPr sz="2400" dirty="0" err="1">
                <a:latin typeface="微软雅黑" panose="020B0503020204020204" charset="-122"/>
                <a:ea typeface="微软雅黑" panose="020B0503020204020204" charset="-122"/>
                <a:cs typeface="微软雅黑" panose="020B0503020204020204" charset="-122"/>
              </a:rPr>
              <a:t>但由于片面追求经济建设高速度，忽视客观经济规律</a:t>
            </a:r>
            <a:r>
              <a:rPr sz="2400" dirty="0">
                <a:latin typeface="微软雅黑" panose="020B0503020204020204" charset="-122"/>
                <a:ea typeface="微软雅黑" panose="020B0503020204020204" charset="-122"/>
                <a:cs typeface="微软雅黑" panose="020B0503020204020204" charset="-122"/>
              </a:rPr>
              <a:t>，</a:t>
            </a:r>
            <a:r>
              <a:rPr lang="zh-CN" sz="2400" dirty="0">
                <a:latin typeface="微软雅黑" panose="020B0503020204020204" charset="-122"/>
                <a:ea typeface="微软雅黑" panose="020B0503020204020204" charset="-122"/>
                <a:cs typeface="微软雅黑" panose="020B0503020204020204" charset="-122"/>
              </a:rPr>
              <a:t>再加上对社会主义建设经验不足，以及当时的自然灾害等因素，</a:t>
            </a:r>
            <a:r>
              <a:rPr sz="2400" dirty="0">
                <a:latin typeface="微软雅黑" panose="020B0503020204020204" charset="-122"/>
                <a:ea typeface="微软雅黑" panose="020B0503020204020204" charset="-122"/>
                <a:cs typeface="微软雅黑" panose="020B0503020204020204" charset="-122"/>
              </a:rPr>
              <a:t>1959至1961年</a:t>
            </a:r>
            <a:r>
              <a:rPr lang="zh-CN" sz="2400" dirty="0">
                <a:latin typeface="微软雅黑" panose="020B0503020204020204" charset="-122"/>
                <a:ea typeface="微软雅黑" panose="020B0503020204020204" charset="-122"/>
                <a:cs typeface="微软雅黑" panose="020B0503020204020204" charset="-122"/>
              </a:rPr>
              <a:t>，我国经济发生了严重</a:t>
            </a:r>
            <a:r>
              <a:rPr sz="2400" dirty="0" err="1">
                <a:latin typeface="微软雅黑" panose="020B0503020204020204" charset="-122"/>
                <a:ea typeface="微软雅黑" panose="020B0503020204020204" charset="-122"/>
                <a:cs typeface="微软雅黑" panose="020B0503020204020204" charset="-122"/>
              </a:rPr>
              <a:t>困难</a:t>
            </a:r>
            <a:r>
              <a:rPr sz="2400" dirty="0">
                <a:latin typeface="微软雅黑" panose="020B0503020204020204" charset="-122"/>
                <a:ea typeface="微软雅黑" panose="020B0503020204020204" charset="-122"/>
                <a:cs typeface="微软雅黑" panose="020B0503020204020204" charset="-122"/>
              </a:rPr>
              <a:t>。</a:t>
            </a:r>
          </a:p>
        </p:txBody>
      </p:sp>
      <p:sp>
        <p:nvSpPr>
          <p:cNvPr id="7" name="文本框 9"/>
          <p:cNvSpPr txBox="1"/>
          <p:nvPr/>
        </p:nvSpPr>
        <p:spPr>
          <a:xfrm>
            <a:off x="619132" y="1065966"/>
            <a:ext cx="11042563" cy="460375"/>
          </a:xfrm>
          <a:prstGeom prst="rect">
            <a:avLst/>
          </a:prstGeom>
          <a:noFill/>
          <a:ln w="9525">
            <a:noFill/>
          </a:ln>
        </p:spPr>
        <p:txBody>
          <a:bodyPr wrap="square">
            <a:spAutoFit/>
          </a:bodyPr>
          <a:lstStyle/>
          <a:p>
            <a:pPr indent="0" algn="just">
              <a:lnSpc>
                <a:spcPct val="100000"/>
              </a:lnSpc>
              <a:spcBef>
                <a:spcPts val="0"/>
              </a:spcBef>
              <a:spcAft>
                <a:spcPts val="0"/>
              </a:spcAft>
            </a:pPr>
            <a:r>
              <a:rPr lang="zh-CN" altLang="en-US" sz="2400" dirty="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dirty="0">
                <a:solidFill>
                  <a:srgbClr val="326185"/>
                </a:solidFill>
                <a:latin typeface="微软雅黑" panose="020B0503020204020204" charset="-122"/>
                <a:ea typeface="微软雅黑" panose="020B0503020204020204" charset="-122"/>
                <a:cs typeface="微软雅黑" panose="020B0503020204020204" charset="-122"/>
              </a:rPr>
              <a:t>2</a:t>
            </a:r>
            <a:r>
              <a:rPr lang="zh-CN" altLang="en-US" sz="2400" dirty="0">
                <a:solidFill>
                  <a:srgbClr val="326185"/>
                </a:solidFill>
                <a:latin typeface="微软雅黑" panose="020B0503020204020204" charset="-122"/>
                <a:ea typeface="微软雅黑" panose="020B0503020204020204" charset="-122"/>
                <a:cs typeface="微软雅黑" panose="020B0503020204020204" charset="-122"/>
              </a:rPr>
              <a:t>）</a:t>
            </a:r>
            <a:r>
              <a:rPr lang="zh-CN" sz="2400" dirty="0">
                <a:solidFill>
                  <a:srgbClr val="326185"/>
                </a:solidFill>
                <a:latin typeface="微软雅黑" panose="020B0503020204020204" charset="-122"/>
                <a:ea typeface="微软雅黑" panose="020B0503020204020204" charset="-122"/>
                <a:cs typeface="微软雅黑" panose="020B0503020204020204" charset="-122"/>
              </a:rPr>
              <a:t>影响</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619132" y="3887996"/>
            <a:ext cx="11023695" cy="2677337"/>
            <a:chOff x="541" y="6253"/>
            <a:chExt cx="18112" cy="3155"/>
          </a:xfrm>
        </p:grpSpPr>
        <p:sp>
          <p:nvSpPr>
            <p:cNvPr id="9" name="文本框 13"/>
            <p:cNvSpPr txBox="1"/>
            <p:nvPr/>
          </p:nvSpPr>
          <p:spPr>
            <a:xfrm>
              <a:off x="541" y="6253"/>
              <a:ext cx="18112" cy="3155"/>
            </a:xfrm>
            <a:prstGeom prst="rect">
              <a:avLst/>
            </a:prstGeom>
            <a:noFill/>
            <a:ln w="19050">
              <a:solidFill>
                <a:srgbClr val="C00000"/>
              </a:solidFill>
              <a:prstDash val="dash"/>
            </a:ln>
          </p:spPr>
          <p:txBody>
            <a:bodyPr wrap="square" rtlCol="0">
              <a:spAutoFit/>
            </a:bodyPr>
            <a:lstStyle/>
            <a:p>
              <a:pPr algn="just"/>
              <a:r>
                <a:rPr lang="en-US" altLang="zh-CN" sz="2400" dirty="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400" dirty="0">
                  <a:latin typeface="方正宋刻本秀楷简体" panose="02000000000000000000" charset="-122"/>
                  <a:ea typeface="方正宋刻本秀楷简体" panose="02000000000000000000" charset="-122"/>
                  <a:cs typeface="方正宋刻本秀楷简体" panose="02000000000000000000" charset="-122"/>
                </a:rPr>
                <a:t>党和人民面临着新中国成立以来最严重的经济困难。许多地区因严重缺粮而相当普遍地发生浮肿病，不少省份农村非正常死亡人口急剧增加。由于出生率大幅度降低、死亡率显著增高等原因，1960年全国总人口比上年减1000万。……原本希望快一些让人民群众过上较好的日子，结果却出现如此空前的灾难。这是“大跃进”、人民公社化运动和“反右倾”斗争造成的最严重的的后果和教训。</a:t>
              </a:r>
            </a:p>
            <a:p>
              <a:r>
                <a:rPr lang="zh-CN" altLang="en-US" sz="2400" dirty="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400" dirty="0" smtClean="0">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400" dirty="0">
                  <a:latin typeface="方正宋刻本秀楷简体" panose="02000000000000000000" charset="-122"/>
                  <a:ea typeface="方正宋刻本秀楷简体" panose="02000000000000000000" charset="-122"/>
                  <a:cs typeface="方正宋刻本秀楷简体" panose="02000000000000000000" charset="-122"/>
                </a:rPr>
                <a:t>中共中央党史研究室《中国共产党的九十年》</a:t>
              </a:r>
            </a:p>
          </p:txBody>
        </p:sp>
        <p:sp>
          <p:nvSpPr>
            <p:cNvPr id="10" name="圆角矩形 9"/>
            <p:cNvSpPr/>
            <p:nvPr/>
          </p:nvSpPr>
          <p:spPr>
            <a:xfrm>
              <a:off x="769" y="6368"/>
              <a:ext cx="1289" cy="444"/>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a:latin typeface="方正宋刻本秀楷简体" panose="02000000000000000000" charset="-122"/>
                  <a:ea typeface="方正宋刻本秀楷简体" panose="02000000000000000000" charset="-122"/>
                </a:rPr>
                <a:t>材料</a:t>
              </a:r>
            </a:p>
          </p:txBody>
        </p:sp>
      </p:grpSp>
    </p:spTree>
    <p:extLst>
      <p:ext uri="{BB962C8B-B14F-4D97-AF65-F5344CB8AC3E}">
        <p14:creationId xmlns:p14="http://schemas.microsoft.com/office/powerpoint/2010/main" val="28500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4655840" y="1367107"/>
            <a:ext cx="1536171" cy="430875"/>
          </a:xfrm>
          <a:prstGeom prst="rect">
            <a:avLst/>
          </a:prstGeom>
          <a:noFill/>
        </p:spPr>
        <p:txBody>
          <a:bodyPr wrap="square" lIns="121909" tIns="60954" rIns="121909" bIns="60954" rtlCol="0">
            <a:spAutoFit/>
          </a:bodyPr>
          <a:lstStyle/>
          <a:p>
            <a:r>
              <a:rPr lang="zh-CN" altLang="en-US" sz="2000" b="1" dirty="0" smtClean="0">
                <a:solidFill>
                  <a:srgbClr val="C00000"/>
                </a:solidFill>
                <a:latin typeface="微软雅黑" panose="020B0503020204020204" charset="-122"/>
                <a:ea typeface="微软雅黑" panose="020B0503020204020204" charset="-122"/>
              </a:rPr>
              <a:t>中共八大</a:t>
            </a:r>
          </a:p>
        </p:txBody>
      </p:sp>
      <p:sp>
        <p:nvSpPr>
          <p:cNvPr id="7" name="文本框 11"/>
          <p:cNvSpPr txBox="1"/>
          <p:nvPr/>
        </p:nvSpPr>
        <p:spPr>
          <a:xfrm>
            <a:off x="5615947" y="929649"/>
            <a:ext cx="219076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1956</a:t>
            </a:r>
            <a:endParaRPr lang="zh-CN" altLang="en-US" sz="2000" b="1" dirty="0">
              <a:latin typeface="方正清刻本悦宋简体" panose="02000000000000000000" pitchFamily="2" charset="-122"/>
              <a:ea typeface="方正清刻本悦宋简体" panose="02000000000000000000" pitchFamily="2" charset="-122"/>
            </a:endParaRPr>
          </a:p>
        </p:txBody>
      </p:sp>
      <p:cxnSp>
        <p:nvCxnSpPr>
          <p:cNvPr id="8" name="直接连接符 7"/>
          <p:cNvCxnSpPr/>
          <p:nvPr/>
        </p:nvCxnSpPr>
        <p:spPr>
          <a:xfrm>
            <a:off x="6050685" y="1004959"/>
            <a:ext cx="0" cy="5861673"/>
          </a:xfrm>
          <a:prstGeom prst="line">
            <a:avLst/>
          </a:prstGeom>
          <a:ln w="12700"/>
        </p:spPr>
        <p:style>
          <a:lnRef idx="2">
            <a:schemeClr val="dk1"/>
          </a:lnRef>
          <a:fillRef idx="0">
            <a:schemeClr val="dk1"/>
          </a:fillRef>
          <a:effectRef idx="1">
            <a:schemeClr val="dk1"/>
          </a:effectRef>
          <a:fontRef idx="minor">
            <a:schemeClr val="tx1"/>
          </a:fontRef>
        </p:style>
      </p:cxnSp>
      <p:sp>
        <p:nvSpPr>
          <p:cNvPr id="9" name="文本框 11"/>
          <p:cNvSpPr txBox="1"/>
          <p:nvPr/>
        </p:nvSpPr>
        <p:spPr>
          <a:xfrm>
            <a:off x="5615940" y="6605885"/>
            <a:ext cx="136080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1966</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4655840" y="1847161"/>
            <a:ext cx="1210588" cy="400110"/>
          </a:xfrm>
          <a:prstGeom prst="rect">
            <a:avLst/>
          </a:prstGeom>
        </p:spPr>
        <p:txBody>
          <a:bodyPr wrap="none">
            <a:spAutoFit/>
          </a:bodyPr>
          <a:lstStyle/>
          <a:p>
            <a:r>
              <a:rPr lang="zh-CN" altLang="en-US" sz="2000" b="1" dirty="0" smtClean="0">
                <a:solidFill>
                  <a:srgbClr val="C00000"/>
                </a:solidFill>
                <a:latin typeface="微软雅黑" panose="020B0503020204020204" charset="-122"/>
                <a:ea typeface="微软雅黑" panose="020B0503020204020204" charset="-122"/>
              </a:rPr>
              <a:t>双百方针</a:t>
            </a:r>
          </a:p>
        </p:txBody>
      </p:sp>
      <p:sp>
        <p:nvSpPr>
          <p:cNvPr id="11" name="矩形 10"/>
          <p:cNvSpPr/>
          <p:nvPr/>
        </p:nvSpPr>
        <p:spPr>
          <a:xfrm>
            <a:off x="719403" y="2698867"/>
            <a:ext cx="4544834" cy="400110"/>
          </a:xfrm>
          <a:prstGeom prst="rect">
            <a:avLst/>
          </a:prstGeom>
        </p:spPr>
        <p:txBody>
          <a:bodyPr wrap="none">
            <a:spAutoFit/>
          </a:bodyPr>
          <a:lstStyle/>
          <a:p>
            <a:r>
              <a:rPr lang="en-US" altLang="zh-CN" sz="2000" b="1" dirty="0" smtClean="0">
                <a:solidFill>
                  <a:srgbClr val="C00000"/>
                </a:solidFill>
                <a:latin typeface="微软雅黑" panose="020B0503020204020204" charset="-122"/>
                <a:ea typeface="微软雅黑" panose="020B0503020204020204" charset="-122"/>
              </a:rPr>
              <a:t>《</a:t>
            </a:r>
            <a:r>
              <a:rPr lang="zh-CN" altLang="en-US" sz="2000" b="1" dirty="0" smtClean="0">
                <a:solidFill>
                  <a:srgbClr val="C00000"/>
                </a:solidFill>
                <a:latin typeface="微软雅黑" panose="020B0503020204020204" charset="-122"/>
                <a:ea typeface="微软雅黑" panose="020B0503020204020204" charset="-122"/>
              </a:rPr>
              <a:t>关于正确处理人民内部矛盾的问题</a:t>
            </a:r>
            <a:r>
              <a:rPr lang="en-US" altLang="zh-CN" sz="2000" b="1" dirty="0" smtClean="0">
                <a:solidFill>
                  <a:srgbClr val="C00000"/>
                </a:solidFill>
                <a:latin typeface="微软雅黑" panose="020B0503020204020204" charset="-122"/>
                <a:ea typeface="微软雅黑" panose="020B0503020204020204" charset="-122"/>
              </a:rPr>
              <a:t>》</a:t>
            </a:r>
            <a:endParaRPr lang="zh-CN" altLang="en-US" sz="2000" b="1" dirty="0" smtClean="0">
              <a:solidFill>
                <a:srgbClr val="C00000"/>
              </a:solidFill>
              <a:latin typeface="微软雅黑" panose="020B0503020204020204" charset="-122"/>
              <a:ea typeface="微软雅黑" panose="020B0503020204020204" charset="-122"/>
            </a:endParaRPr>
          </a:p>
        </p:txBody>
      </p:sp>
      <p:sp>
        <p:nvSpPr>
          <p:cNvPr id="12" name="文本框 11"/>
          <p:cNvSpPr txBox="1"/>
          <p:nvPr/>
        </p:nvSpPr>
        <p:spPr>
          <a:xfrm>
            <a:off x="5590247" y="2231203"/>
            <a:ext cx="219076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1957</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2735627" y="3095299"/>
            <a:ext cx="3456384" cy="477054"/>
          </a:xfrm>
          <a:prstGeom prst="rect">
            <a:avLst/>
          </a:prstGeom>
        </p:spPr>
        <p:txBody>
          <a:bodyPr wrap="square">
            <a:spAutoFit/>
          </a:bodyPr>
          <a:lstStyle/>
          <a:p>
            <a:pPr lvl="0" algn="just">
              <a:lnSpc>
                <a:spcPct val="125000"/>
              </a:lnSpc>
            </a:pPr>
            <a:r>
              <a:rPr lang="zh-CN" altLang="en-US" sz="2000" b="1" noProof="1" smtClean="0">
                <a:solidFill>
                  <a:srgbClr val="C00000"/>
                </a:solidFill>
                <a:latin typeface="微软雅黑" panose="020B0503020204020204" charset="-122"/>
                <a:ea typeface="微软雅黑" panose="020B0503020204020204" charset="-122"/>
                <a:sym typeface="+mn-ea"/>
              </a:rPr>
              <a:t>整风</a:t>
            </a:r>
            <a:r>
              <a:rPr lang="zh-CN" altLang="en-US" sz="2000" b="1" noProof="1">
                <a:solidFill>
                  <a:srgbClr val="C00000"/>
                </a:solidFill>
                <a:latin typeface="微软雅黑" panose="020B0503020204020204" charset="-122"/>
                <a:ea typeface="微软雅黑" panose="020B0503020204020204" charset="-122"/>
                <a:sym typeface="+mn-ea"/>
              </a:rPr>
              <a:t>运动和反右派</a:t>
            </a:r>
            <a:r>
              <a:rPr lang="zh-CN" altLang="en-US" sz="2000" b="1" noProof="1" smtClean="0">
                <a:solidFill>
                  <a:srgbClr val="C00000"/>
                </a:solidFill>
                <a:latin typeface="微软雅黑" panose="020B0503020204020204" charset="-122"/>
                <a:ea typeface="微软雅黑" panose="020B0503020204020204" charset="-122"/>
                <a:sym typeface="+mn-ea"/>
              </a:rPr>
              <a:t>斗争</a:t>
            </a:r>
            <a:endParaRPr lang="zh-CN" altLang="en-US" sz="2000" b="1" noProof="1">
              <a:solidFill>
                <a:srgbClr val="002060"/>
              </a:solidFill>
              <a:latin typeface="微软雅黑" panose="020B0503020204020204" charset="-122"/>
              <a:ea typeface="微软雅黑" panose="020B0503020204020204" charset="-122"/>
              <a:sym typeface="+mn-ea"/>
            </a:endParaRPr>
          </a:p>
        </p:txBody>
      </p:sp>
      <p:sp>
        <p:nvSpPr>
          <p:cNvPr id="14" name="文本框 11"/>
          <p:cNvSpPr txBox="1"/>
          <p:nvPr/>
        </p:nvSpPr>
        <p:spPr>
          <a:xfrm>
            <a:off x="5601042" y="3479342"/>
            <a:ext cx="219076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1958</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192012" y="3863385"/>
            <a:ext cx="3360372" cy="400110"/>
          </a:xfrm>
          <a:prstGeom prst="rect">
            <a:avLst/>
          </a:prstGeom>
          <a:noFill/>
        </p:spPr>
        <p:txBody>
          <a:bodyPr wrap="square">
            <a:spAutoFit/>
          </a:bodyPr>
          <a:lstStyle/>
          <a:p>
            <a:pPr algn="just">
              <a:lnSpc>
                <a:spcPct val="100000"/>
              </a:lnSpc>
              <a:spcBef>
                <a:spcPts val="0"/>
              </a:spcBef>
              <a:spcAft>
                <a:spcPts val="0"/>
              </a:spcAft>
            </a:pPr>
            <a:r>
              <a:rPr lang="zh-CN" altLang="en-US" sz="2000" noProof="1" smtClean="0">
                <a:solidFill>
                  <a:schemeClr val="tx1"/>
                </a:solidFill>
                <a:latin typeface="微软雅黑" panose="020B0503020204020204" charset="-122"/>
                <a:ea typeface="微软雅黑" panose="020B0503020204020204" charset="-122"/>
                <a:sym typeface="+mn-ea"/>
              </a:rPr>
              <a:t>社会主义建设总路线</a:t>
            </a:r>
          </a:p>
        </p:txBody>
      </p:sp>
      <p:sp>
        <p:nvSpPr>
          <p:cNvPr id="16" name="矩形 15"/>
          <p:cNvSpPr/>
          <p:nvPr/>
        </p:nvSpPr>
        <p:spPr>
          <a:xfrm>
            <a:off x="6437355" y="4247427"/>
            <a:ext cx="3518912" cy="400110"/>
          </a:xfrm>
          <a:prstGeom prst="rect">
            <a:avLst/>
          </a:prstGeom>
        </p:spPr>
        <p:txBody>
          <a:bodyPr wrap="none">
            <a:spAutoFit/>
          </a:bodyPr>
          <a:lstStyle/>
          <a:p>
            <a:pPr algn="just"/>
            <a:r>
              <a:rPr lang="zh-CN" altLang="en-US" sz="2000" noProof="1" smtClean="0">
                <a:solidFill>
                  <a:schemeClr val="tx1"/>
                </a:solidFill>
                <a:latin typeface="微软雅黑" panose="020B0503020204020204" charset="-122"/>
                <a:ea typeface="微软雅黑" panose="020B0503020204020204" charset="-122"/>
                <a:cs typeface="微软雅黑" panose="020B0503020204020204" charset="-122"/>
                <a:sym typeface="+mn-ea"/>
              </a:rPr>
              <a:t>“大跃进”和人民公社化运动</a:t>
            </a:r>
          </a:p>
        </p:txBody>
      </p:sp>
      <p:sp>
        <p:nvSpPr>
          <p:cNvPr id="17" name="矩形 16"/>
          <p:cNvSpPr/>
          <p:nvPr/>
        </p:nvSpPr>
        <p:spPr>
          <a:xfrm>
            <a:off x="6748827" y="5099134"/>
            <a:ext cx="1723549" cy="400110"/>
          </a:xfrm>
          <a:prstGeom prst="rect">
            <a:avLst/>
          </a:prstGeom>
        </p:spPr>
        <p:txBody>
          <a:bodyPr wrap="none">
            <a:spAutoFit/>
          </a:bodyPr>
          <a:lstStyle/>
          <a:p>
            <a:pPr>
              <a:spcBef>
                <a:spcPct val="0"/>
              </a:spcBef>
            </a:pPr>
            <a:r>
              <a:rPr lang="zh-CN" altLang="en-US" sz="2000" noProof="1" smtClean="0">
                <a:solidFill>
                  <a:schemeClr val="tx1"/>
                </a:solidFill>
                <a:latin typeface="微软雅黑" panose="020B0503020204020204" charset="-122"/>
                <a:ea typeface="微软雅黑" panose="020B0503020204020204" charset="-122"/>
                <a:sym typeface="+mn-ea"/>
              </a:rPr>
              <a:t>三年经济困难</a:t>
            </a:r>
          </a:p>
        </p:txBody>
      </p:sp>
      <p:sp>
        <p:nvSpPr>
          <p:cNvPr id="18" name="文本框 11"/>
          <p:cNvSpPr txBox="1"/>
          <p:nvPr/>
        </p:nvSpPr>
        <p:spPr>
          <a:xfrm>
            <a:off x="5615947" y="4535459"/>
            <a:ext cx="1027459" cy="1175694"/>
          </a:xfrm>
          <a:prstGeom prst="rect">
            <a:avLst/>
          </a:prstGeom>
          <a:noFill/>
        </p:spPr>
        <p:txBody>
          <a:bodyPr wrap="square" lIns="121909" tIns="60954" rIns="121909" bIns="60954" rtlCol="0">
            <a:spAutoFit/>
          </a:bodyPr>
          <a:lstStyle/>
          <a:p>
            <a:pPr>
              <a:lnSpc>
                <a:spcPct val="114000"/>
              </a:lnSpc>
            </a:pPr>
            <a:r>
              <a:rPr lang="en-US" altLang="zh-CN" sz="2000" b="1" dirty="0" smtClean="0">
                <a:latin typeface="方正清刻本悦宋简体" panose="02000000000000000000" pitchFamily="2" charset="-122"/>
                <a:ea typeface="方正清刻本悦宋简体" panose="02000000000000000000" pitchFamily="2" charset="-122"/>
              </a:rPr>
              <a:t>1959</a:t>
            </a:r>
          </a:p>
          <a:p>
            <a:pPr>
              <a:lnSpc>
                <a:spcPct val="114000"/>
              </a:lnSpc>
            </a:pPr>
            <a:r>
              <a:rPr lang="en-US" altLang="zh-CN" sz="2000" b="1" dirty="0" smtClean="0">
                <a:latin typeface="方正清刻本悦宋简体" panose="02000000000000000000" pitchFamily="2" charset="-122"/>
                <a:ea typeface="方正清刻本悦宋简体" panose="02000000000000000000" pitchFamily="2" charset="-122"/>
              </a:rPr>
              <a:t>1960</a:t>
            </a:r>
          </a:p>
          <a:p>
            <a:pPr>
              <a:lnSpc>
                <a:spcPct val="114000"/>
              </a:lnSpc>
            </a:pPr>
            <a:r>
              <a:rPr lang="en-US" altLang="zh-CN" sz="2000" b="1" dirty="0" smtClean="0">
                <a:latin typeface="方正清刻本悦宋简体" panose="02000000000000000000" pitchFamily="2" charset="-122"/>
                <a:ea typeface="方正清刻本悦宋简体" panose="02000000000000000000" pitchFamily="2" charset="-122"/>
              </a:rPr>
              <a:t>1961</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19" name="矩形 18"/>
          <p:cNvSpPr/>
          <p:nvPr/>
        </p:nvSpPr>
        <p:spPr>
          <a:xfrm>
            <a:off x="9024270" y="5207283"/>
            <a:ext cx="1723549" cy="400110"/>
          </a:xfrm>
          <a:prstGeom prst="rect">
            <a:avLst/>
          </a:prstGeom>
        </p:spPr>
        <p:txBody>
          <a:bodyPr wrap="none">
            <a:spAutoFit/>
          </a:bodyPr>
          <a:lstStyle/>
          <a:p>
            <a:r>
              <a:rPr lang="zh-CN" altLang="en-US" sz="2000" b="1" dirty="0" smtClean="0">
                <a:solidFill>
                  <a:srgbClr val="FF0000"/>
                </a:solidFill>
                <a:latin typeface="微软雅黑" panose="020B0503020204020204" charset="-122"/>
                <a:ea typeface="微软雅黑" panose="020B0503020204020204" charset="-122"/>
                <a:cs typeface="微软雅黑" panose="020B0503020204020204" charset="-122"/>
              </a:rPr>
              <a:t>“八字方针”</a:t>
            </a:r>
          </a:p>
        </p:txBody>
      </p:sp>
      <p:sp>
        <p:nvSpPr>
          <p:cNvPr id="20" name="矩形 19"/>
          <p:cNvSpPr/>
          <p:nvPr/>
        </p:nvSpPr>
        <p:spPr>
          <a:xfrm>
            <a:off x="6643271" y="5730127"/>
            <a:ext cx="1467068" cy="400110"/>
          </a:xfrm>
          <a:prstGeom prst="rect">
            <a:avLst/>
          </a:prstGeom>
        </p:spPr>
        <p:txBody>
          <a:bodyPr wrap="none">
            <a:spAutoFit/>
          </a:bodyPr>
          <a:lstStyle/>
          <a:p>
            <a:r>
              <a:rPr lang="zh-CN" altLang="en-US" sz="2000" b="1" noProof="1" smtClean="0">
                <a:solidFill>
                  <a:srgbClr val="FF0000"/>
                </a:solidFill>
                <a:latin typeface="微软雅黑" panose="020B0503020204020204" charset="-122"/>
                <a:ea typeface="微软雅黑" panose="020B0503020204020204" charset="-122"/>
                <a:sym typeface="+mn-ea"/>
              </a:rPr>
              <a:t>七千人大会</a:t>
            </a:r>
          </a:p>
        </p:txBody>
      </p:sp>
      <p:sp>
        <p:nvSpPr>
          <p:cNvPr id="21" name="文本框 11"/>
          <p:cNvSpPr txBox="1"/>
          <p:nvPr/>
        </p:nvSpPr>
        <p:spPr>
          <a:xfrm>
            <a:off x="5615947" y="5592582"/>
            <a:ext cx="219076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1962</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22" name="文本框 11"/>
          <p:cNvSpPr txBox="1"/>
          <p:nvPr/>
        </p:nvSpPr>
        <p:spPr>
          <a:xfrm>
            <a:off x="5615947" y="6072635"/>
            <a:ext cx="2190765" cy="430875"/>
          </a:xfrm>
          <a:prstGeom prst="rect">
            <a:avLst/>
          </a:prstGeom>
          <a:noFill/>
        </p:spPr>
        <p:txBody>
          <a:bodyPr wrap="square" lIns="121909" tIns="60954" rIns="121909" bIns="60954" rtlCol="0">
            <a:spAutoFit/>
          </a:bodyPr>
          <a:lstStyle/>
          <a:p>
            <a:r>
              <a:rPr lang="en-US" altLang="zh-CN" sz="2000" b="1" dirty="0" smtClean="0">
                <a:latin typeface="方正清刻本悦宋简体" panose="02000000000000000000" pitchFamily="2" charset="-122"/>
                <a:ea typeface="方正清刻本悦宋简体" panose="02000000000000000000" pitchFamily="2" charset="-122"/>
              </a:rPr>
              <a:t>1964</a:t>
            </a:r>
            <a:endParaRPr lang="zh-CN" altLang="en-US" sz="2000" b="1" dirty="0">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6827672" y="6145735"/>
            <a:ext cx="1980029" cy="400110"/>
          </a:xfrm>
          <a:prstGeom prst="rect">
            <a:avLst/>
          </a:prstGeom>
        </p:spPr>
        <p:txBody>
          <a:bodyPr wrap="none">
            <a:spAutoFit/>
          </a:bodyPr>
          <a:lstStyle/>
          <a:p>
            <a:r>
              <a:rPr lang="zh-CN" altLang="en-US" sz="2000" b="1" noProof="1" smtClean="0">
                <a:solidFill>
                  <a:srgbClr val="FF0000"/>
                </a:solidFill>
                <a:latin typeface="微软雅黑" panose="020B0503020204020204" charset="-122"/>
                <a:ea typeface="微软雅黑" panose="020B0503020204020204" charset="-122"/>
                <a:cs typeface="微软雅黑" panose="020B0503020204020204" charset="-122"/>
                <a:sym typeface="+mn-ea"/>
              </a:rPr>
              <a:t>“四个现代化”</a:t>
            </a:r>
          </a:p>
        </p:txBody>
      </p:sp>
      <p:sp>
        <p:nvSpPr>
          <p:cNvPr id="24" name="矩形 23"/>
          <p:cNvSpPr/>
          <p:nvPr/>
        </p:nvSpPr>
        <p:spPr>
          <a:xfrm>
            <a:off x="6427972" y="3086587"/>
            <a:ext cx="2236510" cy="477054"/>
          </a:xfrm>
          <a:prstGeom prst="rect">
            <a:avLst/>
          </a:prstGeom>
        </p:spPr>
        <p:txBody>
          <a:bodyPr wrap="none">
            <a:spAutoFit/>
          </a:bodyPr>
          <a:lstStyle/>
          <a:p>
            <a:pPr lvl="0" algn="just">
              <a:lnSpc>
                <a:spcPct val="125000"/>
              </a:lnSpc>
            </a:pPr>
            <a:r>
              <a:rPr lang="zh-CN" altLang="en-US" sz="2000" noProof="1" smtClean="0">
                <a:solidFill>
                  <a:schemeClr val="tx1"/>
                </a:solidFill>
                <a:latin typeface="微软雅黑" panose="020B0503020204020204" charset="-122"/>
                <a:ea typeface="微软雅黑" panose="020B0503020204020204" charset="-122"/>
                <a:sym typeface="+mn-ea"/>
              </a:rPr>
              <a:t>反右派斗争扩大化</a:t>
            </a:r>
          </a:p>
        </p:txBody>
      </p:sp>
      <p:sp>
        <p:nvSpPr>
          <p:cNvPr id="25" name="文本框 1"/>
          <p:cNvSpPr txBox="1"/>
          <p:nvPr/>
        </p:nvSpPr>
        <p:spPr>
          <a:xfrm>
            <a:off x="384175" y="1127163"/>
            <a:ext cx="1210588" cy="400110"/>
          </a:xfrm>
          <a:prstGeom prst="rect">
            <a:avLst/>
          </a:prstGeom>
          <a:solidFill>
            <a:schemeClr val="accent4">
              <a:lumMod val="20000"/>
              <a:lumOff val="80000"/>
            </a:schemeClr>
          </a:solidFill>
        </p:spPr>
        <p:txBody>
          <a:bodyPr wrap="none" rtlCol="0">
            <a:spAutoFit/>
          </a:bodyPr>
          <a:lstStyle/>
          <a:p>
            <a:pPr algn="l"/>
            <a:r>
              <a:rPr lang="zh-CN" altLang="en-US" sz="2000" b="1" dirty="0">
                <a:solidFill>
                  <a:srgbClr val="FF0000"/>
                </a:solidFill>
              </a:rPr>
              <a:t>成功探索</a:t>
            </a:r>
          </a:p>
        </p:txBody>
      </p:sp>
      <p:sp>
        <p:nvSpPr>
          <p:cNvPr id="26" name="文本框 8"/>
          <p:cNvSpPr txBox="1"/>
          <p:nvPr/>
        </p:nvSpPr>
        <p:spPr>
          <a:xfrm>
            <a:off x="9335770" y="1174788"/>
            <a:ext cx="2395855" cy="400110"/>
          </a:xfrm>
          <a:prstGeom prst="rect">
            <a:avLst/>
          </a:prstGeom>
          <a:solidFill>
            <a:schemeClr val="tx1"/>
          </a:solidFill>
        </p:spPr>
        <p:txBody>
          <a:bodyPr wrap="square" rtlCol="0" anchor="t">
            <a:spAutoFit/>
          </a:bodyPr>
          <a:lstStyle/>
          <a:p>
            <a:pPr algn="ctr"/>
            <a:r>
              <a:rPr lang="zh-CN" altLang="en-US" sz="2000" b="1">
                <a:solidFill>
                  <a:schemeClr val="bg1"/>
                </a:solidFill>
                <a:effectLst>
                  <a:outerShdw blurRad="38100" dist="38100" dir="2700000" algn="tl">
                    <a:srgbClr val="000000">
                      <a:alpha val="43137"/>
                    </a:srgbClr>
                  </a:outerShdw>
                </a:effectLst>
              </a:rPr>
              <a:t>失误与</a:t>
            </a:r>
            <a:r>
              <a:rPr lang="zh-CN" altLang="en-US" sz="2000" b="1">
                <a:solidFill>
                  <a:srgbClr val="FF0000"/>
                </a:solidFill>
                <a:effectLst>
                  <a:outerShdw blurRad="38100" dist="38100" dir="2700000" algn="tl">
                    <a:srgbClr val="000000">
                      <a:alpha val="43137"/>
                    </a:srgbClr>
                  </a:outerShdw>
                </a:effectLst>
              </a:rPr>
              <a:t>调整</a:t>
            </a:r>
          </a:p>
        </p:txBody>
      </p:sp>
    </p:spTree>
    <p:extLst>
      <p:ext uri="{BB962C8B-B14F-4D97-AF65-F5344CB8AC3E}">
        <p14:creationId xmlns:p14="http://schemas.microsoft.com/office/powerpoint/2010/main" val="21490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00"/>
                                        <p:tgtEl>
                                          <p:spTgt spid="23"/>
                                        </p:tgtEl>
                                      </p:cBhvr>
                                    </p:animEffect>
                                  </p:childTnLst>
                                </p:cTn>
                              </p:par>
                            </p:childTnLst>
                          </p:cTn>
                        </p:par>
                        <p:par>
                          <p:cTn id="85" fill="hold">
                            <p:stCondLst>
                              <p:cond delay="500"/>
                            </p:stCondLst>
                            <p:childTnLst>
                              <p:par>
                                <p:cTn id="86" presetID="16" presetClass="entr" presetSubtype="2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barn(inVertical)">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52590" y="2821169"/>
            <a:ext cx="5746861" cy="707886"/>
          </a:xfrm>
          <a:prstGeom prst="rect">
            <a:avLst/>
          </a:prstGeom>
        </p:spPr>
        <p:txBody>
          <a:bodyPr wrap="square">
            <a:spAutoFit/>
          </a:bodyPr>
          <a:lstStyle/>
          <a:p>
            <a:r>
              <a:rPr lang="zh-CN" altLang="en-US" sz="4000" dirty="0">
                <a:solidFill>
                  <a:srgbClr val="0070C0"/>
                </a:solidFill>
              </a:rPr>
              <a:t>二、“文化大革命”</a:t>
            </a:r>
          </a:p>
        </p:txBody>
      </p:sp>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44148"/>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extLst>
      <p:ext uri="{BB962C8B-B14F-4D97-AF65-F5344CB8AC3E}">
        <p14:creationId xmlns:p14="http://schemas.microsoft.com/office/powerpoint/2010/main" val="1720487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671195" y="1065966"/>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1. </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原因</a:t>
            </a:r>
          </a:p>
        </p:txBody>
      </p:sp>
      <p:sp>
        <p:nvSpPr>
          <p:cNvPr id="7" name="文本框 9"/>
          <p:cNvSpPr txBox="1"/>
          <p:nvPr/>
        </p:nvSpPr>
        <p:spPr>
          <a:xfrm>
            <a:off x="671195" y="1756580"/>
            <a:ext cx="11520805" cy="1596078"/>
          </a:xfrm>
          <a:prstGeom prst="rect">
            <a:avLst/>
          </a:prstGeom>
          <a:noFill/>
          <a:ln w="9525">
            <a:noFill/>
          </a:ln>
        </p:spPr>
        <p:txBody>
          <a:bodyPr wrap="square">
            <a:spAutoFit/>
          </a:bodyPr>
          <a:lstStyle/>
          <a:p>
            <a:pPr indent="0" algn="just">
              <a:lnSpc>
                <a:spcPct val="125000"/>
              </a:lnSpc>
              <a:spcBef>
                <a:spcPts val="0"/>
              </a:spcBef>
              <a:spcAft>
                <a:spcPts val="0"/>
              </a:spcAft>
            </a:pPr>
            <a:r>
              <a:rPr lang="zh-CN" sz="2000" dirty="0">
                <a:latin typeface="微软雅黑" panose="020B0503020204020204" charset="-122"/>
                <a:ea typeface="微软雅黑" panose="020B0503020204020204" charset="-122"/>
                <a:cs typeface="微软雅黑" panose="020B0503020204020204" charset="-122"/>
              </a:rPr>
              <a:t>①20世纪60年代中期，毛泽东认为存在资本主义复辟的危险。</a:t>
            </a:r>
          </a:p>
          <a:p>
            <a:pPr indent="0" algn="just">
              <a:lnSpc>
                <a:spcPct val="125000"/>
              </a:lnSpc>
              <a:spcBef>
                <a:spcPts val="0"/>
              </a:spcBef>
              <a:spcAft>
                <a:spcPts val="0"/>
              </a:spcAft>
            </a:pPr>
            <a:r>
              <a:rPr lang="zh-CN" sz="2000" dirty="0">
                <a:latin typeface="微软雅黑" panose="020B0503020204020204" charset="-122"/>
                <a:ea typeface="微软雅黑" panose="020B0503020204020204" charset="-122"/>
                <a:cs typeface="微软雅黑" panose="020B0503020204020204" charset="-122"/>
              </a:rPr>
              <a:t>②</a:t>
            </a:r>
            <a:r>
              <a:rPr sz="2000" dirty="0">
                <a:solidFill>
                  <a:srgbClr val="000000"/>
                </a:solidFill>
                <a:latin typeface="微软雅黑" panose="020B0503020204020204" charset="-122"/>
                <a:ea typeface="微软雅黑" panose="020B0503020204020204" charset="-122"/>
                <a:cs typeface="微软雅黑" panose="020B0503020204020204" charset="-122"/>
                <a:sym typeface="+mn-ea"/>
              </a:rPr>
              <a:t>毛泽东强调“以阶级斗争为纲”，想通过发动“文化大革命”来防止资本主义复辟。</a:t>
            </a:r>
          </a:p>
          <a:p>
            <a:pPr indent="0" algn="just">
              <a:lnSpc>
                <a:spcPct val="125000"/>
              </a:lnSpc>
              <a:spcBef>
                <a:spcPts val="0"/>
              </a:spcBef>
              <a:spcAft>
                <a:spcPts val="0"/>
              </a:spcAft>
            </a:pPr>
            <a:r>
              <a:rPr lang="zh-CN" sz="2000" dirty="0">
                <a:solidFill>
                  <a:srgbClr val="C00000"/>
                </a:solidFill>
                <a:latin typeface="微软雅黑" panose="020B0503020204020204" charset="-122"/>
                <a:ea typeface="微软雅黑" panose="020B0503020204020204" charset="-122"/>
                <a:cs typeface="微软雅黑" panose="020B0503020204020204" charset="-122"/>
              </a:rPr>
              <a:t>③</a:t>
            </a:r>
            <a:r>
              <a:rPr lang="zh-CN" altLang="en-US" sz="2000" dirty="0">
                <a:latin typeface="微软雅黑" panose="020B0503020204020204" charset="-122"/>
                <a:ea typeface="微软雅黑" panose="020B0503020204020204" charset="-122"/>
                <a:cs typeface="微软雅黑" panose="020B0503020204020204" charset="-122"/>
              </a:rPr>
              <a:t>党内指导思想上</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左</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倾错误的发展。</a:t>
            </a:r>
          </a:p>
          <a:p>
            <a:pPr indent="0" algn="just">
              <a:lnSpc>
                <a:spcPct val="125000"/>
              </a:lnSpc>
              <a:spcBef>
                <a:spcPts val="0"/>
              </a:spcBef>
              <a:spcAft>
                <a:spcPts val="0"/>
              </a:spcAft>
            </a:pPr>
            <a:r>
              <a:rPr lang="zh-CN" altLang="en-US" sz="2000" dirty="0">
                <a:solidFill>
                  <a:srgbClr val="C00000"/>
                </a:solidFill>
                <a:latin typeface="微软雅黑" panose="020B0503020204020204" charset="-122"/>
                <a:ea typeface="微软雅黑" panose="020B0503020204020204" charset="-122"/>
                <a:cs typeface="微软雅黑" panose="020B0503020204020204" charset="-122"/>
              </a:rPr>
              <a:t>④</a:t>
            </a:r>
            <a:r>
              <a:rPr lang="zh-CN" altLang="en-US" sz="2000" dirty="0">
                <a:latin typeface="微软雅黑" panose="020B0503020204020204" charset="-122"/>
                <a:ea typeface="微软雅黑" panose="020B0503020204020204" charset="-122"/>
                <a:cs typeface="微软雅黑" panose="020B0503020204020204" charset="-122"/>
              </a:rPr>
              <a:t>受复杂严峻的国际外部环境影响，美国、苏联对中国施加了巨大的政治、经济和军事压力。</a:t>
            </a:r>
          </a:p>
        </p:txBody>
      </p:sp>
      <p:grpSp>
        <p:nvGrpSpPr>
          <p:cNvPr id="8" name="组合 7"/>
          <p:cNvGrpSpPr/>
          <p:nvPr/>
        </p:nvGrpSpPr>
        <p:grpSpPr>
          <a:xfrm>
            <a:off x="568960" y="3523963"/>
            <a:ext cx="11534140" cy="3131820"/>
            <a:chOff x="359" y="5928"/>
            <a:chExt cx="18164" cy="4932"/>
          </a:xfrm>
        </p:grpSpPr>
        <p:sp>
          <p:nvSpPr>
            <p:cNvPr id="9" name="矩形 8"/>
            <p:cNvSpPr/>
            <p:nvPr/>
          </p:nvSpPr>
          <p:spPr>
            <a:xfrm>
              <a:off x="359" y="7324"/>
              <a:ext cx="18164" cy="3536"/>
            </a:xfrm>
            <a:prstGeom prst="rect">
              <a:avLst/>
            </a:prstGeom>
            <a:noFill/>
            <a:ln w="3175">
              <a:solidFill>
                <a:schemeClr val="accent1"/>
              </a:solidFill>
              <a:prstDash val="dash"/>
            </a:ln>
          </p:spPr>
          <p:txBody>
            <a:bodyPr wrap="square">
              <a:spAutoFit/>
            </a:bodyPr>
            <a:lstStyle/>
            <a:p>
              <a:pPr indent="457200" algn="just">
                <a:lnSpc>
                  <a:spcPct val="100000"/>
                </a:lnSpc>
              </a:pP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      20</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世纪</a:t>
              </a: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60</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年代初的大饥荒，昭示一场空想社会主义实验的失败，本应是中国走上改革的一次契机。但这种情况并没有出现，却走上以阶级斗争为纲的“继续革命” 道路。</a:t>
              </a:r>
              <a:r>
                <a:rPr lang="zh-CN" altLang="en-US"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“大跃进”失败以后，毛泽东一定程度上承认有错误，但他把乱象主要归咎于阶级斗争</a:t>
              </a: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毛泽东的注意力从经济领域回到政治思想领域，重提阶级斗争。</a:t>
              </a:r>
              <a:r>
                <a:rPr lang="zh-CN" altLang="en-US"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在国际上，中美对抗无丝毫缓和迹象，中苏同盟走向彻底分裂。</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随着中苏论战愈演愈烈，</a:t>
              </a:r>
              <a:r>
                <a:rPr lang="zh-CN" altLang="en-US"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国内政治日趋激进，反修防修成为全党共识。</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从四清运动到“文革”，走上了一条“无产阶级专政条件下继续革命”的不归路。　　</a:t>
              </a:r>
              <a:endPar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endParaRPr>
            </a:p>
            <a:p>
              <a:pPr indent="457200" algn="r">
                <a:lnSpc>
                  <a:spcPct val="100000"/>
                </a:lnSpc>
              </a:pP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萧冬连</a:t>
              </a: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筚路维艰</a:t>
              </a: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a:t>
              </a:r>
              <a:r>
                <a:rPr lang="zh-CN" altLang="en-US"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中国社会主义路径的五次选择</a:t>
              </a:r>
              <a:r>
                <a:rPr lang="en-US" altLang="zh-CN" sz="2000" dirty="0">
                  <a:solidFill>
                    <a:schemeClr val="tx1"/>
                  </a:solidFill>
                  <a:latin typeface="方正宋刻本秀楷简体" panose="02000000000000000000" charset="-122"/>
                  <a:ea typeface="方正宋刻本秀楷简体" panose="02000000000000000000" charset="-122"/>
                  <a:cs typeface="方正宋刻本秀楷简体" panose="02000000000000000000" charset="-122"/>
                </a:rPr>
                <a:t>》</a:t>
              </a:r>
            </a:p>
          </p:txBody>
        </p:sp>
        <p:sp>
          <p:nvSpPr>
            <p:cNvPr id="10" name="矩形 9"/>
            <p:cNvSpPr/>
            <p:nvPr/>
          </p:nvSpPr>
          <p:spPr>
            <a:xfrm>
              <a:off x="421" y="5928"/>
              <a:ext cx="17600" cy="935"/>
            </a:xfrm>
            <a:prstGeom prst="rect">
              <a:avLst/>
            </a:prstGeom>
            <a:blipFill>
              <a:blip r:embed="rId2"/>
              <a:tile tx="0" ty="0" sx="100000" sy="100000" flip="none" algn="tl"/>
            </a:bli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结合以下材料及所学知识，思考“文化大革命”发生的原因有哪些？</a:t>
              </a:r>
            </a:p>
          </p:txBody>
        </p:sp>
        <p:sp>
          <p:nvSpPr>
            <p:cNvPr id="11" name="圆角矩形 10"/>
            <p:cNvSpPr/>
            <p:nvPr/>
          </p:nvSpPr>
          <p:spPr>
            <a:xfrm>
              <a:off x="694" y="6798"/>
              <a:ext cx="1289" cy="444"/>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a:latin typeface="方正宋刻本秀楷简体" panose="02000000000000000000" charset="-122"/>
                  <a:ea typeface="方正宋刻本秀楷简体" panose="02000000000000000000" charset="-122"/>
                </a:rPr>
                <a:t>材料</a:t>
              </a:r>
            </a:p>
          </p:txBody>
        </p:sp>
      </p:grpSp>
    </p:spTree>
    <p:extLst>
      <p:ext uri="{BB962C8B-B14F-4D97-AF65-F5344CB8AC3E}">
        <p14:creationId xmlns:p14="http://schemas.microsoft.com/office/powerpoint/2010/main" val="18429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grpSp>
        <p:nvGrpSpPr>
          <p:cNvPr id="4" name="组合 3"/>
          <p:cNvGrpSpPr/>
          <p:nvPr/>
        </p:nvGrpSpPr>
        <p:grpSpPr>
          <a:xfrm>
            <a:off x="335280" y="3316605"/>
            <a:ext cx="2157730" cy="3035935"/>
            <a:chOff x="528" y="5223"/>
            <a:chExt cx="3398" cy="4781"/>
          </a:xfrm>
        </p:grpSpPr>
        <p:sp>
          <p:nvSpPr>
            <p:cNvPr id="7" name="Кружок"/>
            <p:cNvSpPr/>
            <p:nvPr>
              <p:custDataLst>
                <p:tags r:id="rId26"/>
              </p:custDataLst>
            </p:nvPr>
          </p:nvSpPr>
          <p:spPr>
            <a:xfrm>
              <a:off x="1301"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8" name="Фигура"/>
            <p:cNvSpPr/>
            <p:nvPr>
              <p:custDataLst>
                <p:tags r:id="rId27"/>
              </p:custDataLst>
            </p:nvPr>
          </p:nvSpPr>
          <p:spPr>
            <a:xfrm>
              <a:off x="1093"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dirty="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9" name="Text Box 3"/>
            <p:cNvSpPr txBox="1"/>
            <p:nvPr>
              <p:custDataLst>
                <p:tags r:id="rId28"/>
              </p:custDataLst>
            </p:nvPr>
          </p:nvSpPr>
          <p:spPr>
            <a:xfrm>
              <a:off x="1434" y="5656"/>
              <a:ext cx="1553" cy="1368"/>
            </a:xfrm>
            <a:prstGeom prst="rect">
              <a:avLst/>
            </a:prstGeom>
            <a:noFill/>
            <a:ln w="12700" cap="flat">
              <a:noFill/>
              <a:miter lim="400000"/>
            </a:ln>
            <a:effectLst/>
          </p:spPr>
          <p:txBody>
            <a:bodyPr wrap="square" lIns="90000" tIns="46800" rIns="90000" bIns="46800" numCol="1" anchor="ctr">
              <a:normAutofit/>
            </a:bodyPr>
            <a:lstStyle>
              <a:lvl1pPr>
                <a:lnSpc>
                  <a:spcPct val="90000"/>
                </a:lnSpc>
                <a:defRPr sz="3500" b="0">
                  <a:solidFill>
                    <a:srgbClr val="252D30"/>
                  </a:solidFill>
                  <a:latin typeface="Impact" panose="020B0806030902050204"/>
                  <a:ea typeface="Impact" panose="020B0806030902050204"/>
                  <a:cs typeface="Impact" panose="020B0806030902050204"/>
                  <a:sym typeface="Impact" panose="020B0806030902050204"/>
                </a:defRPr>
              </a:lvl1pPr>
            </a:lstStyle>
            <a:p>
              <a:pPr lvl="0" algn="ctr" defTabSz="457200">
                <a:lnSpc>
                  <a:spcPct val="10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1966</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年春夏</a:t>
              </a:r>
            </a:p>
          </p:txBody>
        </p:sp>
        <p:sp>
          <p:nvSpPr>
            <p:cNvPr id="10" name="Линия"/>
            <p:cNvSpPr/>
            <p:nvPr>
              <p:custDataLst>
                <p:tags r:id="rId29"/>
              </p:custDataLst>
            </p:nvPr>
          </p:nvSpPr>
          <p:spPr>
            <a:xfrm>
              <a:off x="2211" y="7164"/>
              <a:ext cx="0" cy="822"/>
            </a:xfrm>
            <a:prstGeom prst="line">
              <a:avLst/>
            </a:prstGeom>
            <a:noFill/>
            <a:ln w="25400" cap="flat">
              <a:solidFill>
                <a:srgbClr val="FFFFFF">
                  <a:lumMod val="85000"/>
                </a:srgbClr>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11" name="矩形 10"/>
            <p:cNvSpPr/>
            <p:nvPr>
              <p:custDataLst>
                <p:tags r:id="rId30"/>
              </p:custDataLst>
            </p:nvPr>
          </p:nvSpPr>
          <p:spPr>
            <a:xfrm>
              <a:off x="528" y="8152"/>
              <a:ext cx="3399" cy="1852"/>
            </a:xfrm>
            <a:prstGeom prst="rect">
              <a:avLst/>
            </a:prstGeom>
          </p:spPr>
          <p:txBody>
            <a:bodyPr wrap="square" bIns="0" anchor="ctr" anchorCtr="0"/>
            <a:lstStyle/>
            <a:p>
              <a:pPr lvl="0" algn="just" defTabSz="457200">
                <a:lnSpc>
                  <a:spcPct val="100000"/>
                </a:lnSpc>
                <a:defRPr/>
              </a:pP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全面发动后，中央文革小组乘机煽动</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打倒一切</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和</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踢开党委闹革命</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endPar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endParaRPr>
            </a:p>
          </p:txBody>
        </p:sp>
      </p:grpSp>
      <p:grpSp>
        <p:nvGrpSpPr>
          <p:cNvPr id="12" name="组合 11"/>
          <p:cNvGrpSpPr/>
          <p:nvPr/>
        </p:nvGrpSpPr>
        <p:grpSpPr>
          <a:xfrm>
            <a:off x="1882775" y="1835150"/>
            <a:ext cx="2796540" cy="2897505"/>
            <a:chOff x="2965" y="2890"/>
            <a:chExt cx="4404" cy="4563"/>
          </a:xfrm>
        </p:grpSpPr>
        <p:sp>
          <p:nvSpPr>
            <p:cNvPr id="13" name="Кружок"/>
            <p:cNvSpPr/>
            <p:nvPr>
              <p:custDataLst>
                <p:tags r:id="rId21"/>
              </p:custDataLst>
            </p:nvPr>
          </p:nvSpPr>
          <p:spPr>
            <a:xfrm>
              <a:off x="4247"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14" name="Фигура"/>
            <p:cNvSpPr/>
            <p:nvPr>
              <p:custDataLst>
                <p:tags r:id="rId22"/>
              </p:custDataLst>
            </p:nvPr>
          </p:nvSpPr>
          <p:spPr>
            <a:xfrm flipV="1">
              <a:off x="4045"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15" name="Text Box 3"/>
            <p:cNvSpPr txBox="1"/>
            <p:nvPr>
              <p:custDataLst>
                <p:tags r:id="rId23"/>
              </p:custDataLst>
            </p:nvPr>
          </p:nvSpPr>
          <p:spPr>
            <a:xfrm>
              <a:off x="4381" y="5656"/>
              <a:ext cx="1553" cy="1368"/>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0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1967</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a:t>
              </a:r>
            </a:p>
            <a:p>
              <a:pPr lvl="0" defTabSz="457200">
                <a:lnSpc>
                  <a:spcPct val="100000"/>
                </a:lnSpc>
                <a:defRPr/>
              </a:pPr>
              <a:r>
                <a:rPr 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初</a:t>
              </a:r>
            </a:p>
          </p:txBody>
        </p:sp>
        <p:sp>
          <p:nvSpPr>
            <p:cNvPr id="16" name="Линия"/>
            <p:cNvSpPr/>
            <p:nvPr>
              <p:custDataLst>
                <p:tags r:id="rId24"/>
              </p:custDataLst>
            </p:nvPr>
          </p:nvSpPr>
          <p:spPr>
            <a:xfrm>
              <a:off x="5156" y="4694"/>
              <a:ext cx="0" cy="822"/>
            </a:xfrm>
            <a:prstGeom prst="line">
              <a:avLst/>
            </a:prstGeom>
            <a:noFill/>
            <a:ln w="25400" cap="flat">
              <a:solidFill>
                <a:srgbClr val="FFFFFF">
                  <a:lumMod val="85000"/>
                </a:srgbClr>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17" name="矩形 16"/>
            <p:cNvSpPr/>
            <p:nvPr>
              <p:custDataLst>
                <p:tags r:id="rId25"/>
              </p:custDataLst>
            </p:nvPr>
          </p:nvSpPr>
          <p:spPr>
            <a:xfrm>
              <a:off x="2965" y="2890"/>
              <a:ext cx="4404" cy="1709"/>
            </a:xfrm>
            <a:prstGeom prst="rect">
              <a:avLst/>
            </a:prstGeom>
          </p:spPr>
          <p:txBody>
            <a:bodyPr wrap="square" tIns="0" anchor="ctr" anchorCtr="0"/>
            <a:lstStyle/>
            <a:p>
              <a:pPr lvl="0" algn="just" defTabSz="457200">
                <a:lnSpc>
                  <a:spcPct val="100000"/>
                </a:lnSpc>
                <a:defRPr/>
              </a:pPr>
              <a:r>
                <a:rPr lang="en-US" altLang="zh-CN">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全面夺权</a:t>
              </a:r>
              <a:r>
                <a:rPr lang="en-US" altLang="zh-CN">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的</a:t>
              </a:r>
              <a:r>
                <a:rPr lang="en-US" altLang="zh-CN">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一月风暴</a:t>
              </a:r>
              <a:r>
                <a:rPr lang="en-US" altLang="zh-CN">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发生，许多地方出现造反派打砸抢事件，社会和生产秩序陷入混乱</a:t>
              </a:r>
            </a:p>
          </p:txBody>
        </p:sp>
      </p:grpSp>
      <p:grpSp>
        <p:nvGrpSpPr>
          <p:cNvPr id="18" name="组合 17"/>
          <p:cNvGrpSpPr/>
          <p:nvPr/>
        </p:nvGrpSpPr>
        <p:grpSpPr>
          <a:xfrm>
            <a:off x="3860800" y="3316605"/>
            <a:ext cx="2564130" cy="3035935"/>
            <a:chOff x="6080" y="5223"/>
            <a:chExt cx="4038" cy="4781"/>
          </a:xfrm>
        </p:grpSpPr>
        <p:sp>
          <p:nvSpPr>
            <p:cNvPr id="19" name="Кружок"/>
            <p:cNvSpPr/>
            <p:nvPr>
              <p:custDataLst>
                <p:tags r:id="rId16"/>
              </p:custDataLst>
            </p:nvPr>
          </p:nvSpPr>
          <p:spPr>
            <a:xfrm>
              <a:off x="7149"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0" name="Фигура"/>
            <p:cNvSpPr/>
            <p:nvPr>
              <p:custDataLst>
                <p:tags r:id="rId17"/>
              </p:custDataLst>
            </p:nvPr>
          </p:nvSpPr>
          <p:spPr>
            <a:xfrm>
              <a:off x="6940"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1" name="Text Box 3"/>
            <p:cNvSpPr txBox="1"/>
            <p:nvPr>
              <p:custDataLst>
                <p:tags r:id="rId18"/>
              </p:custDataLst>
            </p:nvPr>
          </p:nvSpPr>
          <p:spPr>
            <a:xfrm>
              <a:off x="7282" y="5656"/>
              <a:ext cx="1553" cy="1368"/>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0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1970-1971</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a:t>
              </a:r>
            </a:p>
          </p:txBody>
        </p:sp>
        <p:sp>
          <p:nvSpPr>
            <p:cNvPr id="22" name="Линия"/>
            <p:cNvSpPr/>
            <p:nvPr>
              <p:custDataLst>
                <p:tags r:id="rId19"/>
              </p:custDataLst>
            </p:nvPr>
          </p:nvSpPr>
          <p:spPr>
            <a:xfrm>
              <a:off x="8083" y="7164"/>
              <a:ext cx="0" cy="822"/>
            </a:xfrm>
            <a:prstGeom prst="line">
              <a:avLst/>
            </a:prstGeom>
            <a:noFill/>
            <a:ln w="25400" cap="flat">
              <a:solidFill>
                <a:srgbClr val="FFFFFF">
                  <a:lumMod val="85000"/>
                </a:srgbClr>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3" name="矩形 22"/>
            <p:cNvSpPr/>
            <p:nvPr>
              <p:custDataLst>
                <p:tags r:id="rId20"/>
              </p:custDataLst>
            </p:nvPr>
          </p:nvSpPr>
          <p:spPr>
            <a:xfrm>
              <a:off x="6080" y="8152"/>
              <a:ext cx="4038" cy="1852"/>
            </a:xfrm>
            <a:prstGeom prst="rect">
              <a:avLst/>
            </a:prstGeom>
          </p:spPr>
          <p:txBody>
            <a:bodyPr wrap="square" bIns="0" anchor="ctr" anchorCtr="0"/>
            <a:lstStyle/>
            <a:p>
              <a:pPr lvl="0" algn="just" defTabSz="457200">
                <a:lnSpc>
                  <a:spcPct val="100000"/>
                </a:lnSpc>
                <a:defRPr/>
              </a:pP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微软雅黑" panose="020B0503020204020204" charset="-122"/>
                  <a:sym typeface="Arial" panose="020B0704020202090204" pitchFamily="34" charset="0"/>
                </a:rPr>
                <a:t>林彪反革命集团策动武装政变，阴谋夺取最高权力。毛泽东、周恩来粉碎了这次政变</a:t>
              </a:r>
            </a:p>
          </p:txBody>
        </p:sp>
      </p:grpSp>
      <p:grpSp>
        <p:nvGrpSpPr>
          <p:cNvPr id="24" name="组合 23"/>
          <p:cNvGrpSpPr/>
          <p:nvPr/>
        </p:nvGrpSpPr>
        <p:grpSpPr>
          <a:xfrm>
            <a:off x="7753985" y="3316605"/>
            <a:ext cx="2255520" cy="3035935"/>
            <a:chOff x="12211" y="5223"/>
            <a:chExt cx="3552" cy="4781"/>
          </a:xfrm>
        </p:grpSpPr>
        <p:sp>
          <p:nvSpPr>
            <p:cNvPr id="25" name="Кружок"/>
            <p:cNvSpPr/>
            <p:nvPr>
              <p:custDataLst>
                <p:tags r:id="rId11"/>
              </p:custDataLst>
            </p:nvPr>
          </p:nvSpPr>
          <p:spPr>
            <a:xfrm>
              <a:off x="13040"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6" name="Фигура"/>
            <p:cNvSpPr/>
            <p:nvPr>
              <p:custDataLst>
                <p:tags r:id="rId12"/>
              </p:custDataLst>
            </p:nvPr>
          </p:nvSpPr>
          <p:spPr>
            <a:xfrm>
              <a:off x="12831"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7" name="Text Box 3"/>
            <p:cNvSpPr txBox="1"/>
            <p:nvPr>
              <p:custDataLst>
                <p:tags r:id="rId13"/>
              </p:custDataLst>
            </p:nvPr>
          </p:nvSpPr>
          <p:spPr>
            <a:xfrm>
              <a:off x="13173" y="5656"/>
              <a:ext cx="1553" cy="1368"/>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2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1976</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a:t>
              </a: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9</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月</a:t>
              </a:r>
            </a:p>
          </p:txBody>
        </p:sp>
        <p:sp>
          <p:nvSpPr>
            <p:cNvPr id="28" name="Линия"/>
            <p:cNvSpPr/>
            <p:nvPr>
              <p:custDataLst>
                <p:tags r:id="rId14"/>
              </p:custDataLst>
            </p:nvPr>
          </p:nvSpPr>
          <p:spPr>
            <a:xfrm>
              <a:off x="13974" y="7164"/>
              <a:ext cx="0" cy="822"/>
            </a:xfrm>
            <a:prstGeom prst="line">
              <a:avLst/>
            </a:prstGeom>
            <a:noFill/>
            <a:ln w="25400" cap="flat">
              <a:solidFill>
                <a:srgbClr val="FFFFFF">
                  <a:lumMod val="85000"/>
                </a:srgbClr>
              </a:solidFill>
              <a:prstDash val="solid"/>
              <a:miter lim="400000"/>
              <a:tailEnd type="oval"/>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29" name="矩形 28"/>
            <p:cNvSpPr/>
            <p:nvPr>
              <p:custDataLst>
                <p:tags r:id="rId15"/>
              </p:custDataLst>
            </p:nvPr>
          </p:nvSpPr>
          <p:spPr>
            <a:xfrm>
              <a:off x="12211" y="8152"/>
              <a:ext cx="3552" cy="1852"/>
            </a:xfrm>
            <a:prstGeom prst="rect">
              <a:avLst/>
            </a:prstGeom>
          </p:spPr>
          <p:txBody>
            <a:bodyPr wrap="square" bIns="0" anchor="ctr" anchorCtr="0"/>
            <a:lstStyle/>
            <a:p>
              <a:pPr lvl="0" algn="just" defTabSz="457200">
                <a:lnSpc>
                  <a:spcPct val="120000"/>
                </a:lnSpc>
                <a:defRPr/>
              </a:pPr>
              <a:r>
                <a:rPr lang="zh-CN" altLang="en-US">
                  <a:solidFill>
                    <a:srgbClr val="222222">
                      <a:lumMod val="90000"/>
                      <a:lumOff val="10000"/>
                    </a:srgbClr>
                  </a:solidFill>
                  <a:uFillTx/>
                  <a:latin typeface="方正宋刻本秀楷简体" panose="02000000000000000000" charset="-122"/>
                  <a:ea typeface="方正宋刻本秀楷简体" panose="02000000000000000000" charset="-122"/>
                  <a:cs typeface="微软雅黑" panose="020B0503020204020204" charset="-122"/>
                  <a:sym typeface="Arial" panose="020B0704020202090204" pitchFamily="34" charset="0"/>
                </a:rPr>
                <a:t>毛泽东逝世，江青反革命集团加紧夺取党和国家最高领导权的阴谋活动</a:t>
              </a:r>
            </a:p>
          </p:txBody>
        </p:sp>
      </p:grpSp>
      <p:grpSp>
        <p:nvGrpSpPr>
          <p:cNvPr id="30" name="组合 29"/>
          <p:cNvGrpSpPr/>
          <p:nvPr/>
        </p:nvGrpSpPr>
        <p:grpSpPr>
          <a:xfrm>
            <a:off x="5786120" y="1818640"/>
            <a:ext cx="2479040" cy="2914015"/>
            <a:chOff x="9112" y="2864"/>
            <a:chExt cx="3904" cy="4589"/>
          </a:xfrm>
        </p:grpSpPr>
        <p:sp>
          <p:nvSpPr>
            <p:cNvPr id="31" name="Кружок"/>
            <p:cNvSpPr/>
            <p:nvPr>
              <p:custDataLst>
                <p:tags r:id="rId6"/>
              </p:custDataLst>
            </p:nvPr>
          </p:nvSpPr>
          <p:spPr>
            <a:xfrm>
              <a:off x="10145"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32" name="Фигура"/>
            <p:cNvSpPr/>
            <p:nvPr>
              <p:custDataLst>
                <p:tags r:id="rId7"/>
              </p:custDataLst>
            </p:nvPr>
          </p:nvSpPr>
          <p:spPr>
            <a:xfrm flipV="1">
              <a:off x="9936"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33" name="Text Box 3"/>
            <p:cNvSpPr txBox="1"/>
            <p:nvPr>
              <p:custDataLst>
                <p:tags r:id="rId8"/>
              </p:custDataLst>
            </p:nvPr>
          </p:nvSpPr>
          <p:spPr>
            <a:xfrm>
              <a:off x="10278" y="5656"/>
              <a:ext cx="1553" cy="1368"/>
            </a:xfrm>
            <a:prstGeom prst="rect">
              <a:avLst/>
            </a:prstGeom>
            <a:noFill/>
            <a:ln w="12700" cap="flat">
              <a:noFill/>
              <a:miter lim="400000"/>
            </a:ln>
            <a:effectLst/>
          </p:spPr>
          <p:txBody>
            <a:bodyPr wrap="square" lIns="90000" tIns="46800" rIns="90000" bIns="46800" numCol="1" anchor="ctr"/>
            <a:lstStyle>
              <a:defPPr>
                <a:defRPr lang="en-US"/>
              </a:defPPr>
              <a:lvl1pPr algn="ctr">
                <a:lnSpc>
                  <a:spcPct val="100000"/>
                </a:lnSpc>
                <a:defRPr sz="1600" b="0">
                  <a:cs typeface="Impact" panose="020B0806030902050204"/>
                </a:defRPr>
              </a:lvl1pPr>
            </a:lstStyle>
            <a:p>
              <a:pPr lvl="0" defTabSz="457200">
                <a:lnSpc>
                  <a:spcPct val="10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1972</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和</a:t>
              </a: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1975</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a:t>
              </a:r>
            </a:p>
          </p:txBody>
        </p:sp>
        <p:sp>
          <p:nvSpPr>
            <p:cNvPr id="34" name="Линия"/>
            <p:cNvSpPr/>
            <p:nvPr>
              <p:custDataLst>
                <p:tags r:id="rId9"/>
              </p:custDataLst>
            </p:nvPr>
          </p:nvSpPr>
          <p:spPr>
            <a:xfrm>
              <a:off x="11048" y="4694"/>
              <a:ext cx="0" cy="822"/>
            </a:xfrm>
            <a:prstGeom prst="line">
              <a:avLst/>
            </a:prstGeom>
            <a:noFill/>
            <a:ln w="25400" cap="flat">
              <a:solidFill>
                <a:srgbClr val="FFFFFF">
                  <a:lumMod val="85000"/>
                </a:srgbClr>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35" name="矩形 34"/>
            <p:cNvSpPr/>
            <p:nvPr>
              <p:custDataLst>
                <p:tags r:id="rId10"/>
              </p:custDataLst>
            </p:nvPr>
          </p:nvSpPr>
          <p:spPr>
            <a:xfrm>
              <a:off x="9112" y="2864"/>
              <a:ext cx="3905" cy="1709"/>
            </a:xfrm>
            <a:prstGeom prst="rect">
              <a:avLst/>
            </a:prstGeom>
          </p:spPr>
          <p:txBody>
            <a:bodyPr wrap="square" tIns="0" anchor="ctr" anchorCtr="0"/>
            <a:lstStyle/>
            <a:p>
              <a:pPr lvl="0" algn="just" defTabSz="457200">
                <a:lnSpc>
                  <a:spcPct val="100000"/>
                </a:lnSpc>
                <a:defRPr/>
              </a:pPr>
              <a:r>
                <a:rPr lang="zh-CN" altLang="en-US">
                  <a:solidFill>
                    <a:srgbClr val="000000"/>
                  </a:solidFill>
                  <a:uFillTx/>
                  <a:latin typeface="方正宋刻本秀楷简体" panose="02000000000000000000" charset="-122"/>
                  <a:ea typeface="方正宋刻本秀楷简体" panose="02000000000000000000" charset="-122"/>
                  <a:cs typeface="微软雅黑" panose="020B0503020204020204" charset="-122"/>
                  <a:sym typeface="Arial" panose="020B0704020202090204" pitchFamily="34" charset="0"/>
                </a:rPr>
                <a:t>周恩来、邓小平先后主持中央日常工作，领导进行了各方面的整顿，使各项工作出现转机</a:t>
              </a:r>
            </a:p>
          </p:txBody>
        </p:sp>
      </p:grpSp>
      <p:grpSp>
        <p:nvGrpSpPr>
          <p:cNvPr id="36" name="组合 35"/>
          <p:cNvGrpSpPr/>
          <p:nvPr/>
        </p:nvGrpSpPr>
        <p:grpSpPr>
          <a:xfrm>
            <a:off x="9761855" y="2145030"/>
            <a:ext cx="2015490" cy="2587625"/>
            <a:chOff x="15373" y="3378"/>
            <a:chExt cx="3174" cy="4075"/>
          </a:xfrm>
        </p:grpSpPr>
        <p:sp>
          <p:nvSpPr>
            <p:cNvPr id="37" name="Кружок"/>
            <p:cNvSpPr/>
            <p:nvPr>
              <p:custDataLst>
                <p:tags r:id="rId1"/>
              </p:custDataLst>
            </p:nvPr>
          </p:nvSpPr>
          <p:spPr>
            <a:xfrm>
              <a:off x="16036" y="5431"/>
              <a:ext cx="1819" cy="1819"/>
            </a:xfrm>
            <a:prstGeom prst="ellipse">
              <a:avLst/>
            </a:prstGeom>
            <a:solidFill>
              <a:srgbClr val="FFFFFF">
                <a:lumMod val="85000"/>
              </a:srgb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38" name="Фигура"/>
            <p:cNvSpPr/>
            <p:nvPr>
              <p:custDataLst>
                <p:tags r:id="rId2"/>
              </p:custDataLst>
            </p:nvPr>
          </p:nvSpPr>
          <p:spPr>
            <a:xfrm flipV="1">
              <a:off x="15827" y="5223"/>
              <a:ext cx="2720" cy="2231"/>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C00000"/>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39" name="Text Box 3"/>
            <p:cNvSpPr txBox="1"/>
            <p:nvPr>
              <p:custDataLst>
                <p:tags r:id="rId3"/>
              </p:custDataLst>
            </p:nvPr>
          </p:nvSpPr>
          <p:spPr>
            <a:xfrm>
              <a:off x="16169" y="5656"/>
              <a:ext cx="1553" cy="1368"/>
            </a:xfrm>
            <a:prstGeom prst="rect">
              <a:avLst/>
            </a:prstGeom>
            <a:noFill/>
            <a:ln w="12700" cap="flat">
              <a:noFill/>
              <a:miter lim="400000"/>
            </a:ln>
            <a:effectLst/>
          </p:spPr>
          <p:txBody>
            <a:bodyPr wrap="square" lIns="90000" tIns="46800" rIns="90000" bIns="46800" numCol="1" anchor="ctr">
              <a:normAutofit/>
            </a:bodyPr>
            <a:lstStyle>
              <a:defPPr>
                <a:defRPr lang="en-US"/>
              </a:defPPr>
              <a:lvl1pPr algn="ctr">
                <a:lnSpc>
                  <a:spcPct val="100000"/>
                </a:lnSpc>
                <a:defRPr sz="1600" b="0">
                  <a:cs typeface="Impact" panose="020B0806030902050204"/>
                </a:defRPr>
              </a:lvl1pPr>
            </a:lstStyle>
            <a:p>
              <a:pPr lvl="0" defTabSz="457200">
                <a:lnSpc>
                  <a:spcPct val="120000"/>
                </a:lnSpc>
                <a:defRPr/>
              </a:pP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1976</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年</a:t>
              </a:r>
              <a:r>
                <a:rPr lang="en-US" altLang="zh-CN"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10</a:t>
              </a:r>
              <a:r>
                <a:rPr lang="zh-CN" altLang="en-US" sz="2000">
                  <a:solidFill>
                    <a:srgbClr val="000000"/>
                  </a:solidFill>
                  <a:uFillTx/>
                  <a:latin typeface="黑体" panose="02010609060101010101" charset="-122"/>
                  <a:ea typeface="黑体" panose="02010609060101010101" charset="-122"/>
                  <a:cs typeface="黑体" panose="02010609060101010101" charset="-122"/>
                  <a:sym typeface="Arial" panose="020B0704020202090204" pitchFamily="34" charset="0"/>
                </a:rPr>
                <a:t>月</a:t>
              </a:r>
            </a:p>
          </p:txBody>
        </p:sp>
        <p:sp>
          <p:nvSpPr>
            <p:cNvPr id="40" name="Линия"/>
            <p:cNvSpPr/>
            <p:nvPr>
              <p:custDataLst>
                <p:tags r:id="rId4"/>
              </p:custDataLst>
            </p:nvPr>
          </p:nvSpPr>
          <p:spPr>
            <a:xfrm>
              <a:off x="16939" y="4694"/>
              <a:ext cx="0" cy="822"/>
            </a:xfrm>
            <a:prstGeom prst="line">
              <a:avLst/>
            </a:prstGeom>
            <a:noFill/>
            <a:ln w="25400" cap="flat">
              <a:solidFill>
                <a:srgbClr val="FFFFFF">
                  <a:lumMod val="85000"/>
                </a:srgbClr>
              </a:solidFill>
              <a:prstDash val="solid"/>
              <a:miter lim="400000"/>
              <a:headEnd type="oval"/>
              <a:tailEnd w="med" len="med"/>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704020202090204" pitchFamily="34" charset="0"/>
                  <a:ea typeface="微软雅黑" panose="020B0503020204020204" charset="-122"/>
                  <a:cs typeface="+mn-ea"/>
                  <a:sym typeface="Helvetica Neue Medium" panose="02000503000000020004"/>
                </a:defRPr>
              </a:pPr>
              <a:endParaRPr kumimoji="0" sz="1600" b="0" i="0" u="none" strike="noStrike" kern="1200" cap="none" spc="0" normalizeH="0" baseline="0" noProof="0">
                <a:ln>
                  <a:noFill/>
                </a:ln>
                <a:solidFill>
                  <a:srgbClr val="222222">
                    <a:lumMod val="90000"/>
                    <a:lumOff val="10000"/>
                  </a:srgbClr>
                </a:solidFill>
                <a:effectLst/>
                <a:uLnTx/>
                <a:uFillTx/>
                <a:latin typeface="微软雅黑" panose="020B0503020204020204" charset="-122"/>
                <a:ea typeface="微软雅黑" panose="020B0503020204020204" charset="-122"/>
                <a:cs typeface="微软雅黑" panose="020B0503020204020204" charset="-122"/>
                <a:sym typeface="Arial" panose="020B0704020202090204" pitchFamily="34" charset="0"/>
              </a:endParaRPr>
            </a:p>
          </p:txBody>
        </p:sp>
        <p:sp>
          <p:nvSpPr>
            <p:cNvPr id="41" name="矩形 40"/>
            <p:cNvSpPr/>
            <p:nvPr>
              <p:custDataLst>
                <p:tags r:id="rId5"/>
              </p:custDataLst>
            </p:nvPr>
          </p:nvSpPr>
          <p:spPr>
            <a:xfrm>
              <a:off x="15373" y="3378"/>
              <a:ext cx="3132" cy="1221"/>
            </a:xfrm>
            <a:prstGeom prst="rect">
              <a:avLst/>
            </a:prstGeom>
          </p:spPr>
          <p:txBody>
            <a:bodyPr wrap="square" tIns="0" anchor="ctr" anchorCtr="0">
              <a:noAutofit/>
            </a:bodyPr>
            <a:lstStyle/>
            <a:p>
              <a:pPr lvl="0" algn="just" defTabSz="457200">
                <a:lnSpc>
                  <a:spcPct val="100000"/>
                </a:lnSpc>
                <a:defRPr/>
              </a:pP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江青反革命集团被粉碎，</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文化大革命</a:t>
              </a:r>
              <a:r>
                <a:rPr lang="en-US" altLang="zh-CN">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a:t>
              </a:r>
              <a:r>
                <a:rPr lang="zh-CN" altLang="en-US">
                  <a:solidFill>
                    <a:srgbClr val="000000"/>
                  </a:solidFill>
                  <a:uFillTx/>
                  <a:latin typeface="方正宋刻本秀楷简体" panose="02000000000000000000" charset="-122"/>
                  <a:ea typeface="方正宋刻本秀楷简体" panose="02000000000000000000" charset="-122"/>
                  <a:cs typeface="方正宋刻本秀楷简体" panose="02000000000000000000" charset="-122"/>
                  <a:sym typeface="Arial" panose="020B0704020202090204" pitchFamily="34" charset="0"/>
                </a:rPr>
                <a:t>结束</a:t>
              </a:r>
            </a:p>
          </p:txBody>
        </p:sp>
      </p:grpSp>
      <p:sp>
        <p:nvSpPr>
          <p:cNvPr id="42" name="文本框 11"/>
          <p:cNvSpPr txBox="1"/>
          <p:nvPr/>
        </p:nvSpPr>
        <p:spPr>
          <a:xfrm>
            <a:off x="718637" y="118932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2.</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概况</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244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1.2"/>
                                          </p:val>
                                        </p:tav>
                                      </p:tavLst>
                                    </p:anim>
                                    <p:anim calcmode="lin" valueType="num">
                                      <p:cBhvr>
                                        <p:cTn id="8" dur="500" fill="hold"/>
                                        <p:tgtEl>
                                          <p:spTgt spid="4"/>
                                        </p:tgtEl>
                                        <p:attrNameLst>
                                          <p:attrName>ppt_h</p:attrName>
                                        </p:attrNameLst>
                                      </p:cBhvr>
                                      <p:tavLst>
                                        <p:tav tm="0">
                                          <p:val>
                                            <p:fltVal val="0"/>
                                          </p:val>
                                        </p:tav>
                                        <p:tav tm="100000">
                                          <p:val>
                                            <p:strVal val="#ppt_h*1.2"/>
                                          </p:val>
                                        </p:tav>
                                      </p:tavLst>
                                    </p:anim>
                                    <p:animEffect transition="in" filter="fade">
                                      <p:cBhvr>
                                        <p:cTn id="9" dur="500"/>
                                        <p:tgtEl>
                                          <p:spTgt spid="4"/>
                                        </p:tgtEl>
                                      </p:cBhvr>
                                    </p:animEffect>
                                    <p:anim to="" calcmode="lin" valueType="num">
                                      <p:cBhvr>
                                        <p:cTn id="10" dur="500" fill="hold">
                                          <p:stCondLst>
                                            <p:cond delay="0"/>
                                          </p:stCondLst>
                                        </p:cTn>
                                        <p:tgtEl>
                                          <p:spTgt spid="4"/>
                                        </p:tgtEl>
                                        <p:attrNameLst>
                                          <p:attrName>ppt_x</p:attrName>
                                        </p:attrNameLst>
                                      </p:cBhvr>
                                      <p:tavLst>
                                        <p:tav tm="0">
                                          <p:val>
                                            <p:fltVal val="0.64909"/>
                                          </p:val>
                                        </p:tav>
                                        <p:tav tm="100000">
                                          <p:val>
                                            <p:fltVal val="0.49676"/>
                                          </p:val>
                                        </p:tav>
                                      </p:tavLst>
                                    </p:anim>
                                    <p:anim to="" calcmode="lin" valueType="num">
                                      <p:cBhvr>
                                        <p:cTn id="11" dur="500" fill="hold">
                                          <p:stCondLst>
                                            <p:cond delay="0"/>
                                          </p:stCondLst>
                                        </p:cTn>
                                        <p:tgtEl>
                                          <p:spTgt spid="4"/>
                                        </p:tgtEl>
                                        <p:attrNameLst>
                                          <p:attrName>ppt_y</p:attrName>
                                        </p:attrNameLst>
                                      </p:cBhvr>
                                      <p:tavLst>
                                        <p:tav tm="0">
                                          <p:val>
                                            <p:fltVal val="0.5"/>
                                          </p:val>
                                        </p:tav>
                                        <p:tav tm="100000">
                                          <p:val>
                                            <p:fltVal val="0.59574"/>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1.2"/>
                                          </p:val>
                                        </p:tav>
                                      </p:tavLst>
                                    </p:anim>
                                    <p:anim calcmode="lin" valueType="num">
                                      <p:cBhvr>
                                        <p:cTn id="17" dur="500" fill="hold"/>
                                        <p:tgtEl>
                                          <p:spTgt spid="12"/>
                                        </p:tgtEl>
                                        <p:attrNameLst>
                                          <p:attrName>ppt_h</p:attrName>
                                        </p:attrNameLst>
                                      </p:cBhvr>
                                      <p:tavLst>
                                        <p:tav tm="0">
                                          <p:val>
                                            <p:fltVal val="0"/>
                                          </p:val>
                                        </p:tav>
                                        <p:tav tm="100000">
                                          <p:val>
                                            <p:strVal val="#ppt_h*1.2"/>
                                          </p:val>
                                        </p:tav>
                                      </p:tavLst>
                                    </p:anim>
                                    <p:animEffect transition="in" filter="fade">
                                      <p:cBhvr>
                                        <p:cTn id="18" dur="500"/>
                                        <p:tgtEl>
                                          <p:spTgt spid="12"/>
                                        </p:tgtEl>
                                      </p:cBhvr>
                                    </p:animEffect>
                                    <p:anim to="" calcmode="lin" valueType="num">
                                      <p:cBhvr>
                                        <p:cTn id="19" dur="500" fill="hold">
                                          <p:stCondLst>
                                            <p:cond delay="0"/>
                                          </p:stCondLst>
                                        </p:cTn>
                                        <p:tgtEl>
                                          <p:spTgt spid="12"/>
                                        </p:tgtEl>
                                        <p:attrNameLst>
                                          <p:attrName>ppt_x</p:attrName>
                                        </p:attrNameLst>
                                      </p:cBhvr>
                                      <p:tavLst>
                                        <p:tav tm="0">
                                          <p:val>
                                            <p:fltVal val="0.64909"/>
                                          </p:val>
                                        </p:tav>
                                        <p:tav tm="100000">
                                          <p:val>
                                            <p:fltVal val="0.56022"/>
                                          </p:val>
                                        </p:tav>
                                      </p:tavLst>
                                    </p:anim>
                                    <p:anim to="" calcmode="lin" valueType="num">
                                      <p:cBhvr>
                                        <p:cTn id="20" dur="500" fill="hold">
                                          <p:stCondLst>
                                            <p:cond delay="0"/>
                                          </p:stCondLst>
                                        </p:cTn>
                                        <p:tgtEl>
                                          <p:spTgt spid="12"/>
                                        </p:tgtEl>
                                        <p:attrNameLst>
                                          <p:attrName>ppt_y</p:attrName>
                                        </p:attrNameLst>
                                      </p:cBhvr>
                                      <p:tavLst>
                                        <p:tav tm="0">
                                          <p:val>
                                            <p:fltVal val="0.5"/>
                                          </p:val>
                                        </p:tav>
                                        <p:tav tm="100000">
                                          <p:val>
                                            <p:fltVal val="0.47769"/>
                                          </p:val>
                                        </p:tav>
                                      </p:tavLst>
                                    </p:anim>
                                  </p:childTnLst>
                                </p:cTn>
                              </p:par>
                              <p:par>
                                <p:cTn id="21" presetID="35" presetClass="path" presetSubtype="0" accel="50000" decel="50000" fill="hold" nodeType="withEffect">
                                  <p:stCondLst>
                                    <p:cond delay="0"/>
                                  </p:stCondLst>
                                  <p:childTnLst>
                                    <p:anim calcmode="lin" valueType="num">
                                      <p:cBhvr additive="base">
                                        <p:cTn id="22" dur="500" fill="hold">
                                          <p:stCondLst>
                                            <p:cond delay="0"/>
                                          </p:stCondLst>
                                        </p:cTn>
                                        <p:tgtEl>
                                          <p:spTgt spid="4"/>
                                        </p:tgtEl>
                                        <p:attrNameLst>
                                          <p:attrName>ppt_x</p:attrName>
                                        </p:attrNameLst>
                                      </p:cBhvr>
                                      <p:tavLst>
                                        <p:tav tm="0">
                                          <p:val>
                                            <p:strVal val="ppt_x"/>
                                          </p:val>
                                        </p:tav>
                                        <p:tav tm="100000">
                                          <p:val>
                                            <p:fltVal val="0.40712"/>
                                          </p:val>
                                        </p:tav>
                                      </p:tavLst>
                                    </p:anim>
                                    <p:anim calcmode="lin" valueType="num">
                                      <p:cBhvr additive="base">
                                        <p:cTn id="23" dur="500" fill="hold">
                                          <p:stCondLst>
                                            <p:cond delay="0"/>
                                          </p:stCondLst>
                                        </p:cTn>
                                        <p:tgtEl>
                                          <p:spTgt spid="4"/>
                                        </p:tgtEl>
                                        <p:attrNameLst>
                                          <p:attrName>ppt_y</p:attrName>
                                        </p:attrNameLst>
                                      </p:cBhvr>
                                      <p:tavLst>
                                        <p:tav tm="0">
                                          <p:val>
                                            <p:strVal val="ppt_y"/>
                                          </p:val>
                                        </p:tav>
                                        <p:tav tm="100000">
                                          <p:val>
                                            <p:fltVal val="0.70376"/>
                                          </p:val>
                                        </p:tav>
                                      </p:tavLst>
                                    </p:anim>
                                    <p:anim calcmode="lin" valueType="num">
                                      <p:cBhvr additive="base">
                                        <p:cTn id="24"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25" dur="500" fill="hold">
                                          <p:stCondLst>
                                            <p:cond delay="0"/>
                                          </p:stCondLst>
                                        </p:cTn>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1.2"/>
                                          </p:val>
                                        </p:tav>
                                      </p:tavLst>
                                    </p:anim>
                                    <p:anim calcmode="lin" valueType="num">
                                      <p:cBhvr>
                                        <p:cTn id="31" dur="500" fill="hold"/>
                                        <p:tgtEl>
                                          <p:spTgt spid="18"/>
                                        </p:tgtEl>
                                        <p:attrNameLst>
                                          <p:attrName>ppt_h</p:attrName>
                                        </p:attrNameLst>
                                      </p:cBhvr>
                                      <p:tavLst>
                                        <p:tav tm="0">
                                          <p:val>
                                            <p:fltVal val="0"/>
                                          </p:val>
                                        </p:tav>
                                        <p:tav tm="100000">
                                          <p:val>
                                            <p:strVal val="#ppt_h*1.2"/>
                                          </p:val>
                                        </p:tav>
                                      </p:tavLst>
                                    </p:anim>
                                    <p:animEffect transition="in" filter="fade">
                                      <p:cBhvr>
                                        <p:cTn id="32" dur="500"/>
                                        <p:tgtEl>
                                          <p:spTgt spid="18"/>
                                        </p:tgtEl>
                                      </p:cBhvr>
                                    </p:animEffect>
                                    <p:anim to="" calcmode="lin" valueType="num">
                                      <p:cBhvr>
                                        <p:cTn id="33" dur="500" fill="hold">
                                          <p:stCondLst>
                                            <p:cond delay="0"/>
                                          </p:stCondLst>
                                        </p:cTn>
                                        <p:tgtEl>
                                          <p:spTgt spid="18"/>
                                        </p:tgtEl>
                                        <p:attrNameLst>
                                          <p:attrName>ppt_x</p:attrName>
                                        </p:attrNameLst>
                                      </p:cBhvr>
                                      <p:tavLst>
                                        <p:tav tm="0">
                                          <p:val>
                                            <p:fltVal val="0.64909"/>
                                          </p:val>
                                        </p:tav>
                                        <p:tav tm="100000">
                                          <p:val>
                                            <p:fltVal val="0.64134"/>
                                          </p:val>
                                        </p:tav>
                                      </p:tavLst>
                                    </p:anim>
                                    <p:anim to="" calcmode="lin" valueType="num">
                                      <p:cBhvr>
                                        <p:cTn id="34" dur="500" fill="hold">
                                          <p:stCondLst>
                                            <p:cond delay="0"/>
                                          </p:stCondLst>
                                        </p:cTn>
                                        <p:tgtEl>
                                          <p:spTgt spid="18"/>
                                        </p:tgtEl>
                                        <p:attrNameLst>
                                          <p:attrName>ppt_y</p:attrName>
                                        </p:attrNameLst>
                                      </p:cBhvr>
                                      <p:tavLst>
                                        <p:tav tm="0">
                                          <p:val>
                                            <p:fltVal val="0.5"/>
                                          </p:val>
                                        </p:tav>
                                        <p:tav tm="100000">
                                          <p:val>
                                            <p:fltVal val="0.70376"/>
                                          </p:val>
                                        </p:tav>
                                      </p:tavLst>
                                    </p:anim>
                                  </p:childTnLst>
                                </p:cTn>
                              </p:par>
                              <p:par>
                                <p:cTn id="35" presetID="35" presetClass="path" presetSubtype="0" accel="50000" decel="50000" fill="hold" nodeType="withEffect">
                                  <p:stCondLst>
                                    <p:cond delay="0"/>
                                  </p:stCondLst>
                                  <p:childTnLst>
                                    <p:anim calcmode="lin" valueType="num">
                                      <p:cBhvr additive="base">
                                        <p:cTn id="36" dur="500" fill="hold">
                                          <p:stCondLst>
                                            <p:cond delay="0"/>
                                          </p:stCondLst>
                                        </p:cTn>
                                        <p:tgtEl>
                                          <p:spTgt spid="4"/>
                                        </p:tgtEl>
                                        <p:attrNameLst>
                                          <p:attrName>ppt_x</p:attrName>
                                        </p:attrNameLst>
                                      </p:cBhvr>
                                      <p:tavLst>
                                        <p:tav tm="0">
                                          <p:val>
                                            <p:strVal val="ppt_x"/>
                                          </p:val>
                                        </p:tav>
                                        <p:tav tm="100000">
                                          <p:val>
                                            <p:fltVal val="0.33553"/>
                                          </p:val>
                                        </p:tav>
                                      </p:tavLst>
                                    </p:anim>
                                    <p:anim calcmode="lin" valueType="num">
                                      <p:cBhvr additive="base">
                                        <p:cTn id="37" dur="500" fill="hold">
                                          <p:stCondLst>
                                            <p:cond delay="0"/>
                                          </p:stCondLst>
                                        </p:cTn>
                                        <p:tgtEl>
                                          <p:spTgt spid="4"/>
                                        </p:tgtEl>
                                        <p:attrNameLst>
                                          <p:attrName>ppt_y</p:attrName>
                                        </p:attrNameLst>
                                      </p:cBhvr>
                                      <p:tavLst>
                                        <p:tav tm="0">
                                          <p:val>
                                            <p:strVal val="ppt_y"/>
                                          </p:val>
                                        </p:tav>
                                        <p:tav tm="100000">
                                          <p:val>
                                            <p:fltVal val="0.70376"/>
                                          </p:val>
                                        </p:tav>
                                      </p:tavLst>
                                    </p:anim>
                                    <p:anim calcmode="lin" valueType="num">
                                      <p:cBhvr additive="base">
                                        <p:cTn id="38"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39"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40" presetID="35" presetClass="path" presetSubtype="0" accel="50000" decel="50000" fill="hold" nodeType="withEffect">
                                  <p:stCondLst>
                                    <p:cond delay="0"/>
                                  </p:stCondLst>
                                  <p:childTnLst>
                                    <p:anim calcmode="lin" valueType="num">
                                      <p:cBhvr additive="base">
                                        <p:cTn id="41" dur="500" fill="hold">
                                          <p:stCondLst>
                                            <p:cond delay="0"/>
                                          </p:stCondLst>
                                        </p:cTn>
                                        <p:tgtEl>
                                          <p:spTgt spid="12"/>
                                        </p:tgtEl>
                                        <p:attrNameLst>
                                          <p:attrName>ppt_x</p:attrName>
                                        </p:attrNameLst>
                                      </p:cBhvr>
                                      <p:tavLst>
                                        <p:tav tm="0">
                                          <p:val>
                                            <p:strVal val="ppt_x"/>
                                          </p:val>
                                        </p:tav>
                                        <p:tav tm="100000">
                                          <p:val>
                                            <p:fltVal val="0.48863"/>
                                          </p:val>
                                        </p:tav>
                                      </p:tavLst>
                                    </p:anim>
                                    <p:anim calcmode="lin" valueType="num">
                                      <p:cBhvr additive="base">
                                        <p:cTn id="42" dur="500" fill="hold">
                                          <p:stCondLst>
                                            <p:cond delay="0"/>
                                          </p:stCondLst>
                                        </p:cTn>
                                        <p:tgtEl>
                                          <p:spTgt spid="12"/>
                                        </p:tgtEl>
                                        <p:attrNameLst>
                                          <p:attrName>ppt_y</p:attrName>
                                        </p:attrNameLst>
                                      </p:cBhvr>
                                      <p:tavLst>
                                        <p:tav tm="0">
                                          <p:val>
                                            <p:strVal val="ppt_y"/>
                                          </p:val>
                                        </p:tav>
                                        <p:tav tm="100000">
                                          <p:val>
                                            <p:fltVal val="0.47769"/>
                                          </p:val>
                                        </p:tav>
                                      </p:tavLst>
                                    </p:anim>
                                    <p:anim calcmode="lin" valueType="num">
                                      <p:cBhvr additive="base">
                                        <p:cTn id="43"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additive="base">
                                        <p:cTn id="44" dur="50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1.2"/>
                                          </p:val>
                                        </p:tav>
                                      </p:tavLst>
                                    </p:anim>
                                    <p:anim calcmode="lin" valueType="num">
                                      <p:cBhvr>
                                        <p:cTn id="50" dur="500" fill="hold"/>
                                        <p:tgtEl>
                                          <p:spTgt spid="30"/>
                                        </p:tgtEl>
                                        <p:attrNameLst>
                                          <p:attrName>ppt_h</p:attrName>
                                        </p:attrNameLst>
                                      </p:cBhvr>
                                      <p:tavLst>
                                        <p:tav tm="0">
                                          <p:val>
                                            <p:fltVal val="0"/>
                                          </p:val>
                                        </p:tav>
                                        <p:tav tm="100000">
                                          <p:val>
                                            <p:strVal val="#ppt_h*1.2"/>
                                          </p:val>
                                        </p:tav>
                                      </p:tavLst>
                                    </p:anim>
                                    <p:animEffect transition="in" filter="fade">
                                      <p:cBhvr>
                                        <p:cTn id="51" dur="500"/>
                                        <p:tgtEl>
                                          <p:spTgt spid="30"/>
                                        </p:tgtEl>
                                      </p:cBhvr>
                                    </p:animEffect>
                                    <p:anim to="" calcmode="lin" valueType="num">
                                      <p:cBhvr>
                                        <p:cTn id="52" dur="500" fill="hold">
                                          <p:stCondLst>
                                            <p:cond delay="0"/>
                                          </p:stCondLst>
                                        </p:cTn>
                                        <p:tgtEl>
                                          <p:spTgt spid="30"/>
                                        </p:tgtEl>
                                        <p:attrNameLst>
                                          <p:attrName>ppt_x</p:attrName>
                                        </p:attrNameLst>
                                      </p:cBhvr>
                                      <p:tavLst>
                                        <p:tav tm="0">
                                          <p:val>
                                            <p:fltVal val="0.64909"/>
                                          </p:val>
                                        </p:tav>
                                        <p:tav tm="100000">
                                          <p:val>
                                            <p:fltVal val="0.7203"/>
                                          </p:val>
                                        </p:tav>
                                      </p:tavLst>
                                    </p:anim>
                                    <p:anim to="" calcmode="lin" valueType="num">
                                      <p:cBhvr>
                                        <p:cTn id="53" dur="500" fill="hold">
                                          <p:stCondLst>
                                            <p:cond delay="0"/>
                                          </p:stCondLst>
                                        </p:cTn>
                                        <p:tgtEl>
                                          <p:spTgt spid="30"/>
                                        </p:tgtEl>
                                        <p:attrNameLst>
                                          <p:attrName>ppt_y</p:attrName>
                                        </p:attrNameLst>
                                      </p:cBhvr>
                                      <p:tavLst>
                                        <p:tav tm="0">
                                          <p:val>
                                            <p:fltVal val="0.5"/>
                                          </p:val>
                                        </p:tav>
                                        <p:tav tm="100000">
                                          <p:val>
                                            <p:fltVal val="0.47769"/>
                                          </p:val>
                                        </p:tav>
                                      </p:tavLst>
                                    </p:anim>
                                  </p:childTnLst>
                                </p:cTn>
                              </p:par>
                              <p:par>
                                <p:cTn id="54" presetID="35" presetClass="path" presetSubtype="0" accel="50000" decel="50000" fill="hold" nodeType="withEffect">
                                  <p:stCondLst>
                                    <p:cond delay="0"/>
                                  </p:stCondLst>
                                  <p:childTnLst>
                                    <p:anim calcmode="lin" valueType="num">
                                      <p:cBhvr additive="base">
                                        <p:cTn id="55" dur="500" fill="hold">
                                          <p:stCondLst>
                                            <p:cond delay="0"/>
                                          </p:stCondLst>
                                        </p:cTn>
                                        <p:tgtEl>
                                          <p:spTgt spid="4"/>
                                        </p:tgtEl>
                                        <p:attrNameLst>
                                          <p:attrName>ppt_x</p:attrName>
                                        </p:attrNameLst>
                                      </p:cBhvr>
                                      <p:tavLst>
                                        <p:tav tm="0">
                                          <p:val>
                                            <p:strVal val="ppt_x"/>
                                          </p:val>
                                        </p:tav>
                                        <p:tav tm="100000">
                                          <p:val>
                                            <p:fltVal val="0.26004"/>
                                          </p:val>
                                        </p:tav>
                                      </p:tavLst>
                                    </p:anim>
                                    <p:anim calcmode="lin" valueType="num">
                                      <p:cBhvr additive="base">
                                        <p:cTn id="56" dur="500" fill="hold">
                                          <p:stCondLst>
                                            <p:cond delay="0"/>
                                          </p:stCondLst>
                                        </p:cTn>
                                        <p:tgtEl>
                                          <p:spTgt spid="4"/>
                                        </p:tgtEl>
                                        <p:attrNameLst>
                                          <p:attrName>ppt_y</p:attrName>
                                        </p:attrNameLst>
                                      </p:cBhvr>
                                      <p:tavLst>
                                        <p:tav tm="0">
                                          <p:val>
                                            <p:strVal val="ppt_y"/>
                                          </p:val>
                                        </p:tav>
                                        <p:tav tm="100000">
                                          <p:val>
                                            <p:fltVal val="0.70497"/>
                                          </p:val>
                                        </p:tav>
                                      </p:tavLst>
                                    </p:anim>
                                    <p:anim calcmode="lin" valueType="num">
                                      <p:cBhvr additive="base">
                                        <p:cTn id="57"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58"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59" presetID="35" presetClass="path" presetSubtype="0" accel="50000" decel="50000" fill="hold" nodeType="withEffect">
                                  <p:stCondLst>
                                    <p:cond delay="0"/>
                                  </p:stCondLst>
                                  <p:childTnLst>
                                    <p:anim calcmode="lin" valueType="num">
                                      <p:cBhvr additive="base">
                                        <p:cTn id="60" dur="500" fill="hold">
                                          <p:stCondLst>
                                            <p:cond delay="0"/>
                                          </p:stCondLst>
                                        </p:cTn>
                                        <p:tgtEl>
                                          <p:spTgt spid="12"/>
                                        </p:tgtEl>
                                        <p:attrNameLst>
                                          <p:attrName>ppt_x</p:attrName>
                                        </p:attrNameLst>
                                      </p:cBhvr>
                                      <p:tavLst>
                                        <p:tav tm="0">
                                          <p:val>
                                            <p:strVal val="ppt_x"/>
                                          </p:val>
                                        </p:tav>
                                        <p:tav tm="100000">
                                          <p:val>
                                            <p:fltVal val="0.41314"/>
                                          </p:val>
                                        </p:tav>
                                      </p:tavLst>
                                    </p:anim>
                                    <p:anim calcmode="lin" valueType="num">
                                      <p:cBhvr additive="base">
                                        <p:cTn id="61" dur="500" fill="hold">
                                          <p:stCondLst>
                                            <p:cond delay="0"/>
                                          </p:stCondLst>
                                        </p:cTn>
                                        <p:tgtEl>
                                          <p:spTgt spid="12"/>
                                        </p:tgtEl>
                                        <p:attrNameLst>
                                          <p:attrName>ppt_y</p:attrName>
                                        </p:attrNameLst>
                                      </p:cBhvr>
                                      <p:tavLst>
                                        <p:tav tm="0">
                                          <p:val>
                                            <p:strVal val="ppt_y"/>
                                          </p:val>
                                        </p:tav>
                                        <p:tav tm="100000">
                                          <p:val>
                                            <p:fltVal val="0.4789"/>
                                          </p:val>
                                        </p:tav>
                                      </p:tavLst>
                                    </p:anim>
                                    <p:anim calcmode="lin" valueType="num">
                                      <p:cBhvr additive="base">
                                        <p:cTn id="62"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additive="base">
                                        <p:cTn id="63" dur="500" fill="hold">
                                          <p:stCondLst>
                                            <p:cond delay="0"/>
                                          </p:stCondLst>
                                        </p:cTn>
                                        <p:tgtEl>
                                          <p:spTgt spid="12"/>
                                        </p:tgtEl>
                                        <p:attrNameLst>
                                          <p:attrName>ppt_h</p:attrName>
                                        </p:attrNameLst>
                                      </p:cBhvr>
                                      <p:tavLst>
                                        <p:tav tm="0">
                                          <p:val>
                                            <p:strVal val="ppt_h"/>
                                          </p:val>
                                        </p:tav>
                                        <p:tav tm="100000">
                                          <p:val>
                                            <p:strVal val="#ppt_h"/>
                                          </p:val>
                                        </p:tav>
                                      </p:tavLst>
                                    </p:anim>
                                  </p:childTnLst>
                                </p:cTn>
                              </p:par>
                              <p:par>
                                <p:cTn id="64" presetID="35" presetClass="path" presetSubtype="0" accel="50000" decel="50000" fill="hold" nodeType="withEffect">
                                  <p:stCondLst>
                                    <p:cond delay="0"/>
                                  </p:stCondLst>
                                  <p:childTnLst>
                                    <p:anim calcmode="lin" valueType="num">
                                      <p:cBhvr additive="base">
                                        <p:cTn id="65" dur="500" fill="hold">
                                          <p:stCondLst>
                                            <p:cond delay="0"/>
                                          </p:stCondLst>
                                        </p:cTn>
                                        <p:tgtEl>
                                          <p:spTgt spid="18"/>
                                        </p:tgtEl>
                                        <p:attrNameLst>
                                          <p:attrName>ppt_x</p:attrName>
                                        </p:attrNameLst>
                                      </p:cBhvr>
                                      <p:tavLst>
                                        <p:tav tm="0">
                                          <p:val>
                                            <p:strVal val="ppt_x"/>
                                          </p:val>
                                        </p:tav>
                                        <p:tav tm="100000">
                                          <p:val>
                                            <p:fltVal val="0.56585"/>
                                          </p:val>
                                        </p:tav>
                                      </p:tavLst>
                                    </p:anim>
                                    <p:anim calcmode="lin" valueType="num">
                                      <p:cBhvr additive="base">
                                        <p:cTn id="66" dur="500" fill="hold">
                                          <p:stCondLst>
                                            <p:cond delay="0"/>
                                          </p:stCondLst>
                                        </p:cTn>
                                        <p:tgtEl>
                                          <p:spTgt spid="18"/>
                                        </p:tgtEl>
                                        <p:attrNameLst>
                                          <p:attrName>ppt_y</p:attrName>
                                        </p:attrNameLst>
                                      </p:cBhvr>
                                      <p:tavLst>
                                        <p:tav tm="0">
                                          <p:val>
                                            <p:strVal val="ppt_y"/>
                                          </p:val>
                                        </p:tav>
                                        <p:tav tm="100000">
                                          <p:val>
                                            <p:fltVal val="0.70497"/>
                                          </p:val>
                                        </p:tav>
                                      </p:tavLst>
                                    </p:anim>
                                    <p:anim calcmode="lin" valueType="num">
                                      <p:cBhvr additive="base">
                                        <p:cTn id="67"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68" dur="500" fill="hold">
                                          <p:stCondLst>
                                            <p:cond delay="0"/>
                                          </p:stCondLst>
                                        </p:cTn>
                                        <p:tgtEl>
                                          <p:spTgt spid="18"/>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1.2"/>
                                          </p:val>
                                        </p:tav>
                                      </p:tavLst>
                                    </p:anim>
                                    <p:anim calcmode="lin" valueType="num">
                                      <p:cBhvr>
                                        <p:cTn id="74" dur="500" fill="hold"/>
                                        <p:tgtEl>
                                          <p:spTgt spid="24"/>
                                        </p:tgtEl>
                                        <p:attrNameLst>
                                          <p:attrName>ppt_h</p:attrName>
                                        </p:attrNameLst>
                                      </p:cBhvr>
                                      <p:tavLst>
                                        <p:tav tm="0">
                                          <p:val>
                                            <p:fltVal val="0"/>
                                          </p:val>
                                        </p:tav>
                                        <p:tav tm="100000">
                                          <p:val>
                                            <p:strVal val="#ppt_h*1.2"/>
                                          </p:val>
                                        </p:tav>
                                      </p:tavLst>
                                    </p:anim>
                                    <p:animEffect transition="in" filter="fade">
                                      <p:cBhvr>
                                        <p:cTn id="75" dur="500"/>
                                        <p:tgtEl>
                                          <p:spTgt spid="24"/>
                                        </p:tgtEl>
                                      </p:cBhvr>
                                    </p:animEffect>
                                    <p:anim to="" calcmode="lin" valueType="num">
                                      <p:cBhvr>
                                        <p:cTn id="76" dur="500" fill="hold">
                                          <p:stCondLst>
                                            <p:cond delay="0"/>
                                          </p:stCondLst>
                                        </p:cTn>
                                        <p:tgtEl>
                                          <p:spTgt spid="24"/>
                                        </p:tgtEl>
                                        <p:attrNameLst>
                                          <p:attrName>ppt_x</p:attrName>
                                        </p:attrNameLst>
                                      </p:cBhvr>
                                      <p:tavLst>
                                        <p:tav tm="0">
                                          <p:val>
                                            <p:fltVal val="0.64909"/>
                                          </p:val>
                                        </p:tav>
                                        <p:tav tm="100000">
                                          <p:val>
                                            <p:fltVal val="0.801"/>
                                          </p:val>
                                        </p:tav>
                                      </p:tavLst>
                                    </p:anim>
                                    <p:anim to="" calcmode="lin" valueType="num">
                                      <p:cBhvr>
                                        <p:cTn id="77" dur="500" fill="hold">
                                          <p:stCondLst>
                                            <p:cond delay="0"/>
                                          </p:stCondLst>
                                        </p:cTn>
                                        <p:tgtEl>
                                          <p:spTgt spid="24"/>
                                        </p:tgtEl>
                                        <p:attrNameLst>
                                          <p:attrName>ppt_y</p:attrName>
                                        </p:attrNameLst>
                                      </p:cBhvr>
                                      <p:tavLst>
                                        <p:tav tm="0">
                                          <p:val>
                                            <p:fltVal val="0.5"/>
                                          </p:val>
                                        </p:tav>
                                        <p:tav tm="100000">
                                          <p:val>
                                            <p:fltVal val="0.70497"/>
                                          </p:val>
                                        </p:tav>
                                      </p:tavLst>
                                    </p:anim>
                                  </p:childTnLst>
                                </p:cTn>
                              </p:par>
                              <p:par>
                                <p:cTn id="78" presetID="35" presetClass="path" presetSubtype="0" accel="50000" decel="50000" fill="hold" nodeType="withEffect">
                                  <p:stCondLst>
                                    <p:cond delay="0"/>
                                  </p:stCondLst>
                                  <p:childTnLst>
                                    <p:anim calcmode="lin" valueType="num">
                                      <p:cBhvr additive="base">
                                        <p:cTn id="79" dur="500" fill="hold">
                                          <p:stCondLst>
                                            <p:cond delay="0"/>
                                          </p:stCondLst>
                                        </p:cTn>
                                        <p:tgtEl>
                                          <p:spTgt spid="4"/>
                                        </p:tgtEl>
                                        <p:attrNameLst>
                                          <p:attrName>ppt_x</p:attrName>
                                        </p:attrNameLst>
                                      </p:cBhvr>
                                      <p:tavLst>
                                        <p:tav tm="0">
                                          <p:val>
                                            <p:strVal val="ppt_x"/>
                                          </p:val>
                                        </p:tav>
                                        <p:tav tm="100000">
                                          <p:val>
                                            <p:fltVal val="0.18853"/>
                                          </p:val>
                                        </p:tav>
                                      </p:tavLst>
                                    </p:anim>
                                    <p:anim calcmode="lin" valueType="num">
                                      <p:cBhvr additive="base">
                                        <p:cTn id="80" dur="500" fill="hold">
                                          <p:stCondLst>
                                            <p:cond delay="0"/>
                                          </p:stCondLst>
                                        </p:cTn>
                                        <p:tgtEl>
                                          <p:spTgt spid="4"/>
                                        </p:tgtEl>
                                        <p:attrNameLst>
                                          <p:attrName>ppt_y</p:attrName>
                                        </p:attrNameLst>
                                      </p:cBhvr>
                                      <p:tavLst>
                                        <p:tav tm="0">
                                          <p:val>
                                            <p:strVal val="ppt_y"/>
                                          </p:val>
                                        </p:tav>
                                        <p:tav tm="100000">
                                          <p:val>
                                            <p:fltVal val="0.70497"/>
                                          </p:val>
                                        </p:tav>
                                      </p:tavLst>
                                    </p:anim>
                                    <p:anim calcmode="lin" valueType="num">
                                      <p:cBhvr additive="base">
                                        <p:cTn id="81"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82"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83" presetID="35" presetClass="path" presetSubtype="0" accel="50000" decel="50000" fill="hold" nodeType="withEffect">
                                  <p:stCondLst>
                                    <p:cond delay="0"/>
                                  </p:stCondLst>
                                  <p:childTnLst>
                                    <p:anim calcmode="lin" valueType="num">
                                      <p:cBhvr additive="base">
                                        <p:cTn id="84" dur="500" fill="hold">
                                          <p:stCondLst>
                                            <p:cond delay="0"/>
                                          </p:stCondLst>
                                        </p:cTn>
                                        <p:tgtEl>
                                          <p:spTgt spid="12"/>
                                        </p:tgtEl>
                                        <p:attrNameLst>
                                          <p:attrName>ppt_x</p:attrName>
                                        </p:attrNameLst>
                                      </p:cBhvr>
                                      <p:tavLst>
                                        <p:tav tm="0">
                                          <p:val>
                                            <p:strVal val="ppt_x"/>
                                          </p:val>
                                        </p:tav>
                                        <p:tav tm="100000">
                                          <p:val>
                                            <p:fltVal val="0.34163"/>
                                          </p:val>
                                        </p:tav>
                                      </p:tavLst>
                                    </p:anim>
                                    <p:anim calcmode="lin" valueType="num">
                                      <p:cBhvr additive="base">
                                        <p:cTn id="85" dur="500" fill="hold">
                                          <p:stCondLst>
                                            <p:cond delay="0"/>
                                          </p:stCondLst>
                                        </p:cTn>
                                        <p:tgtEl>
                                          <p:spTgt spid="12"/>
                                        </p:tgtEl>
                                        <p:attrNameLst>
                                          <p:attrName>ppt_y</p:attrName>
                                        </p:attrNameLst>
                                      </p:cBhvr>
                                      <p:tavLst>
                                        <p:tav tm="0">
                                          <p:val>
                                            <p:strVal val="ppt_y"/>
                                          </p:val>
                                        </p:tav>
                                        <p:tav tm="100000">
                                          <p:val>
                                            <p:fltVal val="0.4789"/>
                                          </p:val>
                                        </p:tav>
                                      </p:tavLst>
                                    </p:anim>
                                    <p:anim calcmode="lin" valueType="num">
                                      <p:cBhvr additive="base">
                                        <p:cTn id="86"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additive="base">
                                        <p:cTn id="87" dur="500" fill="hold">
                                          <p:stCondLst>
                                            <p:cond delay="0"/>
                                          </p:stCondLst>
                                        </p:cTn>
                                        <p:tgtEl>
                                          <p:spTgt spid="12"/>
                                        </p:tgtEl>
                                        <p:attrNameLst>
                                          <p:attrName>ppt_h</p:attrName>
                                        </p:attrNameLst>
                                      </p:cBhvr>
                                      <p:tavLst>
                                        <p:tav tm="0">
                                          <p:val>
                                            <p:strVal val="ppt_h"/>
                                          </p:val>
                                        </p:tav>
                                        <p:tav tm="100000">
                                          <p:val>
                                            <p:strVal val="#ppt_h"/>
                                          </p:val>
                                        </p:tav>
                                      </p:tavLst>
                                    </p:anim>
                                  </p:childTnLst>
                                </p:cTn>
                              </p:par>
                              <p:par>
                                <p:cTn id="88" presetID="35" presetClass="path" presetSubtype="0" accel="50000" decel="50000" fill="hold" nodeType="withEffect">
                                  <p:stCondLst>
                                    <p:cond delay="0"/>
                                  </p:stCondLst>
                                  <p:childTnLst>
                                    <p:anim calcmode="lin" valueType="num">
                                      <p:cBhvr additive="base">
                                        <p:cTn id="89" dur="500" fill="hold">
                                          <p:stCondLst>
                                            <p:cond delay="0"/>
                                          </p:stCondLst>
                                        </p:cTn>
                                        <p:tgtEl>
                                          <p:spTgt spid="18"/>
                                        </p:tgtEl>
                                        <p:attrNameLst>
                                          <p:attrName>ppt_x</p:attrName>
                                        </p:attrNameLst>
                                      </p:cBhvr>
                                      <p:tavLst>
                                        <p:tav tm="0">
                                          <p:val>
                                            <p:strVal val="ppt_x"/>
                                          </p:val>
                                        </p:tav>
                                        <p:tav tm="100000">
                                          <p:val>
                                            <p:fltVal val="0.49434"/>
                                          </p:val>
                                        </p:tav>
                                      </p:tavLst>
                                    </p:anim>
                                    <p:anim calcmode="lin" valueType="num">
                                      <p:cBhvr additive="base">
                                        <p:cTn id="90" dur="500" fill="hold">
                                          <p:stCondLst>
                                            <p:cond delay="0"/>
                                          </p:stCondLst>
                                        </p:cTn>
                                        <p:tgtEl>
                                          <p:spTgt spid="18"/>
                                        </p:tgtEl>
                                        <p:attrNameLst>
                                          <p:attrName>ppt_y</p:attrName>
                                        </p:attrNameLst>
                                      </p:cBhvr>
                                      <p:tavLst>
                                        <p:tav tm="0">
                                          <p:val>
                                            <p:strVal val="ppt_y"/>
                                          </p:val>
                                        </p:tav>
                                        <p:tav tm="100000">
                                          <p:val>
                                            <p:fltVal val="0.70497"/>
                                          </p:val>
                                        </p:tav>
                                      </p:tavLst>
                                    </p:anim>
                                    <p:anim calcmode="lin" valueType="num">
                                      <p:cBhvr additive="base">
                                        <p:cTn id="91"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92" dur="500" fill="hold">
                                          <p:stCondLst>
                                            <p:cond delay="0"/>
                                          </p:stCondLst>
                                        </p:cTn>
                                        <p:tgtEl>
                                          <p:spTgt spid="18"/>
                                        </p:tgtEl>
                                        <p:attrNameLst>
                                          <p:attrName>ppt_h</p:attrName>
                                        </p:attrNameLst>
                                      </p:cBhvr>
                                      <p:tavLst>
                                        <p:tav tm="0">
                                          <p:val>
                                            <p:strVal val="ppt_h"/>
                                          </p:val>
                                        </p:tav>
                                        <p:tav tm="100000">
                                          <p:val>
                                            <p:strVal val="#ppt_h"/>
                                          </p:val>
                                        </p:tav>
                                      </p:tavLst>
                                    </p:anim>
                                  </p:childTnLst>
                                </p:cTn>
                              </p:par>
                              <p:par>
                                <p:cTn id="93" presetID="35" presetClass="path" presetSubtype="0" accel="50000" decel="50000" fill="hold" nodeType="withEffect">
                                  <p:stCondLst>
                                    <p:cond delay="0"/>
                                  </p:stCondLst>
                                  <p:childTnLst>
                                    <p:anim calcmode="lin" valueType="num">
                                      <p:cBhvr additive="base">
                                        <p:cTn id="94" dur="500" fill="hold">
                                          <p:stCondLst>
                                            <p:cond delay="0"/>
                                          </p:stCondLst>
                                        </p:cTn>
                                        <p:tgtEl>
                                          <p:spTgt spid="30"/>
                                        </p:tgtEl>
                                        <p:attrNameLst>
                                          <p:attrName>ppt_x</p:attrName>
                                        </p:attrNameLst>
                                      </p:cBhvr>
                                      <p:tavLst>
                                        <p:tav tm="0">
                                          <p:val>
                                            <p:strVal val="ppt_x"/>
                                          </p:val>
                                        </p:tav>
                                        <p:tav tm="100000">
                                          <p:val>
                                            <p:fltVal val="0.64879"/>
                                          </p:val>
                                        </p:tav>
                                      </p:tavLst>
                                    </p:anim>
                                    <p:anim calcmode="lin" valueType="num">
                                      <p:cBhvr additive="base">
                                        <p:cTn id="95" dur="500" fill="hold">
                                          <p:stCondLst>
                                            <p:cond delay="0"/>
                                          </p:stCondLst>
                                        </p:cTn>
                                        <p:tgtEl>
                                          <p:spTgt spid="30"/>
                                        </p:tgtEl>
                                        <p:attrNameLst>
                                          <p:attrName>ppt_y</p:attrName>
                                        </p:attrNameLst>
                                      </p:cBhvr>
                                      <p:tavLst>
                                        <p:tav tm="0">
                                          <p:val>
                                            <p:strVal val="ppt_y"/>
                                          </p:val>
                                        </p:tav>
                                        <p:tav tm="100000">
                                          <p:val>
                                            <p:fltVal val="0.47769"/>
                                          </p:val>
                                        </p:tav>
                                      </p:tavLst>
                                    </p:anim>
                                    <p:anim calcmode="lin" valueType="num">
                                      <p:cBhvr additive="base">
                                        <p:cTn id="96" dur="500" fill="hold">
                                          <p:stCondLst>
                                            <p:cond delay="0"/>
                                          </p:stCondLst>
                                        </p:cTn>
                                        <p:tgtEl>
                                          <p:spTgt spid="30"/>
                                        </p:tgtEl>
                                        <p:attrNameLst>
                                          <p:attrName>ppt_w</p:attrName>
                                        </p:attrNameLst>
                                      </p:cBhvr>
                                      <p:tavLst>
                                        <p:tav tm="0">
                                          <p:val>
                                            <p:strVal val="ppt_w"/>
                                          </p:val>
                                        </p:tav>
                                        <p:tav tm="100000">
                                          <p:val>
                                            <p:strVal val="#ppt_w"/>
                                          </p:val>
                                        </p:tav>
                                      </p:tavLst>
                                    </p:anim>
                                    <p:anim calcmode="lin" valueType="num">
                                      <p:cBhvr additive="base">
                                        <p:cTn id="97" dur="500" fill="hold">
                                          <p:stCondLst>
                                            <p:cond delay="0"/>
                                          </p:stCondLst>
                                        </p:cTn>
                                        <p:tgtEl>
                                          <p:spTgt spid="30"/>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500" fill="hold"/>
                                        <p:tgtEl>
                                          <p:spTgt spid="36"/>
                                        </p:tgtEl>
                                        <p:attrNameLst>
                                          <p:attrName>ppt_w</p:attrName>
                                        </p:attrNameLst>
                                      </p:cBhvr>
                                      <p:tavLst>
                                        <p:tav tm="0">
                                          <p:val>
                                            <p:fltVal val="0"/>
                                          </p:val>
                                        </p:tav>
                                        <p:tav tm="100000">
                                          <p:val>
                                            <p:strVal val="#ppt_w*1.2"/>
                                          </p:val>
                                        </p:tav>
                                      </p:tavLst>
                                    </p:anim>
                                    <p:anim calcmode="lin" valueType="num">
                                      <p:cBhvr>
                                        <p:cTn id="103" dur="500" fill="hold"/>
                                        <p:tgtEl>
                                          <p:spTgt spid="36"/>
                                        </p:tgtEl>
                                        <p:attrNameLst>
                                          <p:attrName>ppt_h</p:attrName>
                                        </p:attrNameLst>
                                      </p:cBhvr>
                                      <p:tavLst>
                                        <p:tav tm="0">
                                          <p:val>
                                            <p:fltVal val="0"/>
                                          </p:val>
                                        </p:tav>
                                        <p:tav tm="100000">
                                          <p:val>
                                            <p:strVal val="#ppt_h*1.2"/>
                                          </p:val>
                                        </p:tav>
                                      </p:tavLst>
                                    </p:anim>
                                    <p:animEffect transition="in" filter="fade">
                                      <p:cBhvr>
                                        <p:cTn id="104" dur="500"/>
                                        <p:tgtEl>
                                          <p:spTgt spid="36"/>
                                        </p:tgtEl>
                                      </p:cBhvr>
                                    </p:animEffect>
                                    <p:anim to="" calcmode="lin" valueType="num">
                                      <p:cBhvr>
                                        <p:cTn id="105" dur="500" fill="hold">
                                          <p:stCondLst>
                                            <p:cond delay="0"/>
                                          </p:stCondLst>
                                        </p:cTn>
                                        <p:tgtEl>
                                          <p:spTgt spid="36"/>
                                        </p:tgtEl>
                                        <p:attrNameLst>
                                          <p:attrName>ppt_x</p:attrName>
                                        </p:attrNameLst>
                                      </p:cBhvr>
                                      <p:tavLst>
                                        <p:tav tm="0">
                                          <p:val>
                                            <p:fltVal val="0.64909"/>
                                          </p:val>
                                        </p:tav>
                                        <p:tav tm="100000">
                                          <p:val>
                                            <p:fltVal val="0.88335"/>
                                          </p:val>
                                        </p:tav>
                                      </p:tavLst>
                                    </p:anim>
                                    <p:anim to="" calcmode="lin" valueType="num">
                                      <p:cBhvr>
                                        <p:cTn id="106" dur="500" fill="hold">
                                          <p:stCondLst>
                                            <p:cond delay="0"/>
                                          </p:stCondLst>
                                        </p:cTn>
                                        <p:tgtEl>
                                          <p:spTgt spid="36"/>
                                        </p:tgtEl>
                                        <p:attrNameLst>
                                          <p:attrName>ppt_y</p:attrName>
                                        </p:attrNameLst>
                                      </p:cBhvr>
                                      <p:tavLst>
                                        <p:tav tm="0">
                                          <p:val>
                                            <p:fltVal val="0.5"/>
                                          </p:val>
                                        </p:tav>
                                        <p:tav tm="100000">
                                          <p:val>
                                            <p:fltVal val="0.50149"/>
                                          </p:val>
                                        </p:tav>
                                      </p:tavLst>
                                    </p:anim>
                                  </p:childTnLst>
                                </p:cTn>
                              </p:par>
                              <p:par>
                                <p:cTn id="107" presetID="35" presetClass="path" presetSubtype="0" accel="50000" decel="50000" fill="hold" nodeType="withEffect">
                                  <p:stCondLst>
                                    <p:cond delay="0"/>
                                  </p:stCondLst>
                                  <p:childTnLst>
                                    <p:anim calcmode="lin" valueType="num">
                                      <p:cBhvr additive="base">
                                        <p:cTn id="108" dur="500" fill="hold">
                                          <p:stCondLst>
                                            <p:cond delay="0"/>
                                          </p:stCondLst>
                                        </p:cTn>
                                        <p:tgtEl>
                                          <p:spTgt spid="4"/>
                                        </p:tgtEl>
                                        <p:attrNameLst>
                                          <p:attrName>ppt_x</p:attrName>
                                        </p:attrNameLst>
                                      </p:cBhvr>
                                      <p:tavLst>
                                        <p:tav tm="0">
                                          <p:val>
                                            <p:strVal val="ppt_x"/>
                                          </p:val>
                                        </p:tav>
                                        <p:tav tm="100000">
                                          <p:val>
                                            <p:fltVal val="0.11602"/>
                                          </p:val>
                                        </p:tav>
                                      </p:tavLst>
                                    </p:anim>
                                    <p:anim calcmode="lin" valueType="num">
                                      <p:cBhvr additive="base">
                                        <p:cTn id="109" dur="500" fill="hold">
                                          <p:stCondLst>
                                            <p:cond delay="0"/>
                                          </p:stCondLst>
                                        </p:cTn>
                                        <p:tgtEl>
                                          <p:spTgt spid="4"/>
                                        </p:tgtEl>
                                        <p:attrNameLst>
                                          <p:attrName>ppt_y</p:attrName>
                                        </p:attrNameLst>
                                      </p:cBhvr>
                                      <p:tavLst>
                                        <p:tav tm="0">
                                          <p:val>
                                            <p:strVal val="ppt_y"/>
                                          </p:val>
                                        </p:tav>
                                        <p:tav tm="100000">
                                          <p:val>
                                            <p:fltVal val="0.70497"/>
                                          </p:val>
                                        </p:tav>
                                      </p:tavLst>
                                    </p:anim>
                                    <p:anim calcmode="lin" valueType="num">
                                      <p:cBhvr additive="base">
                                        <p:cTn id="110" dur="500" fill="hold">
                                          <p:stCondLst>
                                            <p:cond delay="0"/>
                                          </p:stCondLst>
                                        </p:cTn>
                                        <p:tgtEl>
                                          <p:spTgt spid="4"/>
                                        </p:tgtEl>
                                        <p:attrNameLst>
                                          <p:attrName>ppt_w</p:attrName>
                                        </p:attrNameLst>
                                      </p:cBhvr>
                                      <p:tavLst>
                                        <p:tav tm="0">
                                          <p:val>
                                            <p:strVal val="ppt_w"/>
                                          </p:val>
                                        </p:tav>
                                        <p:tav tm="100000">
                                          <p:val>
                                            <p:strVal val="#ppt_w"/>
                                          </p:val>
                                        </p:tav>
                                      </p:tavLst>
                                    </p:anim>
                                    <p:anim calcmode="lin" valueType="num">
                                      <p:cBhvr additive="base">
                                        <p:cTn id="111" dur="500" fill="hold">
                                          <p:stCondLst>
                                            <p:cond delay="0"/>
                                          </p:stCondLst>
                                        </p:cTn>
                                        <p:tgtEl>
                                          <p:spTgt spid="4"/>
                                        </p:tgtEl>
                                        <p:attrNameLst>
                                          <p:attrName>ppt_h</p:attrName>
                                        </p:attrNameLst>
                                      </p:cBhvr>
                                      <p:tavLst>
                                        <p:tav tm="0">
                                          <p:val>
                                            <p:strVal val="ppt_h"/>
                                          </p:val>
                                        </p:tav>
                                        <p:tav tm="100000">
                                          <p:val>
                                            <p:strVal val="#ppt_h"/>
                                          </p:val>
                                        </p:tav>
                                      </p:tavLst>
                                    </p:anim>
                                  </p:childTnLst>
                                </p:cTn>
                              </p:par>
                              <p:par>
                                <p:cTn id="112" presetID="35" presetClass="path" presetSubtype="0" accel="50000" decel="50000" fill="hold" nodeType="withEffect">
                                  <p:stCondLst>
                                    <p:cond delay="0"/>
                                  </p:stCondLst>
                                  <p:childTnLst>
                                    <p:anim calcmode="lin" valueType="num">
                                      <p:cBhvr additive="base">
                                        <p:cTn id="113" dur="500" fill="hold">
                                          <p:stCondLst>
                                            <p:cond delay="0"/>
                                          </p:stCondLst>
                                        </p:cTn>
                                        <p:tgtEl>
                                          <p:spTgt spid="12"/>
                                        </p:tgtEl>
                                        <p:attrNameLst>
                                          <p:attrName>ppt_x</p:attrName>
                                        </p:attrNameLst>
                                      </p:cBhvr>
                                      <p:tavLst>
                                        <p:tav tm="0">
                                          <p:val>
                                            <p:strVal val="ppt_x"/>
                                          </p:val>
                                        </p:tav>
                                        <p:tav tm="100000">
                                          <p:val>
                                            <p:fltVal val="0.26912"/>
                                          </p:val>
                                        </p:tav>
                                      </p:tavLst>
                                    </p:anim>
                                    <p:anim calcmode="lin" valueType="num">
                                      <p:cBhvr additive="base">
                                        <p:cTn id="114" dur="500" fill="hold">
                                          <p:stCondLst>
                                            <p:cond delay="0"/>
                                          </p:stCondLst>
                                        </p:cTn>
                                        <p:tgtEl>
                                          <p:spTgt spid="12"/>
                                        </p:tgtEl>
                                        <p:attrNameLst>
                                          <p:attrName>ppt_y</p:attrName>
                                        </p:attrNameLst>
                                      </p:cBhvr>
                                      <p:tavLst>
                                        <p:tav tm="0">
                                          <p:val>
                                            <p:strVal val="ppt_y"/>
                                          </p:val>
                                        </p:tav>
                                        <p:tav tm="100000">
                                          <p:val>
                                            <p:fltVal val="0.4789"/>
                                          </p:val>
                                        </p:tav>
                                      </p:tavLst>
                                    </p:anim>
                                    <p:anim calcmode="lin" valueType="num">
                                      <p:cBhvr additive="base">
                                        <p:cTn id="115"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additive="base">
                                        <p:cTn id="116" dur="500" fill="hold">
                                          <p:stCondLst>
                                            <p:cond delay="0"/>
                                          </p:stCondLst>
                                        </p:cTn>
                                        <p:tgtEl>
                                          <p:spTgt spid="12"/>
                                        </p:tgtEl>
                                        <p:attrNameLst>
                                          <p:attrName>ppt_h</p:attrName>
                                        </p:attrNameLst>
                                      </p:cBhvr>
                                      <p:tavLst>
                                        <p:tav tm="0">
                                          <p:val>
                                            <p:strVal val="ppt_h"/>
                                          </p:val>
                                        </p:tav>
                                        <p:tav tm="100000">
                                          <p:val>
                                            <p:strVal val="#ppt_h"/>
                                          </p:val>
                                        </p:tav>
                                      </p:tavLst>
                                    </p:anim>
                                  </p:childTnLst>
                                </p:cTn>
                              </p:par>
                              <p:par>
                                <p:cTn id="117" presetID="35" presetClass="path" presetSubtype="0" accel="50000" decel="50000" fill="hold" nodeType="withEffect">
                                  <p:stCondLst>
                                    <p:cond delay="0"/>
                                  </p:stCondLst>
                                  <p:childTnLst>
                                    <p:anim calcmode="lin" valueType="num">
                                      <p:cBhvr additive="base">
                                        <p:cTn id="118" dur="500" fill="hold">
                                          <p:stCondLst>
                                            <p:cond delay="0"/>
                                          </p:stCondLst>
                                        </p:cTn>
                                        <p:tgtEl>
                                          <p:spTgt spid="18"/>
                                        </p:tgtEl>
                                        <p:attrNameLst>
                                          <p:attrName>ppt_x</p:attrName>
                                        </p:attrNameLst>
                                      </p:cBhvr>
                                      <p:tavLst>
                                        <p:tav tm="0">
                                          <p:val>
                                            <p:strVal val="ppt_x"/>
                                          </p:val>
                                        </p:tav>
                                        <p:tav tm="100000">
                                          <p:val>
                                            <p:fltVal val="0.42182"/>
                                          </p:val>
                                        </p:tav>
                                      </p:tavLst>
                                    </p:anim>
                                    <p:anim calcmode="lin" valueType="num">
                                      <p:cBhvr additive="base">
                                        <p:cTn id="119" dur="500" fill="hold">
                                          <p:stCondLst>
                                            <p:cond delay="0"/>
                                          </p:stCondLst>
                                        </p:cTn>
                                        <p:tgtEl>
                                          <p:spTgt spid="18"/>
                                        </p:tgtEl>
                                        <p:attrNameLst>
                                          <p:attrName>ppt_y</p:attrName>
                                        </p:attrNameLst>
                                      </p:cBhvr>
                                      <p:tavLst>
                                        <p:tav tm="0">
                                          <p:val>
                                            <p:strVal val="ppt_y"/>
                                          </p:val>
                                        </p:tav>
                                        <p:tav tm="100000">
                                          <p:val>
                                            <p:fltVal val="0.70497"/>
                                          </p:val>
                                        </p:tav>
                                      </p:tavLst>
                                    </p:anim>
                                    <p:anim calcmode="lin" valueType="num">
                                      <p:cBhvr additive="base">
                                        <p:cTn id="120"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121" dur="500" fill="hold">
                                          <p:stCondLst>
                                            <p:cond delay="0"/>
                                          </p:stCondLst>
                                        </p:cTn>
                                        <p:tgtEl>
                                          <p:spTgt spid="18"/>
                                        </p:tgtEl>
                                        <p:attrNameLst>
                                          <p:attrName>ppt_h</p:attrName>
                                        </p:attrNameLst>
                                      </p:cBhvr>
                                      <p:tavLst>
                                        <p:tav tm="0">
                                          <p:val>
                                            <p:strVal val="ppt_h"/>
                                          </p:val>
                                        </p:tav>
                                        <p:tav tm="100000">
                                          <p:val>
                                            <p:strVal val="#ppt_h"/>
                                          </p:val>
                                        </p:tav>
                                      </p:tavLst>
                                    </p:anim>
                                  </p:childTnLst>
                                </p:cTn>
                              </p:par>
                              <p:par>
                                <p:cTn id="122" presetID="35" presetClass="path" presetSubtype="0" accel="50000" decel="50000" fill="hold" nodeType="withEffect">
                                  <p:stCondLst>
                                    <p:cond delay="0"/>
                                  </p:stCondLst>
                                  <p:childTnLst>
                                    <p:anim calcmode="lin" valueType="num">
                                      <p:cBhvr additive="base">
                                        <p:cTn id="123" dur="500" fill="hold">
                                          <p:stCondLst>
                                            <p:cond delay="0"/>
                                          </p:stCondLst>
                                        </p:cTn>
                                        <p:tgtEl>
                                          <p:spTgt spid="30"/>
                                        </p:tgtEl>
                                        <p:attrNameLst>
                                          <p:attrName>ppt_x</p:attrName>
                                        </p:attrNameLst>
                                      </p:cBhvr>
                                      <p:tavLst>
                                        <p:tav tm="0">
                                          <p:val>
                                            <p:strVal val="ppt_x"/>
                                          </p:val>
                                        </p:tav>
                                        <p:tav tm="100000">
                                          <p:val>
                                            <p:fltVal val="0.57628"/>
                                          </p:val>
                                        </p:tav>
                                      </p:tavLst>
                                    </p:anim>
                                    <p:anim calcmode="lin" valueType="num">
                                      <p:cBhvr additive="base">
                                        <p:cTn id="124" dur="500" fill="hold">
                                          <p:stCondLst>
                                            <p:cond delay="0"/>
                                          </p:stCondLst>
                                        </p:cTn>
                                        <p:tgtEl>
                                          <p:spTgt spid="30"/>
                                        </p:tgtEl>
                                        <p:attrNameLst>
                                          <p:attrName>ppt_y</p:attrName>
                                        </p:attrNameLst>
                                      </p:cBhvr>
                                      <p:tavLst>
                                        <p:tav tm="0">
                                          <p:val>
                                            <p:strVal val="ppt_y"/>
                                          </p:val>
                                        </p:tav>
                                        <p:tav tm="100000">
                                          <p:val>
                                            <p:fltVal val="0.47769"/>
                                          </p:val>
                                        </p:tav>
                                      </p:tavLst>
                                    </p:anim>
                                    <p:anim calcmode="lin" valueType="num">
                                      <p:cBhvr additive="base">
                                        <p:cTn id="125" dur="500" fill="hold">
                                          <p:stCondLst>
                                            <p:cond delay="0"/>
                                          </p:stCondLst>
                                        </p:cTn>
                                        <p:tgtEl>
                                          <p:spTgt spid="30"/>
                                        </p:tgtEl>
                                        <p:attrNameLst>
                                          <p:attrName>ppt_w</p:attrName>
                                        </p:attrNameLst>
                                      </p:cBhvr>
                                      <p:tavLst>
                                        <p:tav tm="0">
                                          <p:val>
                                            <p:strVal val="ppt_w"/>
                                          </p:val>
                                        </p:tav>
                                        <p:tav tm="100000">
                                          <p:val>
                                            <p:strVal val="#ppt_w"/>
                                          </p:val>
                                        </p:tav>
                                      </p:tavLst>
                                    </p:anim>
                                    <p:anim calcmode="lin" valueType="num">
                                      <p:cBhvr additive="base">
                                        <p:cTn id="126" dur="500" fill="hold">
                                          <p:stCondLst>
                                            <p:cond delay="0"/>
                                          </p:stCondLst>
                                        </p:cTn>
                                        <p:tgtEl>
                                          <p:spTgt spid="30"/>
                                        </p:tgtEl>
                                        <p:attrNameLst>
                                          <p:attrName>ppt_h</p:attrName>
                                        </p:attrNameLst>
                                      </p:cBhvr>
                                      <p:tavLst>
                                        <p:tav tm="0">
                                          <p:val>
                                            <p:strVal val="ppt_h"/>
                                          </p:val>
                                        </p:tav>
                                        <p:tav tm="100000">
                                          <p:val>
                                            <p:strVal val="#ppt_h"/>
                                          </p:val>
                                        </p:tav>
                                      </p:tavLst>
                                    </p:anim>
                                  </p:childTnLst>
                                </p:cTn>
                              </p:par>
                              <p:par>
                                <p:cTn id="127" presetID="35" presetClass="path" presetSubtype="0" accel="50000" decel="50000" fill="hold" nodeType="withEffect">
                                  <p:stCondLst>
                                    <p:cond delay="0"/>
                                  </p:stCondLst>
                                  <p:childTnLst>
                                    <p:anim calcmode="lin" valueType="num">
                                      <p:cBhvr additive="base">
                                        <p:cTn id="128" dur="500" fill="hold">
                                          <p:stCondLst>
                                            <p:cond delay="0"/>
                                          </p:stCondLst>
                                        </p:cTn>
                                        <p:tgtEl>
                                          <p:spTgt spid="24"/>
                                        </p:tgtEl>
                                        <p:attrNameLst>
                                          <p:attrName>ppt_x</p:attrName>
                                        </p:attrNameLst>
                                      </p:cBhvr>
                                      <p:tavLst>
                                        <p:tav tm="0">
                                          <p:val>
                                            <p:strVal val="ppt_x"/>
                                          </p:val>
                                        </p:tav>
                                        <p:tav tm="100000">
                                          <p:val>
                                            <p:fltVal val="0.72849"/>
                                          </p:val>
                                        </p:tav>
                                      </p:tavLst>
                                    </p:anim>
                                    <p:anim calcmode="lin" valueType="num">
                                      <p:cBhvr additive="base">
                                        <p:cTn id="129" dur="500" fill="hold">
                                          <p:stCondLst>
                                            <p:cond delay="0"/>
                                          </p:stCondLst>
                                        </p:cTn>
                                        <p:tgtEl>
                                          <p:spTgt spid="24"/>
                                        </p:tgtEl>
                                        <p:attrNameLst>
                                          <p:attrName>ppt_y</p:attrName>
                                        </p:attrNameLst>
                                      </p:cBhvr>
                                      <p:tavLst>
                                        <p:tav tm="0">
                                          <p:val>
                                            <p:strVal val="ppt_y"/>
                                          </p:val>
                                        </p:tav>
                                        <p:tav tm="100000">
                                          <p:val>
                                            <p:fltVal val="0.70497"/>
                                          </p:val>
                                        </p:tav>
                                      </p:tavLst>
                                    </p:anim>
                                    <p:anim calcmode="lin" valueType="num">
                                      <p:cBhvr additive="base">
                                        <p:cTn id="130" dur="500" fill="hold">
                                          <p:stCondLst>
                                            <p:cond delay="0"/>
                                          </p:stCondLst>
                                        </p:cTn>
                                        <p:tgtEl>
                                          <p:spTgt spid="24"/>
                                        </p:tgtEl>
                                        <p:attrNameLst>
                                          <p:attrName>ppt_w</p:attrName>
                                        </p:attrNameLst>
                                      </p:cBhvr>
                                      <p:tavLst>
                                        <p:tav tm="0">
                                          <p:val>
                                            <p:strVal val="ppt_w"/>
                                          </p:val>
                                        </p:tav>
                                        <p:tav tm="100000">
                                          <p:val>
                                            <p:strVal val="#ppt_w"/>
                                          </p:val>
                                        </p:tav>
                                      </p:tavLst>
                                    </p:anim>
                                    <p:anim calcmode="lin" valueType="num">
                                      <p:cBhvr additive="base">
                                        <p:cTn id="131" dur="500" fill="hold">
                                          <p:stCondLst>
                                            <p:cond delay="0"/>
                                          </p:stCondLst>
                                        </p:cTn>
                                        <p:tgtEl>
                                          <p:spTgt spid="24"/>
                                        </p:tgtEl>
                                        <p:attrNameLst>
                                          <p:attrName>ppt_h</p:attrName>
                                        </p:attrNameLst>
                                      </p:cBhvr>
                                      <p:tavLst>
                                        <p:tav tm="0">
                                          <p:val>
                                            <p:strVal val="ppt_h"/>
                                          </p:val>
                                        </p:tav>
                                        <p:tav tm="100000">
                                          <p:val>
                                            <p:strVal val="#ppt_h"/>
                                          </p:val>
                                        </p:tav>
                                      </p:tavLst>
                                    </p:anim>
                                  </p:childTnLst>
                                </p:cTn>
                              </p:par>
                            </p:childTnLst>
                          </p:cTn>
                        </p:par>
                      </p:childTnLst>
                    </p:cTn>
                  </p:par>
                  <p:par>
                    <p:cTn id="132" fill="hold">
                      <p:stCondLst>
                        <p:cond delay="indefinite"/>
                      </p:stCondLst>
                      <p:childTnLst>
                        <p:par>
                          <p:cTn id="133" fill="hold">
                            <p:stCondLst>
                              <p:cond delay="0"/>
                            </p:stCondLst>
                            <p:childTnLst>
                              <p:par>
                                <p:cTn id="134" presetID="35" presetClass="path" presetSubtype="0" accel="50000" decel="50000" fill="hold" nodeType="clickEffect">
                                  <p:stCondLst>
                                    <p:cond delay="0"/>
                                  </p:stCondLst>
                                  <p:childTnLst>
                                    <p:anim calcmode="lin" valueType="num">
                                      <p:cBhvr additive="base">
                                        <p:cTn id="135" dur="250" fill="hold">
                                          <p:stCondLst>
                                            <p:cond delay="0"/>
                                          </p:stCondLst>
                                        </p:cTn>
                                        <p:tgtEl>
                                          <p:spTgt spid="36"/>
                                        </p:tgtEl>
                                        <p:attrNameLst>
                                          <p:attrName>ppt_x</p:attrName>
                                        </p:attrNameLst>
                                      </p:cBhvr>
                                      <p:tavLst>
                                        <p:tav tm="0">
                                          <p:val>
                                            <p:strVal val="ppt_x"/>
                                          </p:val>
                                        </p:tav>
                                        <p:tav tm="100000">
                                          <p:val>
                                            <p:fltVal val="0.88335"/>
                                          </p:val>
                                        </p:tav>
                                      </p:tavLst>
                                    </p:anim>
                                    <p:anim calcmode="lin" valueType="num">
                                      <p:cBhvr additive="base">
                                        <p:cTn id="136" dur="250" fill="hold">
                                          <p:stCondLst>
                                            <p:cond delay="0"/>
                                          </p:stCondLst>
                                        </p:cTn>
                                        <p:tgtEl>
                                          <p:spTgt spid="36"/>
                                        </p:tgtEl>
                                        <p:attrNameLst>
                                          <p:attrName>ppt_y</p:attrName>
                                        </p:attrNameLst>
                                      </p:cBhvr>
                                      <p:tavLst>
                                        <p:tav tm="0">
                                          <p:val>
                                            <p:strVal val="ppt_y"/>
                                          </p:val>
                                        </p:tav>
                                        <p:tav tm="100000">
                                          <p:val>
                                            <p:fltVal val="0.50149"/>
                                          </p:val>
                                        </p:tav>
                                      </p:tavLst>
                                    </p:anim>
                                    <p:anim calcmode="lin" valueType="num">
                                      <p:cBhvr additive="base">
                                        <p:cTn id="137" dur="250" fill="hold">
                                          <p:stCondLst>
                                            <p:cond delay="0"/>
                                          </p:stCondLst>
                                        </p:cTn>
                                        <p:tgtEl>
                                          <p:spTgt spid="36"/>
                                        </p:tgtEl>
                                        <p:attrNameLst>
                                          <p:attrName>ppt_w</p:attrName>
                                        </p:attrNameLst>
                                      </p:cBhvr>
                                      <p:tavLst>
                                        <p:tav tm="0">
                                          <p:val>
                                            <p:strVal val="ppt_w"/>
                                          </p:val>
                                        </p:tav>
                                        <p:tav tm="100000">
                                          <p:val>
                                            <p:strVal val="#ppt_w"/>
                                          </p:val>
                                        </p:tav>
                                      </p:tavLst>
                                    </p:anim>
                                    <p:anim calcmode="lin" valueType="num">
                                      <p:cBhvr additive="base">
                                        <p:cTn id="138" dur="250" fill="hold">
                                          <p:stCondLst>
                                            <p:cond delay="0"/>
                                          </p:stCondLst>
                                        </p:cTn>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1834" y="2208727"/>
            <a:ext cx="9897931" cy="3905043"/>
          </a:xfrm>
          <a:prstGeom prst="rect">
            <a:avLst/>
          </a:prstGeom>
        </p:spPr>
        <p:txBody>
          <a:bodyPr wrap="square">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认识</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50-70</a:t>
            </a:r>
            <a:r>
              <a:rPr lang="zh-CN" altLang="en-US" sz="2400" dirty="0">
                <a:latin typeface="微软雅黑" panose="020B0503020204020204" pitchFamily="34" charset="-122"/>
                <a:ea typeface="微软雅黑" panose="020B0503020204020204" pitchFamily="34" charset="-122"/>
              </a:rPr>
              <a:t>年代中国探索社会主义建设道路的曲折发展和伟大成就，认识“文化大革命”的错误及教训；</a:t>
            </a:r>
          </a:p>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理解政治、经济、外交、国防等领域所取得的成就在新中国历史上所具有的开创性、奠基性意义；</a:t>
            </a:r>
          </a:p>
          <a:p>
            <a:pPr>
              <a:lnSpc>
                <a:spcPct val="150000"/>
              </a:lnSpc>
            </a:pP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了解和感悟这一时期中国人民艰苦奋斗、奋发图强的精神风貌。</a:t>
            </a:r>
          </a:p>
          <a:p>
            <a:pPr>
              <a:lnSpc>
                <a:spcPct val="150000"/>
              </a:lnSpc>
            </a:pPr>
            <a:r>
              <a:rPr lang="en-US" altLang="zh-CN" sz="2400" dirty="0">
                <a:latin typeface="微软雅黑" panose="020B0503020204020204" pitchFamily="34" charset="-122"/>
                <a:ea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rPr>
              <a:t>了解毛泽东对中国革命和社会主义建设的贡献，认识毛泽东思想对近现代中国的深远影响。</a:t>
            </a:r>
          </a:p>
        </p:txBody>
      </p:sp>
      <p:sp>
        <p:nvSpPr>
          <p:cNvPr id="5" name="矩形 4"/>
          <p:cNvSpPr/>
          <p:nvPr/>
        </p:nvSpPr>
        <p:spPr>
          <a:xfrm>
            <a:off x="1393615" y="1449290"/>
            <a:ext cx="2218452" cy="46037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学习目标</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947" y="1527522"/>
            <a:ext cx="363668" cy="367341"/>
          </a:xfrm>
          <a:prstGeom prst="rect">
            <a:avLst/>
          </a:prstGeom>
        </p:spPr>
      </p:pic>
      <p:sp>
        <p:nvSpPr>
          <p:cNvPr id="8" name="矩形 7"/>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7" name="矩形 6"/>
          <p:cNvSpPr/>
          <p:nvPr/>
        </p:nvSpPr>
        <p:spPr>
          <a:xfrm>
            <a:off x="2863395" y="612249"/>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330200" y="110426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3.  </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认识</a:t>
            </a:r>
            <a:endPar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30200" y="1486535"/>
            <a:ext cx="11520805" cy="1014730"/>
          </a:xfrm>
          <a:prstGeom prst="rect">
            <a:avLst/>
          </a:prstGeom>
          <a:noFill/>
          <a:ln w="9525">
            <a:noFill/>
          </a:ln>
        </p:spPr>
        <p:txBody>
          <a:bodyPr wrap="square">
            <a:spAutoFit/>
          </a:bodyPr>
          <a:lstStyle/>
          <a:p>
            <a:pPr indent="0" algn="just">
              <a:lnSpc>
                <a:spcPct val="125000"/>
              </a:lnSpc>
              <a:spcBef>
                <a:spcPts val="0"/>
              </a:spcBef>
              <a:spcAft>
                <a:spcPts val="0"/>
              </a:spcAft>
            </a:pPr>
            <a:r>
              <a:rPr lang="en-US"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文化大革命</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不是任何意义上的革命或社会进步，而是一场由领导者错误发动，被反革命集团利用，给党、国家和各族人民带来严重灾难的内乱。</a:t>
            </a:r>
          </a:p>
        </p:txBody>
      </p:sp>
      <p:grpSp>
        <p:nvGrpSpPr>
          <p:cNvPr id="11" name="组合 10"/>
          <p:cNvGrpSpPr/>
          <p:nvPr/>
        </p:nvGrpSpPr>
        <p:grpSpPr>
          <a:xfrm>
            <a:off x="330200" y="2808974"/>
            <a:ext cx="11520805" cy="1847215"/>
            <a:chOff x="520" y="3938"/>
            <a:chExt cx="18143" cy="2909"/>
          </a:xfrm>
        </p:grpSpPr>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5001" b="2974"/>
            <a:stretch>
              <a:fillRect/>
            </a:stretch>
          </p:blipFill>
          <p:spPr>
            <a:xfrm>
              <a:off x="520" y="3939"/>
              <a:ext cx="2675" cy="2908"/>
            </a:xfrm>
            <a:prstGeom prst="rect">
              <a:avLst/>
            </a:prstGeom>
          </p:spPr>
        </p:pic>
        <p:pic>
          <p:nvPicPr>
            <p:cNvPr id="13" name="Picture 6" descr="https://ss2.bdstatic.com/70cFvnSh_Q1YnxGkpoWK1HF6hhy/it/u=4246014563,1871773555&amp;fm=26&amp;gp=0.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825" y="3938"/>
              <a:ext cx="4924" cy="2890"/>
            </a:xfrm>
            <a:prstGeom prst="rect">
              <a:avLst/>
            </a:prstGeom>
            <a:solidFill>
              <a:srgbClr val="FFFFFF">
                <a:shade val="85000"/>
              </a:srgbClr>
            </a:solidFill>
            <a:ln w="88900" cap="sq">
              <a:noFill/>
              <a:miter lim="800000"/>
              <a:headEnd/>
              <a:tailEnd/>
            </a:ln>
            <a:effectLst>
              <a:outerShdw blurRad="63500" sx="102000" sy="102000" algn="ctr" rotWithShape="0">
                <a:prstClr val="black">
                  <a:alpha val="40000"/>
                </a:prstClr>
              </a:outerShdw>
            </a:effectLst>
            <a:scene3d>
              <a:camera prst="orthographicFront"/>
              <a:lightRig rig="twoPt" dir="t">
                <a:rot lat="0" lon="0" rev="7200000"/>
              </a:lightRig>
            </a:scene3d>
            <a:sp3d>
              <a:contourClr>
                <a:srgbClr val="FFFFFF"/>
              </a:contourClr>
            </a:sp3d>
          </p:spPr>
        </p:pic>
        <p:pic>
          <p:nvPicPr>
            <p:cNvPr id="14" name="内容占位符 3" descr="timg (3)"/>
            <p:cNvPicPr>
              <a:picLocks noChangeAspect="1"/>
            </p:cNvPicPr>
            <p:nvPr/>
          </p:nvPicPr>
          <p:blipFill>
            <a:blip r:embed="rId4"/>
            <a:stretch>
              <a:fillRect/>
            </a:stretch>
          </p:blipFill>
          <p:spPr>
            <a:xfrm>
              <a:off x="3379" y="3939"/>
              <a:ext cx="2262" cy="2889"/>
            </a:xfrm>
            <a:prstGeom prst="rect">
              <a:avLst/>
            </a:prstGeom>
            <a:noFill/>
            <a:ln w="9525">
              <a:noFill/>
            </a:ln>
          </p:spPr>
        </p:pic>
        <p:pic>
          <p:nvPicPr>
            <p:cNvPr id="15" name="图片 14"/>
            <p:cNvPicPr>
              <a:picLocks noChangeAspect="1"/>
            </p:cNvPicPr>
            <p:nvPr/>
          </p:nvPicPr>
          <p:blipFill>
            <a:blip r:embed="rId5">
              <a:grayscl/>
            </a:blip>
            <a:srcRect l="13136"/>
            <a:stretch>
              <a:fillRect/>
            </a:stretch>
          </p:blipFill>
          <p:spPr>
            <a:xfrm>
              <a:off x="14993" y="3938"/>
              <a:ext cx="3670" cy="2889"/>
            </a:xfrm>
            <a:prstGeom prst="rect">
              <a:avLst/>
            </a:prstGeom>
          </p:spPr>
        </p:pic>
        <p:pic>
          <p:nvPicPr>
            <p:cNvPr id="16" name="图片 15"/>
            <p:cNvPicPr>
              <a:picLocks noChangeAspect="1"/>
            </p:cNvPicPr>
            <p:nvPr/>
          </p:nvPicPr>
          <p:blipFill>
            <a:blip r:embed="rId6"/>
            <a:stretch>
              <a:fillRect/>
            </a:stretch>
          </p:blipFill>
          <p:spPr>
            <a:xfrm>
              <a:off x="10933" y="3939"/>
              <a:ext cx="3876" cy="2907"/>
            </a:xfrm>
            <a:prstGeom prst="rect">
              <a:avLst/>
            </a:prstGeom>
          </p:spPr>
        </p:pic>
      </p:grpSp>
      <p:sp>
        <p:nvSpPr>
          <p:cNvPr id="17" name="矩形 16"/>
          <p:cNvSpPr/>
          <p:nvPr/>
        </p:nvSpPr>
        <p:spPr>
          <a:xfrm>
            <a:off x="228825" y="4993996"/>
            <a:ext cx="3600000" cy="396000"/>
          </a:xfrm>
          <a:prstGeom prst="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方正榜书楷简体" panose="02000000000000000000" charset="-122"/>
                <a:ea typeface="方正榜书楷简体" panose="02000000000000000000" charset="-122"/>
                <a:cs typeface="方正宋刻本秀楷简体" panose="02000000000000000000" charset="-122"/>
              </a:rPr>
              <a:t>①民主与法制遭到肆意践踏</a:t>
            </a:r>
          </a:p>
        </p:txBody>
      </p:sp>
      <p:sp>
        <p:nvSpPr>
          <p:cNvPr id="18" name="矩形 17"/>
          <p:cNvSpPr/>
          <p:nvPr/>
        </p:nvSpPr>
        <p:spPr>
          <a:xfrm>
            <a:off x="4290694" y="5029191"/>
            <a:ext cx="3599815" cy="396000"/>
          </a:xfrm>
          <a:prstGeom prst="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方正榜书楷简体" panose="02000000000000000000" charset="-122"/>
                <a:ea typeface="方正榜书楷简体" panose="02000000000000000000" charset="-122"/>
                <a:cs typeface="方正宋刻本秀楷简体" panose="02000000000000000000" charset="-122"/>
              </a:rPr>
              <a:t>②科教文化事业遭到严重摧残</a:t>
            </a:r>
          </a:p>
        </p:txBody>
      </p:sp>
      <p:sp>
        <p:nvSpPr>
          <p:cNvPr id="19" name="矩形 18"/>
          <p:cNvSpPr/>
          <p:nvPr/>
        </p:nvSpPr>
        <p:spPr>
          <a:xfrm>
            <a:off x="8173085" y="5029191"/>
            <a:ext cx="3599815" cy="396000"/>
          </a:xfrm>
          <a:prstGeom prst="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dirty="0">
                <a:solidFill>
                  <a:schemeClr val="tx1"/>
                </a:solidFill>
                <a:latin typeface="方正榜书楷简体" panose="02000000000000000000" charset="-122"/>
                <a:ea typeface="方正榜书楷简体" panose="02000000000000000000" charset="-122"/>
                <a:cs typeface="方正宋刻本秀楷简体" panose="02000000000000000000" charset="-122"/>
              </a:rPr>
              <a:t>③国民经济遭受了巨大损失</a:t>
            </a:r>
          </a:p>
        </p:txBody>
      </p:sp>
    </p:spTree>
    <p:extLst>
      <p:ext uri="{BB962C8B-B14F-4D97-AF65-F5344CB8AC3E}">
        <p14:creationId xmlns:p14="http://schemas.microsoft.com/office/powerpoint/2010/main" val="30720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8"/>
          <p:cNvSpPr>
            <a:spLocks noChangeArrowheads="1"/>
          </p:cNvSpPr>
          <p:nvPr/>
        </p:nvSpPr>
        <p:spPr bwMode="auto">
          <a:xfrm>
            <a:off x="1517097" y="869694"/>
            <a:ext cx="5032375" cy="522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b="1" dirty="0">
                <a:solidFill>
                  <a:schemeClr val="accent2"/>
                </a:solidFill>
                <a:latin typeface="微软雅黑" panose="020B0503020204020204" charset="-122"/>
                <a:ea typeface="微软雅黑" panose="020B0503020204020204" charset="-122"/>
                <a:cs typeface="微软雅黑" panose="020B0503020204020204" charset="-122"/>
              </a:rPr>
              <a:t>4</a:t>
            </a:r>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a:t>
            </a:r>
            <a:r>
              <a:rPr lang="zh-CN"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文化大革命</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a:t>
            </a:r>
            <a:r>
              <a:rPr lang="zh-CN"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之</a:t>
            </a:r>
            <a:r>
              <a:rPr lang="zh-CN" altLang="zh-CN" sz="2800" b="1" dirty="0">
                <a:solidFill>
                  <a:schemeClr val="accent2"/>
                </a:solidFill>
                <a:latin typeface="微软雅黑" panose="020B0503020204020204" charset="-122"/>
                <a:ea typeface="微软雅黑" panose="020B0503020204020204" charset="-122"/>
                <a:cs typeface="微软雅黑" panose="020B0503020204020204" charset="-122"/>
              </a:rPr>
              <a:t>恢复经济</a:t>
            </a:r>
          </a:p>
        </p:txBody>
      </p:sp>
      <p:graphicFrame>
        <p:nvGraphicFramePr>
          <p:cNvPr id="7" name="表格 6"/>
          <p:cNvGraphicFramePr/>
          <p:nvPr>
            <p:custDataLst>
              <p:tags r:id="rId1"/>
            </p:custDataLst>
          </p:nvPr>
        </p:nvGraphicFramePr>
        <p:xfrm>
          <a:off x="777875" y="1462088"/>
          <a:ext cx="5694363" cy="1935270"/>
        </p:xfrm>
        <a:graphic>
          <a:graphicData uri="http://schemas.openxmlformats.org/drawingml/2006/table">
            <a:tbl>
              <a:tblPr/>
              <a:tblGrid>
                <a:gridCol w="2209677"/>
                <a:gridCol w="1634399"/>
                <a:gridCol w="1850287"/>
              </a:tblGrid>
              <a:tr h="645054">
                <a:tc>
                  <a:txBody>
                    <a:bodyPr/>
                    <a:lstStyle/>
                    <a:p>
                      <a:pPr lvl="0" indent="0" algn="ctr">
                        <a:lnSpc>
                          <a:spcPct val="100000"/>
                        </a:lnSpc>
                        <a:spcBef>
                          <a:spcPts val="0"/>
                        </a:spcBef>
                        <a:spcAft>
                          <a:spcPts val="0"/>
                        </a:spcAft>
                        <a:buNone/>
                      </a:pPr>
                      <a:endParaRPr lang="zh-CN" altLang="en-US" sz="1400" b="1" spc="130">
                        <a:solidFill>
                          <a:srgbClr val="646464"/>
                        </a:solidFill>
                        <a:latin typeface="微软雅黑" panose="020B0503020204020204" charset="-122"/>
                        <a:ea typeface="微软雅黑" panose="020B0503020204020204" charset="-122"/>
                      </a:endParaRP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lvl="0" indent="0" algn="ctr">
                        <a:lnSpc>
                          <a:spcPct val="100000"/>
                        </a:lnSpc>
                        <a:spcBef>
                          <a:spcPts val="0"/>
                        </a:spcBef>
                        <a:spcAft>
                          <a:spcPts val="0"/>
                        </a:spcAft>
                        <a:buNone/>
                      </a:pPr>
                      <a:r>
                        <a:rPr lang="en-US" altLang="zh-CN" sz="1400" b="1" spc="130">
                          <a:solidFill>
                            <a:srgbClr val="646464"/>
                          </a:solidFill>
                          <a:latin typeface="微软雅黑" panose="020B0503020204020204" charset="-122"/>
                          <a:ea typeface="微软雅黑" panose="020B0503020204020204" charset="-122"/>
                          <a:cs typeface="微软雅黑" panose="020B0503020204020204" charset="-122"/>
                        </a:rPr>
                        <a:t>1966年</a:t>
                      </a: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p>
                      <a:pPr lvl="0" indent="0" algn="ctr">
                        <a:lnSpc>
                          <a:spcPct val="100000"/>
                        </a:lnSpc>
                        <a:spcBef>
                          <a:spcPts val="0"/>
                        </a:spcBef>
                        <a:spcAft>
                          <a:spcPts val="0"/>
                        </a:spcAft>
                        <a:buNone/>
                      </a:pPr>
                      <a:r>
                        <a:rPr lang="en-US" altLang="zh-CN" sz="1400" b="1" spc="130">
                          <a:solidFill>
                            <a:srgbClr val="646464"/>
                          </a:solidFill>
                          <a:latin typeface="微软雅黑" panose="020B0503020204020204" charset="-122"/>
                          <a:ea typeface="微软雅黑" panose="020B0503020204020204" charset="-122"/>
                          <a:cs typeface="微软雅黑" panose="020B0503020204020204" charset="-122"/>
                        </a:rPr>
                        <a:t>1968年</a:t>
                      </a: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45054">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zh-CN" altLang="en-US" sz="1400" b="0" spc="130">
                          <a:solidFill>
                            <a:srgbClr val="646464"/>
                          </a:solidFill>
                          <a:latin typeface="微软雅黑" panose="020B0503020204020204" charset="-122"/>
                          <a:ea typeface="微软雅黑" panose="020B0503020204020204" charset="-122"/>
                        </a:rPr>
                        <a:t>工业总产值</a:t>
                      </a: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2534亿元</a:t>
                      </a: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2015.3</a:t>
                      </a: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317482" marR="317482" marT="215865" marB="215865"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45054">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zh-CN" altLang="en-US" sz="1400" b="0" spc="130">
                          <a:solidFill>
                            <a:srgbClr val="646464"/>
                          </a:solidFill>
                          <a:latin typeface="微软雅黑" panose="020B0503020204020204" charset="-122"/>
                          <a:ea typeface="微软雅黑" panose="020B0503020204020204" charset="-122"/>
                        </a:rPr>
                        <a:t>国家财政总收入</a:t>
                      </a:r>
                    </a:p>
                  </a:txBody>
                  <a:tcPr marL="317482" marR="317482" marT="215865" marB="215865"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en-US" altLang="zh-CN" sz="1400" b="0" spc="130">
                          <a:solidFill>
                            <a:srgbClr val="404040"/>
                          </a:solidFill>
                          <a:latin typeface="微软雅黑" panose="020B0503020204020204" charset="-122"/>
                          <a:ea typeface="微软雅黑" panose="020B0503020204020204" charset="-122"/>
                          <a:cs typeface="微软雅黑" panose="020B0503020204020204" charset="-122"/>
                        </a:rPr>
                        <a:t>558.7</a:t>
                      </a: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317482" marR="317482" marT="215865" marB="215865"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00000"/>
                        </a:lnSpc>
                        <a:spcBef>
                          <a:spcPts val="0"/>
                        </a:spcBef>
                        <a:spcAft>
                          <a:spcPts val="0"/>
                        </a:spcAft>
                        <a:buNone/>
                      </a:pPr>
                      <a:r>
                        <a:rPr lang="en-US" sz="1400" b="0" spc="130">
                          <a:solidFill>
                            <a:srgbClr val="404040"/>
                          </a:solidFill>
                          <a:latin typeface="微软雅黑" panose="020B0503020204020204" charset="-122"/>
                          <a:ea typeface="微软雅黑" panose="020B0503020204020204" charset="-122"/>
                          <a:cs typeface="微软雅黑" panose="020B0503020204020204" charset="-122"/>
                        </a:rPr>
                        <a:t>361.3</a:t>
                      </a:r>
                      <a:r>
                        <a:rPr lang="zh-CN" altLang="en-US" sz="14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317482" marR="317482" marT="215865" marB="215865"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r>
            </a:tbl>
          </a:graphicData>
        </a:graphic>
      </p:graphicFrame>
      <p:sp>
        <p:nvSpPr>
          <p:cNvPr id="8" name="矩形 7"/>
          <p:cNvSpPr>
            <a:spLocks noChangeArrowheads="1"/>
          </p:cNvSpPr>
          <p:nvPr/>
        </p:nvSpPr>
        <p:spPr bwMode="auto">
          <a:xfrm>
            <a:off x="922596" y="3768172"/>
            <a:ext cx="10124632" cy="461665"/>
          </a:xfrm>
          <a:prstGeom prst="rect">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r>
              <a:rPr lang="zh-CN" altLang="en-US" sz="2400" dirty="0" smtClean="0">
                <a:latin typeface="宋体" pitchFamily="2" charset="-122"/>
              </a:rPr>
              <a:t>（</a:t>
            </a:r>
            <a:r>
              <a:rPr lang="en-US" altLang="zh-CN" sz="2400" dirty="0" smtClean="0">
                <a:latin typeface="宋体" pitchFamily="2" charset="-122"/>
              </a:rPr>
              <a:t>1</a:t>
            </a:r>
            <a:r>
              <a:rPr lang="zh-CN" altLang="en-US" sz="2400" dirty="0" smtClean="0">
                <a:latin typeface="宋体" pitchFamily="2" charset="-122"/>
              </a:rPr>
              <a:t>）</a:t>
            </a:r>
            <a:r>
              <a:rPr lang="en-US" altLang="zh-CN" sz="2400" dirty="0" smtClean="0">
                <a:latin typeface="宋体" pitchFamily="2" charset="-122"/>
              </a:rPr>
              <a:t>1971</a:t>
            </a:r>
            <a:r>
              <a:rPr lang="zh-CN" altLang="en-US" sz="2400" dirty="0">
                <a:latin typeface="宋体" pitchFamily="2" charset="-122"/>
              </a:rPr>
              <a:t>年着手恢复调整国民经济，到</a:t>
            </a:r>
            <a:r>
              <a:rPr lang="en-US" altLang="zh-CN" sz="2400" dirty="0">
                <a:latin typeface="宋体" pitchFamily="2" charset="-122"/>
              </a:rPr>
              <a:t>1973</a:t>
            </a:r>
            <a:r>
              <a:rPr lang="zh-CN" altLang="en-US" sz="2400" dirty="0">
                <a:latin typeface="宋体" pitchFamily="2" charset="-122"/>
              </a:rPr>
              <a:t>年，国民经济出现复苏局面。</a:t>
            </a:r>
          </a:p>
        </p:txBody>
      </p:sp>
      <p:graphicFrame>
        <p:nvGraphicFramePr>
          <p:cNvPr id="9" name="表格 8"/>
          <p:cNvGraphicFramePr/>
          <p:nvPr>
            <p:custDataLst>
              <p:tags r:id="rId2"/>
            </p:custDataLst>
            <p:extLst>
              <p:ext uri="{D42A27DB-BD31-4B8C-83A1-F6EECF244321}">
                <p14:modId xmlns:p14="http://schemas.microsoft.com/office/powerpoint/2010/main" val="769881475"/>
              </p:ext>
            </p:extLst>
          </p:nvPr>
        </p:nvGraphicFramePr>
        <p:xfrm>
          <a:off x="911484" y="4723847"/>
          <a:ext cx="6605586" cy="1905001"/>
        </p:xfrm>
        <a:graphic>
          <a:graphicData uri="http://schemas.openxmlformats.org/drawingml/2006/table">
            <a:tbl>
              <a:tblPr/>
              <a:tblGrid>
                <a:gridCol w="2339862"/>
                <a:gridCol w="1720132"/>
                <a:gridCol w="2545592"/>
              </a:tblGrid>
              <a:tr h="66145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900" b="1" spc="130">
                          <a:solidFill>
                            <a:srgbClr val="646464"/>
                          </a:solidFill>
                          <a:latin typeface="微软雅黑" panose="020B0503020204020204" charset="-122"/>
                          <a:ea typeface="微软雅黑" panose="020B0503020204020204" charset="-122"/>
                        </a:rPr>
                        <a:t>工农业总值</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900" b="1" spc="130">
                          <a:solidFill>
                            <a:srgbClr val="646464"/>
                          </a:solidFill>
                          <a:latin typeface="微软雅黑" panose="020B0503020204020204" charset="-122"/>
                          <a:ea typeface="微软雅黑" panose="020B0503020204020204" charset="-122"/>
                          <a:cs typeface="微软雅黑" panose="020B0503020204020204" charset="-122"/>
                        </a:rPr>
                        <a:t>3967亿元</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900" b="1" spc="130">
                          <a:solidFill>
                            <a:srgbClr val="646464"/>
                          </a:solidFill>
                          <a:latin typeface="微软雅黑" panose="020B0503020204020204" charset="-122"/>
                          <a:ea typeface="微软雅黑" panose="020B0503020204020204" charset="-122"/>
                          <a:cs typeface="微软雅黑" panose="020B0503020204020204" charset="-122"/>
                        </a:rPr>
                        <a:t>比上年增加9.2%</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622093">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646464"/>
                          </a:solidFill>
                          <a:latin typeface="微软雅黑" panose="020B0503020204020204" charset="-122"/>
                          <a:ea typeface="微软雅黑" panose="020B0503020204020204" charset="-122"/>
                        </a:rPr>
                        <a:t>国家财政总收入</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809.7</a:t>
                      </a: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比上年增加</a:t>
                      </a: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5.6%</a:t>
                      </a:r>
                    </a:p>
                  </a:txBody>
                  <a:tcPr marL="215890" marR="215890" marT="133306" marB="133306"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621458">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646464"/>
                          </a:solidFill>
                          <a:latin typeface="微软雅黑" panose="020B0503020204020204" charset="-122"/>
                          <a:ea typeface="微软雅黑" panose="020B0503020204020204" charset="-122"/>
                        </a:rPr>
                        <a:t>国民收入</a:t>
                      </a:r>
                    </a:p>
                  </a:txBody>
                  <a:tcPr marL="215890" marR="215890" marT="133306" marB="133306"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2318</a:t>
                      </a: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215890" marR="215890" marT="133306" marB="133306"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比上年增加</a:t>
                      </a: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8.3%</a:t>
                      </a:r>
                    </a:p>
                  </a:txBody>
                  <a:tcPr marL="215890" marR="215890" marT="133306" marB="133306"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r>
            </a:tbl>
          </a:graphicData>
        </a:graphic>
      </p:graphicFrame>
      <p:sp>
        <p:nvSpPr>
          <p:cNvPr id="10" name="文本框 5"/>
          <p:cNvSpPr txBox="1">
            <a:spLocks noChangeArrowheads="1"/>
          </p:cNvSpPr>
          <p:nvPr/>
        </p:nvSpPr>
        <p:spPr bwMode="auto">
          <a:xfrm>
            <a:off x="6761163" y="1462088"/>
            <a:ext cx="4694237" cy="830262"/>
          </a:xfrm>
          <a:prstGeom prst="rect">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2400">
                <a:latin typeface="宋体" pitchFamily="2" charset="-122"/>
              </a:rPr>
              <a:t>1967</a:t>
            </a:r>
            <a:r>
              <a:rPr lang="zh-CN" altLang="en-US" sz="2400">
                <a:latin typeface="宋体" pitchFamily="2" charset="-122"/>
              </a:rPr>
              <a:t>年、</a:t>
            </a:r>
            <a:r>
              <a:rPr lang="en-US" altLang="zh-CN" sz="2400">
                <a:latin typeface="宋体" pitchFamily="2" charset="-122"/>
              </a:rPr>
              <a:t>1968</a:t>
            </a:r>
            <a:r>
              <a:rPr lang="zh-CN" altLang="en-US" sz="2400">
                <a:latin typeface="宋体" pitchFamily="2" charset="-122"/>
              </a:rPr>
              <a:t>年国民经济下降的原因是什么？</a:t>
            </a:r>
          </a:p>
        </p:txBody>
      </p:sp>
      <p:sp>
        <p:nvSpPr>
          <p:cNvPr id="11" name="矩形 10"/>
          <p:cNvSpPr>
            <a:spLocks noChangeArrowheads="1"/>
          </p:cNvSpPr>
          <p:nvPr/>
        </p:nvSpPr>
        <p:spPr bwMode="auto">
          <a:xfrm>
            <a:off x="6761163" y="2566988"/>
            <a:ext cx="4694237" cy="830262"/>
          </a:xfrm>
          <a:prstGeom prst="rect">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0" hangingPunct="0"/>
            <a:r>
              <a:rPr lang="zh-CN" altLang="zh-CN" sz="2400" dirty="0">
                <a:latin typeface="宋体" pitchFamily="2" charset="-122"/>
              </a:rPr>
              <a:t>原因是：</a:t>
            </a:r>
            <a:r>
              <a:rPr lang="zh-CN" altLang="zh-CN" sz="2400" dirty="0" smtClean="0">
                <a:latin typeface="宋体" pitchFamily="2" charset="-122"/>
              </a:rPr>
              <a:t>“</a:t>
            </a:r>
            <a:r>
              <a:rPr lang="zh-CN" altLang="en-US" sz="2400" dirty="0">
                <a:latin typeface="宋体" pitchFamily="2" charset="-122"/>
              </a:rPr>
              <a:t>文化大革命</a:t>
            </a:r>
            <a:r>
              <a:rPr lang="zh-CN" altLang="zh-CN" sz="2400" dirty="0" smtClean="0">
                <a:latin typeface="宋体" pitchFamily="2" charset="-122"/>
              </a:rPr>
              <a:t>”</a:t>
            </a:r>
            <a:r>
              <a:rPr lang="zh-CN" altLang="zh-CN" sz="2400" dirty="0">
                <a:latin typeface="宋体" pitchFamily="2" charset="-122"/>
              </a:rPr>
              <a:t>扩展到经济领域。</a:t>
            </a:r>
            <a:endParaRPr lang="zh-CN" altLang="en-US" sz="2400" dirty="0">
              <a:latin typeface="宋体" pitchFamily="2" charset="-122"/>
            </a:endParaRPr>
          </a:p>
        </p:txBody>
      </p:sp>
    </p:spTree>
    <p:extLst>
      <p:ext uri="{BB962C8B-B14F-4D97-AF65-F5344CB8AC3E}">
        <p14:creationId xmlns:p14="http://schemas.microsoft.com/office/powerpoint/2010/main" val="19919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矩形 3"/>
          <p:cNvSpPr>
            <a:spLocks noChangeArrowheads="1"/>
          </p:cNvSpPr>
          <p:nvPr/>
        </p:nvSpPr>
        <p:spPr bwMode="auto">
          <a:xfrm>
            <a:off x="1060340" y="1173716"/>
            <a:ext cx="9604116" cy="830997"/>
          </a:xfrm>
          <a:prstGeom prst="rect">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r>
              <a:rPr lang="zh-CN" altLang="en-US" sz="2400" dirty="0" smtClean="0">
                <a:latin typeface="宋体" pitchFamily="2" charset="-122"/>
              </a:rPr>
              <a:t>（</a:t>
            </a:r>
            <a:r>
              <a:rPr lang="en-US" altLang="zh-CN" sz="2400" dirty="0" smtClean="0">
                <a:latin typeface="宋体" pitchFamily="2" charset="-122"/>
              </a:rPr>
              <a:t>2</a:t>
            </a:r>
            <a:r>
              <a:rPr lang="zh-CN" altLang="en-US" sz="2400" dirty="0" smtClean="0">
                <a:latin typeface="宋体" pitchFamily="2" charset="-122"/>
              </a:rPr>
              <a:t>）</a:t>
            </a:r>
            <a:r>
              <a:rPr lang="zh-CN" altLang="zh-CN" sz="2400" dirty="0" smtClean="0">
                <a:latin typeface="宋体" pitchFamily="2" charset="-122"/>
              </a:rPr>
              <a:t>1975年</a:t>
            </a:r>
            <a:r>
              <a:rPr lang="zh-CN" altLang="zh-CN" sz="2400" dirty="0">
                <a:latin typeface="宋体" pitchFamily="2" charset="-122"/>
              </a:rPr>
              <a:t>，邓小平主持中央日常工作，明确提出全面整顿的思想，并采取有效措施，使国民经济呈现迅速回升状态。</a:t>
            </a:r>
            <a:endParaRPr lang="zh-CN" altLang="en-US" sz="2400" dirty="0">
              <a:latin typeface="宋体" pitchFamily="2" charset="-122"/>
            </a:endParaRPr>
          </a:p>
        </p:txBody>
      </p:sp>
      <p:graphicFrame>
        <p:nvGraphicFramePr>
          <p:cNvPr id="7" name="表格 6"/>
          <p:cNvGraphicFramePr/>
          <p:nvPr>
            <p:custDataLst>
              <p:tags r:id="rId1"/>
            </p:custDataLst>
            <p:extLst>
              <p:ext uri="{D42A27DB-BD31-4B8C-83A1-F6EECF244321}">
                <p14:modId xmlns:p14="http://schemas.microsoft.com/office/powerpoint/2010/main" val="1199185713"/>
              </p:ext>
            </p:extLst>
          </p:nvPr>
        </p:nvGraphicFramePr>
        <p:xfrm>
          <a:off x="1090502" y="2553254"/>
          <a:ext cx="6588125" cy="2244725"/>
        </p:xfrm>
        <a:graphic>
          <a:graphicData uri="http://schemas.openxmlformats.org/drawingml/2006/table">
            <a:tbl>
              <a:tblPr/>
              <a:tblGrid>
                <a:gridCol w="1961069"/>
                <a:gridCol w="1616231"/>
                <a:gridCol w="1505730"/>
                <a:gridCol w="1505095"/>
              </a:tblGrid>
              <a:tr h="77914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endParaRPr lang="zh-CN" altLang="en-US" sz="1900" b="1" spc="130">
                        <a:solidFill>
                          <a:srgbClr val="646464"/>
                        </a:solidFill>
                        <a:latin typeface="微软雅黑" panose="020B0503020204020204" charset="-122"/>
                        <a:ea typeface="微软雅黑" panose="020B0503020204020204" charset="-122"/>
                      </a:endParaRP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900" b="1" spc="130">
                          <a:solidFill>
                            <a:srgbClr val="646464"/>
                          </a:solidFill>
                          <a:latin typeface="微软雅黑" panose="020B0503020204020204" charset="-122"/>
                          <a:ea typeface="微软雅黑" panose="020B0503020204020204" charset="-122"/>
                        </a:rPr>
                        <a:t>工农业</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900" b="1" spc="130">
                          <a:solidFill>
                            <a:srgbClr val="646464"/>
                          </a:solidFill>
                          <a:latin typeface="微软雅黑" panose="020B0503020204020204" charset="-122"/>
                          <a:ea typeface="微软雅黑" panose="020B0503020204020204" charset="-122"/>
                        </a:rPr>
                        <a:t>工业</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900" b="1" spc="130">
                          <a:solidFill>
                            <a:srgbClr val="646464"/>
                          </a:solidFill>
                          <a:latin typeface="微软雅黑" panose="020B0503020204020204" charset="-122"/>
                          <a:ea typeface="微软雅黑" panose="020B0503020204020204" charset="-122"/>
                        </a:rPr>
                        <a:t>农业</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lnTlToBr>
                      <a:noFill/>
                    </a:lnTlToBr>
                    <a:lnBlToTr>
                      <a:noFill/>
                    </a:lnBlToTr>
                    <a:solidFill>
                      <a:srgbClr val="FFFFFF"/>
                    </a:solidFill>
                  </a:tcPr>
                </a:tc>
              </a:tr>
              <a:tr h="73279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646464"/>
                          </a:solidFill>
                          <a:latin typeface="微软雅黑" panose="020B0503020204020204" charset="-122"/>
                          <a:ea typeface="微软雅黑" panose="020B0503020204020204" charset="-122"/>
                        </a:rPr>
                        <a:t>总产值或收入</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4504</a:t>
                      </a: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3219</a:t>
                      </a: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cs typeface="微软雅黑" panose="020B0503020204020204" charset="-122"/>
                        </a:rPr>
                        <a:t>1285</a:t>
                      </a:r>
                      <a:r>
                        <a:rPr lang="zh-CN" altLang="en-US" sz="1700" b="0" spc="130">
                          <a:solidFill>
                            <a:srgbClr val="404040"/>
                          </a:solidFill>
                          <a:latin typeface="微软雅黑" panose="020B0503020204020204" charset="-122"/>
                          <a:ea typeface="微软雅黑" panose="020B0503020204020204" charset="-122"/>
                          <a:cs typeface="微软雅黑" panose="020B0503020204020204" charset="-122"/>
                        </a:rPr>
                        <a:t>亿元</a:t>
                      </a:r>
                    </a:p>
                  </a:txBody>
                  <a:tcPr marL="215921" marR="215921"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lnTlToBr>
                      <a:noFill/>
                    </a:lnTlToBr>
                    <a:lnBlToTr>
                      <a:noFill/>
                    </a:lnBlToTr>
                    <a:solidFill>
                      <a:srgbClr val="FFFFFF"/>
                    </a:solidFill>
                  </a:tcPr>
                </a:tc>
              </a:tr>
              <a:tr h="73279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zh-CN" altLang="en-US" sz="1700" b="0" spc="130">
                          <a:solidFill>
                            <a:srgbClr val="646464"/>
                          </a:solidFill>
                          <a:latin typeface="微软雅黑" panose="020B0503020204020204" charset="-122"/>
                          <a:ea typeface="微软雅黑" panose="020B0503020204020204" charset="-122"/>
                        </a:rPr>
                        <a:t>比上年增加</a:t>
                      </a:r>
                    </a:p>
                  </a:txBody>
                  <a:tcPr marL="215921" marR="215921"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11.9 %</a:t>
                      </a:r>
                    </a:p>
                  </a:txBody>
                  <a:tcPr marL="215921" marR="215921"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15.1 %</a:t>
                      </a:r>
                    </a:p>
                  </a:txBody>
                  <a:tcPr marL="215921" marR="215921"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lgn="ctr">
                        <a:lnSpc>
                          <a:spcPct val="120000"/>
                        </a:lnSpc>
                        <a:spcBef>
                          <a:spcPts val="0"/>
                        </a:spcBef>
                        <a:spcAft>
                          <a:spcPts val="0"/>
                        </a:spcAft>
                        <a:buNone/>
                      </a:pPr>
                      <a:r>
                        <a:rPr lang="en-US" altLang="zh-CN" sz="1700" b="0" spc="130">
                          <a:solidFill>
                            <a:srgbClr val="404040"/>
                          </a:solidFill>
                          <a:latin typeface="微软雅黑" panose="020B0503020204020204" charset="-122"/>
                          <a:ea typeface="微软雅黑" panose="020B0503020204020204" charset="-122"/>
                        </a:rPr>
                        <a:t>4.6%</a:t>
                      </a:r>
                    </a:p>
                  </a:txBody>
                  <a:tcPr marL="215921" marR="215921"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lnTlToBr>
                      <a:noFill/>
                    </a:lnTlToBr>
                    <a:lnBlToTr>
                      <a:noFill/>
                    </a:lnBlToTr>
                    <a:solidFill>
                      <a:srgbClr val="CEFFEE"/>
                    </a:solidFill>
                  </a:tcPr>
                </a:tc>
              </a:tr>
            </a:tbl>
          </a:graphicData>
        </a:graphic>
      </p:graphicFrame>
      <p:sp>
        <p:nvSpPr>
          <p:cNvPr id="8" name="文本框 99"/>
          <p:cNvSpPr txBox="1">
            <a:spLocks noChangeArrowheads="1"/>
          </p:cNvSpPr>
          <p:nvPr/>
        </p:nvSpPr>
        <p:spPr bwMode="auto">
          <a:xfrm>
            <a:off x="1060340" y="5057184"/>
            <a:ext cx="10061316" cy="1198563"/>
          </a:xfrm>
          <a:prstGeom prst="rect">
            <a:avLst/>
          </a:prstGeom>
          <a:noFill/>
          <a:ln w="9525">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zh-CN" altLang="zh-CN" sz="2400" dirty="0">
                <a:solidFill>
                  <a:srgbClr val="231F20"/>
                </a:solidFill>
              </a:rPr>
              <a:t>全面整顿批判极左思潮，使各项工作出现转机，经济形势有了明显好转。这次整顿实际上是后来拨乱反正的预演，也极大地增强了邓小平在全党和全国人民心中的威望，成为后来改革开放的先声。</a:t>
            </a:r>
          </a:p>
        </p:txBody>
      </p:sp>
    </p:spTree>
    <p:extLst>
      <p:ext uri="{BB962C8B-B14F-4D97-AF65-F5344CB8AC3E}">
        <p14:creationId xmlns:p14="http://schemas.microsoft.com/office/powerpoint/2010/main" val="7074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330200" y="1104265"/>
            <a:ext cx="982599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5.  </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社会主义建设的探索出现失误的原因与教训</a:t>
            </a:r>
          </a:p>
        </p:txBody>
      </p:sp>
      <p:sp>
        <p:nvSpPr>
          <p:cNvPr id="7" name="文本框 12"/>
          <p:cNvSpPr txBox="1"/>
          <p:nvPr/>
        </p:nvSpPr>
        <p:spPr>
          <a:xfrm>
            <a:off x="330200" y="1551940"/>
            <a:ext cx="11520805" cy="5169535"/>
          </a:xfrm>
          <a:prstGeom prst="rect">
            <a:avLst/>
          </a:prstGeom>
          <a:noFill/>
          <a:ln w="9525">
            <a:noFill/>
          </a:ln>
        </p:spPr>
        <p:txBody>
          <a:bodyPr wrap="square">
            <a:spAutoFit/>
          </a:bodyPr>
          <a:lstStyle/>
          <a:p>
            <a:pPr indent="0" algn="just">
              <a:lnSpc>
                <a:spcPct val="125000"/>
              </a:lnSpc>
              <a:spcBef>
                <a:spcPts val="0"/>
              </a:spcBef>
              <a:spcAft>
                <a:spcPts val="0"/>
              </a:spcAft>
            </a:pPr>
            <a:r>
              <a:rPr lang="zh-CN" sz="240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1</a:t>
            </a:r>
            <a:r>
              <a:rPr lang="zh-CN" sz="2400">
                <a:solidFill>
                  <a:srgbClr val="326185"/>
                </a:solidFill>
                <a:latin typeface="微软雅黑" panose="020B0503020204020204" charset="-122"/>
                <a:ea typeface="微软雅黑" panose="020B0503020204020204" charset="-122"/>
                <a:cs typeface="微软雅黑" panose="020B0503020204020204" charset="-122"/>
              </a:rPr>
              <a:t>）原因：</a:t>
            </a:r>
          </a:p>
          <a:p>
            <a:pPr indent="0" algn="just">
              <a:lnSpc>
                <a:spcPct val="125000"/>
              </a:lnSpc>
              <a:spcBef>
                <a:spcPts val="0"/>
              </a:spcBef>
              <a:spcAft>
                <a:spcPts val="0"/>
              </a:spcAft>
            </a:pPr>
            <a:r>
              <a:rPr lang="zh-CN" sz="2400">
                <a:solidFill>
                  <a:srgbClr val="C00000"/>
                </a:solidFill>
                <a:latin typeface="微软雅黑" panose="020B0503020204020204" charset="-122"/>
                <a:ea typeface="微软雅黑" panose="020B0503020204020204" charset="-122"/>
                <a:cs typeface="微软雅黑" panose="020B0503020204020204" charset="-122"/>
              </a:rPr>
              <a:t>①历史传统：</a:t>
            </a:r>
            <a:r>
              <a:rPr lang="zh-CN" sz="2400">
                <a:latin typeface="微软雅黑" panose="020B0503020204020204" charset="-122"/>
                <a:ea typeface="微软雅黑" panose="020B0503020204020204" charset="-122"/>
                <a:cs typeface="微软雅黑" panose="020B0503020204020204" charset="-122"/>
              </a:rPr>
              <a:t>我国古代封建专制长期存在，导致封建家长制残余思想容易侵蚀党的肌体，从而造成民主法治观念淡薄，容易出现盲目服从等现象。</a:t>
            </a:r>
          </a:p>
          <a:p>
            <a:pPr indent="0" algn="just">
              <a:lnSpc>
                <a:spcPct val="125000"/>
              </a:lnSpc>
              <a:spcBef>
                <a:spcPts val="0"/>
              </a:spcBef>
              <a:spcAft>
                <a:spcPts val="0"/>
              </a:spcAft>
            </a:pPr>
            <a:r>
              <a:rPr lang="zh-CN" sz="2400">
                <a:solidFill>
                  <a:srgbClr val="C00000"/>
                </a:solidFill>
                <a:latin typeface="微软雅黑" panose="020B0503020204020204" charset="-122"/>
                <a:ea typeface="微软雅黑" panose="020B0503020204020204" charset="-122"/>
                <a:cs typeface="微软雅黑" panose="020B0503020204020204" charset="-122"/>
              </a:rPr>
              <a:t>②路径依赖：</a:t>
            </a:r>
            <a:r>
              <a:rPr lang="zh-CN" sz="2400">
                <a:latin typeface="微软雅黑" panose="020B0503020204020204" charset="-122"/>
                <a:ea typeface="微软雅黑" panose="020B0503020204020204" charset="-122"/>
                <a:cs typeface="微软雅黑" panose="020B0503020204020204" charset="-122"/>
              </a:rPr>
              <a:t>在整个民主革命时期，党一直用阶级斗争学说来指导革命，用群众运动方法来解决问题，难以很快转变观念。</a:t>
            </a:r>
          </a:p>
          <a:p>
            <a:pPr indent="0" algn="just">
              <a:lnSpc>
                <a:spcPct val="125000"/>
              </a:lnSpc>
              <a:spcBef>
                <a:spcPts val="0"/>
              </a:spcBef>
              <a:spcAft>
                <a:spcPts val="0"/>
              </a:spcAft>
            </a:pPr>
            <a:r>
              <a:rPr lang="zh-CN" sz="2400">
                <a:solidFill>
                  <a:srgbClr val="C00000"/>
                </a:solidFill>
                <a:latin typeface="微软雅黑" panose="020B0503020204020204" charset="-122"/>
                <a:ea typeface="微软雅黑" panose="020B0503020204020204" charset="-122"/>
                <a:cs typeface="微软雅黑" panose="020B0503020204020204" charset="-122"/>
              </a:rPr>
              <a:t>③社会层面：</a:t>
            </a:r>
            <a:r>
              <a:rPr lang="zh-CN" sz="2400">
                <a:latin typeface="微软雅黑" panose="020B0503020204020204" charset="-122"/>
                <a:ea typeface="微软雅黑" panose="020B0503020204020204" charset="-122"/>
                <a:cs typeface="微软雅黑" panose="020B0503020204020204" charset="-122"/>
              </a:rPr>
              <a:t>社会主义建立后，广大人民群众对社会主义建设的热情很高，迫切希望尽快摆脱贫困落后的状况，从而出现主观愿望与经济发展实际严重脱节的弊端。</a:t>
            </a:r>
          </a:p>
          <a:p>
            <a:pPr indent="0" algn="just">
              <a:lnSpc>
                <a:spcPct val="125000"/>
              </a:lnSpc>
              <a:spcBef>
                <a:spcPts val="0"/>
              </a:spcBef>
              <a:spcAft>
                <a:spcPts val="0"/>
              </a:spcAft>
            </a:pPr>
            <a:r>
              <a:rPr lang="zh-CN" sz="2400">
                <a:solidFill>
                  <a:srgbClr val="C00000"/>
                </a:solidFill>
                <a:latin typeface="微软雅黑" panose="020B0503020204020204" charset="-122"/>
                <a:ea typeface="微软雅黑" panose="020B0503020204020204" charset="-122"/>
                <a:cs typeface="微软雅黑" panose="020B0503020204020204" charset="-122"/>
              </a:rPr>
              <a:t>④主观错误：</a:t>
            </a:r>
            <a:r>
              <a:rPr lang="zh-CN" sz="2400">
                <a:latin typeface="微软雅黑" panose="020B0503020204020204" charset="-122"/>
                <a:ea typeface="微软雅黑" panose="020B0503020204020204" charset="-122"/>
                <a:cs typeface="微软雅黑" panose="020B0503020204020204" charset="-122"/>
              </a:rPr>
              <a:t>毛泽东为首的党中央对当时国内阶级斗争的错误估计，认为阶级矛盾仍是社会主义的主要矛盾。</a:t>
            </a:r>
          </a:p>
          <a:p>
            <a:pPr indent="0" algn="just">
              <a:lnSpc>
                <a:spcPct val="125000"/>
              </a:lnSpc>
              <a:spcBef>
                <a:spcPts val="0"/>
              </a:spcBef>
              <a:spcAft>
                <a:spcPts val="0"/>
              </a:spcAft>
            </a:pPr>
            <a:r>
              <a:rPr lang="zh-CN" sz="2400">
                <a:solidFill>
                  <a:srgbClr val="C00000"/>
                </a:solidFill>
                <a:latin typeface="微软雅黑" panose="020B0503020204020204" charset="-122"/>
                <a:ea typeface="微软雅黑" panose="020B0503020204020204" charset="-122"/>
                <a:cs typeface="微软雅黑" panose="020B0503020204020204" charset="-122"/>
              </a:rPr>
              <a:t>⑤国际环境：</a:t>
            </a:r>
            <a:r>
              <a:rPr lang="zh-CN" sz="2400">
                <a:latin typeface="微软雅黑" panose="020B0503020204020204" charset="-122"/>
                <a:ea typeface="微软雅黑" panose="020B0503020204020204" charset="-122"/>
                <a:cs typeface="微软雅黑" panose="020B0503020204020204" charset="-122"/>
              </a:rPr>
              <a:t>社会主义阵营与资本主义阵营的尖锐对峙，使党和国家领导人试图通过加速建设社会主义的方式来对抗资本主义。</a:t>
            </a:r>
          </a:p>
        </p:txBody>
      </p:sp>
    </p:spTree>
    <p:extLst>
      <p:ext uri="{BB962C8B-B14F-4D97-AF65-F5344CB8AC3E}">
        <p14:creationId xmlns:p14="http://schemas.microsoft.com/office/powerpoint/2010/main" val="36161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pic>
        <p:nvPicPr>
          <p:cNvPr id="4" name="图片 3"/>
          <p:cNvPicPr>
            <a:picLocks noChangeAspect="1"/>
          </p:cNvPicPr>
          <p:nvPr/>
        </p:nvPicPr>
        <p:blipFill rotWithShape="1">
          <a:blip r:embed="rId2"/>
          <a:srcRect t="2511" b="4900"/>
          <a:stretch>
            <a:fillRect/>
          </a:stretch>
        </p:blipFill>
        <p:spPr>
          <a:xfrm>
            <a:off x="4792561" y="3542731"/>
            <a:ext cx="6812272" cy="2542568"/>
          </a:xfrm>
          <a:prstGeom prst="rect">
            <a:avLst/>
          </a:prstGeom>
        </p:spPr>
      </p:pic>
      <p:sp>
        <p:nvSpPr>
          <p:cNvPr id="7" name="文本框 12"/>
          <p:cNvSpPr txBox="1"/>
          <p:nvPr/>
        </p:nvSpPr>
        <p:spPr>
          <a:xfrm>
            <a:off x="468423" y="1327825"/>
            <a:ext cx="11004107" cy="3784600"/>
          </a:xfrm>
          <a:prstGeom prst="rect">
            <a:avLst/>
          </a:prstGeom>
          <a:noFill/>
          <a:ln w="9525">
            <a:noFill/>
          </a:ln>
        </p:spPr>
        <p:txBody>
          <a:bodyPr wrap="square">
            <a:spAutoFit/>
          </a:bodyPr>
          <a:lstStyle/>
          <a:p>
            <a:pPr indent="0" algn="just">
              <a:lnSpc>
                <a:spcPct val="125000"/>
              </a:lnSpc>
              <a:spcBef>
                <a:spcPts val="0"/>
              </a:spcBef>
              <a:spcAft>
                <a:spcPts val="0"/>
              </a:spcAft>
            </a:pPr>
            <a:r>
              <a:rPr lang="zh-CN" sz="2400" dirty="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dirty="0">
                <a:solidFill>
                  <a:srgbClr val="326185"/>
                </a:solidFill>
                <a:latin typeface="微软雅黑" panose="020B0503020204020204" charset="-122"/>
                <a:ea typeface="微软雅黑" panose="020B0503020204020204" charset="-122"/>
                <a:cs typeface="微软雅黑" panose="020B0503020204020204" charset="-122"/>
              </a:rPr>
              <a:t>2</a:t>
            </a:r>
            <a:r>
              <a:rPr lang="zh-CN" sz="2400" dirty="0">
                <a:solidFill>
                  <a:srgbClr val="326185"/>
                </a:solidFill>
                <a:latin typeface="微软雅黑" panose="020B0503020204020204" charset="-122"/>
                <a:ea typeface="微软雅黑" panose="020B0503020204020204" charset="-122"/>
                <a:cs typeface="微软雅黑" panose="020B0503020204020204" charset="-122"/>
              </a:rPr>
              <a:t>）教训：</a:t>
            </a:r>
          </a:p>
          <a:p>
            <a:pPr indent="0" algn="just">
              <a:lnSpc>
                <a:spcPct val="125000"/>
              </a:lnSpc>
              <a:spcBef>
                <a:spcPts val="0"/>
              </a:spcBef>
              <a:spcAft>
                <a:spcPts val="0"/>
              </a:spcAft>
            </a:pPr>
            <a:r>
              <a:rPr lang="zh-CN" sz="2400" dirty="0">
                <a:solidFill>
                  <a:srgbClr val="C00000"/>
                </a:solidFill>
                <a:latin typeface="微软雅黑" panose="020B0503020204020204" charset="-122"/>
                <a:ea typeface="微软雅黑" panose="020B0503020204020204" charset="-122"/>
                <a:cs typeface="微软雅黑" panose="020B0503020204020204" charset="-122"/>
              </a:rPr>
              <a:t>①实事求是：</a:t>
            </a:r>
            <a:r>
              <a:rPr lang="zh-CN" sz="2400" dirty="0">
                <a:latin typeface="微软雅黑" panose="020B0503020204020204" charset="-122"/>
                <a:ea typeface="微软雅黑" panose="020B0503020204020204" charset="-122"/>
                <a:cs typeface="微软雅黑" panose="020B0503020204020204" charset="-122"/>
              </a:rPr>
              <a:t>社会主义建设必须实事求是，从实际出发。</a:t>
            </a:r>
          </a:p>
          <a:p>
            <a:pPr indent="0" algn="just">
              <a:lnSpc>
                <a:spcPct val="125000"/>
              </a:lnSpc>
              <a:spcBef>
                <a:spcPts val="0"/>
              </a:spcBef>
              <a:spcAft>
                <a:spcPts val="0"/>
              </a:spcAft>
            </a:pPr>
            <a:r>
              <a:rPr lang="zh-CN" sz="2400" dirty="0">
                <a:solidFill>
                  <a:srgbClr val="C00000"/>
                </a:solidFill>
                <a:latin typeface="微软雅黑" panose="020B0503020204020204" charset="-122"/>
                <a:ea typeface="微软雅黑" panose="020B0503020204020204" charset="-122"/>
                <a:cs typeface="微软雅黑" panose="020B0503020204020204" charset="-122"/>
              </a:rPr>
              <a:t>②</a:t>
            </a:r>
            <a:r>
              <a:rPr lang="zh-CN" sz="2400" dirty="0">
                <a:solidFill>
                  <a:srgbClr val="C00000"/>
                </a:solidFill>
                <a:latin typeface="微软雅黑" panose="020B0503020204020204" charset="-122"/>
                <a:ea typeface="微软雅黑" panose="020B0503020204020204" charset="-122"/>
                <a:cs typeface="微软雅黑" panose="020B0503020204020204" charset="-122"/>
                <a:sym typeface="+mn-ea"/>
              </a:rPr>
              <a:t>经济为主：</a:t>
            </a:r>
            <a:r>
              <a:rPr lang="zh-CN" sz="2400" dirty="0">
                <a:latin typeface="微软雅黑" panose="020B0503020204020204" charset="-122"/>
                <a:ea typeface="微软雅黑" panose="020B0503020204020204" charset="-122"/>
                <a:cs typeface="微软雅黑" panose="020B0503020204020204" charset="-122"/>
                <a:sym typeface="+mn-ea"/>
              </a:rPr>
              <a:t>要正确分析国内的主要矛盾，以经济建设为中心。</a:t>
            </a:r>
            <a:endParaRPr lang="zh-CN" sz="2400" dirty="0">
              <a:latin typeface="微软雅黑" panose="020B0503020204020204" charset="-122"/>
              <a:ea typeface="微软雅黑" panose="020B0503020204020204" charset="-122"/>
              <a:cs typeface="微软雅黑" panose="020B0503020204020204" charset="-122"/>
            </a:endParaRPr>
          </a:p>
          <a:p>
            <a:pPr indent="0" algn="just">
              <a:lnSpc>
                <a:spcPct val="125000"/>
              </a:lnSpc>
              <a:spcBef>
                <a:spcPts val="0"/>
              </a:spcBef>
              <a:spcAft>
                <a:spcPts val="0"/>
              </a:spcAft>
            </a:pPr>
            <a:r>
              <a:rPr lang="zh-CN" sz="2400" dirty="0">
                <a:solidFill>
                  <a:srgbClr val="C00000"/>
                </a:solidFill>
                <a:latin typeface="微软雅黑" panose="020B0503020204020204" charset="-122"/>
                <a:ea typeface="微软雅黑" panose="020B0503020204020204" charset="-122"/>
                <a:cs typeface="微软雅黑" panose="020B0503020204020204" charset="-122"/>
              </a:rPr>
              <a:t>③</a:t>
            </a:r>
            <a:r>
              <a:rPr lang="zh-CN" sz="2400" dirty="0">
                <a:solidFill>
                  <a:srgbClr val="C00000"/>
                </a:solidFill>
                <a:latin typeface="微软雅黑" panose="020B0503020204020204" charset="-122"/>
                <a:ea typeface="微软雅黑" panose="020B0503020204020204" charset="-122"/>
                <a:cs typeface="微软雅黑" panose="020B0503020204020204" charset="-122"/>
                <a:sym typeface="+mn-ea"/>
              </a:rPr>
              <a:t>尊重规律：</a:t>
            </a:r>
            <a:r>
              <a:rPr lang="zh-CN" sz="2400" dirty="0">
                <a:latin typeface="微软雅黑" panose="020B0503020204020204" charset="-122"/>
                <a:ea typeface="微软雅黑" panose="020B0503020204020204" charset="-122"/>
                <a:cs typeface="微软雅黑" panose="020B0503020204020204" charset="-122"/>
                <a:sym typeface="+mn-ea"/>
              </a:rPr>
              <a:t>经济建设必须遵循客观经济规律，生产关系的变革必须与生产力的发展水平相适应。</a:t>
            </a:r>
          </a:p>
          <a:p>
            <a:pPr indent="0" algn="just">
              <a:lnSpc>
                <a:spcPct val="125000"/>
              </a:lnSpc>
              <a:spcBef>
                <a:spcPts val="0"/>
              </a:spcBef>
              <a:spcAft>
                <a:spcPts val="0"/>
              </a:spcAft>
            </a:pPr>
            <a:r>
              <a:rPr lang="zh-CN" sz="2400" dirty="0">
                <a:solidFill>
                  <a:srgbClr val="C00000"/>
                </a:solidFill>
                <a:latin typeface="微软雅黑" panose="020B0503020204020204" charset="-122"/>
                <a:ea typeface="微软雅黑" panose="020B0503020204020204" charset="-122"/>
                <a:cs typeface="微软雅黑" panose="020B0503020204020204" charset="-122"/>
              </a:rPr>
              <a:t>④加强法治：</a:t>
            </a:r>
            <a:r>
              <a:rPr lang="zh-CN" sz="2400" dirty="0">
                <a:latin typeface="微软雅黑" panose="020B0503020204020204" charset="-122"/>
                <a:ea typeface="微软雅黑" panose="020B0503020204020204" charset="-122"/>
                <a:cs typeface="微软雅黑" panose="020B0503020204020204" charset="-122"/>
              </a:rPr>
              <a:t>必须坚持民主集</a:t>
            </a:r>
          </a:p>
          <a:p>
            <a:pPr indent="0" algn="just">
              <a:lnSpc>
                <a:spcPct val="125000"/>
              </a:lnSpc>
              <a:spcBef>
                <a:spcPts val="0"/>
              </a:spcBef>
              <a:spcAft>
                <a:spcPts val="0"/>
              </a:spcAft>
            </a:pPr>
            <a:r>
              <a:rPr lang="zh-CN" sz="2400" dirty="0">
                <a:latin typeface="微软雅黑" panose="020B0503020204020204" charset="-122"/>
                <a:ea typeface="微软雅黑" panose="020B0503020204020204" charset="-122"/>
                <a:cs typeface="微软雅黑" panose="020B0503020204020204" charset="-122"/>
              </a:rPr>
              <a:t>中制，发扬党内民主，加强党</a:t>
            </a:r>
          </a:p>
          <a:p>
            <a:pPr indent="0" algn="just">
              <a:lnSpc>
                <a:spcPct val="125000"/>
              </a:lnSpc>
              <a:spcBef>
                <a:spcPts val="0"/>
              </a:spcBef>
              <a:spcAft>
                <a:spcPts val="0"/>
              </a:spcAft>
            </a:pPr>
            <a:r>
              <a:rPr lang="zh-CN" sz="2400" dirty="0">
                <a:latin typeface="微软雅黑" panose="020B0503020204020204" charset="-122"/>
                <a:ea typeface="微软雅黑" panose="020B0503020204020204" charset="-122"/>
                <a:cs typeface="微软雅黑" panose="020B0503020204020204" charset="-122"/>
              </a:rPr>
              <a:t>的建设，反对个人崇拜。</a:t>
            </a:r>
          </a:p>
        </p:txBody>
      </p:sp>
    </p:spTree>
    <p:extLst>
      <p:ext uri="{BB962C8B-B14F-4D97-AF65-F5344CB8AC3E}">
        <p14:creationId xmlns:p14="http://schemas.microsoft.com/office/powerpoint/2010/main" val="7945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76160" y="2837946"/>
            <a:ext cx="7339710" cy="707886"/>
          </a:xfrm>
          <a:prstGeom prst="rect">
            <a:avLst/>
          </a:prstGeom>
        </p:spPr>
        <p:txBody>
          <a:bodyPr wrap="square">
            <a:spAutoFit/>
          </a:bodyPr>
          <a:lstStyle/>
          <a:p>
            <a:r>
              <a:rPr lang="zh-CN" altLang="en-US" sz="4000" dirty="0" smtClean="0">
                <a:solidFill>
                  <a:srgbClr val="0070C0"/>
                </a:solidFill>
                <a:sym typeface="+mn-ea"/>
              </a:rPr>
              <a:t>三</a:t>
            </a:r>
            <a:r>
              <a:rPr lang="zh-CN" altLang="en-US" sz="4000" dirty="0">
                <a:solidFill>
                  <a:srgbClr val="0070C0"/>
                </a:solidFill>
                <a:sym typeface="+mn-ea"/>
              </a:rPr>
              <a:t>、伟大的建设成就</a:t>
            </a:r>
          </a:p>
        </p:txBody>
      </p:sp>
      <p:sp>
        <p:nvSpPr>
          <p:cNvPr id="6" name="矩形 5"/>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7" name="矩形 6"/>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extLst>
      <p:ext uri="{BB962C8B-B14F-4D97-AF65-F5344CB8AC3E}">
        <p14:creationId xmlns:p14="http://schemas.microsoft.com/office/powerpoint/2010/main" val="1054221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grpSp>
        <p:nvGrpSpPr>
          <p:cNvPr id="4" name="组合 3"/>
          <p:cNvGrpSpPr/>
          <p:nvPr/>
        </p:nvGrpSpPr>
        <p:grpSpPr>
          <a:xfrm>
            <a:off x="1036747" y="1806950"/>
            <a:ext cx="2169160" cy="616585"/>
            <a:chOff x="295" y="246"/>
            <a:chExt cx="3416" cy="971"/>
          </a:xfrm>
        </p:grpSpPr>
        <p:sp>
          <p:nvSpPr>
            <p:cNvPr id="7" name="等腰三角形 2"/>
            <p:cNvSpPr/>
            <p:nvPr/>
          </p:nvSpPr>
          <p:spPr bwMode="auto">
            <a:xfrm rot="2747878">
              <a:off x="392" y="171"/>
              <a:ext cx="938" cy="108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295" y="349"/>
              <a:ext cx="3417" cy="868"/>
              <a:chOff x="844" y="364"/>
              <a:chExt cx="3417" cy="868"/>
            </a:xfrm>
          </p:grpSpPr>
          <p:grpSp>
            <p:nvGrpSpPr>
              <p:cNvPr id="9" name="组合 8"/>
              <p:cNvGrpSpPr/>
              <p:nvPr/>
            </p:nvGrpSpPr>
            <p:grpSpPr>
              <a:xfrm>
                <a:off x="2211" y="503"/>
                <a:ext cx="2050" cy="580"/>
                <a:chOff x="3002037" y="1455025"/>
                <a:chExt cx="7067433" cy="390499"/>
              </a:xfrm>
              <a:solidFill>
                <a:schemeClr val="accent2">
                  <a:lumMod val="75000"/>
                </a:schemeClr>
              </a:solidFill>
            </p:grpSpPr>
            <p:sp>
              <p:nvSpPr>
                <p:cNvPr id="11" name="矩形 10"/>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563986" y="1455025"/>
                  <a:ext cx="6312424" cy="390499"/>
                </a:xfrm>
                <a:prstGeom prst="rect">
                  <a:avLst/>
                </a:prstGeom>
                <a:noFill/>
              </p:spPr>
              <p:txBody>
                <a:bodyPr wrap="square" rtlCol="0">
                  <a:spAutoFit/>
                </a:bodyPr>
                <a:lstStyle/>
                <a:p>
                  <a:r>
                    <a:rPr lang="zh-CN" altLang="en-US" sz="1800">
                      <a:solidFill>
                        <a:srgbClr val="F8F8F8"/>
                      </a:solidFill>
                      <a:latin typeface="Arial" panose="020B0604020202020204" pitchFamily="34" charset="0"/>
                      <a:ea typeface="微软雅黑" panose="020B0503020204020204" pitchFamily="34" charset="-122"/>
                      <a:sym typeface="Arial" panose="020B0604020202020204" pitchFamily="34" charset="0"/>
                    </a:rPr>
                    <a:t>工业领域</a:t>
                  </a:r>
                </a:p>
              </p:txBody>
            </p:sp>
          </p:grpSp>
          <p:sp>
            <p:nvSpPr>
              <p:cNvPr id="10" name="TextBox 9"/>
              <p:cNvSpPr txBox="1"/>
              <p:nvPr/>
            </p:nvSpPr>
            <p:spPr>
              <a:xfrm>
                <a:off x="844" y="364"/>
                <a:ext cx="1014" cy="86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2800" b="1">
                    <a:latin typeface="Arial" panose="020B0604020202020204" pitchFamily="34" charset="0"/>
                    <a:sym typeface="Arial" panose="020B0604020202020204" pitchFamily="34" charset="0"/>
                  </a:rPr>
                  <a:t>1</a:t>
                </a:r>
                <a:endParaRPr lang="en-US" altLang="zh-CN" sz="2800" b="1" dirty="0">
                  <a:latin typeface="Arial" panose="020B0604020202020204" pitchFamily="34" charset="0"/>
                  <a:sym typeface="Arial" panose="020B0604020202020204" pitchFamily="34" charset="0"/>
                </a:endParaRPr>
              </a:p>
            </p:txBody>
          </p:sp>
        </p:grpSp>
      </p:grpSp>
      <p:sp>
        <p:nvSpPr>
          <p:cNvPr id="13" name="TextBox 12"/>
          <p:cNvSpPr txBox="1"/>
          <p:nvPr/>
        </p:nvSpPr>
        <p:spPr>
          <a:xfrm>
            <a:off x="3479592" y="1525010"/>
            <a:ext cx="7067906" cy="1029513"/>
          </a:xfrm>
          <a:prstGeom prst="rect">
            <a:avLst/>
          </a:prstGeom>
          <a:noFill/>
        </p:spPr>
        <p:txBody>
          <a:bodyPr wrap="square" lIns="68580" tIns="34290" rIns="68580" bIns="34290" rtlCol="0">
            <a:spAutoFit/>
          </a:bodyPr>
          <a:lstStyle/>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①逐步建成了一批门类比较齐全的</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基础工业项目</a:t>
            </a:r>
            <a:r>
              <a:rPr lang="zh-CN" altLang="en-US" sz="1600" b="1" dirty="0">
                <a:latin typeface="Arial" panose="020B0604020202020204" pitchFamily="34" charset="0"/>
                <a:ea typeface="微软雅黑" panose="020B0503020204020204" pitchFamily="34" charset="-122"/>
                <a:sym typeface="Arial" panose="020B0604020202020204" pitchFamily="34" charset="0"/>
              </a:rPr>
              <a:t>，为国民经济的进一步发展打下了坚实的基础，建立起独立的、比较完整的</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工业体系和国民经济体系</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a:p>
            <a:pPr>
              <a:lnSpc>
                <a:spcPct val="13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②大规模的</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三线建设</a:t>
            </a:r>
            <a:r>
              <a:rPr lang="zh-CN" altLang="en-US" sz="1600" b="1" dirty="0">
                <a:latin typeface="Arial" panose="020B0604020202020204" pitchFamily="34" charset="0"/>
                <a:ea typeface="微软雅黑" panose="020B0503020204020204" pitchFamily="34" charset="-122"/>
                <a:sym typeface="Arial" panose="020B0604020202020204" pitchFamily="34" charset="0"/>
              </a:rPr>
              <a:t>不仅增强了国防力量，而且改善了工业布局。</a:t>
            </a:r>
          </a:p>
        </p:txBody>
      </p:sp>
      <p:grpSp>
        <p:nvGrpSpPr>
          <p:cNvPr id="14" name="组合 13"/>
          <p:cNvGrpSpPr/>
          <p:nvPr/>
        </p:nvGrpSpPr>
        <p:grpSpPr>
          <a:xfrm>
            <a:off x="1030397" y="2734400"/>
            <a:ext cx="2169795" cy="616585"/>
            <a:chOff x="295" y="246"/>
            <a:chExt cx="3417" cy="971"/>
          </a:xfrm>
        </p:grpSpPr>
        <p:sp>
          <p:nvSpPr>
            <p:cNvPr id="15" name="等腰三角形 2"/>
            <p:cNvSpPr/>
            <p:nvPr/>
          </p:nvSpPr>
          <p:spPr bwMode="auto">
            <a:xfrm rot="2747878">
              <a:off x="392" y="171"/>
              <a:ext cx="938" cy="108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295" y="349"/>
              <a:ext cx="3417" cy="868"/>
              <a:chOff x="844" y="364"/>
              <a:chExt cx="3417" cy="868"/>
            </a:xfrm>
          </p:grpSpPr>
          <p:grpSp>
            <p:nvGrpSpPr>
              <p:cNvPr id="17" name="组合 16"/>
              <p:cNvGrpSpPr/>
              <p:nvPr/>
            </p:nvGrpSpPr>
            <p:grpSpPr>
              <a:xfrm>
                <a:off x="2211" y="503"/>
                <a:ext cx="2050" cy="580"/>
                <a:chOff x="3002037" y="1455025"/>
                <a:chExt cx="7067433" cy="390499"/>
              </a:xfrm>
              <a:solidFill>
                <a:schemeClr val="accent2">
                  <a:lumMod val="75000"/>
                </a:schemeClr>
              </a:solidFill>
            </p:grpSpPr>
            <p:sp>
              <p:nvSpPr>
                <p:cNvPr id="19" name="矩形 18"/>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6"/>
                <p:cNvSpPr txBox="1"/>
                <p:nvPr/>
              </p:nvSpPr>
              <p:spPr>
                <a:xfrm>
                  <a:off x="3563986" y="1455025"/>
                  <a:ext cx="6312424" cy="390499"/>
                </a:xfrm>
                <a:prstGeom prst="rect">
                  <a:avLst/>
                </a:prstGeom>
                <a:noFill/>
              </p:spPr>
              <p:txBody>
                <a:bodyPr wrap="square" rtlCol="0">
                  <a:spAutoFit/>
                </a:bodyPr>
                <a:lstStyle/>
                <a:p>
                  <a:r>
                    <a:rPr lang="zh-CN" altLang="en-US" sz="1800">
                      <a:solidFill>
                        <a:srgbClr val="F8F8F8"/>
                      </a:solidFill>
                      <a:latin typeface="Arial" panose="020B0604020202020204" pitchFamily="34" charset="0"/>
                      <a:ea typeface="微软雅黑" panose="020B0503020204020204" pitchFamily="34" charset="-122"/>
                      <a:sym typeface="Arial" panose="020B0604020202020204" pitchFamily="34" charset="0"/>
                    </a:rPr>
                    <a:t>农业领域</a:t>
                  </a:r>
                </a:p>
              </p:txBody>
            </p:sp>
          </p:grpSp>
          <p:sp>
            <p:nvSpPr>
              <p:cNvPr id="18" name="TextBox 23"/>
              <p:cNvSpPr txBox="1"/>
              <p:nvPr/>
            </p:nvSpPr>
            <p:spPr>
              <a:xfrm>
                <a:off x="844" y="364"/>
                <a:ext cx="1014" cy="86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2800" b="1" dirty="0">
                    <a:latin typeface="Arial" panose="020B0604020202020204" pitchFamily="34" charset="0"/>
                    <a:sym typeface="Arial" panose="020B0604020202020204" pitchFamily="34" charset="0"/>
                  </a:rPr>
                  <a:t>2</a:t>
                </a:r>
              </a:p>
            </p:txBody>
          </p:sp>
        </p:grpSp>
      </p:grpSp>
      <p:grpSp>
        <p:nvGrpSpPr>
          <p:cNvPr id="21" name="组合 20"/>
          <p:cNvGrpSpPr/>
          <p:nvPr/>
        </p:nvGrpSpPr>
        <p:grpSpPr>
          <a:xfrm>
            <a:off x="1039287" y="3688804"/>
            <a:ext cx="2169795" cy="687070"/>
            <a:chOff x="295" y="237"/>
            <a:chExt cx="3417" cy="1082"/>
          </a:xfrm>
        </p:grpSpPr>
        <p:sp>
          <p:nvSpPr>
            <p:cNvPr id="22" name="等腰三角形 2"/>
            <p:cNvSpPr/>
            <p:nvPr/>
          </p:nvSpPr>
          <p:spPr bwMode="auto">
            <a:xfrm rot="2747878">
              <a:off x="392" y="171"/>
              <a:ext cx="938" cy="108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3" name="组合 22"/>
            <p:cNvGrpSpPr/>
            <p:nvPr/>
          </p:nvGrpSpPr>
          <p:grpSpPr>
            <a:xfrm>
              <a:off x="295" y="237"/>
              <a:ext cx="3417" cy="1082"/>
              <a:chOff x="844" y="252"/>
              <a:chExt cx="3417" cy="1082"/>
            </a:xfrm>
          </p:grpSpPr>
          <p:grpSp>
            <p:nvGrpSpPr>
              <p:cNvPr id="24" name="组合 23"/>
              <p:cNvGrpSpPr/>
              <p:nvPr/>
            </p:nvGrpSpPr>
            <p:grpSpPr>
              <a:xfrm>
                <a:off x="2211" y="252"/>
                <a:ext cx="2050" cy="1082"/>
                <a:chOff x="3002037" y="1286032"/>
                <a:chExt cx="7067433" cy="728483"/>
              </a:xfrm>
              <a:solidFill>
                <a:schemeClr val="accent2">
                  <a:lumMod val="75000"/>
                </a:schemeClr>
              </a:solidFill>
            </p:grpSpPr>
            <p:sp>
              <p:nvSpPr>
                <p:cNvPr id="26" name="矩形 25"/>
                <p:cNvSpPr/>
                <p:nvPr/>
              </p:nvSpPr>
              <p:spPr bwMode="auto">
                <a:xfrm>
                  <a:off x="3002037" y="1286032"/>
                  <a:ext cx="7067433" cy="728483"/>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6"/>
                <p:cNvSpPr txBox="1"/>
                <p:nvPr/>
              </p:nvSpPr>
              <p:spPr>
                <a:xfrm>
                  <a:off x="3515721" y="1294783"/>
                  <a:ext cx="6312424" cy="684047"/>
                </a:xfrm>
                <a:prstGeom prst="rect">
                  <a:avLst/>
                </a:prstGeom>
                <a:noFill/>
              </p:spPr>
              <p:txBody>
                <a:bodyPr wrap="square" rtlCol="0">
                  <a:spAutoFit/>
                </a:bodyPr>
                <a:lstStyle/>
                <a:p>
                  <a:r>
                    <a:rPr lang="zh-CN" altLang="en-US" sz="1800">
                      <a:solidFill>
                        <a:srgbClr val="F8F8F8"/>
                      </a:solidFill>
                      <a:latin typeface="Arial" panose="020B0604020202020204" pitchFamily="34" charset="0"/>
                      <a:ea typeface="微软雅黑" panose="020B0503020204020204" pitchFamily="34" charset="-122"/>
                      <a:sym typeface="Arial" panose="020B0604020202020204" pitchFamily="34" charset="0"/>
                    </a:rPr>
                    <a:t>科技与国防领域</a:t>
                  </a:r>
                </a:p>
              </p:txBody>
            </p:sp>
          </p:grpSp>
          <p:sp>
            <p:nvSpPr>
              <p:cNvPr id="25" name="TextBox 23"/>
              <p:cNvSpPr txBox="1"/>
              <p:nvPr/>
            </p:nvSpPr>
            <p:spPr>
              <a:xfrm>
                <a:off x="844" y="364"/>
                <a:ext cx="1014" cy="86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2800" b="1" dirty="0">
                    <a:latin typeface="Arial" panose="020B0604020202020204" pitchFamily="34" charset="0"/>
                    <a:sym typeface="Arial" panose="020B0604020202020204" pitchFamily="34" charset="0"/>
                  </a:rPr>
                  <a:t>3</a:t>
                </a:r>
              </a:p>
            </p:txBody>
          </p:sp>
        </p:grpSp>
      </p:grpSp>
      <p:grpSp>
        <p:nvGrpSpPr>
          <p:cNvPr id="28" name="组合 27"/>
          <p:cNvGrpSpPr/>
          <p:nvPr/>
        </p:nvGrpSpPr>
        <p:grpSpPr>
          <a:xfrm>
            <a:off x="1048177" y="4761320"/>
            <a:ext cx="2169795" cy="616585"/>
            <a:chOff x="295" y="246"/>
            <a:chExt cx="3417" cy="971"/>
          </a:xfrm>
        </p:grpSpPr>
        <p:sp>
          <p:nvSpPr>
            <p:cNvPr id="29" name="等腰三角形 2"/>
            <p:cNvSpPr/>
            <p:nvPr/>
          </p:nvSpPr>
          <p:spPr bwMode="auto">
            <a:xfrm rot="2747878">
              <a:off x="392" y="171"/>
              <a:ext cx="938" cy="108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295" y="349"/>
              <a:ext cx="3417" cy="868"/>
              <a:chOff x="844" y="364"/>
              <a:chExt cx="3417" cy="868"/>
            </a:xfrm>
          </p:grpSpPr>
          <p:grpSp>
            <p:nvGrpSpPr>
              <p:cNvPr id="31" name="组合 30"/>
              <p:cNvGrpSpPr/>
              <p:nvPr/>
            </p:nvGrpSpPr>
            <p:grpSpPr>
              <a:xfrm>
                <a:off x="2211" y="503"/>
                <a:ext cx="2050" cy="580"/>
                <a:chOff x="3002037" y="1455025"/>
                <a:chExt cx="7067433" cy="390499"/>
              </a:xfrm>
              <a:solidFill>
                <a:schemeClr val="accent2">
                  <a:lumMod val="75000"/>
                </a:schemeClr>
              </a:solidFill>
            </p:grpSpPr>
            <p:sp>
              <p:nvSpPr>
                <p:cNvPr id="33" name="矩形 32"/>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6"/>
                <p:cNvSpPr txBox="1"/>
                <p:nvPr/>
              </p:nvSpPr>
              <p:spPr>
                <a:xfrm>
                  <a:off x="3563986" y="1455025"/>
                  <a:ext cx="6312424" cy="390499"/>
                </a:xfrm>
                <a:prstGeom prst="rect">
                  <a:avLst/>
                </a:prstGeom>
                <a:noFill/>
              </p:spPr>
              <p:txBody>
                <a:bodyPr wrap="square" rtlCol="0">
                  <a:spAutoFit/>
                </a:bodyPr>
                <a:lstStyle/>
                <a:p>
                  <a:r>
                    <a:rPr lang="zh-CN" altLang="en-US" sz="1800">
                      <a:solidFill>
                        <a:srgbClr val="F8F8F8"/>
                      </a:solidFill>
                      <a:latin typeface="Arial" panose="020B0604020202020204" pitchFamily="34" charset="0"/>
                      <a:ea typeface="微软雅黑" panose="020B0503020204020204" pitchFamily="34" charset="-122"/>
                      <a:sym typeface="Arial" panose="020B0604020202020204" pitchFamily="34" charset="0"/>
                    </a:rPr>
                    <a:t>文教领域</a:t>
                  </a:r>
                </a:p>
              </p:txBody>
            </p:sp>
          </p:grpSp>
          <p:sp>
            <p:nvSpPr>
              <p:cNvPr id="32" name="TextBox 23"/>
              <p:cNvSpPr txBox="1"/>
              <p:nvPr/>
            </p:nvSpPr>
            <p:spPr>
              <a:xfrm>
                <a:off x="844" y="364"/>
                <a:ext cx="1014" cy="86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2800" b="1" dirty="0">
                    <a:latin typeface="Arial" panose="020B0604020202020204" pitchFamily="34" charset="0"/>
                    <a:sym typeface="Arial" panose="020B0604020202020204" pitchFamily="34" charset="0"/>
                  </a:rPr>
                  <a:t>4</a:t>
                </a:r>
              </a:p>
            </p:txBody>
          </p:sp>
        </p:grpSp>
      </p:grpSp>
      <p:grpSp>
        <p:nvGrpSpPr>
          <p:cNvPr id="35" name="组合 34"/>
          <p:cNvGrpSpPr/>
          <p:nvPr/>
        </p:nvGrpSpPr>
        <p:grpSpPr>
          <a:xfrm>
            <a:off x="1048177" y="5737315"/>
            <a:ext cx="2169795" cy="616585"/>
            <a:chOff x="295" y="246"/>
            <a:chExt cx="3417" cy="971"/>
          </a:xfrm>
        </p:grpSpPr>
        <p:sp>
          <p:nvSpPr>
            <p:cNvPr id="36" name="等腰三角形 2"/>
            <p:cNvSpPr/>
            <p:nvPr/>
          </p:nvSpPr>
          <p:spPr bwMode="auto">
            <a:xfrm rot="2747878">
              <a:off x="392" y="171"/>
              <a:ext cx="938" cy="108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295" y="349"/>
              <a:ext cx="3417" cy="868"/>
              <a:chOff x="844" y="364"/>
              <a:chExt cx="3417" cy="868"/>
            </a:xfrm>
          </p:grpSpPr>
          <p:grpSp>
            <p:nvGrpSpPr>
              <p:cNvPr id="38" name="组合 37"/>
              <p:cNvGrpSpPr/>
              <p:nvPr/>
            </p:nvGrpSpPr>
            <p:grpSpPr>
              <a:xfrm>
                <a:off x="2211" y="503"/>
                <a:ext cx="2050" cy="580"/>
                <a:chOff x="3002037" y="1455025"/>
                <a:chExt cx="7067433" cy="390499"/>
              </a:xfrm>
              <a:solidFill>
                <a:schemeClr val="accent2">
                  <a:lumMod val="75000"/>
                </a:schemeClr>
              </a:solidFill>
            </p:grpSpPr>
            <p:sp>
              <p:nvSpPr>
                <p:cNvPr id="40" name="矩形 39"/>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6"/>
                <p:cNvSpPr txBox="1"/>
                <p:nvPr/>
              </p:nvSpPr>
              <p:spPr>
                <a:xfrm>
                  <a:off x="3563986" y="1455025"/>
                  <a:ext cx="6312424" cy="390499"/>
                </a:xfrm>
                <a:prstGeom prst="rect">
                  <a:avLst/>
                </a:prstGeom>
                <a:noFill/>
              </p:spPr>
              <p:txBody>
                <a:bodyPr wrap="square" rtlCol="0">
                  <a:spAutoFit/>
                </a:bodyPr>
                <a:lstStyle/>
                <a:p>
                  <a:r>
                    <a:rPr lang="zh-CN" altLang="en-US" sz="1800">
                      <a:solidFill>
                        <a:srgbClr val="F8F8F8"/>
                      </a:solidFill>
                      <a:latin typeface="Arial" panose="020B0604020202020204" pitchFamily="34" charset="0"/>
                      <a:ea typeface="微软雅黑" panose="020B0503020204020204" pitchFamily="34" charset="-122"/>
                      <a:sym typeface="Arial" panose="020B0604020202020204" pitchFamily="34" charset="0"/>
                    </a:rPr>
                    <a:t>外交领域</a:t>
                  </a:r>
                </a:p>
              </p:txBody>
            </p:sp>
          </p:grpSp>
          <p:sp>
            <p:nvSpPr>
              <p:cNvPr id="39" name="TextBox 23"/>
              <p:cNvSpPr txBox="1"/>
              <p:nvPr/>
            </p:nvSpPr>
            <p:spPr>
              <a:xfrm>
                <a:off x="844" y="364"/>
                <a:ext cx="1014" cy="86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en-US" altLang="zh-CN" sz="2800" b="1" dirty="0">
                    <a:latin typeface="Arial" panose="020B0604020202020204" pitchFamily="34" charset="0"/>
                    <a:sym typeface="Arial" panose="020B0604020202020204" pitchFamily="34" charset="0"/>
                  </a:rPr>
                  <a:t>5</a:t>
                </a:r>
              </a:p>
            </p:txBody>
          </p:sp>
        </p:grpSp>
      </p:grpSp>
      <p:sp>
        <p:nvSpPr>
          <p:cNvPr id="42" name="TextBox 20"/>
          <p:cNvSpPr txBox="1"/>
          <p:nvPr/>
        </p:nvSpPr>
        <p:spPr>
          <a:xfrm>
            <a:off x="3482132" y="2772500"/>
            <a:ext cx="6927142" cy="708025"/>
          </a:xfrm>
          <a:prstGeom prst="rect">
            <a:avLst/>
          </a:prstGeom>
          <a:noFill/>
        </p:spPr>
        <p:txBody>
          <a:bodyPr wrap="square" lIns="68580" tIns="34290" rIns="68580" bIns="34290" rtlCol="0">
            <a:spAutoFit/>
          </a:bodyPr>
          <a:lstStyle/>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通过兴修水利、开展农田基本建设、培育推广良种、提倡科学种田，较大幅度地</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提高了粮食生产水平和抵御自然灾害的能力</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p:txBody>
      </p:sp>
      <p:sp>
        <p:nvSpPr>
          <p:cNvPr id="43" name="TextBox 20"/>
          <p:cNvSpPr txBox="1"/>
          <p:nvPr/>
        </p:nvSpPr>
        <p:spPr>
          <a:xfrm>
            <a:off x="3479592" y="3697695"/>
            <a:ext cx="6844622" cy="389337"/>
          </a:xfrm>
          <a:prstGeom prst="rect">
            <a:avLst/>
          </a:prstGeom>
          <a:noFill/>
        </p:spPr>
        <p:txBody>
          <a:bodyPr wrap="square" lIns="68580" tIns="34290" rIns="68580" bIns="34290" rtlCol="0">
            <a:spAutoFit/>
          </a:bodyPr>
          <a:lstStyle/>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成功地爆炸了</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原子弹、氢弹</a:t>
            </a:r>
            <a:r>
              <a:rPr lang="zh-CN" altLang="en-US" sz="1600" b="1" dirty="0">
                <a:latin typeface="Arial" panose="020B0604020202020204" pitchFamily="34" charset="0"/>
                <a:ea typeface="微软雅黑" panose="020B0503020204020204" pitchFamily="34" charset="-122"/>
                <a:sym typeface="Arial" panose="020B0604020202020204" pitchFamily="34" charset="0"/>
              </a:rPr>
              <a:t>，试制并成功发射了</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中远程导弹和人造卫星</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p:txBody>
      </p:sp>
      <p:sp>
        <p:nvSpPr>
          <p:cNvPr id="44" name="TextBox 20"/>
          <p:cNvSpPr txBox="1"/>
          <p:nvPr/>
        </p:nvSpPr>
        <p:spPr>
          <a:xfrm>
            <a:off x="3482132" y="4873715"/>
            <a:ext cx="5945505" cy="387985"/>
          </a:xfrm>
          <a:prstGeom prst="rect">
            <a:avLst/>
          </a:prstGeom>
          <a:noFill/>
        </p:spPr>
        <p:txBody>
          <a:bodyPr wrap="square" lIns="68580" tIns="34290" rIns="68580" bIns="34290" rtlCol="0">
            <a:spAutoFit/>
          </a:bodyPr>
          <a:lstStyle/>
          <a:p>
            <a:pPr lvl="0" algn="l">
              <a:lnSpc>
                <a:spcPct val="130000"/>
              </a:lnSpc>
              <a:buClrTx/>
              <a:buSzTx/>
              <a:buFontTx/>
            </a:pPr>
            <a:r>
              <a:rPr lang="zh-CN" altLang="en-US" sz="1600" b="1">
                <a:latin typeface="Arial" panose="020B0604020202020204" pitchFamily="34" charset="0"/>
                <a:ea typeface="微软雅黑" panose="020B0503020204020204" pitchFamily="34" charset="-122"/>
                <a:sym typeface="Arial" panose="020B0604020202020204" pitchFamily="34" charset="0"/>
              </a:rPr>
              <a:t>取得长足进步和发展。</a:t>
            </a:r>
            <a:r>
              <a:rPr lang="zh-CN" altLang="en-US" sz="1600" b="1">
                <a:solidFill>
                  <a:srgbClr val="FF0000"/>
                </a:solidFill>
                <a:latin typeface="Arial" panose="020B0604020202020204" pitchFamily="34" charset="0"/>
                <a:ea typeface="微软雅黑" panose="020B0503020204020204" pitchFamily="34" charset="-122"/>
                <a:sym typeface="Arial" panose="020B0604020202020204" pitchFamily="34" charset="0"/>
              </a:rPr>
              <a:t>劳动者的整体素质</a:t>
            </a:r>
            <a:r>
              <a:rPr lang="zh-CN" altLang="en-US" sz="1600" b="1">
                <a:latin typeface="Arial" panose="020B0604020202020204" pitchFamily="34" charset="0"/>
                <a:ea typeface="微软雅黑" panose="020B0503020204020204" pitchFamily="34" charset="-122"/>
                <a:sym typeface="Arial" panose="020B0604020202020204" pitchFamily="34" charset="0"/>
              </a:rPr>
              <a:t>有了很大提高。</a:t>
            </a:r>
          </a:p>
        </p:txBody>
      </p:sp>
      <p:sp>
        <p:nvSpPr>
          <p:cNvPr id="45" name="TextBox 20"/>
          <p:cNvSpPr txBox="1"/>
          <p:nvPr/>
        </p:nvSpPr>
        <p:spPr>
          <a:xfrm>
            <a:off x="3482132" y="5491570"/>
            <a:ext cx="7150426" cy="1349600"/>
          </a:xfrm>
          <a:prstGeom prst="rect">
            <a:avLst/>
          </a:prstGeom>
          <a:noFill/>
        </p:spPr>
        <p:txBody>
          <a:bodyPr wrap="square" lIns="68580" tIns="34290" rIns="68580" bIns="34290" rtlCol="0">
            <a:spAutoFit/>
          </a:bodyPr>
          <a:lstStyle/>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打开</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新局面</a:t>
            </a:r>
            <a:r>
              <a:rPr lang="zh-CN" altLang="en-US" sz="1600" b="1" dirty="0">
                <a:latin typeface="Arial" panose="020B0604020202020204" pitchFamily="34" charset="0"/>
                <a:ea typeface="微软雅黑" panose="020B0503020204020204" pitchFamily="34" charset="-122"/>
                <a:sym typeface="Arial" panose="020B0604020202020204" pitchFamily="34" charset="0"/>
              </a:rPr>
              <a:t>，迎来了新中国成立以来与世界各国</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建交的又一次高潮</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①建交国</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数量</a:t>
            </a:r>
            <a:r>
              <a:rPr lang="zh-CN" altLang="en-US" sz="1600" b="1" dirty="0">
                <a:latin typeface="Arial" panose="020B0604020202020204" pitchFamily="34" charset="0"/>
                <a:ea typeface="微软雅黑" panose="020B0503020204020204" pitchFamily="34" charset="-122"/>
                <a:sym typeface="Arial" panose="020B0604020202020204" pitchFamily="34" charset="0"/>
              </a:rPr>
              <a:t>：由1965年的49个增加到1976年的111个。</a:t>
            </a:r>
          </a:p>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②1971年，</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恢复</a:t>
            </a:r>
            <a:r>
              <a:rPr lang="zh-CN" altLang="en-US" sz="1600" b="1" dirty="0">
                <a:latin typeface="Arial" panose="020B0604020202020204" pitchFamily="34" charset="0"/>
                <a:ea typeface="微软雅黑" panose="020B0503020204020204" pitchFamily="34" charset="-122"/>
                <a:sym typeface="Arial" panose="020B0604020202020204" pitchFamily="34" charset="0"/>
              </a:rPr>
              <a:t>在</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联合国</a:t>
            </a:r>
            <a:r>
              <a:rPr lang="zh-CN" altLang="en-US" sz="1600" b="1" dirty="0">
                <a:latin typeface="Arial" panose="020B0604020202020204" pitchFamily="34" charset="0"/>
                <a:ea typeface="微软雅黑" panose="020B0503020204020204" pitchFamily="34" charset="-122"/>
                <a:sym typeface="Arial" panose="020B0604020202020204" pitchFamily="34" charset="0"/>
              </a:rPr>
              <a:t>的一切合法</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权利</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a:p>
            <a:pPr lvl="0" algn="l">
              <a:lnSpc>
                <a:spcPct val="130000"/>
              </a:lnSpc>
              <a:buClrTx/>
              <a:buSzTx/>
              <a:buFontTx/>
            </a:pPr>
            <a:r>
              <a:rPr lang="zh-CN" altLang="en-US" sz="1600" b="1" dirty="0">
                <a:latin typeface="Arial" panose="020B0604020202020204" pitchFamily="34" charset="0"/>
                <a:ea typeface="微软雅黑" panose="020B0503020204020204" pitchFamily="34" charset="-122"/>
                <a:sym typeface="Arial" panose="020B0604020202020204" pitchFamily="34" charset="0"/>
              </a:rPr>
              <a:t>③1972年，</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中美</a:t>
            </a:r>
            <a:r>
              <a:rPr lang="zh-CN" altLang="en-US" sz="1600" b="1" dirty="0">
                <a:latin typeface="Arial" panose="020B0604020202020204" pitchFamily="34" charset="0"/>
                <a:ea typeface="微软雅黑" panose="020B0503020204020204" pitchFamily="34" charset="-122"/>
                <a:sym typeface="Arial" panose="020B0604020202020204" pitchFamily="34" charset="0"/>
              </a:rPr>
              <a:t>两国结束了长期敌对状态，</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开始走向正常化</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FF0000"/>
                </a:solidFill>
                <a:latin typeface="Arial" panose="020B0604020202020204" pitchFamily="34" charset="0"/>
                <a:ea typeface="微软雅黑" panose="020B0503020204020204" pitchFamily="34" charset="-122"/>
                <a:sym typeface="Arial" panose="020B0604020202020204" pitchFamily="34" charset="0"/>
              </a:rPr>
              <a:t>中日正式建交</a:t>
            </a:r>
            <a:r>
              <a:rPr lang="zh-CN" altLang="en-US" sz="1600" b="1" dirty="0">
                <a:latin typeface="Arial" panose="020B0604020202020204" pitchFamily="34" charset="0"/>
                <a:ea typeface="微软雅黑" panose="020B0503020204020204" pitchFamily="34" charset="-122"/>
                <a:sym typeface="Arial" panose="020B0604020202020204" pitchFamily="34" charset="0"/>
              </a:rPr>
              <a:t>。</a:t>
            </a:r>
          </a:p>
        </p:txBody>
      </p:sp>
      <p:sp>
        <p:nvSpPr>
          <p:cNvPr id="46" name="文本框 57"/>
          <p:cNvSpPr txBox="1"/>
          <p:nvPr/>
        </p:nvSpPr>
        <p:spPr>
          <a:xfrm>
            <a:off x="3978702" y="917328"/>
            <a:ext cx="3359150" cy="398780"/>
          </a:xfrm>
          <a:prstGeom prst="rect">
            <a:avLst/>
          </a:prstGeom>
          <a:noFill/>
        </p:spPr>
        <p:txBody>
          <a:bodyPr wrap="square" rtlCol="0" anchor="t">
            <a:spAutoFit/>
          </a:bodyPr>
          <a:lstStyle/>
          <a:p>
            <a:pPr lvl="0" algn="l" defTabSz="914400">
              <a:spcBef>
                <a:spcPct val="20000"/>
              </a:spcBef>
              <a:buClrTx/>
              <a:buSzTx/>
              <a:buFont typeface="Arial" panose="020B0604020202020204" pitchFamily="34" charset="0"/>
            </a:pPr>
            <a:r>
              <a:rPr lang="zh-CN" altLang="en-US" sz="2000" b="1" dirty="0">
                <a:solidFill>
                  <a:srgbClr val="FF0000"/>
                </a:solidFill>
                <a:latin typeface="Arial" panose="020B0604020202020204" pitchFamily="34" charset="0"/>
                <a:ea typeface="微软雅黑" panose="020B0503020204020204" pitchFamily="34" charset="-122"/>
                <a:sym typeface="+mn-ea"/>
              </a:rPr>
              <a:t>哪些领域有成就？具体表现？</a:t>
            </a:r>
          </a:p>
        </p:txBody>
      </p:sp>
      <p:sp>
        <p:nvSpPr>
          <p:cNvPr id="47" name="文本框 1"/>
          <p:cNvSpPr txBox="1"/>
          <p:nvPr/>
        </p:nvSpPr>
        <p:spPr>
          <a:xfrm>
            <a:off x="584944" y="1215000"/>
            <a:ext cx="11461744" cy="400110"/>
          </a:xfrm>
          <a:prstGeom prst="rect">
            <a:avLst/>
          </a:prstGeom>
          <a:noFill/>
        </p:spPr>
        <p:txBody>
          <a:bodyPr wrap="square" rtlCol="0" anchor="t">
            <a:spAutoFit/>
          </a:bodyPr>
          <a:lstStyle/>
          <a:p>
            <a:r>
              <a:rPr lang="en-US" altLang="zh-CN" sz="2000" b="1" dirty="0" smtClean="0">
                <a:solidFill>
                  <a:srgbClr val="1D41D5"/>
                </a:solidFill>
                <a:latin typeface="微软雅黑" panose="020B0503020204020204" charset="-122"/>
                <a:ea typeface="微软雅黑" panose="020B0503020204020204" charset="-122"/>
                <a:cs typeface="微软雅黑" panose="020B0503020204020204" charset="-122"/>
              </a:rPr>
              <a:t>1</a:t>
            </a:r>
            <a:r>
              <a:rPr lang="zh-CN" altLang="en-US" sz="2000" b="1" dirty="0" smtClean="0">
                <a:solidFill>
                  <a:srgbClr val="1D41D5"/>
                </a:solidFill>
                <a:latin typeface="微软雅黑" panose="020B0503020204020204" charset="-122"/>
                <a:ea typeface="微软雅黑" panose="020B0503020204020204" charset="-122"/>
                <a:cs typeface="微软雅黑" panose="020B0503020204020204" charset="-122"/>
              </a:rPr>
              <a:t>．成就</a:t>
            </a:r>
            <a:endParaRPr lang="zh-CN" altLang="en-US" sz="2000" dirty="0"/>
          </a:p>
        </p:txBody>
      </p:sp>
    </p:spTree>
    <p:extLst>
      <p:ext uri="{BB962C8B-B14F-4D97-AF65-F5344CB8AC3E}">
        <p14:creationId xmlns:p14="http://schemas.microsoft.com/office/powerpoint/2010/main" val="41962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blinds(horizontal)">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linds(horizontal)">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linds(horizontal)">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linds(horizontal)">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blinds(horizontal)">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animEffect transition="in" filter="blinds(horizontal)">
                                      <p:cBhvr>
                                        <p:cTn id="53" dur="500"/>
                                        <p:tgtEl>
                                          <p:spTgt spid="4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5">
                                            <p:txEl>
                                              <p:pRg st="1" end="1"/>
                                            </p:txEl>
                                          </p:spTgt>
                                        </p:tgtEl>
                                        <p:attrNameLst>
                                          <p:attrName>style.visibility</p:attrName>
                                        </p:attrNameLst>
                                      </p:cBhvr>
                                      <p:to>
                                        <p:strVal val="visible"/>
                                      </p:to>
                                    </p:set>
                                    <p:animEffect transition="in" filter="blinds(horizontal)">
                                      <p:cBhvr>
                                        <p:cTn id="58" dur="500"/>
                                        <p:tgtEl>
                                          <p:spTgt spid="4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45">
                                            <p:txEl>
                                              <p:pRg st="2" end="2"/>
                                            </p:txEl>
                                          </p:spTgt>
                                        </p:tgtEl>
                                        <p:attrNameLst>
                                          <p:attrName>style.visibility</p:attrName>
                                        </p:attrNameLst>
                                      </p:cBhvr>
                                      <p:to>
                                        <p:strVal val="visible"/>
                                      </p:to>
                                    </p:set>
                                    <p:animEffect transition="in" filter="blinds(horizontal)">
                                      <p:cBhvr>
                                        <p:cTn id="63" dur="500"/>
                                        <p:tgtEl>
                                          <p:spTgt spid="45">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5">
                                            <p:txEl>
                                              <p:pRg st="3" end="3"/>
                                            </p:txEl>
                                          </p:spTgt>
                                        </p:tgtEl>
                                        <p:attrNameLst>
                                          <p:attrName>style.visibility</p:attrName>
                                        </p:attrNameLst>
                                      </p:cBhvr>
                                      <p:to>
                                        <p:strVal val="visible"/>
                                      </p:to>
                                    </p:set>
                                    <p:animEffect transition="in" filter="blinds(horizontal)">
                                      <p:cBhvr>
                                        <p:cTn id="68" dur="500"/>
                                        <p:tgtEl>
                                          <p:spTgt spid="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
          <p:cNvSpPr txBox="1"/>
          <p:nvPr/>
        </p:nvSpPr>
        <p:spPr>
          <a:xfrm>
            <a:off x="565150" y="1071745"/>
            <a:ext cx="11739880" cy="960776"/>
          </a:xfrm>
          <a:prstGeom prst="rect">
            <a:avLst/>
          </a:prstGeom>
          <a:noFill/>
        </p:spPr>
        <p:txBody>
          <a:bodyPr wrap="square" rtlCol="0" anchor="t">
            <a:spAutoFit/>
          </a:bodyPr>
          <a:lstStyle/>
          <a:p>
            <a:pPr>
              <a:lnSpc>
                <a:spcPct val="150000"/>
              </a:lnSpc>
            </a:pPr>
            <a:r>
              <a:rPr lang="en-US" altLang="zh-CN" sz="2000" b="1" dirty="0" smtClean="0">
                <a:solidFill>
                  <a:srgbClr val="1D41D5"/>
                </a:solidFill>
                <a:latin typeface="微软雅黑" panose="020B0503020204020204" charset="-122"/>
                <a:ea typeface="微软雅黑" panose="020B0503020204020204" charset="-122"/>
                <a:cs typeface="微软雅黑" panose="020B0503020204020204" charset="-122"/>
              </a:rPr>
              <a:t>2</a:t>
            </a:r>
            <a:r>
              <a:rPr lang="zh-CN" altLang="en-US" sz="2000" b="1" dirty="0" smtClean="0">
                <a:solidFill>
                  <a:srgbClr val="1D41D5"/>
                </a:solidFill>
                <a:latin typeface="微软雅黑" panose="020B0503020204020204" charset="-122"/>
                <a:ea typeface="微软雅黑" panose="020B0503020204020204" charset="-122"/>
                <a:cs typeface="微软雅黑" panose="020B0503020204020204" charset="-122"/>
              </a:rPr>
              <a:t>．</a:t>
            </a:r>
            <a:r>
              <a:rPr lang="zh-CN" altLang="en-US" sz="2000" b="1" dirty="0">
                <a:solidFill>
                  <a:srgbClr val="1D41D5"/>
                </a:solidFill>
                <a:latin typeface="微软雅黑" panose="020B0503020204020204" charset="-122"/>
                <a:ea typeface="微软雅黑" panose="020B0503020204020204" charset="-122"/>
                <a:cs typeface="微软雅黑" panose="020B0503020204020204" charset="-122"/>
              </a:rPr>
              <a:t>意义</a:t>
            </a:r>
          </a:p>
          <a:p>
            <a:pPr>
              <a:lnSpc>
                <a:spcPct val="150000"/>
              </a:lnSpc>
            </a:pPr>
            <a:r>
              <a:rPr lang="zh-CN" altLang="en-US" sz="2000" b="1" dirty="0">
                <a:solidFill>
                  <a:srgbClr val="FF0000"/>
                </a:solidFill>
                <a:latin typeface="微软雅黑" panose="020B0503020204020204" charset="-122"/>
                <a:ea typeface="微软雅黑" panose="020B0503020204020204" charset="-122"/>
              </a:rPr>
              <a:t>开创性、奠基性</a:t>
            </a:r>
            <a:r>
              <a:rPr lang="zh-CN" altLang="en-US" sz="2000" dirty="0">
                <a:latin typeface="微软雅黑" panose="020B0503020204020204" charset="-122"/>
                <a:ea typeface="微软雅黑" panose="020B0503020204020204" charset="-122"/>
              </a:rPr>
              <a:t>。为新的历史时期开创中国特色社会主义道路提供了物质基础、宝贵经验和理论准备</a:t>
            </a:r>
            <a:r>
              <a:rPr lang="zh-CN" altLang="en-US" sz="2000" dirty="0"/>
              <a:t>。</a:t>
            </a:r>
          </a:p>
        </p:txBody>
      </p:sp>
      <p:sp>
        <p:nvSpPr>
          <p:cNvPr id="7" name="文本框 27"/>
          <p:cNvSpPr txBox="1"/>
          <p:nvPr/>
        </p:nvSpPr>
        <p:spPr>
          <a:xfrm>
            <a:off x="565150" y="3063868"/>
            <a:ext cx="11373485" cy="461665"/>
          </a:xfrm>
          <a:prstGeom prst="rect">
            <a:avLst/>
          </a:prstGeom>
          <a:noFill/>
        </p:spPr>
        <p:txBody>
          <a:bodyPr wrap="square" rtlCol="0">
            <a:spAutoFit/>
          </a:bodyPr>
          <a:lstStyle/>
          <a:p>
            <a:pPr algn="l" fontAlgn="auto">
              <a:lnSpc>
                <a:spcPct val="120000"/>
              </a:lnSpc>
            </a:pPr>
            <a:r>
              <a:rPr lang="en-US" altLang="zh-CN" sz="2000" b="1" dirty="0">
                <a:latin typeface="宋体" panose="02010600030101010101" pitchFamily="2" charset="-122"/>
                <a:ea typeface="宋体" panose="02010600030101010101" pitchFamily="2" charset="-122"/>
                <a:cs typeface="黑体" panose="02010609060101010101" pitchFamily="49" charset="-122"/>
                <a:sym typeface="+mn-ea"/>
              </a:rPr>
              <a:t>                            </a:t>
            </a:r>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，为当代中国一切发展进步奠定根本政治前提和制度基础。</a:t>
            </a:r>
          </a:p>
        </p:txBody>
      </p:sp>
      <p:sp>
        <p:nvSpPr>
          <p:cNvPr id="8" name="文本框 23"/>
          <p:cNvSpPr txBox="1"/>
          <p:nvPr/>
        </p:nvSpPr>
        <p:spPr>
          <a:xfrm>
            <a:off x="409892" y="2390437"/>
            <a:ext cx="11684000" cy="400110"/>
          </a:xfrm>
          <a:prstGeom prst="rect">
            <a:avLst/>
          </a:prstGeom>
          <a:blipFill>
            <a:blip r:embed="rId2"/>
            <a:tile tx="0" ty="0" sx="100000" sy="100000" flip="none" algn="tl"/>
          </a:blipFill>
          <a:ln w="12700">
            <a:solidFill>
              <a:schemeClr val="tx1"/>
            </a:solidFill>
          </a:ln>
        </p:spPr>
        <p:txBody>
          <a:bodyPr wrap="square" rtlCol="0">
            <a:spAutoFit/>
          </a:bodyPr>
          <a:lstStyle/>
          <a:p>
            <a:pPr algn="ct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如何理解伟大建设成就的</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开创性、奠基性意义</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a:t>
            </a:r>
          </a:p>
        </p:txBody>
      </p:sp>
      <p:sp>
        <p:nvSpPr>
          <p:cNvPr id="9" name="文本框 5"/>
          <p:cNvSpPr txBox="1"/>
          <p:nvPr/>
        </p:nvSpPr>
        <p:spPr>
          <a:xfrm>
            <a:off x="414020" y="3063868"/>
            <a:ext cx="5759450" cy="461665"/>
          </a:xfrm>
          <a:prstGeom prst="rect">
            <a:avLst/>
          </a:prstGeom>
          <a:noFill/>
        </p:spPr>
        <p:txBody>
          <a:bodyPr wrap="square" rtlCol="0">
            <a:spAutoFit/>
          </a:bodyPr>
          <a:lstStyle/>
          <a:p>
            <a:pPr algn="l" fontAlgn="auto">
              <a:lnSpc>
                <a:spcPct val="12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）全面建立社会主义基本制度</a:t>
            </a:r>
            <a:endParaRPr lang="zh-CN" altLang="en-US" sz="2000" b="1" dirty="0">
              <a:latin typeface="宋体" panose="02010600030101010101" pitchFamily="2" charset="-122"/>
              <a:ea typeface="宋体" panose="02010600030101010101" pitchFamily="2" charset="-122"/>
              <a:cs typeface="黑体" panose="02010609060101010101" pitchFamily="49" charset="-122"/>
              <a:sym typeface="+mn-ea"/>
            </a:endParaRPr>
          </a:p>
        </p:txBody>
      </p:sp>
      <p:sp>
        <p:nvSpPr>
          <p:cNvPr id="10" name="文本框 15"/>
          <p:cNvSpPr txBox="1"/>
          <p:nvPr/>
        </p:nvSpPr>
        <p:spPr>
          <a:xfrm>
            <a:off x="414020" y="3724910"/>
            <a:ext cx="6276340" cy="461665"/>
          </a:xfrm>
          <a:prstGeom prst="rect">
            <a:avLst/>
          </a:prstGeom>
          <a:noFill/>
        </p:spPr>
        <p:txBody>
          <a:bodyPr wrap="square" rtlCol="0">
            <a:spAutoFit/>
          </a:bodyPr>
          <a:lstStyle/>
          <a:p>
            <a:pPr algn="l" fontAlgn="auto">
              <a:lnSpc>
                <a:spcPct val="120000"/>
              </a:lnSpc>
            </a:pP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）开始全面建设社会主义：</a:t>
            </a:r>
            <a:endParaRPr lang="zh-CN" altLang="en-US" sz="2000" b="1" dirty="0">
              <a:latin typeface="宋体" panose="02010600030101010101" pitchFamily="2" charset="-122"/>
              <a:ea typeface="宋体" panose="02010600030101010101" pitchFamily="2" charset="-122"/>
              <a:cs typeface="黑体" panose="02010609060101010101" pitchFamily="49" charset="-122"/>
              <a:sym typeface="+mn-ea"/>
            </a:endParaRPr>
          </a:p>
        </p:txBody>
      </p:sp>
      <p:sp>
        <p:nvSpPr>
          <p:cNvPr id="11" name="文本框 20"/>
          <p:cNvSpPr txBox="1"/>
          <p:nvPr/>
        </p:nvSpPr>
        <p:spPr>
          <a:xfrm>
            <a:off x="565150" y="4423410"/>
            <a:ext cx="7930376" cy="400110"/>
          </a:xfrm>
          <a:prstGeom prst="rect">
            <a:avLst/>
          </a:prstGeom>
          <a:noFill/>
        </p:spPr>
        <p:txBody>
          <a:bodyPr wrap="none" rtlCol="0">
            <a:spAutoFit/>
          </a:bodyPr>
          <a:lstStyle/>
          <a:p>
            <a:pPr algn="l"/>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①政治：</a:t>
            </a:r>
            <a:r>
              <a:rPr lang="en-US" altLang="zh-CN" sz="2000" b="1" dirty="0">
                <a:latin typeface="宋体" panose="02010600030101010101" pitchFamily="2" charset="-122"/>
                <a:ea typeface="宋体" panose="02010600030101010101" pitchFamily="2" charset="-122"/>
                <a:cs typeface="黑体" panose="02010609060101010101" pitchFamily="49" charset="-122"/>
                <a:sym typeface="+mn-ea"/>
              </a:rPr>
              <a:t>1956</a:t>
            </a:r>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年，中共八大中国开始探索自己的社会主义建设道路。</a:t>
            </a:r>
          </a:p>
        </p:txBody>
      </p:sp>
      <p:sp>
        <p:nvSpPr>
          <p:cNvPr id="12" name="文本框 21"/>
          <p:cNvSpPr txBox="1"/>
          <p:nvPr/>
        </p:nvSpPr>
        <p:spPr>
          <a:xfrm>
            <a:off x="565150" y="4848225"/>
            <a:ext cx="7411003" cy="1200329"/>
          </a:xfrm>
          <a:prstGeom prst="rect">
            <a:avLst/>
          </a:prstGeom>
          <a:noFill/>
        </p:spPr>
        <p:txBody>
          <a:bodyPr wrap="none" rtlCol="0">
            <a:spAutoFit/>
          </a:bodyPr>
          <a:lstStyle/>
          <a:p>
            <a:pPr algn="l">
              <a:lnSpc>
                <a:spcPct val="120000"/>
              </a:lnSpc>
            </a:pPr>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②经济：建立起独立的、比较完整的工业体系和国民经济体系。</a:t>
            </a:r>
          </a:p>
          <a:p>
            <a:pPr algn="l">
              <a:lnSpc>
                <a:spcPct val="120000"/>
              </a:lnSpc>
            </a:pPr>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③军事国防：</a:t>
            </a:r>
            <a:r>
              <a:rPr lang="zh-CN" altLang="en-US" sz="2000" b="1" dirty="0">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成功爆炸原子弹、氢弹</a:t>
            </a:r>
            <a:endParaRPr lang="zh-CN" altLang="en-US" sz="2000" b="1" dirty="0">
              <a:latin typeface="宋体" panose="02010600030101010101" pitchFamily="2" charset="-122"/>
              <a:ea typeface="宋体" panose="02010600030101010101" pitchFamily="2" charset="-122"/>
              <a:cs typeface="黑体" panose="02010609060101010101" pitchFamily="49" charset="-122"/>
              <a:sym typeface="+mn-ea"/>
            </a:endParaRPr>
          </a:p>
          <a:p>
            <a:pPr algn="l">
              <a:lnSpc>
                <a:spcPct val="120000"/>
              </a:lnSpc>
            </a:pPr>
            <a:r>
              <a:rPr lang="zh-CN" altLang="en-US" sz="2000" b="1" dirty="0">
                <a:latin typeface="宋体" panose="02010600030101010101" pitchFamily="2" charset="-122"/>
                <a:ea typeface="宋体" panose="02010600030101010101" pitchFamily="2" charset="-122"/>
                <a:cs typeface="黑体" panose="02010609060101010101" pitchFamily="49" charset="-122"/>
                <a:sym typeface="+mn-ea"/>
              </a:rPr>
              <a:t>④外交：外交新局面，</a:t>
            </a:r>
            <a:r>
              <a:rPr lang="zh-CN" altLang="en-US" sz="2000" b="1" dirty="0">
                <a:solidFill>
                  <a:srgbClr val="C00000"/>
                </a:solidFill>
                <a:latin typeface="宋体" panose="02010600030101010101" pitchFamily="2" charset="-122"/>
                <a:ea typeface="宋体" panose="02010600030101010101" pitchFamily="2" charset="-122"/>
                <a:cs typeface="黑体" panose="02010609060101010101" pitchFamily="49" charset="-122"/>
                <a:sym typeface="+mn-ea"/>
              </a:rPr>
              <a:t>重返联合国、中美关系开始正常化</a:t>
            </a:r>
            <a:endParaRPr lang="zh-CN" altLang="en-US" sz="2000" b="1" dirty="0">
              <a:latin typeface="宋体" panose="02010600030101010101" pitchFamily="2" charset="-122"/>
              <a:ea typeface="宋体" panose="02010600030101010101" pitchFamily="2" charset="-122"/>
              <a:cs typeface="黑体" panose="02010609060101010101" pitchFamily="49" charset="-122"/>
              <a:sym typeface="+mn-ea"/>
            </a:endParaRPr>
          </a:p>
        </p:txBody>
      </p:sp>
    </p:spTree>
    <p:extLst>
      <p:ext uri="{BB962C8B-B14F-4D97-AF65-F5344CB8AC3E}">
        <p14:creationId xmlns:p14="http://schemas.microsoft.com/office/powerpoint/2010/main" val="28819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4" name="标题"/>
          <p:cNvSpPr>
            <a:spLocks noGrp="1"/>
          </p:cNvSpPr>
          <p:nvPr>
            <p:ph type="body" sz="quarter" idx="10"/>
          </p:nvPr>
        </p:nvSpPr>
        <p:spPr>
          <a:xfrm>
            <a:off x="2099966" y="879736"/>
            <a:ext cx="1518144" cy="521970"/>
          </a:xfrm>
        </p:spPr>
        <p:txBody>
          <a:bodyPr/>
          <a:lstStyle/>
          <a:p>
            <a:r>
              <a:rPr lang="zh-CN" altLang="en-US" sz="2800" b="1" dirty="0" smtClean="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rPr>
              <a:t>小结</a:t>
            </a:r>
            <a:endParaRPr sz="2800" b="1" dirty="0">
              <a:solidFill>
                <a:srgbClr val="FF0000"/>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7" name="矩形 6"/>
          <p:cNvSpPr/>
          <p:nvPr/>
        </p:nvSpPr>
        <p:spPr>
          <a:xfrm>
            <a:off x="2863395" y="633515"/>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pic>
        <p:nvPicPr>
          <p:cNvPr id="5" name="图片 -2147482613"/>
          <p:cNvPicPr>
            <a:picLocks noChangeAspect="1"/>
          </p:cNvPicPr>
          <p:nvPr/>
        </p:nvPicPr>
        <p:blipFill>
          <a:blip r:embed="rId2"/>
          <a:stretch>
            <a:fillRect/>
          </a:stretch>
        </p:blipFill>
        <p:spPr>
          <a:xfrm>
            <a:off x="2513965" y="1356360"/>
            <a:ext cx="7150735" cy="4958715"/>
          </a:xfrm>
          <a:prstGeom prst="rect">
            <a:avLst/>
          </a:prstGeom>
          <a:noFill/>
          <a:ln w="9525">
            <a:noFill/>
          </a:ln>
        </p:spPr>
      </p:pic>
    </p:spTree>
    <p:extLst>
      <p:ext uri="{BB962C8B-B14F-4D97-AF65-F5344CB8AC3E}">
        <p14:creationId xmlns:p14="http://schemas.microsoft.com/office/powerpoint/2010/main" val="3994729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4651" y="1551824"/>
            <a:ext cx="10136372" cy="4662815"/>
          </a:xfrm>
          <a:prstGeom prst="rect">
            <a:avLst/>
          </a:prstGeom>
        </p:spPr>
        <p:txBody>
          <a:bodyPr wrap="square">
            <a:spAutoFit/>
          </a:bodyPr>
          <a:lstStyle/>
          <a:p>
            <a:pPr>
              <a:lnSpc>
                <a:spcPct val="150000"/>
              </a:lnSpc>
            </a:pPr>
            <a:r>
              <a:rPr lang="en-US" altLang="zh-CN" dirty="0" smtClean="0"/>
              <a:t>1.</a:t>
            </a:r>
            <a:r>
              <a:rPr lang="zh-CN" altLang="en-US" dirty="0"/>
              <a:t> </a:t>
            </a:r>
            <a:r>
              <a:rPr lang="en-US" altLang="zh-CN" dirty="0"/>
              <a:t>1956</a:t>
            </a:r>
            <a:r>
              <a:rPr lang="zh-CN" altLang="en-US" dirty="0"/>
              <a:t>年春，毛泽东在最高国务会议第七次会议上指出：“现在春天来了嘛，一百种花都让它开放，不要只让几种花开放，还有几种花不让它开放，这就叫百花齐放。百家争鸣是诸子百家，春秋战国时代，二千年前那个时候，有许多学派，诸子百家，大家自由争论。现在我们也需要这个。”毛泽东当时强调的这种方针，针对的</a:t>
            </a:r>
            <a:r>
              <a:rPr lang="zh-CN" altLang="en-US" dirty="0" smtClean="0"/>
              <a:t>是</a:t>
            </a:r>
            <a:r>
              <a:rPr lang="en-US" altLang="zh-CN" dirty="0"/>
              <a:t>(</a:t>
            </a:r>
            <a:r>
              <a:rPr lang="zh-CN" altLang="en-US" dirty="0"/>
              <a:t>　　</a:t>
            </a:r>
            <a:r>
              <a:rPr lang="en-US" altLang="zh-CN" dirty="0" smtClean="0"/>
              <a:t>)</a:t>
            </a:r>
            <a:endParaRPr lang="zh-CN" altLang="en-US" dirty="0"/>
          </a:p>
          <a:p>
            <a:pPr>
              <a:lnSpc>
                <a:spcPct val="150000"/>
              </a:lnSpc>
            </a:pPr>
            <a:r>
              <a:rPr lang="en-US" altLang="zh-CN" dirty="0"/>
              <a:t>A</a:t>
            </a:r>
            <a:r>
              <a:rPr lang="zh-CN" altLang="en-US" dirty="0"/>
              <a:t>．政治领域	</a:t>
            </a:r>
            <a:r>
              <a:rPr lang="en-US" altLang="zh-CN" dirty="0"/>
              <a:t>B</a:t>
            </a:r>
            <a:r>
              <a:rPr lang="zh-CN" altLang="en-US" dirty="0"/>
              <a:t>．科学文化领域	</a:t>
            </a:r>
            <a:r>
              <a:rPr lang="en-US" altLang="zh-CN" dirty="0"/>
              <a:t>C</a:t>
            </a:r>
            <a:r>
              <a:rPr lang="zh-CN" altLang="en-US" dirty="0"/>
              <a:t>．经济领域	</a:t>
            </a:r>
            <a:r>
              <a:rPr lang="en-US" altLang="zh-CN" dirty="0"/>
              <a:t>D</a:t>
            </a:r>
            <a:r>
              <a:rPr lang="zh-CN" altLang="en-US" dirty="0"/>
              <a:t>．外交</a:t>
            </a:r>
            <a:r>
              <a:rPr lang="zh-CN" altLang="en-US" dirty="0" smtClean="0"/>
              <a:t>领域</a:t>
            </a:r>
            <a:endParaRPr lang="en-US" altLang="zh-CN" dirty="0" smtClean="0"/>
          </a:p>
          <a:p>
            <a:pPr>
              <a:lnSpc>
                <a:spcPct val="150000"/>
              </a:lnSpc>
            </a:pPr>
            <a:endParaRPr lang="en-US" altLang="zh-CN" dirty="0"/>
          </a:p>
          <a:p>
            <a:pPr fontAlgn="ctr">
              <a:lnSpc>
                <a:spcPct val="150000"/>
              </a:lnSpc>
            </a:pPr>
            <a:r>
              <a:rPr lang="en-US" altLang="zh-CN" dirty="0" smtClean="0"/>
              <a:t>2.</a:t>
            </a:r>
            <a:r>
              <a:rPr lang="zh-CN" altLang="en-US" dirty="0"/>
              <a:t>上世纪</a:t>
            </a:r>
            <a:r>
              <a:rPr lang="en-US" altLang="zh-CN" dirty="0"/>
              <a:t>50</a:t>
            </a:r>
            <a:r>
              <a:rPr lang="zh-CN" altLang="en-US" dirty="0"/>
              <a:t>年代有这么一首民歌：“从南门到北门，进东门出西门，家家户户无闲人，昼忘食来夜忘寝：老人送砖砸石子，儿童就把缸渣寻，妇女在碾耐火土，壮年在砌高炉群，全市人民十几万，个个都是炼铁人。”该民歌反映的历史事件</a:t>
            </a:r>
            <a:r>
              <a:rPr lang="en-US" altLang="zh-CN" dirty="0"/>
              <a:t>(</a:t>
            </a:r>
            <a:r>
              <a:rPr lang="zh-CN" altLang="en-US" dirty="0"/>
              <a:t>　　</a:t>
            </a:r>
            <a:r>
              <a:rPr lang="en-US" altLang="zh-CN" dirty="0"/>
              <a:t>)</a:t>
            </a:r>
          </a:p>
          <a:p>
            <a:pPr fontAlgn="ctr">
              <a:lnSpc>
                <a:spcPct val="150000"/>
              </a:lnSpc>
            </a:pPr>
            <a:r>
              <a:rPr lang="en-US" altLang="zh-CN" dirty="0"/>
              <a:t>A. </a:t>
            </a:r>
            <a:r>
              <a:rPr lang="zh-CN" altLang="en-US" dirty="0"/>
              <a:t>推动三大改造的热烈进行	</a:t>
            </a:r>
            <a:r>
              <a:rPr lang="en-US" altLang="zh-CN" dirty="0"/>
              <a:t>B. </a:t>
            </a:r>
            <a:r>
              <a:rPr lang="zh-CN" altLang="en-US" dirty="0"/>
              <a:t>体现多快好省的建设要求</a:t>
            </a:r>
          </a:p>
          <a:p>
            <a:pPr fontAlgn="ctr">
              <a:lnSpc>
                <a:spcPct val="150000"/>
              </a:lnSpc>
            </a:pPr>
            <a:r>
              <a:rPr lang="en-US" altLang="zh-CN" dirty="0"/>
              <a:t>C. </a:t>
            </a:r>
            <a:r>
              <a:rPr lang="zh-CN" altLang="en-US" dirty="0"/>
              <a:t>贯彻中共八大的正确方针	</a:t>
            </a:r>
            <a:r>
              <a:rPr lang="en-US" altLang="zh-CN" dirty="0"/>
              <a:t>D. </a:t>
            </a:r>
            <a:r>
              <a:rPr lang="zh-CN" altLang="en-US" dirty="0"/>
              <a:t>违背经济发展的客观规律</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266" y="954830"/>
            <a:ext cx="487681" cy="487681"/>
          </a:xfrm>
          <a:prstGeom prst="rect">
            <a:avLst/>
          </a:prstGeom>
        </p:spPr>
      </p:pic>
      <p:sp>
        <p:nvSpPr>
          <p:cNvPr id="9" name="TextBox 8"/>
          <p:cNvSpPr txBox="1"/>
          <p:nvPr/>
        </p:nvSpPr>
        <p:spPr>
          <a:xfrm>
            <a:off x="1649947" y="925641"/>
            <a:ext cx="1998921" cy="523220"/>
          </a:xfrm>
          <a:prstGeom prst="rect">
            <a:avLst/>
          </a:prstGeom>
          <a:noFill/>
        </p:spPr>
        <p:txBody>
          <a:bodyPr wrap="square" rtlCol="0">
            <a:spAutoFit/>
          </a:bodyPr>
          <a:lstStyle/>
          <a:p>
            <a:r>
              <a:rPr lang="zh-CN" altLang="en-US" sz="2800" b="1" dirty="0" smtClean="0">
                <a:solidFill>
                  <a:srgbClr val="0000FF"/>
                </a:solidFill>
              </a:rPr>
              <a:t>课堂练习</a:t>
            </a:r>
            <a:endParaRPr lang="zh-CN" altLang="en-US" sz="2800" b="1" dirty="0">
              <a:solidFill>
                <a:srgbClr val="0000FF"/>
              </a:solidFill>
            </a:endParaRPr>
          </a:p>
        </p:txBody>
      </p:sp>
      <p:sp>
        <p:nvSpPr>
          <p:cNvPr id="12" name="TextBox 11"/>
          <p:cNvSpPr txBox="1"/>
          <p:nvPr/>
        </p:nvSpPr>
        <p:spPr>
          <a:xfrm>
            <a:off x="9819132" y="2790624"/>
            <a:ext cx="647177" cy="523220"/>
          </a:xfrm>
          <a:prstGeom prst="rect">
            <a:avLst/>
          </a:prstGeom>
          <a:noFill/>
        </p:spPr>
        <p:txBody>
          <a:bodyPr wrap="square" rtlCol="0">
            <a:spAutoFit/>
          </a:bodyPr>
          <a:lstStyle/>
          <a:p>
            <a:r>
              <a:rPr lang="en-US" altLang="zh-CN" sz="2800" dirty="0" smtClean="0">
                <a:solidFill>
                  <a:srgbClr val="FF0000"/>
                </a:solidFill>
                <a:latin typeface="微软雅黑" pitchFamily="34" charset="-122"/>
                <a:ea typeface="微软雅黑" pitchFamily="34" charset="-122"/>
              </a:rPr>
              <a:t>B</a:t>
            </a:r>
            <a:r>
              <a:rPr lang="zh-CN" altLang="en-US" sz="2800" dirty="0">
                <a:solidFill>
                  <a:srgbClr val="FF0000"/>
                </a:solidFill>
                <a:latin typeface="微软雅黑" pitchFamily="34" charset="-122"/>
                <a:ea typeface="微软雅黑" pitchFamily="34" charset="-122"/>
              </a:rPr>
              <a:t>　　</a:t>
            </a:r>
          </a:p>
        </p:txBody>
      </p:sp>
      <p:sp>
        <p:nvSpPr>
          <p:cNvPr id="14" name="矩形 13"/>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10" name="矩形 9"/>
          <p:cNvSpPr/>
          <p:nvPr/>
        </p:nvSpPr>
        <p:spPr>
          <a:xfrm>
            <a:off x="2863395" y="633515"/>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11" name="TextBox 10"/>
          <p:cNvSpPr txBox="1"/>
          <p:nvPr/>
        </p:nvSpPr>
        <p:spPr>
          <a:xfrm>
            <a:off x="9819131" y="5631440"/>
            <a:ext cx="647177" cy="523220"/>
          </a:xfrm>
          <a:prstGeom prst="rect">
            <a:avLst/>
          </a:prstGeom>
          <a:noFill/>
        </p:spPr>
        <p:txBody>
          <a:bodyPr wrap="square" rtlCol="0">
            <a:spAutoFit/>
          </a:bodyPr>
          <a:lstStyle/>
          <a:p>
            <a:r>
              <a:rPr lang="en-US" altLang="zh-CN" sz="2800" dirty="0" smtClean="0">
                <a:solidFill>
                  <a:srgbClr val="FF0000"/>
                </a:solidFill>
                <a:latin typeface="微软雅黑" pitchFamily="34" charset="-122"/>
                <a:ea typeface="微软雅黑" pitchFamily="34" charset="-122"/>
              </a:rPr>
              <a:t>D</a:t>
            </a:r>
            <a:r>
              <a:rPr lang="zh-CN" altLang="en-US" sz="2800" dirty="0">
                <a:solidFill>
                  <a:srgbClr val="FF0000"/>
                </a:solidFill>
                <a:latin typeface="微软雅黑" pitchFamily="34" charset="-122"/>
                <a:ea typeface="微软雅黑" pitchFamily="34" charset="-122"/>
              </a:rPr>
              <a:t>　　</a:t>
            </a:r>
          </a:p>
        </p:txBody>
      </p:sp>
    </p:spTree>
    <p:extLst>
      <p:ext uri="{BB962C8B-B14F-4D97-AF65-F5344CB8AC3E}">
        <p14:creationId xmlns:p14="http://schemas.microsoft.com/office/powerpoint/2010/main" val="123697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1834" y="2208727"/>
            <a:ext cx="9897931" cy="2308324"/>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重点</a:t>
            </a:r>
          </a:p>
          <a:p>
            <a:pPr>
              <a:lnSpc>
                <a:spcPct val="150000"/>
              </a:lnSpc>
            </a:pP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50—70</a:t>
            </a:r>
            <a:r>
              <a:rPr lang="zh-CN" altLang="en-US" sz="2400" dirty="0">
                <a:latin typeface="微软雅黑" panose="020B0503020204020204" pitchFamily="34" charset="-122"/>
                <a:ea typeface="微软雅黑" panose="020B0503020204020204" pitchFamily="34" charset="-122"/>
              </a:rPr>
              <a:t>年代中国社会主义建设道路的曲折发展与成就</a:t>
            </a:r>
          </a:p>
          <a:p>
            <a:pPr>
              <a:lnSpc>
                <a:spcPct val="150000"/>
              </a:lnSpc>
            </a:pPr>
            <a:r>
              <a:rPr lang="zh-CN" altLang="en-US" sz="2400" b="1" dirty="0" smtClean="0">
                <a:latin typeface="微软雅黑" panose="020B0503020204020204" pitchFamily="34" charset="-122"/>
                <a:ea typeface="微软雅黑" panose="020B0503020204020204" pitchFamily="34" charset="-122"/>
              </a:rPr>
              <a:t>难点</a:t>
            </a:r>
          </a:p>
          <a:p>
            <a:pPr>
              <a:lnSpc>
                <a:spcPct val="150000"/>
              </a:lnSpc>
            </a:pP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50—70</a:t>
            </a:r>
            <a:r>
              <a:rPr lang="zh-CN" altLang="en-US" sz="2400" dirty="0">
                <a:latin typeface="微软雅黑" panose="020B0503020204020204" pitchFamily="34" charset="-122"/>
                <a:ea typeface="微软雅黑" panose="020B0503020204020204" pitchFamily="34" charset="-122"/>
              </a:rPr>
              <a:t>年代中国社会主义建设的经验与教训</a:t>
            </a:r>
          </a:p>
        </p:txBody>
      </p:sp>
      <p:sp>
        <p:nvSpPr>
          <p:cNvPr id="5" name="矩形 4"/>
          <p:cNvSpPr/>
          <p:nvPr/>
        </p:nvSpPr>
        <p:spPr>
          <a:xfrm>
            <a:off x="1393615" y="1449290"/>
            <a:ext cx="2218452" cy="460375"/>
          </a:xfrm>
          <a:prstGeom prst="rect">
            <a:avLst/>
          </a:prstGeom>
        </p:spPr>
        <p:txBody>
          <a:bodyPr wrap="square">
            <a:spAutoFit/>
          </a:bodyPr>
          <a:lstStyle/>
          <a:p>
            <a:r>
              <a:rPr lang="zh-CN" altLang="en-US" sz="2400" b="1" dirty="0" smtClean="0">
                <a:latin typeface="微软雅黑" panose="020B0503020204020204" pitchFamily="34" charset="-122"/>
                <a:ea typeface="微软雅黑" panose="020B0503020204020204" pitchFamily="34" charset="-122"/>
              </a:rPr>
              <a:t>重点难点</a:t>
            </a:r>
            <a:endParaRPr lang="zh-CN" altLang="en-US" sz="2400" b="1"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600" y="1457227"/>
            <a:ext cx="3841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8" name="矩形 7"/>
          <p:cNvSpPr/>
          <p:nvPr/>
        </p:nvSpPr>
        <p:spPr>
          <a:xfrm>
            <a:off x="2863395" y="612249"/>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extLst>
      <p:ext uri="{BB962C8B-B14F-4D97-AF65-F5344CB8AC3E}">
        <p14:creationId xmlns:p14="http://schemas.microsoft.com/office/powerpoint/2010/main" val="410331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0591" y="1065966"/>
            <a:ext cx="10801200" cy="5632311"/>
          </a:xfrm>
          <a:prstGeom prst="rect">
            <a:avLst/>
          </a:prstGeom>
        </p:spPr>
        <p:txBody>
          <a:bodyPr wrap="square">
            <a:spAutoFit/>
          </a:bodyPr>
          <a:lstStyle/>
          <a:p>
            <a:pPr>
              <a:lnSpc>
                <a:spcPct val="150000"/>
              </a:lnSpc>
            </a:pPr>
            <a:r>
              <a:rPr lang="en-US" altLang="zh-CN" sz="2000" dirty="0" smtClean="0">
                <a:latin typeface="微软雅黑" pitchFamily="34" charset="-122"/>
                <a:ea typeface="微软雅黑" pitchFamily="34" charset="-122"/>
              </a:rPr>
              <a:t> 3</a:t>
            </a:r>
            <a:r>
              <a:rPr lang="en-US" altLang="zh-CN" sz="2000" dirty="0">
                <a:latin typeface="微软雅黑" pitchFamily="34" charset="-122"/>
                <a:ea typeface="微软雅黑" pitchFamily="34" charset="-122"/>
              </a:rPr>
              <a:t>. 1962</a:t>
            </a:r>
            <a:r>
              <a:rPr lang="zh-CN" altLang="en-US" sz="2000" dirty="0">
                <a:latin typeface="微软雅黑" pitchFamily="34" charset="-122"/>
                <a:ea typeface="微软雅黑" pitchFamily="34" charset="-122"/>
              </a:rPr>
              <a:t>年下半年到</a:t>
            </a:r>
            <a:r>
              <a:rPr lang="en-US" altLang="zh-CN" sz="2000" dirty="0">
                <a:latin typeface="微软雅黑" pitchFamily="34" charset="-122"/>
                <a:ea typeface="微软雅黑" pitchFamily="34" charset="-122"/>
              </a:rPr>
              <a:t>1965</a:t>
            </a:r>
            <a:r>
              <a:rPr lang="zh-CN" altLang="en-US" sz="2000" dirty="0">
                <a:latin typeface="微软雅黑" pitchFamily="34" charset="-122"/>
                <a:ea typeface="微软雅黑" pitchFamily="34" charset="-122"/>
              </a:rPr>
              <a:t>年，国民经济稳步增长，接近并超过新中国成立以来最高水平。取得这一成就的主要原因</a:t>
            </a:r>
            <a:r>
              <a:rPr lang="zh-CN" altLang="en-US" sz="2000" dirty="0" smtClean="0">
                <a:latin typeface="微软雅黑" pitchFamily="34" charset="-122"/>
                <a:ea typeface="微软雅黑" pitchFamily="34" charset="-122"/>
              </a:rPr>
              <a:t>是</a:t>
            </a:r>
            <a:r>
              <a:rPr lang="en-US" altLang="zh-CN" sz="2000" dirty="0"/>
              <a:t>(</a:t>
            </a:r>
            <a:r>
              <a:rPr lang="zh-CN" altLang="en-US" sz="2000" dirty="0"/>
              <a:t>　　</a:t>
            </a:r>
            <a:r>
              <a:rPr lang="en-US" altLang="zh-CN" sz="2000" dirty="0" smtClean="0"/>
              <a:t>)</a:t>
            </a:r>
            <a:endParaRPr lang="zh-CN" altLang="en-US" sz="2000" dirty="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A. </a:t>
            </a:r>
            <a:r>
              <a:rPr lang="zh-CN" altLang="en-US" sz="2000" dirty="0">
                <a:latin typeface="微软雅黑" pitchFamily="34" charset="-122"/>
                <a:ea typeface="微软雅黑" pitchFamily="34" charset="-122"/>
              </a:rPr>
              <a:t>土地改革在全国大陆基本完成	</a:t>
            </a:r>
            <a:r>
              <a:rPr lang="en-US" altLang="zh-CN" sz="2000" dirty="0" smtClean="0">
                <a:latin typeface="微软雅黑" pitchFamily="34" charset="-122"/>
                <a:ea typeface="微软雅黑" pitchFamily="34" charset="-122"/>
              </a:rPr>
              <a:t>	B</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过渡时期总路线全面实施</a:t>
            </a:r>
          </a:p>
          <a:p>
            <a:pPr>
              <a:lnSpc>
                <a:spcPct val="150000"/>
              </a:lnSpc>
            </a:pPr>
            <a:r>
              <a:rPr lang="en-US" altLang="zh-CN" sz="2000" dirty="0">
                <a:latin typeface="微软雅黑" pitchFamily="34" charset="-122"/>
                <a:ea typeface="微软雅黑" pitchFamily="34" charset="-122"/>
              </a:rPr>
              <a:t>C. </a:t>
            </a:r>
            <a:r>
              <a:rPr lang="zh-CN" altLang="en-US" sz="2000" dirty="0">
                <a:latin typeface="微软雅黑" pitchFamily="34" charset="-122"/>
                <a:ea typeface="微软雅黑" pitchFamily="34" charset="-122"/>
              </a:rPr>
              <a:t>国家财政经济统一的基本实现	</a:t>
            </a:r>
            <a:r>
              <a:rPr lang="en-US" altLang="zh-CN" sz="2000" dirty="0" smtClean="0">
                <a:latin typeface="微软雅黑" pitchFamily="34" charset="-122"/>
                <a:ea typeface="微软雅黑" pitchFamily="34" charset="-122"/>
              </a:rPr>
              <a:t>	D</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国民经济调整方针的</a:t>
            </a:r>
            <a:r>
              <a:rPr lang="zh-CN" altLang="en-US" sz="2000" dirty="0" smtClean="0">
                <a:latin typeface="微软雅黑" pitchFamily="34" charset="-122"/>
                <a:ea typeface="微软雅黑" pitchFamily="34" charset="-122"/>
              </a:rPr>
              <a:t>落实</a:t>
            </a:r>
            <a:endParaRPr lang="en-US" altLang="zh-CN" sz="2000" dirty="0" smtClean="0">
              <a:latin typeface="微软雅黑" pitchFamily="34" charset="-122"/>
              <a:ea typeface="微软雅黑" pitchFamily="34" charset="-122"/>
            </a:endParaRPr>
          </a:p>
          <a:p>
            <a:pPr>
              <a:lnSpc>
                <a:spcPct val="150000"/>
              </a:lnSpc>
            </a:pPr>
            <a:endParaRPr lang="en-US" altLang="zh-CN" sz="2000" dirty="0">
              <a:latin typeface="微软雅黑" pitchFamily="34" charset="-122"/>
              <a:ea typeface="微软雅黑" pitchFamily="34" charset="-122"/>
            </a:endParaRPr>
          </a:p>
          <a:p>
            <a:pPr>
              <a:lnSpc>
                <a:spcPct val="150000"/>
              </a:lnSpc>
            </a:pPr>
            <a:r>
              <a:rPr lang="en-US" altLang="zh-CN" sz="2000" dirty="0" smtClean="0">
                <a:latin typeface="微软雅黑" pitchFamily="34" charset="-122"/>
                <a:ea typeface="微软雅黑" pitchFamily="34" charset="-122"/>
              </a:rPr>
              <a:t>4.</a:t>
            </a:r>
            <a:r>
              <a:rPr lang="zh-CN" altLang="en-US" sz="2000" dirty="0">
                <a:latin typeface="微软雅黑" pitchFamily="34" charset="-122"/>
                <a:ea typeface="微软雅黑" pitchFamily="34" charset="-122"/>
              </a:rPr>
              <a:t>中华人民共和国原外交部副部长周南：“</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世纪</a:t>
            </a:r>
            <a:r>
              <a:rPr lang="en-US" altLang="zh-CN" sz="2000" dirty="0">
                <a:latin typeface="微软雅黑" pitchFamily="34" charset="-122"/>
                <a:ea typeface="微软雅黑" pitchFamily="34" charset="-122"/>
              </a:rPr>
              <a:t>60</a:t>
            </a:r>
            <a:r>
              <a:rPr lang="zh-CN" altLang="en-US" sz="2000" dirty="0">
                <a:latin typeface="微软雅黑" pitchFamily="34" charset="-122"/>
                <a:ea typeface="微软雅黑" pitchFamily="34" charset="-122"/>
              </a:rPr>
              <a:t>年代后，非洲民族解放运动风起云涌，大批非洲国家独立，而且加入了联合国，他们和中国互相支持。”下列历史事件能够体现这一状况的</a:t>
            </a:r>
            <a:r>
              <a:rPr lang="zh-CN" altLang="en-US" sz="2000" dirty="0" smtClean="0">
                <a:latin typeface="微软雅黑" pitchFamily="34" charset="-122"/>
                <a:ea typeface="微软雅黑" pitchFamily="34" charset="-122"/>
              </a:rPr>
              <a:t>是</a:t>
            </a:r>
            <a:r>
              <a:rPr lang="en-US" altLang="zh-CN" sz="2000" dirty="0"/>
              <a:t>(</a:t>
            </a:r>
            <a:r>
              <a:rPr lang="zh-CN" altLang="en-US" sz="2000" dirty="0"/>
              <a:t>　　</a:t>
            </a:r>
            <a:r>
              <a:rPr lang="en-US" altLang="zh-CN" sz="2000" smtClean="0"/>
              <a:t>)</a:t>
            </a:r>
            <a:endParaRPr lang="zh-CN" altLang="en-US" sz="2000" dirty="0">
              <a:latin typeface="微软雅黑" pitchFamily="34" charset="-122"/>
              <a:ea typeface="微软雅黑" pitchFamily="34" charset="-122"/>
            </a:endParaRPr>
          </a:p>
          <a:p>
            <a:pPr>
              <a:lnSpc>
                <a:spcPct val="150000"/>
              </a:lnSpc>
            </a:pPr>
            <a:r>
              <a:rPr lang="en-US" altLang="zh-CN" sz="2000" dirty="0">
                <a:latin typeface="微软雅黑" pitchFamily="34" charset="-122"/>
                <a:ea typeface="微软雅黑" pitchFamily="34" charset="-122"/>
              </a:rPr>
              <a:t>A. “</a:t>
            </a:r>
            <a:r>
              <a:rPr lang="zh-CN" altLang="en-US" sz="2000" dirty="0">
                <a:latin typeface="微软雅黑" pitchFamily="34" charset="-122"/>
                <a:ea typeface="微软雅黑" pitchFamily="34" charset="-122"/>
              </a:rPr>
              <a:t>和平共处五项原则”的提出			</a:t>
            </a:r>
            <a:r>
              <a:rPr lang="en-US" altLang="zh-CN" sz="2000" dirty="0">
                <a:latin typeface="微软雅黑" pitchFamily="34" charset="-122"/>
                <a:ea typeface="微软雅黑" pitchFamily="34" charset="-122"/>
              </a:rPr>
              <a:t>B. </a:t>
            </a:r>
            <a:r>
              <a:rPr lang="zh-CN" altLang="en-US" sz="2000" dirty="0">
                <a:latin typeface="微软雅黑" pitchFamily="34" charset="-122"/>
                <a:ea typeface="微软雅黑" pitchFamily="34" charset="-122"/>
              </a:rPr>
              <a:t>日内瓦会议的召开</a:t>
            </a:r>
          </a:p>
          <a:p>
            <a:pPr>
              <a:lnSpc>
                <a:spcPct val="150000"/>
              </a:lnSpc>
            </a:pPr>
            <a:r>
              <a:rPr lang="en-US" altLang="zh-CN" sz="2000" dirty="0">
                <a:latin typeface="微软雅黑" pitchFamily="34" charset="-122"/>
                <a:ea typeface="微软雅黑" pitchFamily="34" charset="-122"/>
              </a:rPr>
              <a:t>C. </a:t>
            </a:r>
            <a:r>
              <a:rPr lang="zh-CN" altLang="en-US" sz="2000" dirty="0">
                <a:latin typeface="微软雅黑" pitchFamily="34" charset="-122"/>
                <a:ea typeface="微软雅黑" pitchFamily="34" charset="-122"/>
              </a:rPr>
              <a:t>中国在联合国合法席位的恢复			</a:t>
            </a:r>
            <a:r>
              <a:rPr lang="en-US" altLang="zh-CN" sz="2000" dirty="0">
                <a:latin typeface="微软雅黑" pitchFamily="34" charset="-122"/>
                <a:ea typeface="微软雅黑" pitchFamily="34" charset="-122"/>
              </a:rPr>
              <a:t>D. </a:t>
            </a:r>
            <a:r>
              <a:rPr lang="zh-CN" altLang="en-US" sz="2000" dirty="0">
                <a:latin typeface="微软雅黑" pitchFamily="34" charset="-122"/>
                <a:ea typeface="微软雅黑" pitchFamily="34" charset="-122"/>
              </a:rPr>
              <a:t>上海合作组织的</a:t>
            </a:r>
            <a:r>
              <a:rPr lang="zh-CN" altLang="en-US" sz="2000" dirty="0" smtClean="0">
                <a:latin typeface="微软雅黑" pitchFamily="34" charset="-122"/>
                <a:ea typeface="微软雅黑" pitchFamily="34" charset="-122"/>
              </a:rPr>
              <a:t>成立</a:t>
            </a:r>
            <a:endParaRPr lang="zh-CN" altLang="en-US" sz="2000" dirty="0">
              <a:latin typeface="微软雅黑" pitchFamily="34" charset="-122"/>
              <a:ea typeface="微软雅黑" pitchFamily="34" charset="-122"/>
            </a:endParaRPr>
          </a:p>
          <a:p>
            <a:pPr>
              <a:lnSpc>
                <a:spcPct val="150000"/>
              </a:lnSpc>
            </a:pPr>
            <a:endParaRPr lang="zh-CN" altLang="en-US" sz="2000" dirty="0">
              <a:latin typeface="微软雅黑" pitchFamily="34" charset="-122"/>
              <a:ea typeface="微软雅黑" pitchFamily="34" charset="-122"/>
            </a:endParaRPr>
          </a:p>
          <a:p>
            <a:pPr>
              <a:lnSpc>
                <a:spcPct val="150000"/>
              </a:lnSpc>
            </a:pPr>
            <a:endParaRPr lang="en-US" altLang="zh-CN" sz="2000" dirty="0" smtClean="0">
              <a:latin typeface="微软雅黑" pitchFamily="34" charset="-122"/>
              <a:ea typeface="微软雅黑" pitchFamily="34" charset="-122"/>
            </a:endParaRPr>
          </a:p>
        </p:txBody>
      </p:sp>
      <p:sp>
        <p:nvSpPr>
          <p:cNvPr id="6" name="TextBox 5"/>
          <p:cNvSpPr txBox="1"/>
          <p:nvPr/>
        </p:nvSpPr>
        <p:spPr>
          <a:xfrm>
            <a:off x="9343870" y="4559506"/>
            <a:ext cx="751489" cy="523220"/>
          </a:xfrm>
          <a:prstGeom prst="rect">
            <a:avLst/>
          </a:prstGeom>
          <a:noFill/>
        </p:spPr>
        <p:txBody>
          <a:bodyPr wrap="square" rtlCol="0">
            <a:spAutoFit/>
          </a:bodyPr>
          <a:lstStyle/>
          <a:p>
            <a:r>
              <a:rPr lang="en-US" altLang="zh-CN" sz="2800" dirty="0" smtClean="0">
                <a:solidFill>
                  <a:srgbClr val="FF0000"/>
                </a:solidFill>
                <a:latin typeface="微软雅黑" pitchFamily="34" charset="-122"/>
                <a:ea typeface="微软雅黑" pitchFamily="34" charset="-122"/>
              </a:rPr>
              <a:t>C</a:t>
            </a:r>
            <a:r>
              <a:rPr lang="zh-CN" altLang="en-US" sz="2800" dirty="0">
                <a:solidFill>
                  <a:srgbClr val="FF0000"/>
                </a:solidFill>
                <a:latin typeface="微软雅黑" pitchFamily="34" charset="-122"/>
                <a:ea typeface="微软雅黑" pitchFamily="34" charset="-122"/>
              </a:rPr>
              <a:t>　　</a:t>
            </a:r>
          </a:p>
        </p:txBody>
      </p:sp>
      <p:sp>
        <p:nvSpPr>
          <p:cNvPr id="9" name="矩形 8"/>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8" name="矩形 7"/>
          <p:cNvSpPr/>
          <p:nvPr/>
        </p:nvSpPr>
        <p:spPr>
          <a:xfrm>
            <a:off x="2863395" y="644148"/>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7" name="TextBox 6"/>
          <p:cNvSpPr txBox="1"/>
          <p:nvPr/>
        </p:nvSpPr>
        <p:spPr>
          <a:xfrm>
            <a:off x="9205648" y="1963208"/>
            <a:ext cx="647177" cy="523220"/>
          </a:xfrm>
          <a:prstGeom prst="rect">
            <a:avLst/>
          </a:prstGeom>
          <a:noFill/>
        </p:spPr>
        <p:txBody>
          <a:bodyPr wrap="square" rtlCol="0">
            <a:spAutoFit/>
          </a:bodyPr>
          <a:lstStyle/>
          <a:p>
            <a:r>
              <a:rPr lang="en-US" altLang="zh-CN" sz="2800" dirty="0" smtClean="0">
                <a:solidFill>
                  <a:srgbClr val="FF0000"/>
                </a:solidFill>
                <a:latin typeface="微软雅黑" pitchFamily="34" charset="-122"/>
                <a:ea typeface="微软雅黑" pitchFamily="34" charset="-122"/>
              </a:rPr>
              <a:t>D</a:t>
            </a:r>
            <a:r>
              <a:rPr lang="zh-CN" altLang="en-US" sz="2800" dirty="0">
                <a:solidFill>
                  <a:srgbClr val="FF0000"/>
                </a:solidFill>
                <a:latin typeface="微软雅黑" pitchFamily="34" charset="-122"/>
                <a:ea typeface="微软雅黑" pitchFamily="34" charset="-122"/>
              </a:rPr>
              <a:t>　　</a:t>
            </a:r>
          </a:p>
        </p:txBody>
      </p:sp>
    </p:spTree>
    <p:extLst>
      <p:ext uri="{BB962C8B-B14F-4D97-AF65-F5344CB8AC3E}">
        <p14:creationId xmlns:p14="http://schemas.microsoft.com/office/powerpoint/2010/main" val="9048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898850" y="2276872"/>
            <a:ext cx="5472430" cy="1508125"/>
          </a:xfrm>
          <a:prstGeom prst="rect">
            <a:avLst/>
          </a:prstGeom>
        </p:spPr>
      </p:pic>
      <p:sp>
        <p:nvSpPr>
          <p:cNvPr id="8" name="矩形 7"/>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5" name="矩形 4"/>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extLst>
      <p:ext uri="{BB962C8B-B14F-4D97-AF65-F5344CB8AC3E}">
        <p14:creationId xmlns:p14="http://schemas.microsoft.com/office/powerpoint/2010/main" val="68634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cxnSp>
        <p:nvCxnSpPr>
          <p:cNvPr id="53" name="直接连接符 62"/>
          <p:cNvCxnSpPr>
            <a:cxnSpLocks noChangeShapeType="1"/>
          </p:cNvCxnSpPr>
          <p:nvPr/>
        </p:nvCxnSpPr>
        <p:spPr bwMode="auto">
          <a:xfrm>
            <a:off x="1814513" y="2187575"/>
            <a:ext cx="5962650" cy="0"/>
          </a:xfrm>
          <a:prstGeom prst="line">
            <a:avLst/>
          </a:prstGeom>
          <a:noFill/>
          <a:ln w="25400">
            <a:solidFill>
              <a:srgbClr val="651615"/>
            </a:solidFill>
            <a:round/>
            <a:headEnd type="oval" w="lg" len="lg"/>
            <a:tailEnd/>
          </a:ln>
          <a:extLst>
            <a:ext uri="{909E8E84-426E-40DD-AFC4-6F175D3DCCD1}">
              <a14:hiddenFill xmlns:a14="http://schemas.microsoft.com/office/drawing/2010/main">
                <a:noFill/>
              </a14:hiddenFill>
            </a:ext>
          </a:extLst>
        </p:spPr>
      </p:cxnSp>
      <p:sp>
        <p:nvSpPr>
          <p:cNvPr id="54" name="弧形 63"/>
          <p:cNvSpPr>
            <a:spLocks noChangeArrowheads="1"/>
          </p:cNvSpPr>
          <p:nvPr/>
        </p:nvSpPr>
        <p:spPr bwMode="auto">
          <a:xfrm>
            <a:off x="7059613" y="2187575"/>
            <a:ext cx="1433512" cy="1435100"/>
          </a:xfrm>
          <a:custGeom>
            <a:avLst/>
            <a:gdLst>
              <a:gd name="T0" fmla="*/ 716756 w 1433512"/>
              <a:gd name="T1" fmla="*/ 0 h 1435100"/>
              <a:gd name="T2" fmla="*/ 1433512 w 1433512"/>
              <a:gd name="T3" fmla="*/ 717550 h 1435100"/>
              <a:gd name="T4" fmla="*/ 717635 w 1433512"/>
              <a:gd name="T5" fmla="*/ 1435099 h 1435100"/>
              <a:gd name="T6" fmla="*/ 716756 w 1433512"/>
              <a:gd name="T7" fmla="*/ 717550 h 1435100"/>
              <a:gd name="T8" fmla="*/ 716756 w 1433512"/>
              <a:gd name="T9" fmla="*/ 0 h 1435100"/>
              <a:gd name="T10" fmla="*/ 1433512 w 1433512"/>
              <a:gd name="T11" fmla="*/ 717550 h 1435100"/>
              <a:gd name="T12" fmla="*/ 717635 w 1433512"/>
              <a:gd name="T13" fmla="*/ 1435099 h 1435100"/>
            </a:gdLst>
            <a:ahLst/>
            <a:cxnLst>
              <a:cxn ang="0">
                <a:pos x="T0" y="T1"/>
              </a:cxn>
              <a:cxn ang="0">
                <a:pos x="T2" y="T3"/>
              </a:cxn>
              <a:cxn ang="0">
                <a:pos x="T4" y="T5"/>
              </a:cxn>
              <a:cxn ang="0">
                <a:pos x="T6" y="T7"/>
              </a:cxn>
              <a:cxn ang="0">
                <a:pos x="T8" y="T9"/>
              </a:cxn>
              <a:cxn ang="0">
                <a:pos x="T10" y="T11"/>
              </a:cxn>
              <a:cxn ang="0">
                <a:pos x="T12" y="T13"/>
              </a:cxn>
            </a:cxnLst>
            <a:rect l="0" t="0" r="r" b="b"/>
            <a:pathLst>
              <a:path w="1433512" h="1435100" stroke="0">
                <a:moveTo>
                  <a:pt x="716756" y="0"/>
                </a:moveTo>
                <a:cubicBezTo>
                  <a:pt x="1112609" y="0"/>
                  <a:pt x="1433512" y="321258"/>
                  <a:pt x="1433512" y="717550"/>
                </a:cubicBezTo>
                <a:cubicBezTo>
                  <a:pt x="1433512" y="1113550"/>
                  <a:pt x="1113082" y="1434627"/>
                  <a:pt x="717635" y="1435099"/>
                </a:cubicBezTo>
                <a:lnTo>
                  <a:pt x="716756" y="717550"/>
                </a:lnTo>
                <a:close/>
              </a:path>
              <a:path w="1433512" h="1435100" fill="none">
                <a:moveTo>
                  <a:pt x="716756" y="0"/>
                </a:moveTo>
                <a:cubicBezTo>
                  <a:pt x="1112609" y="0"/>
                  <a:pt x="1433512" y="321258"/>
                  <a:pt x="1433512" y="717550"/>
                </a:cubicBezTo>
                <a:cubicBezTo>
                  <a:pt x="1433512" y="1113550"/>
                  <a:pt x="1113082" y="1434627"/>
                  <a:pt x="717635" y="1435099"/>
                </a:cubicBezTo>
              </a:path>
            </a:pathLst>
          </a:custGeom>
          <a:noFill/>
          <a:ln w="25400">
            <a:solidFill>
              <a:srgbClr val="65161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55" name="直接连接符 64"/>
          <p:cNvCxnSpPr>
            <a:cxnSpLocks noChangeShapeType="1"/>
          </p:cNvCxnSpPr>
          <p:nvPr/>
        </p:nvCxnSpPr>
        <p:spPr bwMode="auto">
          <a:xfrm flipH="1">
            <a:off x="3508375" y="3622675"/>
            <a:ext cx="4268788" cy="0"/>
          </a:xfrm>
          <a:prstGeom prst="line">
            <a:avLst/>
          </a:prstGeom>
          <a:noFill/>
          <a:ln w="25400">
            <a:solidFill>
              <a:srgbClr val="651615"/>
            </a:solidFill>
            <a:round/>
            <a:headEnd/>
            <a:tailEnd/>
          </a:ln>
          <a:extLst>
            <a:ext uri="{909E8E84-426E-40DD-AFC4-6F175D3DCCD1}">
              <a14:hiddenFill xmlns:a14="http://schemas.microsoft.com/office/drawing/2010/main">
                <a:noFill/>
              </a14:hiddenFill>
            </a:ext>
          </a:extLst>
        </p:spPr>
      </p:cxnSp>
      <p:sp>
        <p:nvSpPr>
          <p:cNvPr id="56" name="弧形 65"/>
          <p:cNvSpPr>
            <a:spLocks noChangeArrowheads="1"/>
          </p:cNvSpPr>
          <p:nvPr/>
        </p:nvSpPr>
        <p:spPr bwMode="auto">
          <a:xfrm flipH="1">
            <a:off x="2790825" y="3622675"/>
            <a:ext cx="1433513" cy="1433513"/>
          </a:xfrm>
          <a:custGeom>
            <a:avLst/>
            <a:gdLst>
              <a:gd name="T0" fmla="*/ 716756 w 1433512"/>
              <a:gd name="T1" fmla="*/ 0 h 1433512"/>
              <a:gd name="T2" fmla="*/ 1433512 w 1433512"/>
              <a:gd name="T3" fmla="*/ 716756 h 1433512"/>
              <a:gd name="T4" fmla="*/ 717634 w 1433512"/>
              <a:gd name="T5" fmla="*/ 1433511 h 1433512"/>
              <a:gd name="T6" fmla="*/ 716756 w 1433512"/>
              <a:gd name="T7" fmla="*/ 716756 h 1433512"/>
              <a:gd name="T8" fmla="*/ 716756 w 1433512"/>
              <a:gd name="T9" fmla="*/ 0 h 1433512"/>
              <a:gd name="T10" fmla="*/ 1433512 w 1433512"/>
              <a:gd name="T11" fmla="*/ 716756 h 1433512"/>
              <a:gd name="T12" fmla="*/ 717634 w 1433512"/>
              <a:gd name="T13" fmla="*/ 1433511 h 1433512"/>
            </a:gdLst>
            <a:ahLst/>
            <a:cxnLst>
              <a:cxn ang="0">
                <a:pos x="T0" y="T1"/>
              </a:cxn>
              <a:cxn ang="0">
                <a:pos x="T2" y="T3"/>
              </a:cxn>
              <a:cxn ang="0">
                <a:pos x="T4" y="T5"/>
              </a:cxn>
              <a:cxn ang="0">
                <a:pos x="T6" y="T7"/>
              </a:cxn>
              <a:cxn ang="0">
                <a:pos x="T8" y="T9"/>
              </a:cxn>
              <a:cxn ang="0">
                <a:pos x="T10" y="T11"/>
              </a:cxn>
              <a:cxn ang="0">
                <a:pos x="T12" y="T13"/>
              </a:cxn>
            </a:cxnLst>
            <a:rect l="0" t="0" r="r" b="b"/>
            <a:pathLst>
              <a:path w="1433512" h="1433512" stroke="0">
                <a:moveTo>
                  <a:pt x="716756" y="0"/>
                </a:moveTo>
                <a:cubicBezTo>
                  <a:pt x="1112609" y="0"/>
                  <a:pt x="1433512" y="320903"/>
                  <a:pt x="1433512" y="716756"/>
                </a:cubicBezTo>
                <a:cubicBezTo>
                  <a:pt x="1433512" y="1112318"/>
                  <a:pt x="1113081" y="1433040"/>
                  <a:pt x="717634" y="1433511"/>
                </a:cubicBezTo>
                <a:lnTo>
                  <a:pt x="716756" y="716756"/>
                </a:lnTo>
                <a:close/>
              </a:path>
              <a:path w="1433512" h="1433512" fill="none">
                <a:moveTo>
                  <a:pt x="716756" y="0"/>
                </a:moveTo>
                <a:cubicBezTo>
                  <a:pt x="1112609" y="0"/>
                  <a:pt x="1433512" y="320903"/>
                  <a:pt x="1433512" y="716756"/>
                </a:cubicBezTo>
                <a:cubicBezTo>
                  <a:pt x="1433512" y="1112318"/>
                  <a:pt x="1113081" y="1433040"/>
                  <a:pt x="717634" y="1433511"/>
                </a:cubicBezTo>
              </a:path>
            </a:pathLst>
          </a:custGeom>
          <a:noFill/>
          <a:ln w="25400">
            <a:solidFill>
              <a:srgbClr val="651615"/>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57" name="直接连接符 66"/>
          <p:cNvCxnSpPr>
            <a:cxnSpLocks noChangeShapeType="1"/>
          </p:cNvCxnSpPr>
          <p:nvPr/>
        </p:nvCxnSpPr>
        <p:spPr bwMode="auto">
          <a:xfrm>
            <a:off x="3508375" y="5056188"/>
            <a:ext cx="5964238" cy="0"/>
          </a:xfrm>
          <a:prstGeom prst="line">
            <a:avLst/>
          </a:prstGeom>
          <a:noFill/>
          <a:ln w="25400">
            <a:solidFill>
              <a:srgbClr val="651615"/>
            </a:solidFill>
            <a:round/>
            <a:headEnd/>
            <a:tailEnd type="triangle" w="lg" len="lg"/>
          </a:ln>
          <a:extLst>
            <a:ext uri="{909E8E84-426E-40DD-AFC4-6F175D3DCCD1}">
              <a14:hiddenFill xmlns:a14="http://schemas.microsoft.com/office/drawing/2010/main">
                <a:noFill/>
              </a14:hiddenFill>
            </a:ext>
          </a:extLst>
        </p:spPr>
      </p:cxnSp>
      <p:sp>
        <p:nvSpPr>
          <p:cNvPr id="58" name="文本框 11"/>
          <p:cNvSpPr>
            <a:spLocks noChangeArrowheads="1"/>
          </p:cNvSpPr>
          <p:nvPr/>
        </p:nvSpPr>
        <p:spPr bwMode="auto">
          <a:xfrm>
            <a:off x="1654175" y="1724025"/>
            <a:ext cx="33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30000"/>
              </a:lnSpc>
            </a:pPr>
            <a:r>
              <a:rPr lang="en-US" altLang="zh-CN" sz="1300">
                <a:solidFill>
                  <a:srgbClr val="FFFFFF"/>
                </a:solidFill>
                <a:ea typeface="隶书" pitchFamily="49" charset="-122"/>
                <a:sym typeface="Arial" pitchFamily="34" charset="0"/>
              </a:rPr>
              <a:t>1</a:t>
            </a:r>
            <a:endParaRPr lang="zh-CN" altLang="zh-CN"/>
          </a:p>
        </p:txBody>
      </p:sp>
      <p:sp>
        <p:nvSpPr>
          <p:cNvPr id="59" name="椭圆 12"/>
          <p:cNvSpPr>
            <a:spLocks noChangeArrowheads="1"/>
          </p:cNvSpPr>
          <p:nvPr/>
        </p:nvSpPr>
        <p:spPr bwMode="auto">
          <a:xfrm flipV="1">
            <a:off x="1751013" y="2127250"/>
            <a:ext cx="117475" cy="117475"/>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60" name="文本框 13"/>
          <p:cNvSpPr>
            <a:spLocks noChangeArrowheads="1"/>
          </p:cNvSpPr>
          <p:nvPr/>
        </p:nvSpPr>
        <p:spPr bwMode="auto">
          <a:xfrm>
            <a:off x="1955800" y="1638300"/>
            <a:ext cx="20129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1956</a:t>
            </a:r>
            <a:r>
              <a:rPr lang="zh-CN" altLang="en-US" sz="2400" b="1">
                <a:solidFill>
                  <a:srgbClr val="262626"/>
                </a:solidFill>
                <a:ea typeface="隶书" pitchFamily="49" charset="-122"/>
                <a:sym typeface="Arial" pitchFamily="34" charset="0"/>
              </a:rPr>
              <a:t>年</a:t>
            </a:r>
          </a:p>
        </p:txBody>
      </p:sp>
      <p:sp>
        <p:nvSpPr>
          <p:cNvPr id="61" name="文本框 15"/>
          <p:cNvSpPr>
            <a:spLocks noChangeArrowheads="1"/>
          </p:cNvSpPr>
          <p:nvPr/>
        </p:nvSpPr>
        <p:spPr bwMode="auto">
          <a:xfrm>
            <a:off x="8326438" y="2427288"/>
            <a:ext cx="33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30000"/>
              </a:lnSpc>
            </a:pPr>
            <a:r>
              <a:rPr lang="en-US" altLang="zh-CN" sz="1300">
                <a:solidFill>
                  <a:srgbClr val="FFFFFF"/>
                </a:solidFill>
                <a:ea typeface="隶书" pitchFamily="49" charset="-122"/>
                <a:sym typeface="Arial" pitchFamily="34" charset="0"/>
              </a:rPr>
              <a:t>3</a:t>
            </a:r>
            <a:endParaRPr lang="zh-CN" altLang="zh-CN"/>
          </a:p>
        </p:txBody>
      </p:sp>
      <p:sp>
        <p:nvSpPr>
          <p:cNvPr id="62" name="椭圆 16"/>
          <p:cNvSpPr>
            <a:spLocks noChangeArrowheads="1"/>
          </p:cNvSpPr>
          <p:nvPr/>
        </p:nvSpPr>
        <p:spPr bwMode="auto">
          <a:xfrm flipV="1">
            <a:off x="8428038" y="2841625"/>
            <a:ext cx="117475" cy="117475"/>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63" name="文本框 17"/>
          <p:cNvSpPr>
            <a:spLocks noChangeArrowheads="1"/>
          </p:cNvSpPr>
          <p:nvPr/>
        </p:nvSpPr>
        <p:spPr bwMode="auto">
          <a:xfrm>
            <a:off x="8643938" y="2317750"/>
            <a:ext cx="254793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1960</a:t>
            </a:r>
            <a:r>
              <a:rPr lang="zh-CN" altLang="en-US" sz="2400" b="1">
                <a:solidFill>
                  <a:srgbClr val="262626"/>
                </a:solidFill>
                <a:ea typeface="隶书" pitchFamily="49" charset="-122"/>
                <a:sym typeface="Arial" pitchFamily="34" charset="0"/>
              </a:rPr>
              <a:t>年 </a:t>
            </a:r>
          </a:p>
        </p:txBody>
      </p:sp>
      <p:sp>
        <p:nvSpPr>
          <p:cNvPr id="64" name="椭圆 24"/>
          <p:cNvSpPr>
            <a:spLocks noChangeArrowheads="1"/>
          </p:cNvSpPr>
          <p:nvPr/>
        </p:nvSpPr>
        <p:spPr bwMode="auto">
          <a:xfrm flipV="1">
            <a:off x="2738438" y="4302125"/>
            <a:ext cx="117475" cy="117475"/>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65" name="文本框 25"/>
          <p:cNvSpPr>
            <a:spLocks noChangeArrowheads="1"/>
          </p:cNvSpPr>
          <p:nvPr/>
        </p:nvSpPr>
        <p:spPr bwMode="auto">
          <a:xfrm>
            <a:off x="628650" y="3724275"/>
            <a:ext cx="23590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1964</a:t>
            </a:r>
            <a:r>
              <a:rPr lang="zh-CN" altLang="en-US" sz="2400" b="1">
                <a:solidFill>
                  <a:srgbClr val="262626"/>
                </a:solidFill>
                <a:ea typeface="隶书" pitchFamily="49" charset="-122"/>
                <a:sym typeface="Arial" pitchFamily="34" charset="0"/>
              </a:rPr>
              <a:t>年</a:t>
            </a:r>
          </a:p>
        </p:txBody>
      </p:sp>
      <p:sp>
        <p:nvSpPr>
          <p:cNvPr id="66" name="矩形 26"/>
          <p:cNvSpPr>
            <a:spLocks noChangeArrowheads="1"/>
          </p:cNvSpPr>
          <p:nvPr/>
        </p:nvSpPr>
        <p:spPr bwMode="auto">
          <a:xfrm>
            <a:off x="1957388" y="2182813"/>
            <a:ext cx="27320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nSpc>
                <a:spcPct val="120000"/>
              </a:lnSpc>
            </a:pPr>
            <a:r>
              <a:rPr lang="zh-CN" altLang="en-US" sz="2400" b="1">
                <a:solidFill>
                  <a:srgbClr val="404040"/>
                </a:solidFill>
                <a:latin typeface="楷体" pitchFamily="49" charset="-122"/>
                <a:ea typeface="楷体" pitchFamily="49" charset="-122"/>
                <a:sym typeface="微软雅黑" pitchFamily="34" charset="-122"/>
              </a:rPr>
              <a:t>中共八大</a:t>
            </a:r>
          </a:p>
        </p:txBody>
      </p:sp>
      <p:sp>
        <p:nvSpPr>
          <p:cNvPr id="67" name="矩形 27"/>
          <p:cNvSpPr>
            <a:spLocks noChangeArrowheads="1"/>
          </p:cNvSpPr>
          <p:nvPr/>
        </p:nvSpPr>
        <p:spPr bwMode="auto">
          <a:xfrm>
            <a:off x="8643938" y="2841625"/>
            <a:ext cx="200977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nSpc>
                <a:spcPct val="120000"/>
              </a:lnSpc>
            </a:pPr>
            <a:r>
              <a:rPr lang="zh-CN" altLang="en-US" sz="2400" b="1">
                <a:solidFill>
                  <a:srgbClr val="404040"/>
                </a:solidFill>
                <a:latin typeface="楷体" pitchFamily="49" charset="-122"/>
                <a:ea typeface="楷体" pitchFamily="49" charset="-122"/>
                <a:sym typeface="Arial" pitchFamily="34" charset="0"/>
              </a:rPr>
              <a:t>八字方针</a:t>
            </a:r>
          </a:p>
        </p:txBody>
      </p:sp>
      <p:sp>
        <p:nvSpPr>
          <p:cNvPr id="68" name="矩形 28"/>
          <p:cNvSpPr>
            <a:spLocks noChangeArrowheads="1"/>
          </p:cNvSpPr>
          <p:nvPr/>
        </p:nvSpPr>
        <p:spPr bwMode="auto">
          <a:xfrm>
            <a:off x="400050" y="4294188"/>
            <a:ext cx="22383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gn="r">
              <a:lnSpc>
                <a:spcPct val="120000"/>
              </a:lnSpc>
            </a:pPr>
            <a:r>
              <a:rPr lang="zh-CN" altLang="en-US" sz="2400" b="1" dirty="0" smtClean="0">
                <a:solidFill>
                  <a:srgbClr val="404040"/>
                </a:solidFill>
                <a:latin typeface="楷体" pitchFamily="49" charset="-122"/>
                <a:ea typeface="楷体" pitchFamily="49" charset="-122"/>
                <a:sym typeface="Arial" pitchFamily="34" charset="0"/>
              </a:rPr>
              <a:t>四个现代化</a:t>
            </a:r>
            <a:endParaRPr lang="zh-CN" altLang="en-US" sz="2400" b="1" dirty="0">
              <a:solidFill>
                <a:srgbClr val="404040"/>
              </a:solidFill>
              <a:latin typeface="楷体" pitchFamily="49" charset="-122"/>
              <a:ea typeface="楷体" pitchFamily="49" charset="-122"/>
              <a:sym typeface="Arial" pitchFamily="34" charset="0"/>
            </a:endParaRPr>
          </a:p>
          <a:p>
            <a:pPr algn="r">
              <a:lnSpc>
                <a:spcPct val="120000"/>
              </a:lnSpc>
            </a:pPr>
            <a:endParaRPr lang="zh-CN" altLang="en-US" sz="2400" b="1" dirty="0">
              <a:solidFill>
                <a:srgbClr val="404040"/>
              </a:solidFill>
              <a:latin typeface="楷体" pitchFamily="49" charset="-122"/>
              <a:ea typeface="楷体" pitchFamily="49" charset="-122"/>
              <a:sym typeface="Arial" pitchFamily="34" charset="0"/>
            </a:endParaRPr>
          </a:p>
          <a:p>
            <a:pPr algn="r">
              <a:lnSpc>
                <a:spcPct val="120000"/>
              </a:lnSpc>
            </a:pPr>
            <a:endParaRPr lang="zh-CN" altLang="en-US" sz="2400" b="1" dirty="0">
              <a:solidFill>
                <a:srgbClr val="404040"/>
              </a:solidFill>
              <a:latin typeface="楷体" pitchFamily="49" charset="-122"/>
              <a:ea typeface="楷体" pitchFamily="49" charset="-122"/>
              <a:sym typeface="Arial" pitchFamily="34" charset="0"/>
            </a:endParaRPr>
          </a:p>
        </p:txBody>
      </p:sp>
      <p:sp>
        <p:nvSpPr>
          <p:cNvPr id="69" name="文本框 31"/>
          <p:cNvSpPr>
            <a:spLocks noChangeArrowheads="1"/>
          </p:cNvSpPr>
          <p:nvPr/>
        </p:nvSpPr>
        <p:spPr bwMode="auto">
          <a:xfrm>
            <a:off x="5276850" y="1724025"/>
            <a:ext cx="331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30000"/>
              </a:lnSpc>
            </a:pPr>
            <a:r>
              <a:rPr lang="en-US" altLang="zh-CN" sz="1300">
                <a:solidFill>
                  <a:srgbClr val="FFFFFF"/>
                </a:solidFill>
                <a:ea typeface="隶书" pitchFamily="49" charset="-122"/>
                <a:sym typeface="Arial" pitchFamily="34" charset="0"/>
              </a:rPr>
              <a:t>2</a:t>
            </a:r>
            <a:endParaRPr lang="zh-CN" altLang="zh-CN"/>
          </a:p>
        </p:txBody>
      </p:sp>
      <p:sp>
        <p:nvSpPr>
          <p:cNvPr id="70" name="椭圆 32"/>
          <p:cNvSpPr>
            <a:spLocks noChangeArrowheads="1"/>
          </p:cNvSpPr>
          <p:nvPr/>
        </p:nvSpPr>
        <p:spPr bwMode="auto">
          <a:xfrm flipV="1">
            <a:off x="5384800" y="2136775"/>
            <a:ext cx="115888" cy="117475"/>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71" name="文本框 33"/>
          <p:cNvSpPr>
            <a:spLocks noChangeArrowheads="1"/>
          </p:cNvSpPr>
          <p:nvPr/>
        </p:nvSpPr>
        <p:spPr bwMode="auto">
          <a:xfrm>
            <a:off x="5580063" y="1638300"/>
            <a:ext cx="24082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1958</a:t>
            </a:r>
            <a:r>
              <a:rPr lang="zh-CN" altLang="en-US" sz="2400" b="1">
                <a:solidFill>
                  <a:srgbClr val="262626"/>
                </a:solidFill>
                <a:ea typeface="隶书" pitchFamily="49" charset="-122"/>
                <a:sym typeface="Arial" pitchFamily="34" charset="0"/>
              </a:rPr>
              <a:t>年</a:t>
            </a:r>
          </a:p>
        </p:txBody>
      </p:sp>
      <p:sp>
        <p:nvSpPr>
          <p:cNvPr id="72" name="矩形 34"/>
          <p:cNvSpPr>
            <a:spLocks noChangeArrowheads="1"/>
          </p:cNvSpPr>
          <p:nvPr/>
        </p:nvSpPr>
        <p:spPr bwMode="auto">
          <a:xfrm>
            <a:off x="5580063" y="2182813"/>
            <a:ext cx="2520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nSpc>
                <a:spcPct val="120000"/>
              </a:lnSpc>
            </a:pPr>
            <a:r>
              <a:rPr lang="zh-CN" altLang="en-US" sz="2400" b="1" dirty="0">
                <a:solidFill>
                  <a:srgbClr val="404040"/>
                </a:solidFill>
                <a:latin typeface="楷体" pitchFamily="49" charset="-122"/>
                <a:ea typeface="楷体" pitchFamily="49" charset="-122"/>
                <a:sym typeface="Arial" pitchFamily="34" charset="0"/>
              </a:rPr>
              <a:t>“大跃进”、</a:t>
            </a:r>
            <a:endParaRPr lang="zh-CN" altLang="en-US" sz="2400" b="1" dirty="0">
              <a:solidFill>
                <a:srgbClr val="404040"/>
              </a:solidFill>
              <a:latin typeface="楷体" pitchFamily="49" charset="-122"/>
              <a:ea typeface="楷体" pitchFamily="49" charset="-122"/>
              <a:sym typeface="Arial" pitchFamily="34" charset="0"/>
            </a:endParaRPr>
          </a:p>
          <a:p>
            <a:pPr>
              <a:lnSpc>
                <a:spcPct val="120000"/>
              </a:lnSpc>
            </a:pPr>
            <a:r>
              <a:rPr lang="zh-CN" altLang="en-US" sz="2400" b="1" dirty="0" smtClean="0">
                <a:solidFill>
                  <a:srgbClr val="404040"/>
                </a:solidFill>
                <a:latin typeface="楷体" pitchFamily="49" charset="-122"/>
                <a:ea typeface="楷体" pitchFamily="49" charset="-122"/>
                <a:sym typeface="Arial" pitchFamily="34" charset="0"/>
              </a:rPr>
              <a:t>人民公社化运动</a:t>
            </a:r>
            <a:endParaRPr lang="zh-CN" altLang="en-US" sz="2400" b="1" dirty="0">
              <a:solidFill>
                <a:srgbClr val="404040"/>
              </a:solidFill>
              <a:latin typeface="楷体" pitchFamily="49" charset="-122"/>
              <a:ea typeface="楷体" pitchFamily="49" charset="-122"/>
              <a:sym typeface="Arial" pitchFamily="34" charset="0"/>
            </a:endParaRPr>
          </a:p>
        </p:txBody>
      </p:sp>
      <p:sp>
        <p:nvSpPr>
          <p:cNvPr id="73" name="文本框 35"/>
          <p:cNvSpPr>
            <a:spLocks noChangeArrowheads="1"/>
          </p:cNvSpPr>
          <p:nvPr>
            <p:custDataLst>
              <p:tags r:id="rId1"/>
            </p:custDataLst>
          </p:nvPr>
        </p:nvSpPr>
        <p:spPr bwMode="auto">
          <a:xfrm>
            <a:off x="9404350" y="4629150"/>
            <a:ext cx="214947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dirty="0">
                <a:solidFill>
                  <a:srgbClr val="E00000"/>
                </a:solidFill>
                <a:ea typeface="楷体" pitchFamily="49" charset="-122"/>
                <a:sym typeface="Arial" pitchFamily="34" charset="0"/>
              </a:rPr>
              <a:t>1976.10</a:t>
            </a:r>
          </a:p>
          <a:p>
            <a:pPr>
              <a:lnSpc>
                <a:spcPct val="120000"/>
              </a:lnSpc>
            </a:pPr>
            <a:r>
              <a:rPr lang="zh-CN" altLang="en-US" sz="2400" dirty="0" smtClean="0">
                <a:solidFill>
                  <a:srgbClr val="FF0000"/>
                </a:solidFill>
                <a:latin typeface="楷体" pitchFamily="49" charset="-122"/>
                <a:ea typeface="楷体" pitchFamily="49" charset="-122"/>
              </a:rPr>
              <a:t>“文化大革命”</a:t>
            </a:r>
            <a:r>
              <a:rPr lang="zh-CN" altLang="zh-CN" sz="2400" dirty="0" smtClean="0">
                <a:solidFill>
                  <a:srgbClr val="FF0000"/>
                </a:solidFill>
                <a:latin typeface="楷体" pitchFamily="49" charset="-122"/>
                <a:ea typeface="楷体" pitchFamily="49" charset="-122"/>
              </a:rPr>
              <a:t>结束</a:t>
            </a:r>
            <a:endParaRPr lang="zh-CN" altLang="zh-CN" dirty="0"/>
          </a:p>
        </p:txBody>
      </p:sp>
      <p:sp>
        <p:nvSpPr>
          <p:cNvPr id="74" name="文本框 39"/>
          <p:cNvSpPr>
            <a:spLocks noChangeArrowheads="1"/>
          </p:cNvSpPr>
          <p:nvPr/>
        </p:nvSpPr>
        <p:spPr bwMode="auto">
          <a:xfrm>
            <a:off x="3792538" y="4598988"/>
            <a:ext cx="331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30000"/>
              </a:lnSpc>
            </a:pPr>
            <a:r>
              <a:rPr lang="en-US" altLang="zh-CN" sz="1300">
                <a:solidFill>
                  <a:srgbClr val="FFFFFF"/>
                </a:solidFill>
                <a:ea typeface="隶书" pitchFamily="49" charset="-122"/>
                <a:sym typeface="Arial" pitchFamily="34" charset="0"/>
              </a:rPr>
              <a:t>5</a:t>
            </a:r>
            <a:endParaRPr lang="zh-CN" altLang="zh-CN"/>
          </a:p>
        </p:txBody>
      </p:sp>
      <p:sp>
        <p:nvSpPr>
          <p:cNvPr id="75" name="椭圆 40"/>
          <p:cNvSpPr>
            <a:spLocks noChangeArrowheads="1"/>
          </p:cNvSpPr>
          <p:nvPr/>
        </p:nvSpPr>
        <p:spPr bwMode="auto">
          <a:xfrm flipV="1">
            <a:off x="3910013" y="5005388"/>
            <a:ext cx="115887" cy="117475"/>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76" name="文本框 41"/>
          <p:cNvSpPr>
            <a:spLocks noChangeArrowheads="1"/>
          </p:cNvSpPr>
          <p:nvPr/>
        </p:nvSpPr>
        <p:spPr bwMode="auto">
          <a:xfrm>
            <a:off x="4105275" y="4508500"/>
            <a:ext cx="2357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1966</a:t>
            </a:r>
            <a:r>
              <a:rPr lang="zh-CN" altLang="en-US" sz="2400" b="1">
                <a:solidFill>
                  <a:srgbClr val="262626"/>
                </a:solidFill>
                <a:ea typeface="隶书" pitchFamily="49" charset="-122"/>
                <a:sym typeface="Arial" pitchFamily="34" charset="0"/>
              </a:rPr>
              <a:t>年夏</a:t>
            </a:r>
          </a:p>
        </p:txBody>
      </p:sp>
      <p:sp>
        <p:nvSpPr>
          <p:cNvPr id="77" name="矩形 42"/>
          <p:cNvSpPr>
            <a:spLocks noChangeArrowheads="1"/>
          </p:cNvSpPr>
          <p:nvPr/>
        </p:nvSpPr>
        <p:spPr bwMode="auto">
          <a:xfrm>
            <a:off x="4105275" y="5059363"/>
            <a:ext cx="225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nSpc>
                <a:spcPct val="120000"/>
              </a:lnSpc>
            </a:pPr>
            <a:r>
              <a:rPr lang="zh-CN" altLang="en-US" sz="2400" b="1" dirty="0" smtClean="0">
                <a:solidFill>
                  <a:srgbClr val="404040"/>
                </a:solidFill>
                <a:latin typeface="楷体" pitchFamily="49" charset="-122"/>
                <a:ea typeface="楷体" pitchFamily="49" charset="-122"/>
                <a:sym typeface="Arial" pitchFamily="34" charset="0"/>
              </a:rPr>
              <a:t>“文化大革命</a:t>
            </a:r>
            <a:r>
              <a:rPr lang="zh-CN" altLang="en-US" b="1" dirty="0">
                <a:solidFill>
                  <a:srgbClr val="404040"/>
                </a:solidFill>
                <a:latin typeface="楷体" pitchFamily="49" charset="-122"/>
                <a:ea typeface="楷体" pitchFamily="49" charset="-122"/>
                <a:sym typeface="Arial" pitchFamily="34" charset="0"/>
              </a:rPr>
              <a:t>”</a:t>
            </a:r>
            <a:endParaRPr lang="zh-CN" altLang="zh-CN" dirty="0"/>
          </a:p>
        </p:txBody>
      </p:sp>
      <p:sp>
        <p:nvSpPr>
          <p:cNvPr id="78" name="文本框 44"/>
          <p:cNvSpPr>
            <a:spLocks noChangeArrowheads="1"/>
          </p:cNvSpPr>
          <p:nvPr/>
        </p:nvSpPr>
        <p:spPr bwMode="auto">
          <a:xfrm>
            <a:off x="6611938" y="4605338"/>
            <a:ext cx="331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30000"/>
              </a:lnSpc>
            </a:pPr>
            <a:r>
              <a:rPr lang="en-US" altLang="zh-CN" sz="1300">
                <a:solidFill>
                  <a:srgbClr val="FFFFFF"/>
                </a:solidFill>
                <a:ea typeface="隶书" pitchFamily="49" charset="-122"/>
                <a:sym typeface="Arial" pitchFamily="34" charset="0"/>
              </a:rPr>
              <a:t>6</a:t>
            </a:r>
            <a:endParaRPr lang="zh-CN" altLang="zh-CN"/>
          </a:p>
        </p:txBody>
      </p:sp>
      <p:sp>
        <p:nvSpPr>
          <p:cNvPr id="79" name="椭圆 45"/>
          <p:cNvSpPr>
            <a:spLocks noChangeArrowheads="1"/>
          </p:cNvSpPr>
          <p:nvPr/>
        </p:nvSpPr>
        <p:spPr bwMode="auto">
          <a:xfrm flipV="1">
            <a:off x="6727825" y="5013325"/>
            <a:ext cx="117475" cy="115888"/>
          </a:xfrm>
          <a:prstGeom prst="ellipse">
            <a:avLst/>
          </a:prstGeom>
          <a:solidFill>
            <a:srgbClr val="FFFFFF"/>
          </a:solidFill>
          <a:ln w="28575">
            <a:solidFill>
              <a:srgbClr val="871E1C"/>
            </a:solidFill>
            <a:round/>
            <a:headEnd/>
            <a:tailEnd/>
          </a:ln>
        </p:spPr>
        <p:txBody>
          <a:bodyPr anchor="ctr"/>
          <a:lstStyle/>
          <a:p>
            <a:endParaRPr lang="zh-CN" altLang="zh-CN"/>
          </a:p>
        </p:txBody>
      </p:sp>
      <p:sp>
        <p:nvSpPr>
          <p:cNvPr id="80" name="文本框 46"/>
          <p:cNvSpPr>
            <a:spLocks noChangeArrowheads="1"/>
          </p:cNvSpPr>
          <p:nvPr/>
        </p:nvSpPr>
        <p:spPr bwMode="auto">
          <a:xfrm>
            <a:off x="6924675" y="4505325"/>
            <a:ext cx="22383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lstStyle/>
          <a:p>
            <a:pPr>
              <a:lnSpc>
                <a:spcPct val="120000"/>
              </a:lnSpc>
            </a:pPr>
            <a:r>
              <a:rPr lang="en-US" altLang="zh-CN" sz="2400" b="1">
                <a:solidFill>
                  <a:srgbClr val="262626"/>
                </a:solidFill>
                <a:ea typeface="隶书" pitchFamily="49" charset="-122"/>
                <a:sym typeface="Arial" pitchFamily="34" charset="0"/>
              </a:rPr>
              <a:t>1975</a:t>
            </a:r>
            <a:r>
              <a:rPr lang="zh-CN" altLang="en-US" sz="2400" b="1">
                <a:solidFill>
                  <a:srgbClr val="262626"/>
                </a:solidFill>
                <a:ea typeface="隶书" pitchFamily="49" charset="-122"/>
                <a:sym typeface="Arial" pitchFamily="34" charset="0"/>
              </a:rPr>
              <a:t>年</a:t>
            </a:r>
          </a:p>
        </p:txBody>
      </p:sp>
      <p:sp>
        <p:nvSpPr>
          <p:cNvPr id="81" name="矩形 47"/>
          <p:cNvSpPr>
            <a:spLocks noChangeArrowheads="1"/>
          </p:cNvSpPr>
          <p:nvPr/>
        </p:nvSpPr>
        <p:spPr bwMode="auto">
          <a:xfrm>
            <a:off x="6924675" y="5065713"/>
            <a:ext cx="20097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0"/>
          <a:lstStyle/>
          <a:p>
            <a:pPr>
              <a:lnSpc>
                <a:spcPct val="120000"/>
              </a:lnSpc>
            </a:pPr>
            <a:r>
              <a:rPr lang="zh-CN" altLang="en-US" sz="2400" b="1">
                <a:solidFill>
                  <a:srgbClr val="404040"/>
                </a:solidFill>
                <a:latin typeface="楷体" pitchFamily="49" charset="-122"/>
                <a:ea typeface="楷体" pitchFamily="49" charset="-122"/>
                <a:sym typeface="Arial" pitchFamily="34" charset="0"/>
              </a:rPr>
              <a:t>全面整顿</a:t>
            </a:r>
          </a:p>
        </p:txBody>
      </p:sp>
    </p:spTree>
    <p:extLst>
      <p:ext uri="{BB962C8B-B14F-4D97-AF65-F5344CB8AC3E}">
        <p14:creationId xmlns:p14="http://schemas.microsoft.com/office/powerpoint/2010/main" val="14676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1" fill="hold"/>
                                        <p:tgtEl>
                                          <p:spTgt spid="66"/>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blinds(horizont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down)">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ppt_x</p:attrName>
                                        </p:attrNameLst>
                                      </p:cBhvr>
                                      <p:tavLst>
                                        <p:tav tm="0">
                                          <p:val>
                                            <p:strVal val="#ppt_x"/>
                                          </p:val>
                                        </p:tav>
                                        <p:tav tm="100000">
                                          <p:val>
                                            <p:strVal val="#ppt_x"/>
                                          </p:val>
                                        </p:tav>
                                      </p:tavLst>
                                    </p:anim>
                                    <p:anim calcmode="lin" valueType="num">
                                      <p:cBhvr>
                                        <p:cTn id="2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box(in)">
                                      <p:cBhvr>
                                        <p:cTn id="32" dur="20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checkerboard(across)">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6" grpId="1"/>
      <p:bldP spid="67" grpId="0"/>
      <p:bldP spid="67" grpId="1"/>
      <p:bldP spid="68" grpId="0"/>
      <p:bldP spid="68" grpId="1"/>
      <p:bldP spid="72" grpId="0"/>
      <p:bldP spid="72" grpId="1"/>
      <p:bldP spid="73" grpId="0"/>
      <p:bldP spid="73" grpId="1"/>
      <p:bldP spid="77" grpId="0"/>
      <p:bldP spid="77" grpId="1"/>
      <p:bldP spid="81" grpId="0"/>
      <p:bldP spid="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37667" y="2714843"/>
            <a:ext cx="6605471" cy="707886"/>
          </a:xfrm>
          <a:prstGeom prst="rect">
            <a:avLst/>
          </a:prstGeom>
        </p:spPr>
        <p:txBody>
          <a:bodyPr wrap="square">
            <a:spAutoFit/>
          </a:bodyPr>
          <a:lstStyle/>
          <a:p>
            <a:r>
              <a:rPr lang="zh-CN" altLang="en-US" sz="4000" dirty="0">
                <a:solidFill>
                  <a:srgbClr val="0070C0"/>
                </a:solidFill>
              </a:rPr>
              <a:t>一、全面建设社会主义</a:t>
            </a:r>
          </a:p>
        </p:txBody>
      </p:sp>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Tree>
    <p:extLst>
      <p:ext uri="{BB962C8B-B14F-4D97-AF65-F5344CB8AC3E}">
        <p14:creationId xmlns:p14="http://schemas.microsoft.com/office/powerpoint/2010/main" val="79153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330200" y="110426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1 .</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成功</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探索</a:t>
            </a:r>
          </a:p>
        </p:txBody>
      </p:sp>
      <p:sp>
        <p:nvSpPr>
          <p:cNvPr id="7" name="文本框 8"/>
          <p:cNvSpPr txBox="1"/>
          <p:nvPr/>
        </p:nvSpPr>
        <p:spPr>
          <a:xfrm>
            <a:off x="330200" y="1569085"/>
            <a:ext cx="11520805" cy="460375"/>
          </a:xfrm>
          <a:prstGeom prst="rect">
            <a:avLst/>
          </a:prstGeom>
          <a:noFill/>
          <a:ln w="9525">
            <a:noFill/>
          </a:ln>
        </p:spPr>
        <p:txBody>
          <a:bodyPr wrap="square">
            <a:spAutoFit/>
          </a:bodyPr>
          <a:lstStyle/>
          <a:p>
            <a:pPr indent="0" algn="just">
              <a:lnSpc>
                <a:spcPct val="100000"/>
              </a:lnSpc>
              <a:spcBef>
                <a:spcPts val="0"/>
              </a:spcBef>
              <a:spcAft>
                <a:spcPts val="0"/>
              </a:spcAft>
            </a:pPr>
            <a:r>
              <a:rPr lang="zh-CN" altLang="en-US" sz="2400" dirty="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dirty="0">
                <a:solidFill>
                  <a:srgbClr val="326185"/>
                </a:solidFill>
                <a:latin typeface="微软雅黑" panose="020B0503020204020204" charset="-122"/>
                <a:ea typeface="微软雅黑" panose="020B0503020204020204" charset="-122"/>
                <a:cs typeface="微软雅黑" panose="020B0503020204020204" charset="-122"/>
              </a:rPr>
              <a:t>1</a:t>
            </a:r>
            <a:r>
              <a:rPr lang="zh-CN" altLang="en-US" sz="2400" dirty="0">
                <a:solidFill>
                  <a:srgbClr val="326185"/>
                </a:solidFill>
                <a:latin typeface="微软雅黑" panose="020B0503020204020204" charset="-122"/>
                <a:ea typeface="微软雅黑" panose="020B0503020204020204" charset="-122"/>
                <a:cs typeface="微软雅黑" panose="020B0503020204020204" charset="-122"/>
              </a:rPr>
              <a:t>）</a:t>
            </a:r>
            <a:r>
              <a:rPr lang="zh-CN" sz="2400" dirty="0">
                <a:solidFill>
                  <a:srgbClr val="326185"/>
                </a:solidFill>
                <a:latin typeface="微软雅黑" panose="020B0503020204020204" charset="-122"/>
                <a:ea typeface="微软雅黑" panose="020B0503020204020204" charset="-122"/>
                <a:cs typeface="微软雅黑" panose="020B0503020204020204" charset="-122"/>
              </a:rPr>
              <a:t>中共八大</a:t>
            </a:r>
            <a:endParaRPr lang="zh-CN" sz="2400" dirty="0">
              <a:latin typeface="微软雅黑" panose="020B0503020204020204" charset="-122"/>
              <a:ea typeface="微软雅黑" panose="020B0503020204020204" charset="-122"/>
              <a:cs typeface="微软雅黑" panose="020B0503020204020204" charset="-122"/>
            </a:endParaRPr>
          </a:p>
        </p:txBody>
      </p:sp>
      <p:sp>
        <p:nvSpPr>
          <p:cNvPr id="8" name="文本框 3"/>
          <p:cNvSpPr txBox="1"/>
          <p:nvPr/>
        </p:nvSpPr>
        <p:spPr>
          <a:xfrm>
            <a:off x="330200" y="1995170"/>
            <a:ext cx="11520805" cy="460375"/>
          </a:xfrm>
          <a:prstGeom prst="rect">
            <a:avLst/>
          </a:prstGeom>
          <a:noFill/>
          <a:ln w="9525">
            <a:noFill/>
          </a:ln>
        </p:spPr>
        <p:txBody>
          <a:bodyPr wrap="square">
            <a:spAutoFit/>
          </a:bodyPr>
          <a:lstStyle/>
          <a:p>
            <a:pPr indent="0" algn="just">
              <a:lnSpc>
                <a:spcPct val="100000"/>
              </a:lnSpc>
              <a:spcBef>
                <a:spcPts val="0"/>
              </a:spcBef>
              <a:spcAft>
                <a:spcPts val="0"/>
              </a:spcAft>
            </a:pPr>
            <a:r>
              <a:rPr lang="zh-CN" altLang="en-US" sz="2400" dirty="0">
                <a:solidFill>
                  <a:srgbClr val="326185"/>
                </a:solidFill>
                <a:latin typeface="微软雅黑" panose="020B0503020204020204" charset="-122"/>
                <a:ea typeface="微软雅黑" panose="020B0503020204020204" charset="-122"/>
                <a:cs typeface="微软雅黑" panose="020B0503020204020204" charset="-122"/>
              </a:rPr>
              <a:t>①背景：</a:t>
            </a:r>
            <a:endParaRPr sz="2400" dirty="0">
              <a:latin typeface="微软雅黑" panose="020B0503020204020204" charset="-122"/>
              <a:ea typeface="微软雅黑" panose="020B0503020204020204" charset="-122"/>
              <a:cs typeface="微软雅黑" panose="020B0503020204020204" charset="-122"/>
            </a:endParaRPr>
          </a:p>
        </p:txBody>
      </p:sp>
      <p:grpSp>
        <p:nvGrpSpPr>
          <p:cNvPr id="9" name="组合 8"/>
          <p:cNvGrpSpPr/>
          <p:nvPr/>
        </p:nvGrpSpPr>
        <p:grpSpPr>
          <a:xfrm>
            <a:off x="330200" y="3667125"/>
            <a:ext cx="11520170" cy="1015365"/>
            <a:chOff x="520" y="5775"/>
            <a:chExt cx="18142" cy="1599"/>
          </a:xfrm>
        </p:grpSpPr>
        <p:sp>
          <p:nvSpPr>
            <p:cNvPr id="10" name="文本框 6"/>
            <p:cNvSpPr txBox="1"/>
            <p:nvPr/>
          </p:nvSpPr>
          <p:spPr>
            <a:xfrm>
              <a:off x="520" y="5775"/>
              <a:ext cx="18142" cy="1599"/>
            </a:xfrm>
            <a:prstGeom prst="rect">
              <a:avLst/>
            </a:prstGeom>
            <a:noFill/>
          </p:spPr>
          <p:txBody>
            <a:bodyPr wrap="square" rtlCol="0" anchor="t">
              <a:spAutoFit/>
            </a:bodyPr>
            <a:lstStyle/>
            <a:p>
              <a:pPr algn="just">
                <a:lnSpc>
                  <a:spcPct val="100000"/>
                </a:lnSpc>
                <a:spcBef>
                  <a:spcPts val="0"/>
                </a:spcBef>
                <a:spcAft>
                  <a:spcPts val="0"/>
                </a:spcAft>
              </a:pPr>
              <a:r>
                <a:rPr lang="en-US" altLang="zh-CN" sz="2000" dirty="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改变生产资料私有制为社会主义公有制这个极其复杂和困难的历史任务，现在在我国已经基本上完成了。</a:t>
              </a:r>
              <a:r>
                <a:rPr lang="zh-CN" altLang="en-US"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rPr>
                <a:t>我国社会主义和资本主义谁战胜谁的问题，现在已经解决了</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a:t>
              </a:r>
            </a:p>
            <a:p>
              <a:pPr algn="r">
                <a:lnSpc>
                  <a:spcPct val="100000"/>
                </a:lnSpc>
                <a:spcBef>
                  <a:spcPts val="0"/>
                </a:spcBef>
                <a:spcAft>
                  <a:spcPts val="0"/>
                </a:spcAft>
              </a:pP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000" dirty="0" smtClean="0">
                  <a:latin typeface="方正宋刻本秀楷简体" panose="02000000000000000000" charset="-122"/>
                  <a:ea typeface="方正宋刻本秀楷简体" panose="02000000000000000000" charset="-122"/>
                  <a:cs typeface="方正宋刻本秀楷简体" panose="02000000000000000000" charset="-122"/>
                </a:rPr>
                <a:t> </a:t>
              </a:r>
              <a:r>
                <a:rPr lang="zh-CN" altLang="en-US" sz="2000" dirty="0">
                  <a:latin typeface="方正宋刻本秀楷简体" panose="02000000000000000000" charset="-122"/>
                  <a:ea typeface="方正宋刻本秀楷简体" panose="02000000000000000000" charset="-122"/>
                  <a:cs typeface="方正宋刻本秀楷简体" panose="02000000000000000000" charset="-122"/>
                </a:rPr>
                <a:t>——刘少奇《在中国共产党第八次全国代表大会上的政治报告》 </a:t>
              </a:r>
            </a:p>
          </p:txBody>
        </p:sp>
        <p:sp>
          <p:nvSpPr>
            <p:cNvPr id="11" name="圆角矩形 10"/>
            <p:cNvSpPr/>
            <p:nvPr/>
          </p:nvSpPr>
          <p:spPr>
            <a:xfrm>
              <a:off x="541" y="5814"/>
              <a:ext cx="1682" cy="444"/>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dirty="0">
                  <a:latin typeface="方正宋刻本秀楷简体" panose="02000000000000000000" charset="-122"/>
                  <a:ea typeface="方正宋刻本秀楷简体" panose="02000000000000000000" charset="-122"/>
                </a:rPr>
                <a:t>材料一</a:t>
              </a:r>
            </a:p>
          </p:txBody>
        </p:sp>
      </p:grpSp>
      <p:grpSp>
        <p:nvGrpSpPr>
          <p:cNvPr id="12" name="组合 11"/>
          <p:cNvGrpSpPr/>
          <p:nvPr/>
        </p:nvGrpSpPr>
        <p:grpSpPr>
          <a:xfrm>
            <a:off x="273049" y="4664710"/>
            <a:ext cx="11752373" cy="2246630"/>
            <a:chOff x="430" y="7346"/>
            <a:chExt cx="18232" cy="3538"/>
          </a:xfrm>
        </p:grpSpPr>
        <p:sp>
          <p:nvSpPr>
            <p:cNvPr id="13" name="文本框 10"/>
            <p:cNvSpPr txBox="1"/>
            <p:nvPr/>
          </p:nvSpPr>
          <p:spPr>
            <a:xfrm>
              <a:off x="430" y="7346"/>
              <a:ext cx="18232" cy="3538"/>
            </a:xfrm>
            <a:prstGeom prst="rect">
              <a:avLst/>
            </a:prstGeom>
            <a:noFill/>
          </p:spPr>
          <p:txBody>
            <a:bodyPr wrap="square" rtlCol="0">
              <a:spAutoFit/>
            </a:bodyPr>
            <a:lstStyle/>
            <a:p>
              <a:pPr algn="just">
                <a:lnSpc>
                  <a:spcPct val="100000"/>
                </a:lnSpc>
                <a:spcBef>
                  <a:spcPts val="0"/>
                </a:spcBef>
                <a:spcAft>
                  <a:spcPts val="0"/>
                </a:spcAft>
              </a:pPr>
              <a:r>
                <a:rPr lang="en-US" sz="2000" dirty="0">
                  <a:latin typeface="方正宋刻本秀楷简体" panose="02000000000000000000" charset="-122"/>
                  <a:ea typeface="方正宋刻本秀楷简体" panose="02000000000000000000" charset="-122"/>
                  <a:cs typeface="方正宋刻本秀楷简体" panose="02000000000000000000" charset="-122"/>
                  <a:sym typeface="+mn-ea"/>
                </a:rPr>
                <a:t>              </a:t>
              </a: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1956年2月苏共召开的二十大，</a:t>
              </a:r>
              <a:r>
                <a:rPr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sym typeface="+mn-ea"/>
                </a:rPr>
                <a:t>第一次公开批判了斯大林的“个人崇拜”</a:t>
              </a: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揭露了“个拜”造成的恶果。中共中央对此十分重视，书记处、政治局多次召开会议进行讨论。在这些会议上，中共“以苏为鉴”的思想有了进一步的深化，……毛泽东当时多次指出：苏共二十大“表明苏联、苏共、斯大林并不是一切都是正确的，</a:t>
              </a:r>
              <a:r>
                <a:rPr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sym typeface="+mn-ea"/>
                </a:rPr>
                <a:t>这就破除了迷信</a:t>
              </a: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”，4月4日，毛泽东在中央书记处会议上又说“感谢赫鲁晓夫揭开了盖子，</a:t>
              </a:r>
              <a:r>
                <a:rPr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sym typeface="+mn-ea"/>
                </a:rPr>
                <a:t>我们应从各方面考虑如何按照中国的情况办事，不要再像过去</a:t>
              </a:r>
              <a:r>
                <a:rPr lang="zh-CN" sz="2000" dirty="0">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sym typeface="+mn-ea"/>
                </a:rPr>
                <a:t>那</a:t>
              </a:r>
              <a:r>
                <a:rPr sz="2000" dirty="0" err="1">
                  <a:solidFill>
                    <a:srgbClr val="C00000"/>
                  </a:solidFill>
                  <a:latin typeface="方正宋刻本秀楷简体" panose="02000000000000000000" charset="-122"/>
                  <a:ea typeface="方正宋刻本秀楷简体" panose="02000000000000000000" charset="-122"/>
                  <a:cs typeface="方正宋刻本秀楷简体" panose="02000000000000000000" charset="-122"/>
                  <a:sym typeface="+mn-ea"/>
                </a:rPr>
                <a:t>样迷信了</a:t>
              </a: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             </a:t>
              </a:r>
            </a:p>
            <a:p>
              <a:pPr algn="r">
                <a:lnSpc>
                  <a:spcPct val="100000"/>
                </a:lnSpc>
                <a:spcBef>
                  <a:spcPts val="0"/>
                </a:spcBef>
                <a:spcAft>
                  <a:spcPts val="0"/>
                </a:spcAft>
              </a:pP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                                   </a:t>
              </a:r>
              <a:r>
                <a:rPr sz="2000" dirty="0" smtClean="0">
                  <a:latin typeface="方正宋刻本秀楷简体" panose="02000000000000000000" charset="-122"/>
                  <a:ea typeface="方正宋刻本秀楷简体" panose="02000000000000000000" charset="-122"/>
                  <a:cs typeface="方正宋刻本秀楷简体" panose="02000000000000000000" charset="-122"/>
                  <a:sym typeface="+mn-ea"/>
                </a:rPr>
                <a:t>——</a:t>
              </a:r>
              <a:r>
                <a:rPr sz="2000" dirty="0" err="1">
                  <a:latin typeface="方正宋刻本秀楷简体" panose="02000000000000000000" charset="-122"/>
                  <a:ea typeface="方正宋刻本秀楷简体" panose="02000000000000000000" charset="-122"/>
                  <a:cs typeface="方正宋刻本秀楷简体" panose="02000000000000000000" charset="-122"/>
                  <a:sym typeface="+mn-ea"/>
                </a:rPr>
                <a:t>摘编自王保贤《中共八大前后的探索与苏共二十大</a:t>
              </a:r>
              <a:r>
                <a:rPr sz="2000" dirty="0">
                  <a:latin typeface="方正宋刻本秀楷简体" panose="02000000000000000000" charset="-122"/>
                  <a:ea typeface="方正宋刻本秀楷简体" panose="02000000000000000000" charset="-122"/>
                  <a:cs typeface="方正宋刻本秀楷简体" panose="02000000000000000000" charset="-122"/>
                  <a:sym typeface="+mn-ea"/>
                </a:rPr>
                <a:t>》</a:t>
              </a:r>
            </a:p>
          </p:txBody>
        </p:sp>
        <p:sp>
          <p:nvSpPr>
            <p:cNvPr id="14" name="圆角矩形 13"/>
            <p:cNvSpPr/>
            <p:nvPr/>
          </p:nvSpPr>
          <p:spPr>
            <a:xfrm>
              <a:off x="458" y="7373"/>
              <a:ext cx="1682" cy="444"/>
            </a:xfrm>
            <a:prstGeom prst="roundRect">
              <a:avLst/>
            </a:prstGeom>
            <a:solidFill>
              <a:srgbClr val="195F89"/>
            </a:solidFill>
            <a:ln>
              <a:solidFill>
                <a:srgbClr val="195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000">
                  <a:latin typeface="方正宋刻本秀楷简体" panose="02000000000000000000" charset="-122"/>
                  <a:ea typeface="方正宋刻本秀楷简体" panose="02000000000000000000" charset="-122"/>
                </a:rPr>
                <a:t>材料二</a:t>
              </a:r>
            </a:p>
          </p:txBody>
        </p:sp>
      </p:grpSp>
      <p:sp>
        <p:nvSpPr>
          <p:cNvPr id="15" name="文本框 5"/>
          <p:cNvSpPr txBox="1"/>
          <p:nvPr/>
        </p:nvSpPr>
        <p:spPr>
          <a:xfrm>
            <a:off x="1525905" y="1995170"/>
            <a:ext cx="10323830" cy="1568450"/>
          </a:xfrm>
          <a:prstGeom prst="rect">
            <a:avLst/>
          </a:prstGeom>
          <a:noFill/>
          <a:ln w="9525">
            <a:noFill/>
          </a:ln>
        </p:spPr>
        <p:txBody>
          <a:bodyPr wrap="square">
            <a:spAutoFit/>
          </a:bodyPr>
          <a:lstStyle/>
          <a:p>
            <a:pPr indent="0" algn="l">
              <a:lnSpc>
                <a:spcPct val="100000"/>
              </a:lnSpc>
              <a:spcBef>
                <a:spcPts val="0"/>
              </a:spcBef>
              <a:spcAft>
                <a:spcPts val="0"/>
              </a:spcAft>
            </a:pPr>
            <a:r>
              <a:rPr lang="en-US" sz="2400">
                <a:latin typeface="微软雅黑" panose="020B0503020204020204" charset="-122"/>
                <a:ea typeface="微软雅黑" panose="020B0503020204020204" charset="-122"/>
                <a:cs typeface="微软雅黑" panose="020B0503020204020204" charset="-122"/>
              </a:rPr>
              <a:t>A.</a:t>
            </a:r>
            <a:r>
              <a:rPr lang="zh-CN" sz="2400">
                <a:latin typeface="微软雅黑" panose="020B0503020204020204" charset="-122"/>
                <a:ea typeface="微软雅黑" panose="020B0503020204020204" charset="-122"/>
                <a:cs typeface="微软雅黑" panose="020B0503020204020204" charset="-122"/>
              </a:rPr>
              <a:t>随着社会主义改造的完成，中国的主要矛盾发生根本变化，需要集中力量进行社会主义建设。</a:t>
            </a:r>
            <a:endParaRPr sz="2400">
              <a:latin typeface="微软雅黑" panose="020B0503020204020204" charset="-122"/>
              <a:ea typeface="微软雅黑" panose="020B0503020204020204" charset="-122"/>
              <a:cs typeface="微软雅黑" panose="020B0503020204020204" charset="-122"/>
            </a:endParaRPr>
          </a:p>
          <a:p>
            <a:pPr indent="0" algn="l">
              <a:lnSpc>
                <a:spcPct val="100000"/>
              </a:lnSpc>
              <a:spcBef>
                <a:spcPts val="0"/>
              </a:spcBef>
              <a:spcAft>
                <a:spcPts val="0"/>
              </a:spcAft>
            </a:pPr>
            <a:r>
              <a:rPr lang="en-US" altLang="zh-CN" sz="2400">
                <a:latin typeface="微软雅黑" panose="020B0503020204020204" charset="-122"/>
                <a:ea typeface="微软雅黑" panose="020B0503020204020204" charset="-122"/>
                <a:cs typeface="微软雅黑" panose="020B0503020204020204" charset="-122"/>
              </a:rPr>
              <a:t>B.</a:t>
            </a:r>
            <a:r>
              <a:rPr sz="2400">
                <a:latin typeface="微软雅黑" panose="020B0503020204020204" charset="-122"/>
                <a:ea typeface="微软雅黑" panose="020B0503020204020204" charset="-122"/>
                <a:cs typeface="微软雅黑" panose="020B0503020204020204" charset="-122"/>
              </a:rPr>
              <a:t>苏共二十</a:t>
            </a:r>
            <a:r>
              <a:rPr lang="zh-CN" sz="2400">
                <a:latin typeface="微软雅黑" panose="020B0503020204020204" charset="-122"/>
                <a:ea typeface="微软雅黑" panose="020B0503020204020204" charset="-122"/>
                <a:cs typeface="微软雅黑" panose="020B0503020204020204" charset="-122"/>
              </a:rPr>
              <a:t>大全盘否定斯大林，给共产主义运动带来了思想混乱，中国认识到应结合本国实际情况，探索适合自己的社会主义建设道路</a:t>
            </a:r>
            <a:r>
              <a:rPr sz="2400">
                <a:latin typeface="微软雅黑" panose="020B0503020204020204" charset="-122"/>
                <a:ea typeface="微软雅黑" panose="020B0503020204020204" charset="-122"/>
                <a:cs typeface="微软雅黑" panose="020B0503020204020204" charset="-122"/>
              </a:rPr>
              <a:t>。</a:t>
            </a:r>
          </a:p>
        </p:txBody>
      </p:sp>
    </p:spTree>
    <p:extLst>
      <p:ext uri="{BB962C8B-B14F-4D97-AF65-F5344CB8AC3E}">
        <p14:creationId xmlns:p14="http://schemas.microsoft.com/office/powerpoint/2010/main" val="13722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6"/>
          <p:cNvSpPr txBox="1"/>
          <p:nvPr/>
        </p:nvSpPr>
        <p:spPr>
          <a:xfrm>
            <a:off x="661677" y="1434872"/>
            <a:ext cx="11435715" cy="461665"/>
          </a:xfrm>
          <a:prstGeom prst="rect">
            <a:avLst/>
          </a:prstGeom>
          <a:noFill/>
          <a:ln w="9525">
            <a:noFill/>
          </a:ln>
        </p:spPr>
        <p:txBody>
          <a:bodyPr wrap="square">
            <a:spAutoFit/>
          </a:bodyPr>
          <a:lstStyle>
            <a:defPPr>
              <a:defRPr lang="zh-CN"/>
            </a:defPPr>
            <a:lvl1pPr indent="0" algn="just">
              <a:lnSpc>
                <a:spcPct val="100000"/>
              </a:lnSpc>
              <a:spcBef>
                <a:spcPts val="0"/>
              </a:spcBef>
              <a:spcAft>
                <a:spcPts val="0"/>
              </a:spcAft>
              <a:defRPr sz="2400">
                <a:solidFill>
                  <a:srgbClr val="326185"/>
                </a:solidFill>
                <a:latin typeface="微软雅黑" panose="020B0503020204020204" charset="-122"/>
                <a:ea typeface="微软雅黑" panose="020B0503020204020204" charset="-122"/>
                <a:cs typeface="微软雅黑" panose="020B0503020204020204" charset="-122"/>
              </a:defRPr>
            </a:lvl1pPr>
          </a:lstStyle>
          <a:p>
            <a:r>
              <a:rPr lang="zh-CN" altLang="en-US" dirty="0" smtClean="0"/>
              <a:t>②内容</a:t>
            </a:r>
            <a:endParaRPr lang="zh-CN" altLang="en-US" dirty="0"/>
          </a:p>
        </p:txBody>
      </p:sp>
      <p:sp>
        <p:nvSpPr>
          <p:cNvPr id="7" name="文本框 7"/>
          <p:cNvSpPr txBox="1"/>
          <p:nvPr/>
        </p:nvSpPr>
        <p:spPr>
          <a:xfrm>
            <a:off x="2034108" y="2099101"/>
            <a:ext cx="4776716" cy="953135"/>
          </a:xfrm>
          <a:prstGeom prst="rect">
            <a:avLst/>
          </a:prstGeom>
          <a:noFill/>
        </p:spPr>
        <p:txBody>
          <a:bodyPr wrap="square" rtlCol="0">
            <a:spAutoFit/>
          </a:bodyPr>
          <a:lstStyle/>
          <a:p>
            <a:r>
              <a:rPr lang="en-US" altLang="zh-CN" sz="2800" dirty="0">
                <a:solidFill>
                  <a:schemeClr val="tx1"/>
                </a:solidFill>
              </a:rPr>
              <a:t>1956</a:t>
            </a:r>
            <a:r>
              <a:rPr lang="zh-CN" altLang="en-US" sz="2800" dirty="0">
                <a:solidFill>
                  <a:schemeClr val="tx1"/>
                </a:solidFill>
              </a:rPr>
              <a:t>年，三大改造基本完成，社会主义制度基本建立。</a:t>
            </a:r>
          </a:p>
        </p:txBody>
      </p:sp>
      <p:sp>
        <p:nvSpPr>
          <p:cNvPr id="8" name="下箭头 7"/>
          <p:cNvSpPr/>
          <p:nvPr/>
        </p:nvSpPr>
        <p:spPr>
          <a:xfrm>
            <a:off x="8218462" y="2410978"/>
            <a:ext cx="409432" cy="696036"/>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9"/>
          <p:cNvSpPr txBox="1"/>
          <p:nvPr/>
        </p:nvSpPr>
        <p:spPr>
          <a:xfrm>
            <a:off x="7506970" y="3231931"/>
            <a:ext cx="3056890" cy="583565"/>
          </a:xfrm>
          <a:prstGeom prst="rect">
            <a:avLst/>
          </a:prstGeom>
          <a:noFill/>
          <a:ln>
            <a:solidFill>
              <a:srgbClr val="FF0000"/>
            </a:solidFill>
          </a:ln>
        </p:spPr>
        <p:txBody>
          <a:bodyPr wrap="square" rtlCol="0">
            <a:spAutoFit/>
          </a:bodyPr>
          <a:lstStyle/>
          <a:p>
            <a:r>
              <a:rPr lang="zh-CN" altLang="en-US" sz="3200" b="1" dirty="0">
                <a:solidFill>
                  <a:schemeClr val="tx1"/>
                </a:solidFill>
              </a:rPr>
              <a:t>①指出主要矛盾</a:t>
            </a:r>
          </a:p>
        </p:txBody>
      </p:sp>
      <p:sp>
        <p:nvSpPr>
          <p:cNvPr id="10" name="文本框 10"/>
          <p:cNvSpPr txBox="1"/>
          <p:nvPr/>
        </p:nvSpPr>
        <p:spPr>
          <a:xfrm>
            <a:off x="2034108" y="3130711"/>
            <a:ext cx="5145206" cy="953135"/>
          </a:xfrm>
          <a:prstGeom prst="rect">
            <a:avLst/>
          </a:prstGeom>
          <a:noFill/>
        </p:spPr>
        <p:txBody>
          <a:bodyPr wrap="square" rtlCol="0">
            <a:spAutoFit/>
          </a:bodyPr>
          <a:lstStyle/>
          <a:p>
            <a:r>
              <a:rPr lang="zh-CN" altLang="en-US" sz="2800" dirty="0">
                <a:solidFill>
                  <a:schemeClr val="tx1"/>
                </a:solidFill>
              </a:rPr>
              <a:t>先进的生产关系同落后的生产力之间的矛盾。</a:t>
            </a:r>
          </a:p>
        </p:txBody>
      </p:sp>
      <p:sp>
        <p:nvSpPr>
          <p:cNvPr id="11" name="文本框 12"/>
          <p:cNvSpPr txBox="1"/>
          <p:nvPr/>
        </p:nvSpPr>
        <p:spPr>
          <a:xfrm>
            <a:off x="7506901" y="4795531"/>
            <a:ext cx="3027680" cy="583565"/>
          </a:xfrm>
          <a:prstGeom prst="rect">
            <a:avLst/>
          </a:prstGeom>
          <a:noFill/>
          <a:ln>
            <a:solidFill>
              <a:srgbClr val="FF0000"/>
            </a:solidFill>
          </a:ln>
        </p:spPr>
        <p:txBody>
          <a:bodyPr wrap="none" rtlCol="0">
            <a:spAutoFit/>
          </a:bodyPr>
          <a:lstStyle/>
          <a:p>
            <a:pPr algn="l"/>
            <a:r>
              <a:rPr lang="zh-CN" altLang="en-US" sz="3200" b="1" dirty="0">
                <a:solidFill>
                  <a:schemeClr val="tx1"/>
                </a:solidFill>
              </a:rPr>
              <a:t>②制定主要任务</a:t>
            </a:r>
          </a:p>
        </p:txBody>
      </p:sp>
      <p:sp>
        <p:nvSpPr>
          <p:cNvPr id="12" name="文本框 13"/>
          <p:cNvSpPr txBox="1"/>
          <p:nvPr/>
        </p:nvSpPr>
        <p:spPr>
          <a:xfrm>
            <a:off x="2085766" y="4895811"/>
            <a:ext cx="1249680" cy="521970"/>
          </a:xfrm>
          <a:prstGeom prst="rect">
            <a:avLst/>
          </a:prstGeom>
          <a:noFill/>
        </p:spPr>
        <p:txBody>
          <a:bodyPr wrap="none" rtlCol="0">
            <a:spAutoFit/>
          </a:bodyPr>
          <a:lstStyle/>
          <a:p>
            <a:r>
              <a:rPr lang="zh-CN" altLang="en-US" sz="2800" dirty="0">
                <a:solidFill>
                  <a:schemeClr val="tx1"/>
                </a:solidFill>
              </a:rPr>
              <a:t>农业国</a:t>
            </a:r>
          </a:p>
        </p:txBody>
      </p:sp>
      <p:sp>
        <p:nvSpPr>
          <p:cNvPr id="13" name="右箭头 12"/>
          <p:cNvSpPr/>
          <p:nvPr/>
        </p:nvSpPr>
        <p:spPr>
          <a:xfrm>
            <a:off x="3653050" y="4924566"/>
            <a:ext cx="1504630" cy="32670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5"/>
          <p:cNvSpPr txBox="1"/>
          <p:nvPr/>
        </p:nvSpPr>
        <p:spPr>
          <a:xfrm>
            <a:off x="5384544" y="4853408"/>
            <a:ext cx="1249680" cy="521970"/>
          </a:xfrm>
          <a:prstGeom prst="rect">
            <a:avLst/>
          </a:prstGeom>
          <a:noFill/>
        </p:spPr>
        <p:txBody>
          <a:bodyPr wrap="none" rtlCol="0">
            <a:spAutoFit/>
          </a:bodyPr>
          <a:lstStyle/>
          <a:p>
            <a:r>
              <a:rPr lang="zh-CN" altLang="en-US" sz="2800" dirty="0">
                <a:solidFill>
                  <a:schemeClr val="tx1"/>
                </a:solidFill>
              </a:rPr>
              <a:t>工业国</a:t>
            </a:r>
          </a:p>
        </p:txBody>
      </p:sp>
      <p:sp>
        <p:nvSpPr>
          <p:cNvPr id="15" name="文本框 16"/>
          <p:cNvSpPr txBox="1"/>
          <p:nvPr/>
        </p:nvSpPr>
        <p:spPr>
          <a:xfrm>
            <a:off x="7506902" y="1691212"/>
            <a:ext cx="1808480" cy="583565"/>
          </a:xfrm>
          <a:prstGeom prst="rect">
            <a:avLst/>
          </a:prstGeom>
          <a:noFill/>
          <a:ln>
            <a:solidFill>
              <a:srgbClr val="FF0000"/>
            </a:solidFill>
          </a:ln>
        </p:spPr>
        <p:txBody>
          <a:bodyPr wrap="none" rtlCol="0">
            <a:spAutoFit/>
          </a:bodyPr>
          <a:lstStyle/>
          <a:p>
            <a:r>
              <a:rPr lang="zh-CN" altLang="en-US" sz="3200" dirty="0">
                <a:solidFill>
                  <a:schemeClr val="tx1"/>
                </a:solidFill>
              </a:rPr>
              <a:t>分析国情</a:t>
            </a:r>
          </a:p>
        </p:txBody>
      </p:sp>
      <p:sp>
        <p:nvSpPr>
          <p:cNvPr id="16" name="文本框 17"/>
          <p:cNvSpPr txBox="1"/>
          <p:nvPr/>
        </p:nvSpPr>
        <p:spPr>
          <a:xfrm>
            <a:off x="770011" y="4094544"/>
            <a:ext cx="8265404" cy="461665"/>
          </a:xfrm>
          <a:prstGeom prst="rect">
            <a:avLst/>
          </a:prstGeom>
          <a:noFill/>
          <a:ln w="9525">
            <a:noFill/>
          </a:ln>
        </p:spPr>
        <p:txBody>
          <a:bodyPr wrap="square">
            <a:spAutoFit/>
          </a:bodyPr>
          <a:lstStyle>
            <a:defPPr>
              <a:defRPr lang="zh-CN"/>
            </a:defPPr>
            <a:lvl1pPr indent="0" algn="just">
              <a:lnSpc>
                <a:spcPct val="100000"/>
              </a:lnSpc>
              <a:spcBef>
                <a:spcPts val="0"/>
              </a:spcBef>
              <a:spcAft>
                <a:spcPts val="0"/>
              </a:spcAft>
              <a:defRPr sz="2400">
                <a:solidFill>
                  <a:srgbClr val="326185"/>
                </a:solidFill>
                <a:latin typeface="微软雅黑" panose="020B0503020204020204" charset="-122"/>
                <a:ea typeface="微软雅黑" panose="020B0503020204020204" charset="-122"/>
                <a:cs typeface="微软雅黑" panose="020B0503020204020204" charset="-122"/>
              </a:defRPr>
            </a:lvl1pPr>
          </a:lstStyle>
          <a:p>
            <a:r>
              <a:rPr lang="zh-CN" altLang="en-US" dirty="0" smtClean="0"/>
              <a:t>③意义</a:t>
            </a:r>
            <a:r>
              <a:rPr lang="zh-CN" altLang="en-US" dirty="0"/>
              <a:t>：中共八大是我国建设社会主义道路的一次成功探索</a:t>
            </a: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330" y="1665704"/>
            <a:ext cx="1058418" cy="1058418"/>
          </a:xfrm>
          <a:prstGeom prst="rect">
            <a:avLst/>
          </a:prstGeom>
        </p:spPr>
      </p:pic>
    </p:spTree>
    <p:extLst>
      <p:ext uri="{BB962C8B-B14F-4D97-AF65-F5344CB8AC3E}">
        <p14:creationId xmlns:p14="http://schemas.microsoft.com/office/powerpoint/2010/main" val="19740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 presetClass="entr" presetSubtype="1"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9"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ppt_x</p:attrName>
                                        </p:attrNameLst>
                                      </p:cBhvr>
                                      <p:tavLst>
                                        <p:tav tm="0">
                                          <p:val>
                                            <p:strVal val="#ppt_x-.2"/>
                                          </p:val>
                                        </p:tav>
                                        <p:tav tm="100000">
                                          <p:val>
                                            <p:strVal val="#ppt_x"/>
                                          </p:val>
                                        </p:tav>
                                      </p:tavLst>
                                    </p:anim>
                                    <p:anim calcmode="lin" valueType="num">
                                      <p:cBhvr>
                                        <p:cTn id="6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bldLvl="0" animBg="1"/>
      <p:bldP spid="9" grpId="0" bldLvl="0" animBg="1"/>
      <p:bldP spid="10" grpId="0"/>
      <p:bldP spid="11" grpId="0" bldLvl="0" animBg="1"/>
      <p:bldP spid="12" grpId="0"/>
      <p:bldP spid="13" grpId="0" bldLvl="0" animBg="1"/>
      <p:bldP spid="14" grpId="0"/>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8" name="文本框 8"/>
          <p:cNvSpPr txBox="1"/>
          <p:nvPr/>
        </p:nvSpPr>
        <p:spPr>
          <a:xfrm>
            <a:off x="330200" y="984270"/>
            <a:ext cx="11520805" cy="460375"/>
          </a:xfrm>
          <a:prstGeom prst="rect">
            <a:avLst/>
          </a:prstGeom>
          <a:noFill/>
          <a:ln w="9525">
            <a:noFill/>
          </a:ln>
        </p:spPr>
        <p:txBody>
          <a:bodyPr wrap="square">
            <a:spAutoFit/>
          </a:bodyPr>
          <a:lstStyle/>
          <a:p>
            <a:pPr indent="0" algn="just">
              <a:lnSpc>
                <a:spcPct val="100000"/>
              </a:lnSpc>
              <a:spcBef>
                <a:spcPts val="0"/>
              </a:spcBef>
              <a:spcAft>
                <a:spcPts val="0"/>
              </a:spcAft>
            </a:pPr>
            <a:r>
              <a:rPr lang="zh-CN" altLang="en-US" sz="2400" dirty="0" smtClean="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dirty="0" smtClean="0">
                <a:solidFill>
                  <a:srgbClr val="326185"/>
                </a:solidFill>
                <a:latin typeface="微软雅黑" panose="020B0503020204020204" charset="-122"/>
                <a:ea typeface="微软雅黑" panose="020B0503020204020204" charset="-122"/>
                <a:cs typeface="微软雅黑" panose="020B0503020204020204" charset="-122"/>
              </a:rPr>
              <a:t>2</a:t>
            </a:r>
            <a:r>
              <a:rPr lang="zh-CN" altLang="en-US" sz="2400" dirty="0" smtClean="0">
                <a:solidFill>
                  <a:srgbClr val="326185"/>
                </a:solidFill>
                <a:latin typeface="微软雅黑" panose="020B0503020204020204" charset="-122"/>
                <a:ea typeface="微软雅黑" panose="020B0503020204020204" charset="-122"/>
                <a:cs typeface="微软雅黑" panose="020B0503020204020204" charset="-122"/>
              </a:rPr>
              <a:t>）</a:t>
            </a:r>
            <a:r>
              <a:rPr lang="zh-CN" sz="2400" dirty="0">
                <a:solidFill>
                  <a:srgbClr val="326185"/>
                </a:solidFill>
                <a:latin typeface="微软雅黑" panose="020B0503020204020204" charset="-122"/>
                <a:ea typeface="微软雅黑" panose="020B0503020204020204" charset="-122"/>
                <a:cs typeface="微软雅黑" panose="020B0503020204020204" charset="-122"/>
              </a:rPr>
              <a:t>提出关于正确处理人民内部矛盾的重要思想</a:t>
            </a:r>
            <a:endParaRPr lang="zh-CN" sz="2400"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306705" y="1444645"/>
            <a:ext cx="11543665" cy="2862322"/>
          </a:xfrm>
          <a:prstGeom prst="rect">
            <a:avLst/>
          </a:prstGeom>
          <a:noFill/>
        </p:spPr>
        <p:txBody>
          <a:bodyPr wrap="square">
            <a:spAutoFit/>
          </a:bodyPr>
          <a:lstStyle/>
          <a:p>
            <a:pPr algn="just" fontAlgn="auto">
              <a:lnSpc>
                <a:spcPct val="125000"/>
              </a:lnSpc>
              <a:spcBef>
                <a:spcPts val="0"/>
              </a:spcBef>
              <a:spcAft>
                <a:spcPts val="0"/>
              </a:spcAft>
            </a:pP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①时间：</a:t>
            </a:r>
            <a:r>
              <a:rPr lang="en-US" altLang="zh-CN" sz="2400" dirty="0">
                <a:solidFill>
                  <a:srgbClr val="000000"/>
                </a:solidFill>
                <a:latin typeface="微软雅黑" panose="020B0503020204020204" charset="-122"/>
                <a:ea typeface="微软雅黑" panose="020B0503020204020204" charset="-122"/>
                <a:cs typeface="微软雅黑" panose="020B0503020204020204" charset="-122"/>
              </a:rPr>
              <a:t>1957</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年春</a:t>
            </a:r>
          </a:p>
          <a:p>
            <a:pPr algn="just" fontAlgn="auto">
              <a:lnSpc>
                <a:spcPct val="125000"/>
              </a:lnSpc>
              <a:spcBef>
                <a:spcPts val="0"/>
              </a:spcBef>
              <a:spcAft>
                <a:spcPts val="0"/>
              </a:spcAft>
            </a:pPr>
            <a:r>
              <a:rPr lang="zh-CN" altLang="en-US" sz="2400" dirty="0">
                <a:solidFill>
                  <a:srgbClr val="000000"/>
                </a:solidFill>
                <a:latin typeface="微软雅黑" panose="020B0503020204020204" charset="-122"/>
                <a:ea typeface="微软雅黑" panose="020B0503020204020204" charset="-122"/>
                <a:cs typeface="微软雅黑" panose="020B0503020204020204" charset="-122"/>
              </a:rPr>
              <a:t>②内容：</a:t>
            </a:r>
          </a:p>
          <a:p>
            <a:pPr algn="just" fontAlgn="auto">
              <a:lnSpc>
                <a:spcPct val="125000"/>
              </a:lnSpc>
              <a:spcBef>
                <a:spcPts val="0"/>
              </a:spcBef>
              <a:spcAft>
                <a:spcPts val="0"/>
              </a:spcAft>
            </a:pP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a:p>
            <a:pPr algn="just" fontAlgn="auto">
              <a:lnSpc>
                <a:spcPct val="125000"/>
              </a:lnSpc>
              <a:spcBef>
                <a:spcPts val="0"/>
              </a:spcBef>
              <a:spcAft>
                <a:spcPts val="0"/>
              </a:spcAft>
            </a:pP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a:p>
            <a:pPr algn="just" fontAlgn="auto">
              <a:lnSpc>
                <a:spcPct val="125000"/>
              </a:lnSpc>
              <a:spcBef>
                <a:spcPts val="0"/>
              </a:spcBef>
              <a:spcAft>
                <a:spcPts val="0"/>
              </a:spcAft>
            </a:pP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a:p>
            <a:pPr algn="just" fontAlgn="auto">
              <a:lnSpc>
                <a:spcPct val="125000"/>
              </a:lnSpc>
              <a:spcBef>
                <a:spcPts val="0"/>
              </a:spcBef>
              <a:spcAft>
                <a:spcPts val="0"/>
              </a:spcAft>
            </a:pP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0" name="文本框 4"/>
          <p:cNvSpPr txBox="1"/>
          <p:nvPr/>
        </p:nvSpPr>
        <p:spPr>
          <a:xfrm>
            <a:off x="1533525" y="1906290"/>
            <a:ext cx="6965315" cy="2399665"/>
          </a:xfrm>
          <a:prstGeom prst="rect">
            <a:avLst/>
          </a:prstGeom>
          <a:noFill/>
        </p:spPr>
        <p:txBody>
          <a:bodyPr wrap="square" rtlCol="0">
            <a:spAutoFit/>
          </a:bodyPr>
          <a:lstStyle/>
          <a:p>
            <a:pPr algn="just" fontAlgn="auto">
              <a:lnSpc>
                <a:spcPct val="125000"/>
              </a:lnSpc>
              <a:spcBef>
                <a:spcPts val="0"/>
              </a:spcBef>
              <a:spcAft>
                <a:spcPts val="0"/>
              </a:spcAft>
            </a:pPr>
            <a:r>
              <a:rPr lang="en-US"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A.</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全面分析了社会主义社会的基本矛盾及其特点；  </a:t>
            </a:r>
            <a:endParaRPr lang="zh-CN" altLang="en-US" sz="2400" dirty="0">
              <a:solidFill>
                <a:srgbClr val="000000"/>
              </a:solidFill>
              <a:latin typeface="微软雅黑" panose="020B0503020204020204" charset="-122"/>
              <a:ea typeface="微软雅黑" panose="020B0503020204020204" charset="-122"/>
              <a:cs typeface="微软雅黑" panose="020B0503020204020204" charset="-122"/>
            </a:endParaRPr>
          </a:p>
          <a:p>
            <a:pPr algn="just" fontAlgn="auto">
              <a:lnSpc>
                <a:spcPct val="125000"/>
              </a:lnSpc>
              <a:spcBef>
                <a:spcPts val="0"/>
              </a:spcBef>
              <a:spcAft>
                <a:spcPts val="0"/>
              </a:spcAft>
            </a:pPr>
            <a:r>
              <a:rPr lang="en-US"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B.</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明确提出严格区分和正确处理两类社会矛盾问题；</a:t>
            </a:r>
          </a:p>
          <a:p>
            <a:pPr algn="just" fontAlgn="auto">
              <a:lnSpc>
                <a:spcPct val="125000"/>
              </a:lnSpc>
              <a:spcBef>
                <a:spcPts val="0"/>
              </a:spcBef>
              <a:spcAft>
                <a:spcPts val="0"/>
              </a:spcAft>
            </a:pPr>
            <a:r>
              <a:rPr lang="en-US"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C.</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提出正确处理人民内部矛盾的各项具体方针；</a:t>
            </a:r>
          </a:p>
          <a:p>
            <a:pPr algn="just" fontAlgn="auto">
              <a:lnSpc>
                <a:spcPct val="125000"/>
              </a:lnSpc>
              <a:spcBef>
                <a:spcPts val="0"/>
              </a:spcBef>
              <a:spcAft>
                <a:spcPts val="0"/>
              </a:spcAft>
            </a:pPr>
            <a:r>
              <a:rPr lang="en-US" altLang="zh-CN" sz="2400" dirty="0">
                <a:solidFill>
                  <a:srgbClr val="000000"/>
                </a:solidFill>
                <a:latin typeface="微软雅黑" panose="020B0503020204020204" charset="-122"/>
                <a:ea typeface="微软雅黑" panose="020B0503020204020204" charset="-122"/>
                <a:cs typeface="微软雅黑" panose="020B0503020204020204" charset="-122"/>
                <a:sym typeface="+mn-ea"/>
              </a:rPr>
              <a:t>D.</a:t>
            </a:r>
            <a:r>
              <a:rPr lang="zh-CN" altLang="en-US" sz="2400" dirty="0">
                <a:solidFill>
                  <a:srgbClr val="000000"/>
                </a:solidFill>
                <a:latin typeface="微软雅黑" panose="020B0503020204020204" charset="-122"/>
                <a:ea typeface="微软雅黑" panose="020B0503020204020204" charset="-122"/>
                <a:cs typeface="微软雅黑" panose="020B0503020204020204" charset="-122"/>
                <a:sym typeface="+mn-ea"/>
              </a:rPr>
              <a:t>强调正确处理人民内部矛盾已经成为国家政治生活的主题。</a:t>
            </a:r>
            <a:endParaRPr lang="en-US" altLang="zh-CN" sz="24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11" name="图片 6" descr="timg (1)"/>
          <p:cNvPicPr>
            <a:picLocks noChangeAspect="1"/>
          </p:cNvPicPr>
          <p:nvPr/>
        </p:nvPicPr>
        <p:blipFill>
          <a:blip r:embed="rId2"/>
          <a:srcRect r="1219" b="10959"/>
          <a:stretch>
            <a:fillRect/>
          </a:stretch>
        </p:blipFill>
        <p:spPr>
          <a:xfrm>
            <a:off x="8877300" y="654781"/>
            <a:ext cx="2973070" cy="3891915"/>
          </a:xfrm>
          <a:prstGeom prst="rect">
            <a:avLst/>
          </a:prstGeom>
          <a:noFill/>
          <a:ln w="9525">
            <a:noFill/>
          </a:ln>
          <a:effectLst>
            <a:outerShdw blurRad="50800" dist="63500" dir="8100000" algn="tr" rotWithShape="0">
              <a:prstClr val="black">
                <a:alpha val="40000"/>
              </a:prstClr>
            </a:outerShdw>
          </a:effectLst>
        </p:spPr>
      </p:pic>
      <p:sp>
        <p:nvSpPr>
          <p:cNvPr id="12" name="文本框 5"/>
          <p:cNvSpPr txBox="1"/>
          <p:nvPr/>
        </p:nvSpPr>
        <p:spPr>
          <a:xfrm>
            <a:off x="387314" y="5129058"/>
            <a:ext cx="10936359" cy="1569660"/>
          </a:xfrm>
          <a:prstGeom prst="rect">
            <a:avLst/>
          </a:prstGeom>
          <a:solidFill>
            <a:srgbClr val="FFFF99"/>
          </a:solidFill>
          <a:ln w="9525" cmpd="sng">
            <a:noFill/>
            <a:prstDash val="solid"/>
          </a:ln>
          <a:effectLst>
            <a:glow rad="177800">
              <a:schemeClr val="tx1">
                <a:alpha val="40000"/>
              </a:schemeClr>
            </a:glow>
          </a:effectLst>
        </p:spPr>
        <p:txBody>
          <a:bodyPr wrap="square" rtlCol="0">
            <a:spAutoFit/>
          </a:bodyPr>
          <a:lstStyle/>
          <a:p>
            <a:pPr fontAlgn="auto">
              <a:lnSpc>
                <a:spcPct val="120000"/>
              </a:lnSpc>
            </a:pPr>
            <a:r>
              <a:rPr kumimoji="0" lang="en-US" sz="2600" b="1" kern="1200" cap="none" spc="0" normalizeH="0" baseline="0" noProof="1">
                <a:latin typeface="楷体" panose="02010609060101010101" charset="-122"/>
                <a:ea typeface="楷体" panose="02010609060101010101" charset="-122"/>
                <a:cs typeface="楷体" panose="02010609060101010101" charset="-122"/>
              </a:rPr>
              <a:t>    </a:t>
            </a:r>
            <a:r>
              <a:rPr kumimoji="0" lang="en-US" sz="2800" b="1" kern="1200" cap="none" spc="0" normalizeH="0" baseline="0" noProof="1">
                <a:latin typeface="楷体" panose="02010609060101010101" charset="-122"/>
                <a:ea typeface="楷体" panose="02010609060101010101" charset="-122"/>
                <a:cs typeface="楷体" panose="02010609060101010101" charset="-122"/>
              </a:rPr>
              <a:t> </a:t>
            </a:r>
            <a:r>
              <a:rPr kumimoji="0" sz="2600" b="1" kern="1200" cap="none" spc="0" normalizeH="0" baseline="0" noProof="1">
                <a:latin typeface="楷体" panose="02010609060101010101" charset="-122"/>
                <a:ea typeface="楷体" panose="02010609060101010101" charset="-122"/>
                <a:cs typeface="楷体" panose="02010609060101010101" charset="-122"/>
              </a:rPr>
              <a:t>敌我矛盾需要用强制的、专政的方法去解决，人民内部矛盾只能用</a:t>
            </a:r>
            <a:r>
              <a:rPr kumimoji="0" sz="2600" b="1" kern="1200" cap="none" spc="0" normalizeH="0" baseline="0" noProof="1">
                <a:solidFill>
                  <a:srgbClr val="C00000"/>
                </a:solidFill>
                <a:latin typeface="楷体" panose="02010609060101010101" charset="-122"/>
                <a:ea typeface="楷体" panose="02010609060101010101" charset="-122"/>
                <a:cs typeface="楷体" panose="02010609060101010101" charset="-122"/>
              </a:rPr>
              <a:t>民主的、说服教育的、“团结——批评——团结”</a:t>
            </a:r>
            <a:r>
              <a:rPr kumimoji="0" sz="2600" b="1" kern="1200" cap="none" spc="0" normalizeH="0" baseline="0" noProof="1">
                <a:latin typeface="楷体" panose="02010609060101010101" charset="-122"/>
                <a:ea typeface="楷体" panose="02010609060101010101" charset="-122"/>
                <a:cs typeface="楷体" panose="02010609060101010101" charset="-122"/>
              </a:rPr>
              <a:t>的方法去解决，决不能用解决敌我矛盾的方法去解决人民内部的矛盾。</a:t>
            </a:r>
            <a:r>
              <a:rPr kumimoji="0" sz="2000" b="1" kern="1200" cap="none" spc="0" normalizeH="0" baseline="0" noProof="1">
                <a:latin typeface="楷体" panose="02010609060101010101" charset="-122"/>
                <a:ea typeface="楷体" panose="02010609060101010101" charset="-122"/>
                <a:cs typeface="楷体" panose="02010609060101010101" charset="-122"/>
              </a:rPr>
              <a:t>——《中国共产党九十年》</a:t>
            </a:r>
          </a:p>
        </p:txBody>
      </p:sp>
      <p:sp>
        <p:nvSpPr>
          <p:cNvPr id="13" name="矩形 12"/>
          <p:cNvSpPr/>
          <p:nvPr/>
        </p:nvSpPr>
        <p:spPr>
          <a:xfrm>
            <a:off x="400685" y="4285086"/>
            <a:ext cx="8222320" cy="523220"/>
          </a:xfrm>
          <a:prstGeom prst="rect">
            <a:avLst/>
          </a:prstGeom>
          <a:solidFill>
            <a:srgbClr val="FFF2CC"/>
          </a:solidFill>
          <a:ln w="9525" cap="flat" cmpd="sng">
            <a:solidFill>
              <a:srgbClr val="FFFF99"/>
            </a:solidFill>
            <a:prstDash val="solid"/>
            <a:miter/>
            <a:headEnd type="none" w="med" len="med"/>
            <a:tailEnd type="none" w="med" len="med"/>
          </a:ln>
          <a:effectLst>
            <a:outerShdw blurRad="50800" dist="63500" dir="5400000" algn="t" rotWithShape="0">
              <a:prstClr val="black">
                <a:alpha val="40000"/>
              </a:prstClr>
            </a:outerShdw>
          </a:effectLst>
        </p:spPr>
        <p:txBody>
          <a:bodyPr wrap="square">
            <a:spAutoFit/>
          </a:bodyPr>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2800" i="0" u="none" strike="noStrike" kern="1200" cap="none" spc="0" normalizeH="0" baseline="0" noProof="1" smtClean="0">
                <a:solidFill>
                  <a:schemeClr val="tx1"/>
                </a:solidFill>
                <a:effectLst/>
                <a:latin typeface="微软雅黑" panose="020B0503020204020204" charset="-122"/>
                <a:ea typeface="微软雅黑" panose="020B0503020204020204" charset="-122"/>
                <a:cs typeface="微软雅黑" panose="020B0503020204020204" charset="-122"/>
              </a:rPr>
              <a:t>③影响</a:t>
            </a:r>
            <a:r>
              <a:rPr kumimoji="0" lang="zh-CN" altLang="en-US" sz="2800" i="0" u="none" strike="noStrike" kern="1200" cap="none" spc="0" normalizeH="0" baseline="0" noProof="1">
                <a:solidFill>
                  <a:schemeClr val="tx1"/>
                </a:solidFill>
                <a:effectLst/>
                <a:latin typeface="微软雅黑" panose="020B0503020204020204" charset="-122"/>
                <a:ea typeface="微软雅黑" panose="020B0503020204020204" charset="-122"/>
                <a:cs typeface="微软雅黑" panose="020B0503020204020204" charset="-122"/>
              </a:rPr>
              <a:t>：为</a:t>
            </a:r>
            <a:r>
              <a:rPr kumimoji="0" lang="zh-CN" altLang="en-US" sz="2800" i="0" u="none" strike="noStrike" kern="1200" cap="none" spc="0" normalizeH="0" baseline="0" noProof="1">
                <a:solidFill>
                  <a:srgbClr val="C00000"/>
                </a:solidFill>
                <a:effectLst/>
                <a:latin typeface="微软雅黑" panose="020B0503020204020204" charset="-122"/>
                <a:ea typeface="微软雅黑" panose="020B0503020204020204" charset="-122"/>
                <a:cs typeface="微软雅黑" panose="020B0503020204020204" charset="-122"/>
              </a:rPr>
              <a:t>认识中国基本国情</a:t>
            </a:r>
            <a:r>
              <a:rPr kumimoji="0" lang="zh-CN" altLang="en-US" sz="2800" i="0" u="none" strike="noStrike" kern="1200" cap="none" spc="0" normalizeH="0" baseline="0" noProof="1">
                <a:solidFill>
                  <a:schemeClr val="tx1"/>
                </a:solidFill>
                <a:effectLst/>
                <a:latin typeface="微软雅黑" panose="020B0503020204020204" charset="-122"/>
                <a:ea typeface="微软雅黑" panose="020B0503020204020204" charset="-122"/>
                <a:cs typeface="微软雅黑" panose="020B0503020204020204" charset="-122"/>
              </a:rPr>
              <a:t>奠定了理论基础</a:t>
            </a:r>
          </a:p>
        </p:txBody>
      </p:sp>
    </p:spTree>
    <p:extLst>
      <p:ext uri="{BB962C8B-B14F-4D97-AF65-F5344CB8AC3E}">
        <p14:creationId xmlns:p14="http://schemas.microsoft.com/office/powerpoint/2010/main" val="26289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par>
                          <p:cTn id="19" fill="hold">
                            <p:stCondLst>
                              <p:cond delay="0"/>
                            </p:stCondLst>
                            <p:childTnLst>
                              <p:par>
                                <p:cTn id="20" presetID="3"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2266" y="620831"/>
            <a:ext cx="1875401" cy="44513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b="1" spc="50" dirty="0" smtClean="0">
                <a:latin typeface="+mj-ea"/>
                <a:ea typeface="+mj-ea"/>
              </a:rPr>
              <a:t>高中历史 必修（上）</a:t>
            </a:r>
            <a:endParaRPr lang="zh-CN" altLang="en-US" sz="1100" spc="50" dirty="0">
              <a:latin typeface="+mj-ea"/>
              <a:ea typeface="+mj-ea"/>
            </a:endParaRPr>
          </a:p>
          <a:p>
            <a:endParaRPr lang="zh-CN" altLang="en-US" sz="1200" dirty="0">
              <a:latin typeface="方正兰亭中黑简体" pitchFamily="2" charset="-122"/>
              <a:ea typeface="方正兰亭中黑简体" pitchFamily="2" charset="-122"/>
            </a:endParaRPr>
          </a:p>
        </p:txBody>
      </p:sp>
      <p:sp>
        <p:nvSpPr>
          <p:cNvPr id="6" name="矩形 5"/>
          <p:cNvSpPr/>
          <p:nvPr/>
        </p:nvSpPr>
        <p:spPr>
          <a:xfrm>
            <a:off x="2863395" y="654781"/>
            <a:ext cx="3516140" cy="2462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spc="70" dirty="0" smtClean="0"/>
              <a:t>第九单元  中华人民共和国成立和社会主义革命与建设</a:t>
            </a:r>
          </a:p>
        </p:txBody>
      </p:sp>
      <p:sp>
        <p:nvSpPr>
          <p:cNvPr id="4" name="文本框 11"/>
          <p:cNvSpPr txBox="1"/>
          <p:nvPr/>
        </p:nvSpPr>
        <p:spPr>
          <a:xfrm>
            <a:off x="425897" y="1104265"/>
            <a:ext cx="5168900" cy="521970"/>
          </a:xfrm>
          <a:prstGeom prst="rect">
            <a:avLst/>
          </a:prstGeom>
          <a:noFill/>
        </p:spPr>
        <p:txBody>
          <a:bodyPr wrap="square" rtlCol="0">
            <a:spAutoFit/>
          </a:bodyPr>
          <a:lstStyle/>
          <a:p>
            <a:r>
              <a:rPr lang="en-US" altLang="zh-CN" sz="2800" b="1" dirty="0" smtClean="0">
                <a:solidFill>
                  <a:schemeClr val="accent2"/>
                </a:solidFill>
                <a:latin typeface="微软雅黑" panose="020B0503020204020204" charset="-122"/>
                <a:ea typeface="微软雅黑" panose="020B0503020204020204" charset="-122"/>
                <a:cs typeface="微软雅黑" panose="020B0503020204020204" charset="-122"/>
              </a:rPr>
              <a:t>2 . </a:t>
            </a:r>
            <a:r>
              <a:rPr lang="zh-CN" altLang="en-US" sz="2800" b="1" dirty="0" smtClean="0">
                <a:solidFill>
                  <a:schemeClr val="accent2"/>
                </a:solidFill>
                <a:latin typeface="微软雅黑" panose="020B0503020204020204" charset="-122"/>
                <a:ea typeface="微软雅黑" panose="020B0503020204020204" charset="-122"/>
                <a:cs typeface="微软雅黑" panose="020B0503020204020204" charset="-122"/>
              </a:rPr>
              <a:t>探索</a:t>
            </a:r>
            <a:r>
              <a:rPr lang="zh-CN" altLang="en-US" sz="2800" b="1" dirty="0">
                <a:solidFill>
                  <a:schemeClr val="accent2"/>
                </a:solidFill>
                <a:latin typeface="微软雅黑" panose="020B0503020204020204" charset="-122"/>
                <a:ea typeface="微软雅黑" panose="020B0503020204020204" charset="-122"/>
                <a:cs typeface="微软雅黑" panose="020B0503020204020204" charset="-122"/>
              </a:rPr>
              <a:t>失误</a:t>
            </a:r>
          </a:p>
        </p:txBody>
      </p:sp>
      <p:sp>
        <p:nvSpPr>
          <p:cNvPr id="7" name="文本框 8"/>
          <p:cNvSpPr txBox="1"/>
          <p:nvPr/>
        </p:nvSpPr>
        <p:spPr>
          <a:xfrm>
            <a:off x="330200" y="1569085"/>
            <a:ext cx="11520805" cy="829945"/>
          </a:xfrm>
          <a:prstGeom prst="rect">
            <a:avLst/>
          </a:prstGeom>
          <a:noFill/>
          <a:ln w="9525">
            <a:noFill/>
          </a:ln>
        </p:spPr>
        <p:txBody>
          <a:bodyPr wrap="square">
            <a:spAutoFit/>
          </a:bodyPr>
          <a:lstStyle/>
          <a:p>
            <a:pPr indent="0" algn="just">
              <a:lnSpc>
                <a:spcPct val="100000"/>
              </a:lnSpc>
              <a:spcBef>
                <a:spcPts val="0"/>
              </a:spcBef>
              <a:spcAft>
                <a:spcPts val="0"/>
              </a:spcAft>
            </a:pPr>
            <a:r>
              <a:rPr lang="zh-CN" altLang="en-US" sz="2400">
                <a:solidFill>
                  <a:srgbClr val="326185"/>
                </a:solidFill>
                <a:latin typeface="微软雅黑" panose="020B0503020204020204" charset="-122"/>
                <a:ea typeface="微软雅黑" panose="020B0503020204020204" charset="-122"/>
                <a:cs typeface="微软雅黑" panose="020B0503020204020204" charset="-122"/>
              </a:rPr>
              <a:t>（</a:t>
            </a:r>
            <a:r>
              <a:rPr lang="en-US" altLang="zh-CN" sz="2400">
                <a:solidFill>
                  <a:srgbClr val="326185"/>
                </a:solidFill>
                <a:latin typeface="微软雅黑" panose="020B0503020204020204" charset="-122"/>
                <a:ea typeface="微软雅黑" panose="020B0503020204020204" charset="-122"/>
                <a:cs typeface="微软雅黑" panose="020B0503020204020204" charset="-122"/>
              </a:rPr>
              <a:t>1</a:t>
            </a:r>
            <a:r>
              <a:rPr lang="zh-CN" altLang="en-US" sz="2400">
                <a:solidFill>
                  <a:srgbClr val="326185"/>
                </a:solidFill>
                <a:latin typeface="微软雅黑" panose="020B0503020204020204" charset="-122"/>
                <a:ea typeface="微软雅黑" panose="020B0503020204020204" charset="-122"/>
                <a:cs typeface="微软雅黑" panose="020B0503020204020204" charset="-122"/>
              </a:rPr>
              <a:t>）</a:t>
            </a:r>
            <a:r>
              <a:rPr lang="zh-CN" sz="2400">
                <a:solidFill>
                  <a:srgbClr val="326185"/>
                </a:solidFill>
                <a:latin typeface="微软雅黑" panose="020B0503020204020204" charset="-122"/>
                <a:ea typeface="微软雅黑" panose="020B0503020204020204" charset="-122"/>
                <a:cs typeface="微软雅黑" panose="020B0503020204020204" charset="-122"/>
              </a:rPr>
              <a:t>表现：</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1958</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年，党的八大二次会议上提出</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鼓足干劲、力争上游、多快好省地建设社会主义</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的总路线，在全国掀起了</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大跃进</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和人民公社化运动。</a:t>
            </a:r>
          </a:p>
        </p:txBody>
      </p:sp>
      <p:pic>
        <p:nvPicPr>
          <p:cNvPr id="8" name="Picture 2" descr="https://ss0.bdstatic.com/70cFvHSh_Q1YnxGkpoWK1HF6hhy/it/u=1647371944,3077960814&amp;fm=26&amp;gp=0.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370" y="2632710"/>
            <a:ext cx="5118100" cy="3737610"/>
          </a:xfrm>
          <a:prstGeom prst="rect">
            <a:avLst/>
          </a:prstGeom>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custDataLst>
              <p:tags r:id="rId1"/>
            </p:custDataLst>
          </p:nvPr>
        </p:nvPicPr>
        <p:blipFill>
          <a:blip r:embed="rId4"/>
          <a:stretch>
            <a:fillRect/>
          </a:stretch>
        </p:blipFill>
        <p:spPr>
          <a:xfrm>
            <a:off x="330200" y="2642235"/>
            <a:ext cx="3394075" cy="3719195"/>
          </a:xfrm>
          <a:prstGeom prst="rect">
            <a:avLst/>
          </a:prstGeom>
        </p:spPr>
      </p:pic>
      <p:sp>
        <p:nvSpPr>
          <p:cNvPr id="11" name="矩形 10"/>
          <p:cNvSpPr/>
          <p:nvPr/>
        </p:nvSpPr>
        <p:spPr>
          <a:xfrm>
            <a:off x="9053195" y="2640330"/>
            <a:ext cx="2797810" cy="3729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9097645" y="2627630"/>
            <a:ext cx="2694305" cy="3784600"/>
          </a:xfrm>
          <a:prstGeom prst="rect">
            <a:avLst/>
          </a:prstGeom>
          <a:noFill/>
        </p:spPr>
        <p:txBody>
          <a:bodyPr wrap="square" rtlCol="0">
            <a:spAutoFit/>
          </a:bodyPr>
          <a:lstStyle/>
          <a:p>
            <a:pPr algn="just"/>
            <a:r>
              <a:rPr lang="zh-CN" altLang="en-US" sz="2400" dirty="0">
                <a:solidFill>
                  <a:schemeClr val="bg1"/>
                </a:solidFill>
                <a:latin typeface="方正宋刻本秀楷简体" panose="02000000000000000000" charset="-122"/>
                <a:ea typeface="方正宋刻本秀楷简体" panose="02000000000000000000" charset="-122"/>
                <a:cs typeface="方正宋刻本秀楷简体" panose="02000000000000000000" charset="-122"/>
              </a:rPr>
              <a:t>毛泽东：中国从政治上、人口上说是个大国，从经济上说现在还是个小国。……赫鲁晓夫同志告诉我们，15年后，苏联可以超过美国。我也可以讲，15年后我们可能赶上或超过英国。</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145" y="898237"/>
            <a:ext cx="1040320" cy="1040320"/>
          </a:xfrm>
          <a:prstGeom prst="rect">
            <a:avLst/>
          </a:prstGeom>
        </p:spPr>
      </p:pic>
    </p:spTree>
    <p:extLst>
      <p:ext uri="{BB962C8B-B14F-4D97-AF65-F5344CB8AC3E}">
        <p14:creationId xmlns:p14="http://schemas.microsoft.com/office/powerpoint/2010/main" val="105815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7478578072_1_1"/>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164,&quot;width&quot;:13183}"/>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aba0fb44-e88e-4a0d-a71c-500f8ba355ac}"/>
  <p:tag name="TABLE_ENDDRAG_ORIGIN_RECT" val="905*369"/>
  <p:tag name="TABLE_ENDDRAG_RECT" val="26*145*905*369"/>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1"/>
  <p:tag name="KSO_WM_UNIT_ID" val="diagram20201497_4*m_h_i*1_6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2"/>
  <p:tag name="KSO_WM_UNIT_ID" val="diagram20201497_4*m_h_i*1_6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6_1"/>
  <p:tag name="KSO_WM_UNIT_ID" val="diagram20201497_4*m_h_a*1_6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6_3"/>
  <p:tag name="KSO_WM_UNIT_ID" val="diagram20201497_4*m_h_i*1_6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6_1_1"/>
  <p:tag name="KSO_WM_UNIT_ID" val="diagram20201497_4*m_h_h_a*1_6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1497_4*m_h_i*1_4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1497_4*m_h_i*1_4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201497_4*m_h_a*1_4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201497_4*m_h_i*1_4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4_1_1"/>
  <p:tag name="KSO_WM_UNIT_ID" val="diagram20201497_4*m_h_h_a*1_4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1497_4*m_h_i*1_5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01497_4*m_h_i*1_5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7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201497_4*m_h_a*1_5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201497_4*m_h_i*1_5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5_1_1"/>
  <p:tag name="KSO_WM_UNIT_ID" val="diagram20201497_4*m_h_h_a*1_5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97_4*m_h_i*1_3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97_4*m_h_i*1_3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97_4*m_h_a*1_3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97_4*m_h_i*1_3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8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3_1_1"/>
  <p:tag name="KSO_WM_UNIT_ID" val="diagram20201497_4*m_h_h_a*1_3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97_4*m_h_i*1_2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97_4*m_h_i*1_2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DIAGRAM_SCHEMECOLOR_ID" val="0"/>
</p:tagLst>
</file>

<file path=ppt/tags/tag8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7_4*m_h_a*1_2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97_4*m_h_i*1_2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diagram20201497_4*m_h_h_a*1_2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97_4*m_h_i*1_1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DIAGRAM_SCHEMECOLOR_ID" val="0"/>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97_4*m_h_i*1_1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DIAGRAM_SCHEMECOLOR_ID" val="0"/>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7_4*m_h_a*1_1_1"/>
  <p:tag name="KSO_WM_TEMPLATE_CATEGORY" val="diagram"/>
  <p:tag name="KSO_WM_TEMPLATE_INDEX" val="20201497"/>
  <p:tag name="KSO_WM_UNIT_LAYERLEVEL" val="1_1_1"/>
  <p:tag name="KSO_WM_TAG_VERSION" val="1.0"/>
  <p:tag name="KSO_WM_BEAUTIFY_FLAG" val="#wm#"/>
  <p:tag name="KSO_WM_UNIT_TEXT_FILL_FORE_SCHEMECOLOR_INDEX" val="13"/>
  <p:tag name="KSO_WM_UNIT_TEXT_FILL_TYPE" val="1"/>
  <p:tag name="KSO_WM_UNIT_DIAGRAM_SCHEMECOLOR_ID" val="0"/>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97_4*m_h_i*1_1_3"/>
  <p:tag name="KSO_WM_TEMPLATE_CATEGORY" val="diagram"/>
  <p:tag name="KSO_WM_TEMPLATE_INDEX" val="20201497"/>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DIAGRAM_SCHEMECOLOR_ID" val="0"/>
</p:tagLst>
</file>

<file path=ppt/tags/tag9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diagram20201497_4*m_h_h_a*1_1_1_1"/>
  <p:tag name="KSO_WM_TEMPLATE_CATEGORY" val="diagram"/>
  <p:tag name="KSO_WM_TEMPLATE_INDEX" val="20201497"/>
  <p:tag name="KSO_WM_UNIT_LAYERLEVEL" val="1_1_1_1"/>
  <p:tag name="KSO_WM_TAG_VERSION" val="1.0"/>
  <p:tag name="KSO_WM_BEAUTIFY_FLAG" val="#wm#"/>
  <p:tag name="KSO_WM_UNIT_TEXT_FILL_FORE_SCHEMECOLOR_INDEX" val="13"/>
  <p:tag name="KSO_WM_UNIT_TEXT_FILL_TYPE" val="1"/>
  <p:tag name="KSO_WM_UNIT_DIAGRAM_SCHEMECOLOR_ID" val="0"/>
</p:tagLst>
</file>

<file path=ppt/tags/tag96.xml><?xml version="1.0" encoding="utf-8"?>
<p:tagLst xmlns:a="http://schemas.openxmlformats.org/drawingml/2006/main" xmlns:r="http://schemas.openxmlformats.org/officeDocument/2006/relationships" xmlns:p="http://schemas.openxmlformats.org/presentationml/2006/main">
  <p:tag name="KSO_WM_UNIT_TABLE_BEAUTIFY" val="smartTable{b0240f02-55bd-4ab0-af52-a47da6954e3c}"/>
</p:tagLst>
</file>

<file path=ppt/tags/tag97.xml><?xml version="1.0" encoding="utf-8"?>
<p:tagLst xmlns:a="http://schemas.openxmlformats.org/drawingml/2006/main" xmlns:r="http://schemas.openxmlformats.org/officeDocument/2006/relationships" xmlns:p="http://schemas.openxmlformats.org/presentationml/2006/main">
  <p:tag name="KSO_WM_UNIT_TABLE_BEAUTIFY" val="smartTable{8c194339-3323-4da0-88cf-1fe95c31c043}"/>
</p:tagLst>
</file>

<file path=ppt/tags/tag98.xml><?xml version="1.0" encoding="utf-8"?>
<p:tagLst xmlns:a="http://schemas.openxmlformats.org/drawingml/2006/main" xmlns:r="http://schemas.openxmlformats.org/officeDocument/2006/relationships" xmlns:p="http://schemas.openxmlformats.org/presentationml/2006/main">
  <p:tag name="KSO_WM_UNIT_TABLE_BEAUTIFY" val="smartTable{0c2e2182-6fb2-44b0-beb4-710f5f95b675}"/>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B8E9B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TotalTime>
  <Words>2979</Words>
  <Application>Microsoft Office PowerPoint</Application>
  <PresentationFormat>自定义</PresentationFormat>
  <Paragraphs>335</Paragraphs>
  <Slides>31</Slides>
  <Notes>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山东金星书业文化发展有限公司</dc:creator>
  <cp:lastModifiedBy>j</cp:lastModifiedBy>
  <cp:revision>743</cp:revision>
  <dcterms:created xsi:type="dcterms:W3CDTF">2018-05-18T09:56:00Z</dcterms:created>
  <dcterms:modified xsi:type="dcterms:W3CDTF">2021-05-11T07:53:56Z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2D7C333F13F6489396AB2DEDE500DE59</vt:lpwstr>
  </property>
</Properties>
</file>