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9" r:id="rId2"/>
    <p:sldId id="264" r:id="rId3"/>
    <p:sldId id="263" r:id="rId4"/>
    <p:sldId id="279" r:id="rId5"/>
    <p:sldId id="280" r:id="rId6"/>
    <p:sldId id="281" r:id="rId7"/>
    <p:sldId id="282" r:id="rId8"/>
    <p:sldId id="283" r:id="rId9"/>
    <p:sldId id="287" r:id="rId10"/>
    <p:sldId id="288" r:id="rId11"/>
    <p:sldId id="289" r:id="rId12"/>
    <p:sldId id="293" r:id="rId13"/>
    <p:sldId id="290" r:id="rId14"/>
    <p:sldId id="294" r:id="rId15"/>
    <p:sldId id="291" r:id="rId16"/>
    <p:sldId id="295" r:id="rId17"/>
    <p:sldId id="277" r:id="rId18"/>
    <p:sldId id="276" r:id="rId19"/>
    <p:sldId id="269" r:id="rId20"/>
    <p:sldId id="270" r:id="rId21"/>
    <p:sldId id="271" r:id="rId22"/>
    <p:sldId id="272" r:id="rId23"/>
    <p:sldId id="273" r:id="rId24"/>
    <p:sldId id="274" r:id="rId25"/>
    <p:sldId id="260" r:id="rId26"/>
    <p:sldId id="26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方正大标宋_GBK" panose="03000509000000000000" pitchFamily="65" charset="-122"/>
      <p:regular r:id="rId34"/>
    </p:embeddedFont>
    <p:embeddedFont>
      <p:font typeface="方正大黑_GBK" panose="03000509000000000000" pitchFamily="65" charset="-122"/>
      <p:regular r:id="rId35"/>
    </p:embeddedFont>
    <p:embeddedFont>
      <p:font typeface="方正书宋_GBK" panose="03000509000000000000" pitchFamily="65" charset="-122"/>
      <p:regular r:id="rId36"/>
    </p:embeddedFont>
    <p:embeddedFont>
      <p:font typeface="方正小标宋_GBK" panose="03000509000000000000" pitchFamily="65" charset="-122"/>
      <p:regular r:id="rId37"/>
    </p:embeddedFont>
    <p:embeddedFont>
      <p:font typeface="方正准圆_GBK" panose="03000509000000000000" pitchFamily="65" charset="-122"/>
      <p:regular r:id="rId38"/>
    </p:embeddedFont>
    <p:embeddedFont>
      <p:font typeface="黑体" panose="02010609060101010101" pitchFamily="49" charset="-122"/>
      <p:regular r:id="rId39"/>
    </p:embeddedFont>
    <p:embeddedFont>
      <p:font typeface="楷体" panose="02010609060101010101" pitchFamily="49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F3D"/>
    <a:srgbClr val="532B22"/>
    <a:srgbClr val="FF5D5D"/>
    <a:srgbClr val="47AE4A"/>
    <a:srgbClr val="C0504D"/>
    <a:srgbClr val="F4E9E9"/>
    <a:srgbClr val="FEACD5"/>
    <a:srgbClr val="A8CDEE"/>
    <a:srgbClr val="F19596"/>
    <a:srgbClr val="7CC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7" autoAdjust="0"/>
    <p:restoredTop sz="94660"/>
  </p:normalViewPr>
  <p:slideViewPr>
    <p:cSldViewPr>
      <p:cViewPr varScale="1">
        <p:scale>
          <a:sx n="151" d="100"/>
          <a:sy n="151" d="100"/>
        </p:scale>
        <p:origin x="600" y="132"/>
      </p:cViewPr>
      <p:guideLst>
        <p:guide orient="horz" pos="1665"/>
        <p:guide pos="2880"/>
        <p:guide orient="horz" pos="1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618" cy="51487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g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029117"/>
              </p:ext>
            </p:extLst>
          </p:nvPr>
        </p:nvGraphicFramePr>
        <p:xfrm>
          <a:off x="992680" y="1430983"/>
          <a:ext cx="7145480" cy="17252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1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蜘蛛开的店名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迎接的客人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更换经营内容的原因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112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848252" y="1905038"/>
            <a:ext cx="32432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河马嘴巴那么大，口罩好难织啊，蜘蛛用了一整天的工夫，终于织完了。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815" y="3378029"/>
            <a:ext cx="2189480" cy="1399982"/>
          </a:xfrm>
          <a:prstGeom prst="rect">
            <a:avLst/>
          </a:prstGeom>
          <a:ln w="38100" cap="sq">
            <a:solidFill>
              <a:srgbClr val="C050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1245554" y="2333075"/>
            <a:ext cx="158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口罩编织店</a:t>
            </a:r>
          </a:p>
        </p:txBody>
      </p:sp>
      <p:sp>
        <p:nvSpPr>
          <p:cNvPr id="24" name="矩形 23"/>
          <p:cNvSpPr/>
          <p:nvPr/>
        </p:nvSpPr>
        <p:spPr>
          <a:xfrm>
            <a:off x="3528822" y="2325932"/>
            <a:ext cx="825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河马</a:t>
            </a:r>
          </a:p>
        </p:txBody>
      </p:sp>
      <p:sp>
        <p:nvSpPr>
          <p:cNvPr id="14" name="矩形 13"/>
          <p:cNvSpPr/>
          <p:nvPr/>
        </p:nvSpPr>
        <p:spPr>
          <a:xfrm>
            <a:off x="5865757" y="1959484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那么大</a:t>
            </a:r>
            <a:endParaRPr lang="zh-CN" altLang="en-US" sz="2000">
              <a:ln w="63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627974" y="234021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一整天</a:t>
            </a:r>
          </a:p>
        </p:txBody>
      </p:sp>
      <p:sp>
        <p:nvSpPr>
          <p:cNvPr id="26" name="矩形 25"/>
          <p:cNvSpPr/>
          <p:nvPr/>
        </p:nvSpPr>
        <p:spPr>
          <a:xfrm>
            <a:off x="5356945" y="2735566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终于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4" y="3867894"/>
            <a:ext cx="1023093" cy="1173638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591229" y="3795886"/>
            <a:ext cx="1842884" cy="820278"/>
            <a:chOff x="4405314" y="2002186"/>
            <a:chExt cx="1951708" cy="820278"/>
          </a:xfrm>
        </p:grpSpPr>
        <p:sp>
          <p:nvSpPr>
            <p:cNvPr id="28" name="圆角矩形标注 27"/>
            <p:cNvSpPr/>
            <p:nvPr/>
          </p:nvSpPr>
          <p:spPr>
            <a:xfrm>
              <a:off x="4405314" y="2005907"/>
              <a:ext cx="1951708" cy="816557"/>
            </a:xfrm>
            <a:prstGeom prst="wedgeRoundRectCallout">
              <a:avLst>
                <a:gd name="adj1" fmla="val 66340"/>
                <a:gd name="adj2" fmla="val 2262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4422695" y="2002186"/>
              <a:ext cx="189439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从上面的词语中你读懂了什么？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209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1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2908" y="1408574"/>
            <a:ext cx="78610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第二天，蜘蛛的招牌换了，上面写着：“围巾编织店，每位顾客只需付一元钱。”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顾客来了，只见身子不见头。蜘蛛向上一看，原来是一只长颈鹿，他的脖子和大树一样高，脑袋从树叶间露出来，正对着蜘蛛笑呢。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蜘蛛织啊织，足足忙了一个星期，才织完那条长长的围巾。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蜘蛛累得趴倒在地上，心里想：还是卖袜子吧，因为袜子织起来很简单。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1231900" y="1879378"/>
            <a:ext cx="716534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69620" y="2310006"/>
            <a:ext cx="188468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1235348" y="2766066"/>
            <a:ext cx="7234758" cy="53057"/>
            <a:chOff x="1235348" y="2766066"/>
            <a:chExt cx="7234758" cy="53057"/>
          </a:xfrm>
        </p:grpSpPr>
        <p:grpSp>
          <p:nvGrpSpPr>
            <p:cNvPr id="27" name="组合 26"/>
            <p:cNvGrpSpPr/>
            <p:nvPr/>
          </p:nvGrpSpPr>
          <p:grpSpPr>
            <a:xfrm>
              <a:off x="1235348" y="2766184"/>
              <a:ext cx="2673513" cy="52939"/>
              <a:chOff x="1020155" y="3773097"/>
              <a:chExt cx="2673513" cy="52939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3" t="2" b="-2"/>
              <a:stretch/>
            </p:blipFill>
            <p:spPr>
              <a:xfrm flipH="1">
                <a:off x="2430777" y="3773097"/>
                <a:ext cx="1262891" cy="52939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 flipH="1" flipV="1">
              <a:off x="3904099" y="2766067"/>
              <a:ext cx="2673513" cy="52939"/>
              <a:chOff x="1020155" y="3773097"/>
              <a:chExt cx="2673513" cy="52939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3" t="2" b="-2"/>
              <a:stretch/>
            </p:blipFill>
            <p:spPr>
              <a:xfrm flipH="1">
                <a:off x="2430777" y="3773097"/>
                <a:ext cx="1262891" cy="52939"/>
              </a:xfrm>
              <a:prstGeom prst="rect">
                <a:avLst/>
              </a:prstGeom>
            </p:spPr>
          </p:pic>
        </p:grpSp>
        <p:grpSp>
          <p:nvGrpSpPr>
            <p:cNvPr id="34" name="组合 33"/>
            <p:cNvGrpSpPr/>
            <p:nvPr/>
          </p:nvGrpSpPr>
          <p:grpSpPr>
            <a:xfrm flipV="1">
              <a:off x="6573938" y="2766066"/>
              <a:ext cx="1896168" cy="52940"/>
              <a:chOff x="1020155" y="3773097"/>
              <a:chExt cx="1896168" cy="52940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9" t="6" b="-6"/>
              <a:stretch/>
            </p:blipFill>
            <p:spPr>
              <a:xfrm flipH="1">
                <a:off x="2430777" y="3773098"/>
                <a:ext cx="485546" cy="52939"/>
              </a:xfrm>
              <a:prstGeom prst="rect">
                <a:avLst/>
              </a:prstGeom>
            </p:spPr>
          </p:pic>
        </p:grpSp>
      </p:grpSp>
      <p:grpSp>
        <p:nvGrpSpPr>
          <p:cNvPr id="47" name="组合 46"/>
          <p:cNvGrpSpPr/>
          <p:nvPr/>
        </p:nvGrpSpPr>
        <p:grpSpPr>
          <a:xfrm>
            <a:off x="750440" y="3211545"/>
            <a:ext cx="7234119" cy="53058"/>
            <a:chOff x="750440" y="3211545"/>
            <a:chExt cx="7234119" cy="53058"/>
          </a:xfrm>
        </p:grpSpPr>
        <p:grpSp>
          <p:nvGrpSpPr>
            <p:cNvPr id="37" name="组合 36"/>
            <p:cNvGrpSpPr/>
            <p:nvPr/>
          </p:nvGrpSpPr>
          <p:grpSpPr>
            <a:xfrm>
              <a:off x="750440" y="3211664"/>
              <a:ext cx="2673513" cy="52939"/>
              <a:chOff x="1020155" y="3773097"/>
              <a:chExt cx="2673513" cy="5293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3" t="2" b="-2"/>
              <a:stretch/>
            </p:blipFill>
            <p:spPr>
              <a:xfrm flipH="1">
                <a:off x="2430777" y="3773097"/>
                <a:ext cx="1262891" cy="52939"/>
              </a:xfrm>
              <a:prstGeom prst="rect">
                <a:avLst/>
              </a:prstGeom>
            </p:spPr>
          </p:pic>
        </p:grpSp>
        <p:grpSp>
          <p:nvGrpSpPr>
            <p:cNvPr id="40" name="组合 39"/>
            <p:cNvGrpSpPr/>
            <p:nvPr/>
          </p:nvGrpSpPr>
          <p:grpSpPr>
            <a:xfrm flipH="1" flipV="1">
              <a:off x="3419191" y="3211547"/>
              <a:ext cx="2673513" cy="52939"/>
              <a:chOff x="1020155" y="3773097"/>
              <a:chExt cx="2673513" cy="52939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3" t="2" b="-2"/>
              <a:stretch/>
            </p:blipFill>
            <p:spPr>
              <a:xfrm flipH="1">
                <a:off x="2430777" y="3773097"/>
                <a:ext cx="1262891" cy="52939"/>
              </a:xfrm>
              <a:prstGeom prst="rect">
                <a:avLst/>
              </a:prstGeom>
            </p:spPr>
          </p:pic>
        </p:grpSp>
        <p:grpSp>
          <p:nvGrpSpPr>
            <p:cNvPr id="43" name="组合 42"/>
            <p:cNvGrpSpPr/>
            <p:nvPr/>
          </p:nvGrpSpPr>
          <p:grpSpPr>
            <a:xfrm flipV="1">
              <a:off x="6089030" y="3211545"/>
              <a:ext cx="1895529" cy="52941"/>
              <a:chOff x="1020155" y="3773097"/>
              <a:chExt cx="1895529" cy="52941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624" t="6" b="-9"/>
              <a:stretch/>
            </p:blipFill>
            <p:spPr>
              <a:xfrm flipH="1">
                <a:off x="2430775" y="3773098"/>
                <a:ext cx="484909" cy="52940"/>
              </a:xfrm>
              <a:prstGeom prst="rect">
                <a:avLst/>
              </a:prstGeom>
            </p:spPr>
          </p:pic>
        </p:grpSp>
      </p:grpSp>
      <p:grpSp>
        <p:nvGrpSpPr>
          <p:cNvPr id="49" name="组合 48"/>
          <p:cNvGrpSpPr/>
          <p:nvPr/>
        </p:nvGrpSpPr>
        <p:grpSpPr>
          <a:xfrm>
            <a:off x="1231900" y="3689970"/>
            <a:ext cx="6470650" cy="33908"/>
            <a:chOff x="1231900" y="3689970"/>
            <a:chExt cx="6470650" cy="33908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231900" y="3689970"/>
              <a:ext cx="647065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231900" y="3723878"/>
              <a:ext cx="647065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1238250" y="4140686"/>
            <a:ext cx="7158990" cy="38759"/>
            <a:chOff x="1238250" y="4140686"/>
            <a:chExt cx="7158990" cy="38759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238250" y="4140686"/>
              <a:ext cx="715899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1238250" y="4179445"/>
              <a:ext cx="715899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769620" y="4603214"/>
            <a:ext cx="836930" cy="36203"/>
            <a:chOff x="769620" y="4603214"/>
            <a:chExt cx="836930" cy="3620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69620" y="4603214"/>
              <a:ext cx="83693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769620" y="4639417"/>
              <a:ext cx="83693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2945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表格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717115"/>
              </p:ext>
            </p:extLst>
          </p:nvPr>
        </p:nvGraphicFramePr>
        <p:xfrm>
          <a:off x="992680" y="1430983"/>
          <a:ext cx="7145480" cy="17252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1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蜘蛛开的店名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迎接的客人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更换经营内容的原因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112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09130" y="1911385"/>
            <a:ext cx="2623546" cy="41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900">
                <a:latin typeface="楷体" panose="02010609060101010101" pitchFamily="49" charset="-122"/>
                <a:ea typeface="楷体" panose="02010609060101010101" pitchFamily="49" charset="-122"/>
              </a:rPr>
              <a:t>他的脖子和大树一样高。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24" y="3291830"/>
            <a:ext cx="1213059" cy="1587018"/>
          </a:xfrm>
          <a:prstGeom prst="rect">
            <a:avLst/>
          </a:prstGeom>
          <a:ln w="38100" cap="sq">
            <a:solidFill>
              <a:srgbClr val="C050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1310553" y="2319988"/>
            <a:ext cx="158400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900">
                <a:latin typeface="楷体" panose="02010609060101010101" pitchFamily="49" charset="-122"/>
                <a:ea typeface="楷体" panose="02010609060101010101" pitchFamily="49" charset="-122"/>
              </a:rPr>
              <a:t>围巾编织店</a:t>
            </a:r>
          </a:p>
        </p:txBody>
      </p:sp>
      <p:sp>
        <p:nvSpPr>
          <p:cNvPr id="24" name="矩形 23"/>
          <p:cNvSpPr/>
          <p:nvPr/>
        </p:nvSpPr>
        <p:spPr>
          <a:xfrm>
            <a:off x="3491880" y="2325932"/>
            <a:ext cx="97390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900">
                <a:latin typeface="楷体" panose="02010609060101010101" pitchFamily="49" charset="-122"/>
                <a:ea typeface="楷体" panose="02010609060101010101" pitchFamily="49" charset="-122"/>
              </a:rPr>
              <a:t>长颈鹿</a:t>
            </a:r>
          </a:p>
        </p:txBody>
      </p:sp>
      <p:sp>
        <p:nvSpPr>
          <p:cNvPr id="32" name="矩形 31"/>
          <p:cNvSpPr/>
          <p:nvPr/>
        </p:nvSpPr>
        <p:spPr>
          <a:xfrm>
            <a:off x="4809129" y="2288264"/>
            <a:ext cx="3325221" cy="798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900">
                <a:latin typeface="楷体" panose="02010609060101010101" pitchFamily="49" charset="-122"/>
                <a:ea typeface="楷体" panose="02010609060101010101" pitchFamily="49" charset="-122"/>
              </a:rPr>
              <a:t>蜘蛛织啊织，足足忙了一个星期，才织完那条长长的围巾。</a:t>
            </a:r>
          </a:p>
        </p:txBody>
      </p:sp>
      <p:sp>
        <p:nvSpPr>
          <p:cNvPr id="26" name="矩形 25"/>
          <p:cNvSpPr/>
          <p:nvPr/>
        </p:nvSpPr>
        <p:spPr>
          <a:xfrm>
            <a:off x="6255170" y="2319988"/>
            <a:ext cx="67197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足足</a:t>
            </a:r>
          </a:p>
        </p:txBody>
      </p:sp>
      <p:sp>
        <p:nvSpPr>
          <p:cNvPr id="33" name="矩形 32"/>
          <p:cNvSpPr/>
          <p:nvPr/>
        </p:nvSpPr>
        <p:spPr>
          <a:xfrm>
            <a:off x="7223371" y="2319988"/>
            <a:ext cx="91563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一个星</a:t>
            </a:r>
          </a:p>
        </p:txBody>
      </p:sp>
      <p:sp>
        <p:nvSpPr>
          <p:cNvPr id="34" name="矩形 33"/>
          <p:cNvSpPr/>
          <p:nvPr/>
        </p:nvSpPr>
        <p:spPr>
          <a:xfrm>
            <a:off x="4809608" y="2695993"/>
            <a:ext cx="42832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期</a:t>
            </a:r>
          </a:p>
        </p:txBody>
      </p:sp>
      <p:sp>
        <p:nvSpPr>
          <p:cNvPr id="35" name="矩形 34"/>
          <p:cNvSpPr/>
          <p:nvPr/>
        </p:nvSpPr>
        <p:spPr>
          <a:xfrm>
            <a:off x="5291267" y="2695993"/>
            <a:ext cx="42832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才</a:t>
            </a:r>
          </a:p>
        </p:txBody>
      </p:sp>
      <p:sp>
        <p:nvSpPr>
          <p:cNvPr id="36" name="矩形 35"/>
          <p:cNvSpPr/>
          <p:nvPr/>
        </p:nvSpPr>
        <p:spPr>
          <a:xfrm>
            <a:off x="6497559" y="2695993"/>
            <a:ext cx="91563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长长的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84" y="3867894"/>
            <a:ext cx="1023093" cy="11736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501149" y="3795886"/>
            <a:ext cx="1842884" cy="820278"/>
            <a:chOff x="4405314" y="2002186"/>
            <a:chExt cx="1951708" cy="820278"/>
          </a:xfrm>
        </p:grpSpPr>
        <p:sp>
          <p:nvSpPr>
            <p:cNvPr id="38" name="圆角矩形标注 37"/>
            <p:cNvSpPr/>
            <p:nvPr/>
          </p:nvSpPr>
          <p:spPr>
            <a:xfrm>
              <a:off x="4405314" y="2005907"/>
              <a:ext cx="1951708" cy="816557"/>
            </a:xfrm>
            <a:prstGeom prst="wedgeRoundRectCallout">
              <a:avLst>
                <a:gd name="adj1" fmla="val 66340"/>
                <a:gd name="adj2" fmla="val 2262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9" name="矩形 38"/>
            <p:cNvSpPr/>
            <p:nvPr/>
          </p:nvSpPr>
          <p:spPr>
            <a:xfrm>
              <a:off x="4422695" y="2002186"/>
              <a:ext cx="189439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从上面的词语中你知道了什么？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22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32" grpId="0"/>
      <p:bldP spid="26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93676" y="1737370"/>
            <a:ext cx="75586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</a:rPr>
              <a:t>　　第二天，蜘蛛的招牌又换了，上面写着：“袜子编织店，每位顾客只需付一元钱。”</a:t>
            </a:r>
          </a:p>
          <a:p>
            <a:pPr>
              <a:lnSpc>
                <a:spcPct val="150000"/>
              </a:lnSpc>
            </a:pPr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</a:rPr>
              <a:t>　　可是，蜘蛛看到顾客后，却吓得匆忙跑回网上。原来那位顾客竟是一条四十二只脚的蜈蚣！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233488" y="2237998"/>
            <a:ext cx="704183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922020" y="2749674"/>
            <a:ext cx="319278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 t="13641" b="-5"/>
          <a:stretch/>
        </p:blipFill>
        <p:spPr>
          <a:xfrm flipV="1">
            <a:off x="7308056" y="3204724"/>
            <a:ext cx="860206" cy="45719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2101" y="3721622"/>
            <a:ext cx="4353793" cy="53057"/>
            <a:chOff x="1235348" y="2766066"/>
            <a:chExt cx="4353793" cy="53057"/>
          </a:xfrm>
        </p:grpSpPr>
        <p:grpSp>
          <p:nvGrpSpPr>
            <p:cNvPr id="31" name="组合 30"/>
            <p:cNvGrpSpPr/>
            <p:nvPr/>
          </p:nvGrpSpPr>
          <p:grpSpPr>
            <a:xfrm>
              <a:off x="1235348" y="2766184"/>
              <a:ext cx="2673513" cy="52939"/>
              <a:chOff x="1020155" y="3773097"/>
              <a:chExt cx="2673513" cy="52939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155" y="3773097"/>
                <a:ext cx="1410622" cy="52939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3" t="2" b="-2"/>
              <a:stretch/>
            </p:blipFill>
            <p:spPr>
              <a:xfrm flipH="1">
                <a:off x="2430777" y="3773097"/>
                <a:ext cx="1262891" cy="52939"/>
              </a:xfrm>
              <a:prstGeom prst="rect">
                <a:avLst/>
              </a:prstGeom>
            </p:spPr>
          </p:pic>
        </p:grpSp>
        <p:grpSp>
          <p:nvGrpSpPr>
            <p:cNvPr id="32" name="组合 31"/>
            <p:cNvGrpSpPr/>
            <p:nvPr/>
          </p:nvGrpSpPr>
          <p:grpSpPr>
            <a:xfrm flipH="1" flipV="1">
              <a:off x="3904099" y="2766066"/>
              <a:ext cx="1685042" cy="52940"/>
              <a:chOff x="2008626" y="3773097"/>
              <a:chExt cx="1685042" cy="52940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74" t="4" b="-4"/>
              <a:stretch/>
            </p:blipFill>
            <p:spPr>
              <a:xfrm>
                <a:off x="2008626" y="3773098"/>
                <a:ext cx="422151" cy="52939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3" t="2" b="-2"/>
              <a:stretch/>
            </p:blipFill>
            <p:spPr>
              <a:xfrm flipH="1">
                <a:off x="2430777" y="3773097"/>
                <a:ext cx="1262891" cy="529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765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221987"/>
              </p:ext>
            </p:extLst>
          </p:nvPr>
        </p:nvGraphicFramePr>
        <p:xfrm>
          <a:off x="992680" y="1430983"/>
          <a:ext cx="7145480" cy="17252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1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3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蜘蛛开的店名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迎接的客人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更换经营内容的原因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112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8778" y="3533202"/>
            <a:ext cx="1739090" cy="1142672"/>
          </a:xfrm>
          <a:prstGeom prst="rect">
            <a:avLst/>
          </a:prstGeom>
          <a:ln w="38100" cap="sq">
            <a:solidFill>
              <a:srgbClr val="C050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1245554" y="2318432"/>
            <a:ext cx="158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袜子编织店</a:t>
            </a:r>
          </a:p>
        </p:txBody>
      </p:sp>
      <p:sp>
        <p:nvSpPr>
          <p:cNvPr id="24" name="矩形 23"/>
          <p:cNvSpPr/>
          <p:nvPr/>
        </p:nvSpPr>
        <p:spPr>
          <a:xfrm>
            <a:off x="3082395" y="2072211"/>
            <a:ext cx="19956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一条四十二只脚的蜈蚣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67894"/>
            <a:ext cx="1023093" cy="1173638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995936" y="3757882"/>
            <a:ext cx="2952751" cy="812530"/>
            <a:chOff x="4371777" y="2002186"/>
            <a:chExt cx="2952751" cy="812530"/>
          </a:xfrm>
        </p:grpSpPr>
        <p:sp>
          <p:nvSpPr>
            <p:cNvPr id="28" name="圆角矩形标注 27"/>
            <p:cNvSpPr/>
            <p:nvPr/>
          </p:nvSpPr>
          <p:spPr>
            <a:xfrm>
              <a:off x="4371777" y="2005908"/>
              <a:ext cx="2952751" cy="793788"/>
            </a:xfrm>
            <a:prstGeom prst="wedgeRoundRectCallout">
              <a:avLst>
                <a:gd name="adj1" fmla="val 59249"/>
                <a:gd name="adj2" fmla="val 2343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4422694" y="2002186"/>
              <a:ext cx="2858537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>
                  <a:latin typeface="楷体" panose="02010609060101010101" pitchFamily="49" charset="-122"/>
                  <a:ea typeface="楷体" panose="02010609060101010101" pitchFamily="49" charset="-122"/>
                </a:rPr>
                <a:t>蜘蛛为什么匆忙爬回网上？你能用“匆忙”说句话吗？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70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1" name="燕尾形 20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燕尾形 15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对比读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1404" y="2068434"/>
            <a:ext cx="73447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蜘蛛决定开一家商店。卖什么呢？就卖口罩吧，因为口罩织起来很简单。</a:t>
            </a:r>
          </a:p>
          <a:p>
            <a:pPr>
              <a:lnSpc>
                <a:spcPct val="13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晚上，蜘蛛想：还是卖围巾吧，因为围巾织起来简单。</a:t>
            </a:r>
          </a:p>
          <a:p>
            <a:pPr>
              <a:lnSpc>
                <a:spcPct val="13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蜘蛛累得趴倒在地上，心里想：还是卖袜子吧，因为袜子织起来很简单。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894564" y="1469387"/>
            <a:ext cx="1215457" cy="549348"/>
            <a:chOff x="949980" y="1411608"/>
            <a:chExt cx="1215457" cy="549348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80" y="1411608"/>
              <a:ext cx="1215370" cy="549348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102497" y="1470079"/>
              <a:ext cx="10629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第一组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923928" y="4280379"/>
            <a:ext cx="3285128" cy="428149"/>
            <a:chOff x="3511912" y="4136231"/>
            <a:chExt cx="3285128" cy="428149"/>
          </a:xfrm>
        </p:grpSpPr>
        <p:sp>
          <p:nvSpPr>
            <p:cNvPr id="32" name="圆角矩形标注 31"/>
            <p:cNvSpPr/>
            <p:nvPr/>
          </p:nvSpPr>
          <p:spPr>
            <a:xfrm>
              <a:off x="3511912" y="4136231"/>
              <a:ext cx="3285128" cy="428149"/>
            </a:xfrm>
            <a:prstGeom prst="wedgeRoundRectCallout">
              <a:avLst>
                <a:gd name="adj1" fmla="val 56170"/>
                <a:gd name="adj2" fmla="val 2444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147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3511912" y="4154923"/>
              <a:ext cx="32317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>
                  <a:latin typeface="楷体" panose="02010609060101010101" pitchFamily="49" charset="-122"/>
                  <a:ea typeface="楷体" panose="02010609060101010101" pitchFamily="49" charset="-122"/>
                </a:rPr>
                <a:t>读读这组句子，你发现了什么？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5664" y="4076165"/>
            <a:ext cx="871105" cy="993233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5484294" y="2121295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卖口罩</a:t>
            </a:r>
            <a:endParaRPr lang="zh-CN" altLang="en-US" sz="2000">
              <a:ln w="63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62108" y="21022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口罩织</a:t>
            </a:r>
          </a:p>
        </p:txBody>
      </p:sp>
      <p:sp>
        <p:nvSpPr>
          <p:cNvPr id="36" name="矩形 35"/>
          <p:cNvSpPr/>
          <p:nvPr/>
        </p:nvSpPr>
        <p:spPr>
          <a:xfrm>
            <a:off x="911780" y="2501564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起来很简单</a:t>
            </a:r>
          </a:p>
        </p:txBody>
      </p:sp>
      <p:sp>
        <p:nvSpPr>
          <p:cNvPr id="37" name="矩形 36"/>
          <p:cNvSpPr/>
          <p:nvPr/>
        </p:nvSpPr>
        <p:spPr>
          <a:xfrm>
            <a:off x="3704341" y="291720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卖围巾</a:t>
            </a:r>
            <a:endParaRPr lang="zh-CN" altLang="en-US" sz="2000">
              <a:ln w="63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482363" y="2898870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围巾织起来简单</a:t>
            </a:r>
          </a:p>
        </p:txBody>
      </p:sp>
      <p:sp>
        <p:nvSpPr>
          <p:cNvPr id="39" name="矩形 38"/>
          <p:cNvSpPr/>
          <p:nvPr/>
        </p:nvSpPr>
        <p:spPr>
          <a:xfrm>
            <a:off x="5484744" y="331197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卖袜子</a:t>
            </a:r>
            <a:endParaRPr lang="zh-CN" altLang="en-US" sz="2000">
              <a:ln w="63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262108" y="329421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袜子织</a:t>
            </a:r>
          </a:p>
        </p:txBody>
      </p:sp>
      <p:sp>
        <p:nvSpPr>
          <p:cNvPr id="42" name="矩形 41"/>
          <p:cNvSpPr/>
          <p:nvPr/>
        </p:nvSpPr>
        <p:spPr>
          <a:xfrm>
            <a:off x="911780" y="368726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起来很简单</a:t>
            </a:r>
          </a:p>
        </p:txBody>
      </p:sp>
    </p:spTree>
    <p:extLst>
      <p:ext uri="{BB962C8B-B14F-4D97-AF65-F5344CB8AC3E}">
        <p14:creationId xmlns:p14="http://schemas.microsoft.com/office/powerpoint/2010/main" val="390659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1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1" name="燕尾形 20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6" name="燕尾形 15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对比读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894564" y="1575127"/>
            <a:ext cx="1215370" cy="549348"/>
            <a:chOff x="949980" y="1411608"/>
            <a:chExt cx="1215370" cy="549348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80" y="1411608"/>
              <a:ext cx="1215370" cy="549348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102410" y="1471472"/>
              <a:ext cx="10629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第二组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851920" y="4246675"/>
            <a:ext cx="3285128" cy="428149"/>
            <a:chOff x="3511912" y="4136231"/>
            <a:chExt cx="3285128" cy="428149"/>
          </a:xfrm>
        </p:grpSpPr>
        <p:sp>
          <p:nvSpPr>
            <p:cNvPr id="32" name="圆角矩形标注 31"/>
            <p:cNvSpPr/>
            <p:nvPr/>
          </p:nvSpPr>
          <p:spPr>
            <a:xfrm>
              <a:off x="3511912" y="4136231"/>
              <a:ext cx="3285128" cy="428149"/>
            </a:xfrm>
            <a:prstGeom prst="wedgeRoundRectCallout">
              <a:avLst>
                <a:gd name="adj1" fmla="val 54633"/>
                <a:gd name="adj2" fmla="val 2521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147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3511912" y="4154923"/>
              <a:ext cx="32317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>
                  <a:latin typeface="楷体" panose="02010609060101010101" pitchFamily="49" charset="-122"/>
                  <a:ea typeface="楷体" panose="02010609060101010101" pitchFamily="49" charset="-122"/>
                </a:rPr>
                <a:t>读读这组句子，你发现了什么？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0312" y="4085390"/>
            <a:ext cx="871105" cy="9932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9252" y="2230900"/>
            <a:ext cx="7191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河马嘴巴那么大，口罩好难织啊，蜘蛛用了一整天的工夫，终于织完了。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蜘蛛织啊织，足足忙了一个星期，才织完那条长长的围巾。</a:t>
            </a:r>
          </a:p>
        </p:txBody>
      </p:sp>
      <p:sp>
        <p:nvSpPr>
          <p:cNvPr id="31" name="矩形 30"/>
          <p:cNvSpPr/>
          <p:nvPr/>
        </p:nvSpPr>
        <p:spPr>
          <a:xfrm>
            <a:off x="2512340" y="231166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那么大</a:t>
            </a:r>
          </a:p>
        </p:txBody>
      </p:sp>
      <p:sp>
        <p:nvSpPr>
          <p:cNvPr id="40" name="矩形 39"/>
          <p:cNvSpPr/>
          <p:nvPr/>
        </p:nvSpPr>
        <p:spPr>
          <a:xfrm>
            <a:off x="4037140" y="231166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好难织</a:t>
            </a:r>
          </a:p>
        </p:txBody>
      </p:sp>
      <p:sp>
        <p:nvSpPr>
          <p:cNvPr id="45" name="矩形 44"/>
          <p:cNvSpPr/>
          <p:nvPr/>
        </p:nvSpPr>
        <p:spPr>
          <a:xfrm>
            <a:off x="6323211" y="2311666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一整天</a:t>
            </a:r>
          </a:p>
        </p:txBody>
      </p:sp>
      <p:sp>
        <p:nvSpPr>
          <p:cNvPr id="46" name="矩形 45"/>
          <p:cNvSpPr/>
          <p:nvPr/>
        </p:nvSpPr>
        <p:spPr>
          <a:xfrm>
            <a:off x="989252" y="2769509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终于织完了</a:t>
            </a:r>
          </a:p>
        </p:txBody>
      </p:sp>
      <p:sp>
        <p:nvSpPr>
          <p:cNvPr id="47" name="矩形 46"/>
          <p:cNvSpPr/>
          <p:nvPr/>
        </p:nvSpPr>
        <p:spPr>
          <a:xfrm>
            <a:off x="3021273" y="322597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足足</a:t>
            </a:r>
          </a:p>
        </p:txBody>
      </p:sp>
      <p:sp>
        <p:nvSpPr>
          <p:cNvPr id="48" name="矩形 47"/>
          <p:cNvSpPr/>
          <p:nvPr/>
        </p:nvSpPr>
        <p:spPr>
          <a:xfrm>
            <a:off x="4037514" y="322597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一个星期</a:t>
            </a:r>
          </a:p>
        </p:txBody>
      </p:sp>
    </p:spTree>
    <p:extLst>
      <p:ext uri="{BB962C8B-B14F-4D97-AF65-F5344CB8AC3E}">
        <p14:creationId xmlns:p14="http://schemas.microsoft.com/office/powerpoint/2010/main" val="3839300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40" grpId="0"/>
      <p:bldP spid="45" grpId="0"/>
      <p:bldP spid="46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43"/>
          <p:cNvCxnSpPr/>
          <p:nvPr/>
        </p:nvCxnSpPr>
        <p:spPr>
          <a:xfrm>
            <a:off x="2131686" y="3075806"/>
            <a:ext cx="0" cy="968042"/>
          </a:xfrm>
          <a:prstGeom prst="line">
            <a:avLst/>
          </a:prstGeom>
          <a:ln w="12700">
            <a:solidFill>
              <a:srgbClr val="532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4581614" y="3075806"/>
            <a:ext cx="0" cy="968042"/>
          </a:xfrm>
          <a:prstGeom prst="line">
            <a:avLst/>
          </a:prstGeom>
          <a:ln w="12700">
            <a:solidFill>
              <a:srgbClr val="532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035293" y="3075806"/>
            <a:ext cx="0" cy="968042"/>
          </a:xfrm>
          <a:prstGeom prst="line">
            <a:avLst/>
          </a:prstGeom>
          <a:ln w="12700">
            <a:solidFill>
              <a:srgbClr val="532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581614" y="2035756"/>
            <a:ext cx="0" cy="845989"/>
          </a:xfrm>
          <a:prstGeom prst="line">
            <a:avLst/>
          </a:prstGeom>
          <a:ln w="12700">
            <a:solidFill>
              <a:srgbClr val="532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6" idx="2"/>
          </p:cNvCxnSpPr>
          <p:nvPr/>
        </p:nvCxnSpPr>
        <p:spPr>
          <a:xfrm flipH="1">
            <a:off x="2085109" y="2035756"/>
            <a:ext cx="2500257" cy="852917"/>
          </a:xfrm>
          <a:prstGeom prst="line">
            <a:avLst/>
          </a:prstGeom>
          <a:ln w="12700">
            <a:solidFill>
              <a:srgbClr val="532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16" idx="2"/>
          </p:cNvCxnSpPr>
          <p:nvPr/>
        </p:nvCxnSpPr>
        <p:spPr>
          <a:xfrm>
            <a:off x="4585366" y="2035756"/>
            <a:ext cx="2449927" cy="882383"/>
          </a:xfrm>
          <a:prstGeom prst="line">
            <a:avLst/>
          </a:prstGeom>
          <a:ln w="12700">
            <a:solidFill>
              <a:srgbClr val="532B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5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2" name="燕尾形 11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" name="燕尾形 6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直接连接符 7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752850" y="1276350"/>
            <a:ext cx="1633538" cy="882383"/>
            <a:chOff x="3409950" y="1276350"/>
            <a:chExt cx="1633538" cy="88238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950" y="1276350"/>
              <a:ext cx="1633538" cy="88238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525094" y="1574091"/>
              <a:ext cx="1434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蜘蛛开店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94873" y="2594878"/>
            <a:ext cx="1473626" cy="596350"/>
            <a:chOff x="1720423" y="2721814"/>
            <a:chExt cx="1473626" cy="59635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423" y="2721814"/>
              <a:ext cx="1473626" cy="59635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814896" y="2872521"/>
              <a:ext cx="1238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卖口罩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841482" y="2594878"/>
            <a:ext cx="1473626" cy="596350"/>
            <a:chOff x="3521442" y="2721814"/>
            <a:chExt cx="1473626" cy="59635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442" y="2721814"/>
              <a:ext cx="1473626" cy="59635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3642082" y="2872521"/>
              <a:ext cx="1238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卖围巾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98480" y="2594878"/>
            <a:ext cx="1473626" cy="596350"/>
            <a:chOff x="5329099" y="2721814"/>
            <a:chExt cx="1473626" cy="59635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099" y="2721814"/>
              <a:ext cx="1473626" cy="59635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5443101" y="2872521"/>
              <a:ext cx="1238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卖袜子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394873" y="3754036"/>
            <a:ext cx="1473626" cy="596350"/>
            <a:chOff x="1720423" y="3754036"/>
            <a:chExt cx="1473626" cy="59635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423" y="3754036"/>
              <a:ext cx="1473626" cy="596350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814896" y="3906645"/>
              <a:ext cx="1238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河马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841482" y="3754036"/>
            <a:ext cx="1473626" cy="596350"/>
            <a:chOff x="3521442" y="3754036"/>
            <a:chExt cx="1473626" cy="59635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442" y="3754036"/>
              <a:ext cx="1473626" cy="596350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642082" y="3906645"/>
              <a:ext cx="1238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长颈鹿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298480" y="3754036"/>
            <a:ext cx="1473626" cy="596350"/>
            <a:chOff x="5329099" y="3754036"/>
            <a:chExt cx="1473626" cy="59635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099" y="3754036"/>
              <a:ext cx="1473626" cy="59635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5443101" y="3906645"/>
              <a:ext cx="1238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532B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蜈蚣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316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5576" y="555526"/>
            <a:ext cx="2519973" cy="991146"/>
            <a:chOff x="827583" y="699542"/>
            <a:chExt cx="2519973" cy="9911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3" y="699542"/>
              <a:ext cx="2519973" cy="991146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097554" y="1007193"/>
              <a:ext cx="19800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spc="3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续编故事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598764" y="3795886"/>
            <a:ext cx="2627052" cy="795809"/>
            <a:chOff x="4405313" y="2002186"/>
            <a:chExt cx="2627052" cy="795809"/>
          </a:xfrm>
        </p:grpSpPr>
        <p:sp>
          <p:nvSpPr>
            <p:cNvPr id="8" name="圆角矩形标注 7"/>
            <p:cNvSpPr/>
            <p:nvPr/>
          </p:nvSpPr>
          <p:spPr>
            <a:xfrm>
              <a:off x="4405313" y="2005907"/>
              <a:ext cx="2627052" cy="792088"/>
            </a:xfrm>
            <a:prstGeom prst="wedgeRoundRectCallout">
              <a:avLst>
                <a:gd name="adj1" fmla="val 60807"/>
                <a:gd name="adj2" fmla="val 47469"/>
                <a:gd name="adj3" fmla="val 16667"/>
              </a:avLst>
            </a:prstGeom>
            <a:solidFill>
              <a:srgbClr val="47AE4A"/>
            </a:solidFill>
            <a:ln>
              <a:solidFill>
                <a:srgbClr val="47AE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422695" y="2002186"/>
              <a:ext cx="2592288" cy="761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接下来会发生什么事呢？发挥想象，续编故事。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939902"/>
            <a:ext cx="1020849" cy="111993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65808" y="2057166"/>
            <a:ext cx="7012384" cy="1306672"/>
            <a:chOff x="1065808" y="2057166"/>
            <a:chExt cx="7012384" cy="1306672"/>
          </a:xfrm>
        </p:grpSpPr>
        <p:sp>
          <p:nvSpPr>
            <p:cNvPr id="11" name="圆角矩形 10"/>
            <p:cNvSpPr/>
            <p:nvPr/>
          </p:nvSpPr>
          <p:spPr>
            <a:xfrm>
              <a:off x="1065808" y="2057166"/>
              <a:ext cx="7012384" cy="13066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7AE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279674" y="2110338"/>
              <a:ext cx="65846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</a:rPr>
                <a:t>　　第二天，蜘蛛蹲在网上等小虫子飞来，他好寂寞，好无聊……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941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1" y="1669069"/>
            <a:ext cx="1275939" cy="12759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95" y="1669069"/>
            <a:ext cx="1275939" cy="12759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99" y="1669069"/>
            <a:ext cx="1275939" cy="12759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21" y="3193149"/>
            <a:ext cx="1275939" cy="12759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43" y="1669069"/>
            <a:ext cx="1275939" cy="12759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73" y="3193149"/>
            <a:ext cx="1275939" cy="127593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47" y="1669069"/>
            <a:ext cx="1275939" cy="12759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69" y="3193149"/>
            <a:ext cx="1275939" cy="12759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17" y="3193149"/>
            <a:ext cx="1275939" cy="12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FF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读一读</a:t>
            </a:r>
          </a:p>
        </p:txBody>
      </p:sp>
      <p:sp>
        <p:nvSpPr>
          <p:cNvPr id="12" name="矩形 11"/>
          <p:cNvSpPr/>
          <p:nvPr/>
        </p:nvSpPr>
        <p:spPr>
          <a:xfrm>
            <a:off x="666301" y="1419622"/>
            <a:ext cx="7813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sz="3000">
                <a:latin typeface="楷体" panose="02010609060101010101" pitchFamily="49" charset="-122"/>
                <a:ea typeface="楷体" panose="02010609060101010101" pitchFamily="49" charset="-122"/>
              </a:rPr>
              <a:t>开店　蹲着　寂寞　口罩　编织　顾客　付钱功夫　换了　长颈鹿　袜子　匆忙　蜈蚣</a:t>
            </a:r>
          </a:p>
        </p:txBody>
      </p:sp>
    </p:spTree>
    <p:extLst>
      <p:ext uri="{BB962C8B-B14F-4D97-AF65-F5344CB8AC3E}">
        <p14:creationId xmlns:p14="http://schemas.microsoft.com/office/powerpoint/2010/main" val="391860997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" y="1973782"/>
            <a:ext cx="1595235" cy="1595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1" y="1973782"/>
            <a:ext cx="1595235" cy="1595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8" y="1973782"/>
            <a:ext cx="1595235" cy="15952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73782"/>
            <a:ext cx="1595235" cy="15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145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" y="1973782"/>
            <a:ext cx="1595235" cy="1595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1" y="1973782"/>
            <a:ext cx="1595235" cy="1595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8" y="1973782"/>
            <a:ext cx="1595235" cy="15952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73782"/>
            <a:ext cx="1595235" cy="15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" y="1973782"/>
            <a:ext cx="1595235" cy="1595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1" y="1973782"/>
            <a:ext cx="1595235" cy="1595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8" y="1973782"/>
            <a:ext cx="1595235" cy="15952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73782"/>
            <a:ext cx="1595235" cy="15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9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" y="1973782"/>
            <a:ext cx="1595235" cy="1595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1" y="1973782"/>
            <a:ext cx="1595235" cy="1595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8" y="1973782"/>
            <a:ext cx="1595235" cy="15952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73782"/>
            <a:ext cx="1595235" cy="15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11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3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" name="燕尾形 9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" name="燕尾形 4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6C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写一写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5" y="1973782"/>
            <a:ext cx="1595235" cy="1595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51" y="1973782"/>
            <a:ext cx="1595235" cy="1595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78" y="1973782"/>
            <a:ext cx="1595235" cy="15952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73782"/>
            <a:ext cx="1595235" cy="15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26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4171735" y="1131976"/>
            <a:ext cx="785290" cy="790964"/>
            <a:chOff x="5239123" y="1842146"/>
            <a:chExt cx="511595" cy="515292"/>
          </a:xfrm>
        </p:grpSpPr>
        <p:sp>
          <p:nvSpPr>
            <p:cNvPr id="29" name="矩形 28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4171735" y="3170259"/>
            <a:ext cx="785290" cy="790964"/>
            <a:chOff x="5239123" y="1842146"/>
            <a:chExt cx="511595" cy="515292"/>
          </a:xfrm>
        </p:grpSpPr>
        <p:sp>
          <p:nvSpPr>
            <p:cNvPr id="32" name="矩形 31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sp>
        <p:nvSpPr>
          <p:cNvPr id="34" name="文本框 36"/>
          <p:cNvSpPr txBox="1"/>
          <p:nvPr/>
        </p:nvSpPr>
        <p:spPr>
          <a:xfrm>
            <a:off x="-3810" y="573657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20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en-US" sz="220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蜘蛛开店</a:t>
            </a:r>
            <a:r>
              <a:rPr lang="en-US" altLang="zh-CN" sz="220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教学资料链接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1200297" y="2056100"/>
            <a:ext cx="6743407" cy="830997"/>
            <a:chOff x="1200297" y="2220602"/>
            <a:chExt cx="6743407" cy="830997"/>
          </a:xfrm>
        </p:grpSpPr>
        <p:sp>
          <p:nvSpPr>
            <p:cNvPr id="36" name="文本框 35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57893" y="2220602"/>
              <a:ext cx="56858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导学案设计　教案设计　教学实录　预习卡设计　活动卡设计</a:t>
              </a:r>
              <a:r>
                <a:rPr lang="zh-CN" altLang="en-US" sz="160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　知识积累　    课时测评    教学图片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H="1">
            <a:off x="1327830" y="3003798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1200297" y="4020546"/>
            <a:ext cx="6736687" cy="830997"/>
            <a:chOff x="1200297" y="4326171"/>
            <a:chExt cx="6736687" cy="830997"/>
          </a:xfrm>
        </p:grpSpPr>
        <p:sp>
          <p:nvSpPr>
            <p:cNvPr id="40" name="文本框 39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257894" y="4326171"/>
              <a:ext cx="5679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课文词语听写　课文原声朗读</a:t>
              </a:r>
              <a:r>
                <a:rPr lang="zh-CN" altLang="en-US" sz="160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　课文类文阅读预习直播课　　测试天地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51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43116" y="2067694"/>
            <a:ext cx="9232836" cy="952499"/>
            <a:chOff x="-76200" y="1821180"/>
            <a:chExt cx="9232836" cy="952499"/>
          </a:xfrm>
        </p:grpSpPr>
        <p:sp>
          <p:nvSpPr>
            <p:cNvPr id="27" name="矩形 26"/>
            <p:cNvSpPr/>
            <p:nvPr/>
          </p:nvSpPr>
          <p:spPr>
            <a:xfrm>
              <a:off x="-76200" y="1821180"/>
              <a:ext cx="9232836" cy="9524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367319" y="1950413"/>
              <a:ext cx="66629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000" kern="100" spc="6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课文讲了一个什么故事</a:t>
              </a:r>
              <a:r>
                <a:rPr lang="zh-CN" altLang="zh-CN" sz="4000" kern="100" spc="6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？</a:t>
              </a:r>
              <a:endParaRPr lang="zh-CN" altLang="en-US" sz="4000" spc="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6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9039" y="2253314"/>
            <a:ext cx="29336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蜘蛛为什么要开店？</a:t>
            </a:r>
          </a:p>
        </p:txBody>
      </p:sp>
      <p:sp>
        <p:nvSpPr>
          <p:cNvPr id="3" name="矩形 2"/>
          <p:cNvSpPr/>
          <p:nvPr/>
        </p:nvSpPr>
        <p:spPr>
          <a:xfrm>
            <a:off x="889039" y="8108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自学要求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774" y="4676299"/>
            <a:ext cx="269815" cy="3659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4239" y="4676299"/>
            <a:ext cx="269815" cy="365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146" y="4676299"/>
            <a:ext cx="269815" cy="3659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4053" y="4676299"/>
            <a:ext cx="269815" cy="3659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3960" y="4676299"/>
            <a:ext cx="269815" cy="3659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3867" y="4676299"/>
            <a:ext cx="269815" cy="3659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4518" y="4676299"/>
            <a:ext cx="269815" cy="3659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4425" y="4676299"/>
            <a:ext cx="269815" cy="3659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4332" y="4676299"/>
            <a:ext cx="269815" cy="365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611" y="4676299"/>
            <a:ext cx="269815" cy="3659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04" y="4676299"/>
            <a:ext cx="269815" cy="3659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679" y="4676299"/>
            <a:ext cx="269815" cy="3659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97" y="4676299"/>
            <a:ext cx="269815" cy="36595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89039" y="1559617"/>
            <a:ext cx="51836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一、带着下面的问题自己读课文并勾画。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889039" y="2947011"/>
            <a:ext cx="7375197" cy="1412694"/>
            <a:chOff x="970176" y="2947011"/>
            <a:chExt cx="7375197" cy="1412694"/>
          </a:xfrm>
        </p:grpSpPr>
        <p:sp>
          <p:nvSpPr>
            <p:cNvPr id="4" name="矩形 3"/>
            <p:cNvSpPr/>
            <p:nvPr/>
          </p:nvSpPr>
          <p:spPr>
            <a:xfrm>
              <a:off x="970176" y="2947011"/>
              <a:ext cx="7375197" cy="1412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2.</a:t>
              </a:r>
              <a:r>
                <a:rPr lang="zh-CN" altLang="en-US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用</a:t>
              </a:r>
              <a:r>
                <a:rPr lang="zh-CN" altLang="en-US" sz="2200" spc="-150" dirty="0">
                  <a:latin typeface="楷体" panose="02010609060101010101" pitchFamily="49" charset="-122"/>
                  <a:ea typeface="楷体" panose="02010609060101010101" pitchFamily="49" charset="-122"/>
                </a:rPr>
                <a:t>“   ”</a:t>
              </a:r>
              <a:r>
                <a:rPr lang="zh-CN" altLang="en-US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画出蜘蛛都开了什么店？用“   ”画出他分别</a:t>
              </a:r>
              <a:endPara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迎接了哪些客人</a:t>
              </a:r>
              <a:r>
                <a:rPr lang="zh-CN" altLang="en-US" sz="2200" spc="300" dirty="0"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2200" dirty="0">
                  <a:latin typeface="楷体" panose="02010609060101010101" pitchFamily="49" charset="-122"/>
                  <a:ea typeface="楷体" panose="02010609060101010101" pitchFamily="49" charset="-122"/>
                </a:rPr>
                <a:t>用“   ”画出为什么他的店总换经营</a:t>
              </a:r>
              <a:endPara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30000"/>
                </a:lnSpc>
              </a:pPr>
              <a:r>
                <a:rPr lang="en-US" altLang="zh-CN" sz="220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200">
                  <a:latin typeface="楷体" panose="02010609060101010101" pitchFamily="49" charset="-122"/>
                  <a:ea typeface="楷体" panose="02010609060101010101" pitchFamily="49" charset="-122"/>
                </a:rPr>
                <a:t>内容。</a:t>
              </a:r>
              <a:endPara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863902" y="3313831"/>
              <a:ext cx="401568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4108107" y="3768178"/>
              <a:ext cx="456875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4108107" y="3734266"/>
              <a:ext cx="456875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6173" b="-57956"/>
            <a:stretch/>
          </p:blipFill>
          <p:spPr>
            <a:xfrm>
              <a:off x="6098213" y="3275196"/>
              <a:ext cx="477172" cy="8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389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774" y="4676299"/>
            <a:ext cx="269815" cy="3659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4239" y="4676299"/>
            <a:ext cx="269815" cy="365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146" y="4676299"/>
            <a:ext cx="269815" cy="3659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4053" y="4676299"/>
            <a:ext cx="269815" cy="3659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3960" y="4676299"/>
            <a:ext cx="269815" cy="3659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3867" y="4676299"/>
            <a:ext cx="269815" cy="3659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4518" y="4676299"/>
            <a:ext cx="269815" cy="3659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4425" y="4676299"/>
            <a:ext cx="269815" cy="3659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4332" y="4676299"/>
            <a:ext cx="269815" cy="365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611" y="4676299"/>
            <a:ext cx="269815" cy="3659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04" y="4676299"/>
            <a:ext cx="269815" cy="3659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679" y="4676299"/>
            <a:ext cx="269815" cy="3659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97" y="4676299"/>
            <a:ext cx="269815" cy="36595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89039" y="4057173"/>
            <a:ext cx="56318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二、先和小组同学说一说，然后在全班汇报。</a:t>
            </a:r>
          </a:p>
        </p:txBody>
      </p:sp>
      <p:sp>
        <p:nvSpPr>
          <p:cNvPr id="20" name="矩形 19"/>
          <p:cNvSpPr/>
          <p:nvPr/>
        </p:nvSpPr>
        <p:spPr>
          <a:xfrm>
            <a:off x="889039" y="1435749"/>
            <a:ext cx="31839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</a:rPr>
              <a:t>3.试着完成下面的表格。</a:t>
            </a: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841461"/>
              </p:ext>
            </p:extLst>
          </p:nvPr>
        </p:nvGraphicFramePr>
        <p:xfrm>
          <a:off x="992680" y="1968299"/>
          <a:ext cx="7145480" cy="195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1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2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蜘蛛开的店名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迎接的客人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更换经营内容的原因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矩形 29"/>
          <p:cNvSpPr/>
          <p:nvPr/>
        </p:nvSpPr>
        <p:spPr>
          <a:xfrm>
            <a:off x="889039" y="81086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自学要求</a:t>
            </a:r>
          </a:p>
        </p:txBody>
      </p:sp>
    </p:spTree>
    <p:extLst>
      <p:ext uri="{BB962C8B-B14F-4D97-AF65-F5344CB8AC3E}">
        <p14:creationId xmlns:p14="http://schemas.microsoft.com/office/powerpoint/2010/main" val="1876613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65976" y="1565205"/>
            <a:ext cx="3990327" cy="542213"/>
            <a:chOff x="-76200" y="1799600"/>
            <a:chExt cx="3990327" cy="542213"/>
          </a:xfrm>
        </p:grpSpPr>
        <p:sp>
          <p:nvSpPr>
            <p:cNvPr id="27" name="矩形 26"/>
            <p:cNvSpPr/>
            <p:nvPr/>
          </p:nvSpPr>
          <p:spPr>
            <a:xfrm>
              <a:off x="-76200" y="1818707"/>
              <a:ext cx="3990276" cy="52310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44410" y="1799600"/>
              <a:ext cx="33697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蜘蛛为什么要开店？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27584" y="2695491"/>
            <a:ext cx="2564824" cy="1813560"/>
            <a:chOff x="2723587" y="3075806"/>
            <a:chExt cx="1796654" cy="127039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587" y="3075806"/>
              <a:ext cx="1796654" cy="127039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519" y="3373586"/>
              <a:ext cx="1185384" cy="734864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635896" y="2655858"/>
            <a:ext cx="484935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</a:rPr>
              <a:t>　　有一只蜘蛛，每天蹲在网上等着小飞虫落在上面，好寂寞，好无聊啊。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0036" y="1300243"/>
            <a:ext cx="1253415" cy="134294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397548" y="785194"/>
            <a:ext cx="3001516" cy="1144425"/>
            <a:chOff x="4405313" y="2002186"/>
            <a:chExt cx="3001516" cy="1144425"/>
          </a:xfrm>
        </p:grpSpPr>
        <p:sp>
          <p:nvSpPr>
            <p:cNvPr id="23" name="圆角矩形标注 22"/>
            <p:cNvSpPr/>
            <p:nvPr/>
          </p:nvSpPr>
          <p:spPr>
            <a:xfrm>
              <a:off x="4405313" y="2005907"/>
              <a:ext cx="2948176" cy="1140704"/>
            </a:xfrm>
            <a:prstGeom prst="wedgeRoundRectCallout">
              <a:avLst>
                <a:gd name="adj1" fmla="val 61582"/>
                <a:gd name="adj2" fmla="val 4947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4" name="矩形 23"/>
            <p:cNvSpPr/>
            <p:nvPr/>
          </p:nvSpPr>
          <p:spPr>
            <a:xfrm>
              <a:off x="4422695" y="2002186"/>
              <a:ext cx="2984134" cy="1121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“寂寞、无聊”的反义词分别是什么？你能用这两个词说句话吗？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6937656" y="3380422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好寂寞</a:t>
            </a:r>
            <a:endParaRPr lang="zh-CN" altLang="en-US" sz="2600">
              <a:ln w="63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35896" y="3971369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好无聊</a:t>
            </a:r>
            <a:endParaRPr lang="zh-CN" altLang="en-US" sz="2600">
              <a:ln w="63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776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161260" y="1713336"/>
            <a:ext cx="4898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用“</a:t>
            </a:r>
            <a:r>
              <a:rPr lang="zh-CN" altLang="en-US" sz="2400" u="sng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”画出蜘蛛都开了什么店？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161260" y="3546374"/>
            <a:ext cx="6266300" cy="461665"/>
            <a:chOff x="825980" y="2359175"/>
            <a:chExt cx="6266300" cy="461665"/>
          </a:xfrm>
        </p:grpSpPr>
        <p:sp>
          <p:nvSpPr>
            <p:cNvPr id="25" name="矩形 24"/>
            <p:cNvSpPr/>
            <p:nvPr/>
          </p:nvSpPr>
          <p:spPr>
            <a:xfrm>
              <a:off x="825980" y="2359175"/>
              <a:ext cx="62663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</a:rPr>
                <a:t>用“   ”画出为什么他的店总换经营内容。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1478506" y="2773126"/>
              <a:ext cx="5400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478506" y="2739214"/>
              <a:ext cx="5400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1161260" y="2629855"/>
            <a:ext cx="5474212" cy="461665"/>
            <a:chOff x="827584" y="1929361"/>
            <a:chExt cx="5474212" cy="461665"/>
          </a:xfrm>
        </p:grpSpPr>
        <p:sp>
          <p:nvSpPr>
            <p:cNvPr id="5" name="矩形 4"/>
            <p:cNvSpPr/>
            <p:nvPr/>
          </p:nvSpPr>
          <p:spPr>
            <a:xfrm>
              <a:off x="827584" y="1929361"/>
              <a:ext cx="54742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</a:rPr>
                <a:t>用“   ”画出他分别迎接了哪些客人？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endParaRPr lang="zh-CN" altLang="en-US" sz="24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" r="60187" b="-12664"/>
            <a:stretch/>
          </p:blipFill>
          <p:spPr>
            <a:xfrm>
              <a:off x="1491716" y="2316251"/>
              <a:ext cx="561608" cy="59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8823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9039" y="1435749"/>
            <a:ext cx="28586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</a:rPr>
              <a:t>试着完成下面的表格。</a:t>
            </a: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129501"/>
              </p:ext>
            </p:extLst>
          </p:nvPr>
        </p:nvGraphicFramePr>
        <p:xfrm>
          <a:off x="992680" y="1980997"/>
          <a:ext cx="7145480" cy="25619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1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2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15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蜘蛛开的店名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迎接的客人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更换经营内容的原因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92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92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923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687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1219" y="-21737"/>
            <a:ext cx="1539798" cy="1214316"/>
            <a:chOff x="323528" y="133271"/>
            <a:chExt cx="1539798" cy="1214316"/>
          </a:xfrm>
        </p:grpSpPr>
        <p:pic>
          <p:nvPicPr>
            <p:cNvPr id="4" name="Picture 3" descr="C:\Documents and Settings\Administrator\桌面\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7"/>
            <a:stretch/>
          </p:blipFill>
          <p:spPr bwMode="auto">
            <a:xfrm>
              <a:off x="503671" y="199152"/>
              <a:ext cx="127246" cy="7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组合 164"/>
            <p:cNvGrpSpPr>
              <a:grpSpLocks/>
            </p:cNvGrpSpPr>
            <p:nvPr/>
          </p:nvGrpSpPr>
          <p:grpSpPr bwMode="auto">
            <a:xfrm>
              <a:off x="416311" y="910302"/>
              <a:ext cx="1447015" cy="437285"/>
              <a:chOff x="3430455" y="2600130"/>
              <a:chExt cx="2620549" cy="51728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0455" y="2600130"/>
                <a:ext cx="2409529" cy="51728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3" name="燕尾形 12"/>
              <p:cNvSpPr/>
              <p:nvPr/>
            </p:nvSpPr>
            <p:spPr>
              <a:xfrm rot="10800000">
                <a:off x="5669619" y="2600132"/>
                <a:ext cx="381385" cy="517280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燕尾形 8"/>
            <p:cNvSpPr/>
            <p:nvPr/>
          </p:nvSpPr>
          <p:spPr bwMode="auto">
            <a:xfrm rot="10800000" flipH="1">
              <a:off x="323528" y="910303"/>
              <a:ext cx="210593" cy="437284"/>
            </a:xfrm>
            <a:prstGeom prst="chevron">
              <a:avLst>
                <a:gd name="adj" fmla="val 3217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344240" y="939813"/>
              <a:ext cx="150495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 bwMode="auto">
            <a:xfrm>
              <a:off x="339477" y="1301981"/>
              <a:ext cx="150599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 descr="C:\Documents and Settings\Administrator\桌面\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59" y="133271"/>
              <a:ext cx="127246" cy="77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4064" y="77388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说一说</a:t>
            </a:r>
            <a:endParaRPr lang="zh-CN" altLang="en-US" sz="2000" dirty="0"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5241" y="1419622"/>
            <a:ext cx="759324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蜘蛛决定开一家商店。卖什么呢？就卖口罩吧，因为口罩织起来很简单。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于是，蜘蛛在一间小木屋外面挂了一个招</a:t>
            </a:r>
            <a:r>
              <a:rPr lang="zh-CN" altLang="en-US" sz="2000" spc="-150">
                <a:latin typeface="楷体" panose="02010609060101010101" pitchFamily="49" charset="-122"/>
                <a:ea typeface="楷体" panose="02010609060101010101" pitchFamily="49" charset="-122"/>
              </a:rPr>
              <a:t>牌，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上面写</a:t>
            </a:r>
            <a:r>
              <a:rPr lang="zh-CN" altLang="en-US" sz="2000" spc="-150">
                <a:latin typeface="楷体" panose="02010609060101010101" pitchFamily="49" charset="-122"/>
                <a:ea typeface="楷体" panose="02010609060101010101" pitchFamily="49" charset="-122"/>
              </a:rPr>
              <a:t>着：“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口罩编织店，每位顾客只需付一元钱。”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顾客来了，是一只河马。河马嘴巴那么大，口罩好难织啊，蜘蛛用了一整天的工夫，终于织完了。</a:t>
            </a: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　　晚上，蜘蛛想：还是卖围巾吧，因为围巾织起来很简单。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1357745" y="1879378"/>
            <a:ext cx="688571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60811" y="2328018"/>
            <a:ext cx="1134244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357745" y="2808555"/>
            <a:ext cx="688571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860811" y="3258646"/>
            <a:ext cx="4212839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4184073" y="3703097"/>
            <a:ext cx="4059382" cy="37373"/>
            <a:chOff x="4184073" y="3703097"/>
            <a:chExt cx="4059382" cy="37373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4184073" y="3703097"/>
              <a:ext cx="405938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184073" y="3740470"/>
              <a:ext cx="405938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860811" y="4155926"/>
            <a:ext cx="3919007" cy="37373"/>
            <a:chOff x="860811" y="4155926"/>
            <a:chExt cx="3919007" cy="37373"/>
          </a:xfrm>
        </p:grpSpPr>
        <p:cxnSp>
          <p:nvCxnSpPr>
            <p:cNvPr id="31" name="直接连接符 30"/>
            <p:cNvCxnSpPr/>
            <p:nvPr/>
          </p:nvCxnSpPr>
          <p:spPr>
            <a:xfrm>
              <a:off x="860811" y="4155926"/>
              <a:ext cx="3919007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60811" y="4193299"/>
              <a:ext cx="3919007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1357745" y="4629474"/>
            <a:ext cx="6228000" cy="42000"/>
            <a:chOff x="1357745" y="4629474"/>
            <a:chExt cx="5964382" cy="42000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1357745" y="4629474"/>
              <a:ext cx="596438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1357745" y="4671474"/>
              <a:ext cx="596438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357745" y="3704186"/>
            <a:ext cx="2673513" cy="52939"/>
            <a:chOff x="1020155" y="3773097"/>
            <a:chExt cx="2673513" cy="52939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155" y="3773097"/>
              <a:ext cx="1410622" cy="52939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3" t="2" b="-2"/>
            <a:stretch/>
          </p:blipFill>
          <p:spPr>
            <a:xfrm flipH="1">
              <a:off x="2430777" y="3773097"/>
              <a:ext cx="1262891" cy="52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36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6a37615cb131f4f2a74150eee2921c52c775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962</Words>
  <Application>Microsoft Office PowerPoint</Application>
  <PresentationFormat>全屏显示(16:9)</PresentationFormat>
  <Paragraphs>123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黑体</vt:lpstr>
      <vt:lpstr>Calibri Light</vt:lpstr>
      <vt:lpstr>Arial</vt:lpstr>
      <vt:lpstr>方正书宋_GBK</vt:lpstr>
      <vt:lpstr>方正大标宋_GBK</vt:lpstr>
      <vt:lpstr>方正准圆_GBK</vt:lpstr>
      <vt:lpstr>方正大黑_GBK</vt:lpstr>
      <vt:lpstr>楷体</vt:lpstr>
      <vt:lpstr>Calibri</vt:lpstr>
      <vt:lpstr>方正小标宋_GBK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711</cp:revision>
  <dcterms:created xsi:type="dcterms:W3CDTF">2015-05-05T08:02:14Z</dcterms:created>
  <dcterms:modified xsi:type="dcterms:W3CDTF">2019-12-27T07:55:46Z</dcterms:modified>
</cp:coreProperties>
</file>