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56" r:id="rId3"/>
    <p:sldId id="265" r:id="rId5"/>
    <p:sldId id="470" r:id="rId6"/>
    <p:sldId id="300" r:id="rId7"/>
    <p:sldId id="471" r:id="rId8"/>
    <p:sldId id="472" r:id="rId9"/>
    <p:sldId id="473" r:id="rId10"/>
    <p:sldId id="474" r:id="rId11"/>
    <p:sldId id="475" r:id="rId12"/>
    <p:sldId id="476" r:id="rId13"/>
    <p:sldId id="477" r:id="rId14"/>
    <p:sldId id="264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kb1.com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7FC4"/>
    <a:srgbClr val="1F0EFA"/>
    <a:srgbClr val="FFFF00"/>
    <a:srgbClr val="220BFD"/>
    <a:srgbClr val="00A5A8"/>
    <a:srgbClr val="F85208"/>
    <a:srgbClr val="00B0F0"/>
    <a:srgbClr val="962A7B"/>
    <a:srgbClr val="313131"/>
    <a:srgbClr val="D7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>
        <p:scale>
          <a:sx n="55" d="100"/>
          <a:sy n="55" d="100"/>
        </p:scale>
        <p:origin x="-1428" y="-432"/>
      </p:cViewPr>
      <p:guideLst>
        <p:guide orient="horz" pos="2134"/>
        <p:guide pos="37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内容内容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0330" y="-3810"/>
            <a:ext cx="12287885" cy="6879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内容内容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100330" y="-3810"/>
            <a:ext cx="12330430" cy="68795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垂体的功能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8585" y="-6985"/>
            <a:ext cx="12339955" cy="6906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题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4295" y="44450"/>
            <a:ext cx="2974975" cy="1918970"/>
          </a:xfrm>
          <a:prstGeom prst="rect">
            <a:avLst/>
          </a:prstGeom>
        </p:spPr>
      </p:pic>
      <p:sp>
        <p:nvSpPr>
          <p:cNvPr id="5" name="文本框 5"/>
          <p:cNvSpPr txBox="1"/>
          <p:nvPr/>
        </p:nvSpPr>
        <p:spPr>
          <a:xfrm>
            <a:off x="90170" y="700405"/>
            <a:ext cx="2279650" cy="681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dist" defTabSz="914400">
              <a:lnSpc>
                <a:spcPct val="120000"/>
              </a:lnSpc>
              <a:spcBef>
                <a:spcPct val="50000"/>
              </a:spcBef>
              <a:buClr>
                <a:srgbClr val="FFFF99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zh-CN" altLang="en-US" sz="3200" b="1" noProof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+mn-ea"/>
                <a:sym typeface="+mn-ea"/>
              </a:rPr>
              <a:t>总结梳理</a:t>
            </a:r>
            <a:endParaRPr lang="zh-CN" altLang="en-US" sz="3200" b="1" noProof="0" dirty="0">
              <a:ln>
                <a:noFill/>
              </a:ln>
              <a:solidFill>
                <a:schemeClr val="bg1"/>
              </a:solidFill>
              <a:effectLst/>
              <a:latin typeface="+mn-ea"/>
              <a:cs typeface="+mn-ea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57300" y="2607945"/>
            <a:ext cx="16986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一、垂体</a:t>
            </a:r>
            <a:endParaRPr lang="zh-CN" altLang="en-US" sz="2800" b="1"/>
          </a:p>
        </p:txBody>
      </p:sp>
      <p:sp>
        <p:nvSpPr>
          <p:cNvPr id="3" name="左大括号 2"/>
          <p:cNvSpPr/>
          <p:nvPr/>
        </p:nvSpPr>
        <p:spPr>
          <a:xfrm rot="10800000" flipH="1">
            <a:off x="2955290" y="1956435"/>
            <a:ext cx="76200" cy="1819910"/>
          </a:xfrm>
          <a:prstGeom prst="leftBrace">
            <a:avLst>
              <a:gd name="adj1" fmla="val 8333"/>
              <a:gd name="adj2" fmla="val 50000"/>
            </a:avLst>
          </a:prstGeom>
          <a:ln w="28575" cmpd="sng">
            <a:solidFill>
              <a:srgbClr val="31313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171825" y="1829435"/>
            <a:ext cx="3503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位置：脑下垂体窝内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3171825" y="2406015"/>
            <a:ext cx="3503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形态：椭圆形</a:t>
            </a:r>
            <a:endParaRPr lang="zh-CN" altLang="en-US" sz="2400"/>
          </a:p>
        </p:txBody>
      </p:sp>
      <p:sp>
        <p:nvSpPr>
          <p:cNvPr id="8" name="文本框 7"/>
          <p:cNvSpPr txBox="1"/>
          <p:nvPr/>
        </p:nvSpPr>
        <p:spPr>
          <a:xfrm>
            <a:off x="3171825" y="2927985"/>
            <a:ext cx="3503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大小：</a:t>
            </a:r>
            <a:r>
              <a:rPr lang="en-US" altLang="zh-CN" sz="2400"/>
              <a:t>0.6</a:t>
            </a:r>
            <a:r>
              <a:rPr lang="zh-CN" altLang="en-US" sz="2400"/>
              <a:t>克左右</a:t>
            </a:r>
            <a:endParaRPr lang="zh-CN" altLang="en-US" sz="2400"/>
          </a:p>
        </p:txBody>
      </p:sp>
      <p:sp>
        <p:nvSpPr>
          <p:cNvPr id="9" name="文本框 8"/>
          <p:cNvSpPr txBox="1"/>
          <p:nvPr/>
        </p:nvSpPr>
        <p:spPr>
          <a:xfrm>
            <a:off x="3171825" y="3523615"/>
            <a:ext cx="6006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功能：分泌生长激素等多种激素</a:t>
            </a:r>
            <a:endParaRPr lang="zh-CN" altLang="en-US" sz="2400"/>
          </a:p>
        </p:txBody>
      </p:sp>
      <p:sp>
        <p:nvSpPr>
          <p:cNvPr id="10" name="文本框 9"/>
          <p:cNvSpPr txBox="1"/>
          <p:nvPr/>
        </p:nvSpPr>
        <p:spPr>
          <a:xfrm>
            <a:off x="1257300" y="5043805"/>
            <a:ext cx="35039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二、生长激素异常症</a:t>
            </a:r>
            <a:endParaRPr lang="zh-CN" altLang="en-US" sz="2800" b="1"/>
          </a:p>
        </p:txBody>
      </p:sp>
      <p:sp>
        <p:nvSpPr>
          <p:cNvPr id="11" name="左大括号 10"/>
          <p:cNvSpPr/>
          <p:nvPr/>
        </p:nvSpPr>
        <p:spPr>
          <a:xfrm>
            <a:off x="4809490" y="4495165"/>
            <a:ext cx="90805" cy="1638935"/>
          </a:xfrm>
          <a:prstGeom prst="leftBrace">
            <a:avLst/>
          </a:prstGeom>
          <a:ln w="28575" cmpd="sng">
            <a:solidFill>
              <a:srgbClr val="31313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992370" y="4422775"/>
            <a:ext cx="6006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幼年时期缺乏，患侏儒症</a:t>
            </a:r>
            <a:endParaRPr lang="zh-CN" altLang="en-US" sz="2400"/>
          </a:p>
        </p:txBody>
      </p:sp>
      <p:sp>
        <p:nvSpPr>
          <p:cNvPr id="13" name="文本框 12"/>
          <p:cNvSpPr txBox="1"/>
          <p:nvPr/>
        </p:nvSpPr>
        <p:spPr>
          <a:xfrm>
            <a:off x="4992370" y="5186680"/>
            <a:ext cx="6006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幼年时期分泌增多，患巨人症</a:t>
            </a:r>
            <a:endParaRPr lang="zh-CN" altLang="en-US" sz="2400"/>
          </a:p>
        </p:txBody>
      </p:sp>
      <p:sp>
        <p:nvSpPr>
          <p:cNvPr id="14" name="文本框 13"/>
          <p:cNvSpPr txBox="1"/>
          <p:nvPr/>
        </p:nvSpPr>
        <p:spPr>
          <a:xfrm>
            <a:off x="4992370" y="5869305"/>
            <a:ext cx="6006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成年时期分泌增多，患肢端肥大症</a:t>
            </a:r>
            <a:endParaRPr lang="zh-CN" altLang="en-US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标题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0169" y="-1270"/>
            <a:ext cx="3633470" cy="1918970"/>
          </a:xfrm>
          <a:prstGeom prst="rect">
            <a:avLst/>
          </a:prstGeom>
        </p:spPr>
      </p:pic>
      <p:sp>
        <p:nvSpPr>
          <p:cNvPr id="5" name="文本框 5"/>
          <p:cNvSpPr txBox="1"/>
          <p:nvPr/>
        </p:nvSpPr>
        <p:spPr>
          <a:xfrm>
            <a:off x="90170" y="700405"/>
            <a:ext cx="2779395" cy="681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dist" defTabSz="914400">
              <a:lnSpc>
                <a:spcPct val="120000"/>
              </a:lnSpc>
              <a:spcBef>
                <a:spcPct val="50000"/>
              </a:spcBef>
              <a:buClr>
                <a:srgbClr val="FFFF99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zh-CN" altLang="en-US" sz="3200" b="1" noProof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+mn-ea"/>
                <a:sym typeface="+mn-ea"/>
              </a:rPr>
              <a:t>过关测验</a:t>
            </a:r>
            <a:endParaRPr lang="zh-CN" altLang="en-US" sz="3200" b="1" noProof="0" dirty="0">
              <a:ln>
                <a:noFill/>
              </a:ln>
              <a:solidFill>
                <a:schemeClr val="bg1"/>
              </a:solidFill>
              <a:effectLst/>
              <a:latin typeface="+mn-ea"/>
              <a:cs typeface="+mn-ea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23950" y="1542415"/>
            <a:ext cx="10074275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 fontAlgn="auto">
              <a:lnSpc>
                <a:spcPct val="150000"/>
              </a:lnSpc>
            </a:pPr>
            <a:r>
              <a:rPr lang="en-US" altLang="zh-CN" sz="2400"/>
              <a:t>1</a:t>
            </a:r>
            <a:r>
              <a:rPr lang="zh-CN" altLang="en-US" sz="2400"/>
              <a:t>、如果幼年时期，生长激素分泌不足，则可能导致（      ）</a:t>
            </a:r>
            <a:endParaRPr lang="zh-CN" altLang="en-US" sz="2400"/>
          </a:p>
          <a:p>
            <a:pPr algn="just" fontAlgn="auto">
              <a:lnSpc>
                <a:spcPct val="150000"/>
              </a:lnSpc>
            </a:pPr>
            <a:r>
              <a:rPr lang="zh-CN" altLang="en-US" sz="2400"/>
              <a:t>A．呆小症     B．佝偻病     C．侏儒症     D．营养不良</a:t>
            </a:r>
            <a:endParaRPr lang="zh-CN" altLang="en-US" sz="2400"/>
          </a:p>
          <a:p>
            <a:pPr algn="just" fontAlgn="auto">
              <a:lnSpc>
                <a:spcPct val="150000"/>
              </a:lnSpc>
            </a:pPr>
            <a:r>
              <a:rPr lang="en-US" altLang="zh-CN" sz="2400"/>
              <a:t>2</a:t>
            </a:r>
            <a:r>
              <a:rPr lang="zh-CN" altLang="en-US" sz="2400"/>
              <a:t>、生长激素是由垂体分泌的。幼小动物切除垂体以后,立即停止生长。但是,如果给这样的小动物每天注射生长激素,过几天之后它便又开始逐渐生长。这说明(　　)</a:t>
            </a:r>
            <a:endParaRPr lang="zh-CN" altLang="en-US" sz="2400"/>
          </a:p>
          <a:p>
            <a:pPr algn="just" fontAlgn="auto">
              <a:lnSpc>
                <a:spcPct val="150000"/>
              </a:lnSpc>
            </a:pPr>
            <a:r>
              <a:rPr lang="zh-CN" altLang="en-US" sz="2400"/>
              <a:t>   A．生长激素能促进糖代谢 </a:t>
            </a:r>
            <a:endParaRPr lang="zh-CN" altLang="en-US" sz="2400"/>
          </a:p>
          <a:p>
            <a:pPr algn="just" fontAlgn="auto">
              <a:lnSpc>
                <a:spcPct val="150000"/>
              </a:lnSpc>
            </a:pPr>
            <a:r>
              <a:rPr lang="zh-CN" altLang="en-US" sz="2400"/>
              <a:t>   B．生长激素有促进动物生长的作用</a:t>
            </a:r>
            <a:endParaRPr lang="zh-CN" altLang="en-US" sz="2400"/>
          </a:p>
          <a:p>
            <a:pPr algn="just" fontAlgn="auto">
              <a:lnSpc>
                <a:spcPct val="150000"/>
              </a:lnSpc>
            </a:pPr>
            <a:r>
              <a:rPr lang="zh-CN" altLang="en-US" sz="2400"/>
              <a:t>   C．生长激素能促进代谢作用的加快  </a:t>
            </a:r>
            <a:endParaRPr lang="zh-CN" altLang="en-US" sz="2400"/>
          </a:p>
          <a:p>
            <a:pPr algn="just" fontAlgn="auto">
              <a:lnSpc>
                <a:spcPct val="150000"/>
              </a:lnSpc>
            </a:pPr>
            <a:r>
              <a:rPr lang="zh-CN" altLang="en-US" sz="2400"/>
              <a:t>   D．生长激素能促进体内物质的分解</a:t>
            </a:r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8437245" y="1656715"/>
            <a:ext cx="6223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</a:rPr>
              <a:t>C</a:t>
            </a:r>
            <a:endParaRPr lang="en-US" altLang="zh-CN" sz="3200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45765" y="3878580"/>
            <a:ext cx="6223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</a:rPr>
              <a:t>B</a:t>
            </a:r>
            <a:endParaRPr lang="en-US" altLang="zh-CN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3" grpId="1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dmi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5410" y="-3810"/>
            <a:ext cx="12316460" cy="6895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标题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1920" y="44450"/>
            <a:ext cx="3613150" cy="19189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9220" y="751205"/>
            <a:ext cx="2426970" cy="681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algn="dist" defTabSz="914400">
              <a:lnSpc>
                <a:spcPct val="120000"/>
              </a:lnSpc>
              <a:spcBef>
                <a:spcPct val="50000"/>
              </a:spcBef>
              <a:buClr>
                <a:srgbClr val="FFFF99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zh-CN" altLang="en-US" sz="3200" b="1" noProof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+mn-ea"/>
                <a:sym typeface="+mn-ea"/>
              </a:rPr>
              <a:t>学习目标</a:t>
            </a:r>
            <a:endParaRPr lang="zh-CN" altLang="en-US" sz="3200" b="1" noProof="0" dirty="0">
              <a:ln>
                <a:noFill/>
              </a:ln>
              <a:solidFill>
                <a:schemeClr val="bg1"/>
              </a:solidFill>
              <a:effectLst/>
              <a:latin typeface="+mn-ea"/>
              <a:cs typeface="+mn-ea"/>
              <a:sym typeface="+mn-ea"/>
            </a:endParaRPr>
          </a:p>
        </p:txBody>
      </p:sp>
      <p:sp>
        <p:nvSpPr>
          <p:cNvPr id="6148" name="Text Box 8"/>
          <p:cNvSpPr txBox="1"/>
          <p:nvPr/>
        </p:nvSpPr>
        <p:spPr>
          <a:xfrm>
            <a:off x="1240155" y="2142490"/>
            <a:ext cx="9674225" cy="230695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1、能够说出垂体的位置、形态、大小和功能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2、理解生长激素的作用以及分泌异常的各种症状。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3、认同身体结构的重要性，养成良好的生活习惯。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垂体"/>
          <p:cNvPicPr>
            <a:picLocks noChangeAspect="1"/>
          </p:cNvPicPr>
          <p:nvPr>
            <p:ph idx="1"/>
          </p:nvPr>
        </p:nvPicPr>
        <p:blipFill>
          <a:blip r:embed="rId1"/>
          <a:srcRect l="33613" t="15840" r="-867" b="2062"/>
          <a:stretch>
            <a:fillRect/>
          </a:stretch>
        </p:blipFill>
        <p:spPr>
          <a:xfrm>
            <a:off x="837565" y="1919605"/>
            <a:ext cx="4853305" cy="4444365"/>
          </a:xfrm>
          <a:prstGeom prst="rect">
            <a:avLst/>
          </a:prstGeom>
          <a:ln w="38100">
            <a:solidFill>
              <a:srgbClr val="187FC4"/>
            </a:solidFill>
          </a:ln>
        </p:spPr>
      </p:pic>
      <p:sp>
        <p:nvSpPr>
          <p:cNvPr id="6" name="椭圆 5"/>
          <p:cNvSpPr/>
          <p:nvPr/>
        </p:nvSpPr>
        <p:spPr>
          <a:xfrm>
            <a:off x="3384550" y="3570605"/>
            <a:ext cx="556895" cy="597535"/>
          </a:xfrm>
          <a:prstGeom prst="ellipse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020435" y="2161540"/>
            <a:ext cx="556514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ct val="150000"/>
              </a:lnSpc>
            </a:pPr>
            <a:r>
              <a:rPr lang="zh-CN" altLang="en-US" sz="2400" b="1">
                <a:solidFill>
                  <a:schemeClr val="tx1"/>
                </a:solidFill>
                <a:uFillTx/>
              </a:rPr>
              <a:t>位置：脑底部的垂体窝内</a:t>
            </a:r>
            <a:endParaRPr lang="zh-CN" altLang="en-US" sz="2400" b="1">
              <a:solidFill>
                <a:schemeClr val="tx1"/>
              </a:solidFill>
              <a:uFillTx/>
            </a:endParaRPr>
          </a:p>
          <a:p>
            <a:pPr algn="just" fontAlgn="auto">
              <a:lnSpc>
                <a:spcPct val="150000"/>
              </a:lnSpc>
            </a:pPr>
            <a:endParaRPr lang="zh-CN" altLang="en-US" sz="2400" b="1">
              <a:solidFill>
                <a:schemeClr val="tx1"/>
              </a:solidFill>
              <a:uFillTx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2400" b="1">
                <a:solidFill>
                  <a:schemeClr val="tx1"/>
                </a:solidFill>
                <a:uFillTx/>
              </a:rPr>
              <a:t>形状：椭圆形</a:t>
            </a:r>
            <a:endParaRPr lang="zh-CN" altLang="en-US" sz="2400" b="1">
              <a:solidFill>
                <a:schemeClr val="tx1"/>
              </a:solidFill>
              <a:uFillTx/>
            </a:endParaRPr>
          </a:p>
          <a:p>
            <a:pPr algn="just" fontAlgn="auto">
              <a:lnSpc>
                <a:spcPct val="150000"/>
              </a:lnSpc>
            </a:pPr>
            <a:endParaRPr lang="zh-CN" altLang="en-US" sz="2400" b="1">
              <a:solidFill>
                <a:schemeClr val="tx1"/>
              </a:solidFill>
              <a:uFillTx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2400" b="1">
                <a:solidFill>
                  <a:schemeClr val="tx1"/>
                </a:solidFill>
                <a:uFillTx/>
              </a:rPr>
              <a:t>大小：豌豆大小，</a:t>
            </a:r>
            <a:endParaRPr lang="zh-CN" altLang="en-US" sz="2400" b="1">
              <a:solidFill>
                <a:schemeClr val="tx1"/>
              </a:solidFill>
              <a:uFillTx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2400" b="1">
                <a:solidFill>
                  <a:schemeClr val="tx1"/>
                </a:solidFill>
                <a:uFillTx/>
              </a:rPr>
              <a:t>           只有</a:t>
            </a:r>
            <a:r>
              <a:rPr lang="en-US" altLang="zh-CN" sz="2400" b="1">
                <a:solidFill>
                  <a:schemeClr val="tx1"/>
                </a:solidFill>
                <a:uFillTx/>
              </a:rPr>
              <a:t>0.6</a:t>
            </a:r>
            <a:r>
              <a:rPr lang="zh-CN" altLang="en-US" sz="2400" b="1">
                <a:solidFill>
                  <a:schemeClr val="tx1"/>
                </a:solidFill>
                <a:uFillTx/>
              </a:rPr>
              <a:t>克左右</a:t>
            </a:r>
            <a:endParaRPr lang="zh-CN" altLang="en-US" sz="2400" b="1">
              <a:solidFill>
                <a:schemeClr val="tx1"/>
              </a:solidFill>
              <a:uFillTx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114935" y="699770"/>
            <a:ext cx="6135370" cy="575945"/>
            <a:chOff x="-181" y="1102"/>
            <a:chExt cx="6476" cy="907"/>
          </a:xfrm>
        </p:grpSpPr>
        <p:sp>
          <p:nvSpPr>
            <p:cNvPr id="2" name="五边形 1"/>
            <p:cNvSpPr/>
            <p:nvPr/>
          </p:nvSpPr>
          <p:spPr>
            <a:xfrm>
              <a:off x="-181" y="1102"/>
              <a:ext cx="6476" cy="907"/>
            </a:xfrm>
            <a:prstGeom prst="homePlate">
              <a:avLst/>
            </a:prstGeom>
            <a:solidFill>
              <a:srgbClr val="00A5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p>
              <a:pPr marR="0" algn="just" defTabSz="914400">
                <a:lnSpc>
                  <a:spcPct val="120000"/>
                </a:lnSpc>
                <a:spcBef>
                  <a:spcPct val="50000"/>
                </a:spcBef>
                <a:buClr>
                  <a:srgbClr val="FFFF99"/>
                </a:buClr>
                <a:buSzPct val="90000"/>
                <a:buFont typeface="Wingdings" panose="05000000000000000000" pitchFamily="2" charset="2"/>
                <a:buNone/>
                <a:defRPr/>
              </a:pPr>
              <a:endParaRPr lang="zh-CN" altLang="en-US" sz="2800" b="1" noProof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5" y="1145"/>
              <a:ext cx="592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ea"/>
                  <a:cs typeface="+mn-ea"/>
                  <a:sym typeface="+mn-ea"/>
                </a:rPr>
                <a:t>一、垂体的位置、形态、大小</a:t>
              </a:r>
              <a:endParaRPr lang="zh-CN" altLang="en-US" sz="2800" b="1" noProof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+mn-ea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14935" y="699770"/>
            <a:ext cx="4362450" cy="575945"/>
            <a:chOff x="-181" y="1102"/>
            <a:chExt cx="6870" cy="907"/>
          </a:xfrm>
        </p:grpSpPr>
        <p:sp>
          <p:nvSpPr>
            <p:cNvPr id="2" name="五边形 1"/>
            <p:cNvSpPr/>
            <p:nvPr/>
          </p:nvSpPr>
          <p:spPr>
            <a:xfrm>
              <a:off x="-181" y="1102"/>
              <a:ext cx="6870" cy="907"/>
            </a:xfrm>
            <a:prstGeom prst="homePlate">
              <a:avLst/>
            </a:prstGeom>
            <a:solidFill>
              <a:srgbClr val="00A5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p>
              <a:pPr marR="0" algn="just" defTabSz="914400">
                <a:lnSpc>
                  <a:spcPct val="120000"/>
                </a:lnSpc>
                <a:spcBef>
                  <a:spcPct val="50000"/>
                </a:spcBef>
                <a:buClr>
                  <a:srgbClr val="FFFF99"/>
                </a:buClr>
                <a:buSzPct val="90000"/>
                <a:buFont typeface="Wingdings" panose="05000000000000000000" pitchFamily="2" charset="2"/>
                <a:buNone/>
                <a:defRPr/>
              </a:pPr>
              <a:endParaRPr lang="zh-CN" altLang="en-US" sz="2800" b="1" noProof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95" y="1145"/>
              <a:ext cx="592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ea"/>
                  <a:cs typeface="+mn-ea"/>
                  <a:sym typeface="+mn-ea"/>
                </a:rPr>
                <a:t>二、垂体的功能</a:t>
              </a:r>
              <a:endParaRPr lang="zh-CN" altLang="en-US" sz="2800" b="1" noProof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+mn-ea"/>
                <a:sym typeface="+mn-ea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882640" y="2552700"/>
            <a:ext cx="532257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ct val="150000"/>
              </a:lnSpc>
            </a:pPr>
            <a:r>
              <a:rPr lang="zh-CN" altLang="en-US" sz="2400" b="1" spc="100">
                <a:solidFill>
                  <a:schemeClr val="tx1"/>
                </a:solidFill>
                <a:uFillTx/>
              </a:rPr>
              <a:t>它能分泌</a:t>
            </a:r>
            <a:r>
              <a:rPr lang="zh-CN" altLang="en-US" sz="2400" b="1" spc="100">
                <a:solidFill>
                  <a:schemeClr val="tx1"/>
                </a:solidFill>
                <a:uFillTx/>
                <a:sym typeface="+mn-ea"/>
              </a:rPr>
              <a:t>生长激素等</a:t>
            </a:r>
            <a:r>
              <a:rPr lang="zh-CN" altLang="en-US" sz="2400" b="1" spc="100">
                <a:solidFill>
                  <a:schemeClr val="tx1"/>
                </a:solidFill>
                <a:uFillTx/>
              </a:rPr>
              <a:t>多种激素其中有的还能调节其他内分泌腺（如性腺、甲状腺）的活动。</a:t>
            </a:r>
            <a:endParaRPr lang="zh-CN" altLang="en-US" sz="2400" b="1" spc="100">
              <a:solidFill>
                <a:schemeClr val="tx1"/>
              </a:solidFill>
              <a:uFillTx/>
            </a:endParaRPr>
          </a:p>
        </p:txBody>
      </p:sp>
      <p:pic>
        <p:nvPicPr>
          <p:cNvPr id="4" name="内容占位符 3" descr="垂体"/>
          <p:cNvPicPr>
            <a:picLocks noChangeAspect="1"/>
          </p:cNvPicPr>
          <p:nvPr>
            <p:ph idx="1"/>
          </p:nvPr>
        </p:nvPicPr>
        <p:blipFill>
          <a:blip r:embed="rId1"/>
          <a:srcRect l="33613" t="15840" r="-867" b="2062"/>
          <a:stretch>
            <a:fillRect/>
          </a:stretch>
        </p:blipFill>
        <p:spPr>
          <a:xfrm>
            <a:off x="837565" y="1889760"/>
            <a:ext cx="4853305" cy="4444365"/>
          </a:xfrm>
          <a:prstGeom prst="rect">
            <a:avLst/>
          </a:prstGeom>
          <a:ln w="38100">
            <a:solidFill>
              <a:srgbClr val="187FC4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3" name="文本框 35842"/>
          <p:cNvSpPr txBox="1"/>
          <p:nvPr/>
        </p:nvSpPr>
        <p:spPr>
          <a:xfrm>
            <a:off x="1828800" y="1842770"/>
            <a:ext cx="876681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spcBef>
                <a:spcPct val="50000"/>
              </a:spcBef>
            </a:pPr>
            <a:r>
              <a:rPr lang="zh-CN" altLang="en-US" sz="24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材料（一）：切除垂体以后， 幼年动物生长立刻停滞。</a:t>
            </a:r>
            <a:endParaRPr lang="zh-CN" altLang="en-US" sz="24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材料（二</a:t>
            </a:r>
            <a:r>
              <a:rPr lang="zh-CN" altLang="en-US" sz="24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）：</a:t>
            </a:r>
            <a:r>
              <a:rPr lang="zh-CN" altLang="en-US" sz="24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上述动物如果每天注射生长激素，</a:t>
            </a:r>
            <a:endParaRPr lang="zh-CN" altLang="en-US" sz="24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过几天之后便又开始逐渐生长 </a:t>
            </a:r>
            <a:endParaRPr lang="zh-CN" altLang="en-US" sz="24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844" name="文本框 35843"/>
          <p:cNvSpPr txBox="1"/>
          <p:nvPr/>
        </p:nvSpPr>
        <p:spPr>
          <a:xfrm>
            <a:off x="1786255" y="3845560"/>
            <a:ext cx="11728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思考： 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845" name="文本框 35844"/>
          <p:cNvSpPr txBox="1"/>
          <p:nvPr/>
        </p:nvSpPr>
        <p:spPr>
          <a:xfrm>
            <a:off x="2088515" y="4508500"/>
            <a:ext cx="6858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产生生长激素的内分泌腺是什么？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846" name="文本框 35845"/>
          <p:cNvSpPr txBox="1"/>
          <p:nvPr/>
        </p:nvSpPr>
        <p:spPr>
          <a:xfrm>
            <a:off x="2073275" y="5509895"/>
            <a:ext cx="6858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生长激素的作用？ 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847" name="文本框 35846"/>
          <p:cNvSpPr txBox="1"/>
          <p:nvPr/>
        </p:nvSpPr>
        <p:spPr>
          <a:xfrm>
            <a:off x="7766050" y="4477703"/>
            <a:ext cx="22237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垂   体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848" name="文本框 35847"/>
          <p:cNvSpPr txBox="1"/>
          <p:nvPr/>
        </p:nvSpPr>
        <p:spPr>
          <a:xfrm>
            <a:off x="5983605" y="5479098"/>
            <a:ext cx="28867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促进动物的生长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114935" y="699770"/>
            <a:ext cx="5311140" cy="575945"/>
            <a:chOff x="-181" y="1102"/>
            <a:chExt cx="6870" cy="907"/>
          </a:xfrm>
        </p:grpSpPr>
        <p:sp>
          <p:nvSpPr>
            <p:cNvPr id="2" name="五边形 1"/>
            <p:cNvSpPr/>
            <p:nvPr/>
          </p:nvSpPr>
          <p:spPr>
            <a:xfrm>
              <a:off x="-181" y="1102"/>
              <a:ext cx="6870" cy="907"/>
            </a:xfrm>
            <a:prstGeom prst="homePlate">
              <a:avLst/>
            </a:prstGeom>
            <a:solidFill>
              <a:srgbClr val="00A5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p>
              <a:pPr marR="0" algn="just" defTabSz="914400">
                <a:lnSpc>
                  <a:spcPct val="120000"/>
                </a:lnSpc>
                <a:spcBef>
                  <a:spcPct val="50000"/>
                </a:spcBef>
                <a:buClr>
                  <a:srgbClr val="FFFF99"/>
                </a:buClr>
                <a:buSzPct val="90000"/>
                <a:buFont typeface="Wingdings" panose="05000000000000000000" pitchFamily="2" charset="2"/>
                <a:buNone/>
                <a:defRPr/>
              </a:pPr>
              <a:endParaRPr lang="zh-CN" altLang="en-US" sz="2800" b="1" noProof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95" y="1145"/>
              <a:ext cx="592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ea"/>
                  <a:cs typeface="+mn-ea"/>
                  <a:sym typeface="+mn-ea"/>
                </a:rPr>
                <a:t>三、探究生长激素的作用</a:t>
              </a:r>
              <a:endParaRPr lang="zh-CN" altLang="en-US" sz="2800" b="1" noProof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+mn-ea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  <p:bldP spid="358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6895465" y="3820160"/>
            <a:ext cx="3168015" cy="239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症状：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生长迟缓， 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身材矮小，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智力正常。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98310" y="1880235"/>
            <a:ext cx="46577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、幼年时，分泌不足：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306945" y="2520315"/>
            <a:ext cx="1524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侏儒症</a:t>
            </a:r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114935" y="699770"/>
            <a:ext cx="5311140" cy="575945"/>
            <a:chOff x="-181" y="1102"/>
            <a:chExt cx="6870" cy="907"/>
          </a:xfrm>
        </p:grpSpPr>
        <p:sp>
          <p:nvSpPr>
            <p:cNvPr id="2" name="五边形 1"/>
            <p:cNvSpPr/>
            <p:nvPr/>
          </p:nvSpPr>
          <p:spPr>
            <a:xfrm>
              <a:off x="-181" y="1102"/>
              <a:ext cx="6870" cy="907"/>
            </a:xfrm>
            <a:prstGeom prst="homePlate">
              <a:avLst/>
            </a:prstGeom>
            <a:solidFill>
              <a:srgbClr val="00A5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p>
              <a:pPr marR="0" algn="just" defTabSz="914400">
                <a:lnSpc>
                  <a:spcPct val="120000"/>
                </a:lnSpc>
                <a:spcBef>
                  <a:spcPct val="50000"/>
                </a:spcBef>
                <a:buClr>
                  <a:srgbClr val="FFFF99"/>
                </a:buClr>
                <a:buSzPct val="90000"/>
                <a:buFont typeface="Wingdings" panose="05000000000000000000" pitchFamily="2" charset="2"/>
                <a:buNone/>
                <a:defRPr/>
              </a:pPr>
              <a:endParaRPr lang="zh-CN" altLang="en-US" sz="2800" b="1" noProof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95" y="1145"/>
              <a:ext cx="592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ea"/>
                  <a:cs typeface="+mn-ea"/>
                  <a:sym typeface="+mn-ea"/>
                </a:rPr>
                <a:t>四、生长激素分泌异常症</a:t>
              </a:r>
              <a:endParaRPr lang="zh-CN" altLang="en-US" sz="2800" b="1" noProof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+mn-ea"/>
                <a:sym typeface="+mn-ea"/>
              </a:endParaRPr>
            </a:p>
          </p:txBody>
        </p:sp>
      </p:grpSp>
      <p:pic>
        <p:nvPicPr>
          <p:cNvPr id="4" name="侏儒症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16635" y="2070735"/>
            <a:ext cx="5229860" cy="3970655"/>
          </a:xfrm>
          <a:prstGeom prst="rect">
            <a:avLst/>
          </a:prstGeom>
          <a:ln w="38100">
            <a:solidFill>
              <a:srgbClr val="187FC4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13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矩形 62465"/>
          <p:cNvSpPr/>
          <p:nvPr/>
        </p:nvSpPr>
        <p:spPr>
          <a:xfrm>
            <a:off x="2456180" y="1739900"/>
            <a:ext cx="7239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生长激素能否口服，为什么？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468" name="矩形 62467"/>
          <p:cNvSpPr/>
          <p:nvPr/>
        </p:nvSpPr>
        <p:spPr>
          <a:xfrm>
            <a:off x="3673475" y="2580640"/>
            <a:ext cx="524002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生长激素的成分是蛋白质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56180" y="4024630"/>
            <a:ext cx="70510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如果口服，会被人体的蛋白酶分解，无法直接吸收利用，所以必须注射。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56180" y="2580640"/>
            <a:ext cx="1776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提示：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7324725" y="1886585"/>
            <a:ext cx="51314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、幼年时，分泌过多：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862570" y="2470150"/>
            <a:ext cx="18192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巨人症</a:t>
            </a:r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862570" y="3173095"/>
            <a:ext cx="4089400" cy="2430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200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症状：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身体各部位过度生长，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身材异常高大。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98195" y="1712555"/>
            <a:ext cx="5876739" cy="4379674"/>
            <a:chOff x="1070" y="3918"/>
            <a:chExt cx="7753" cy="6492"/>
          </a:xfrm>
        </p:grpSpPr>
        <p:pic>
          <p:nvPicPr>
            <p:cNvPr id="15362" name="内容占位符 15361" descr="pic_78404"/>
            <p:cNvPicPr>
              <a:picLocks noGrp="1"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4945" y="3918"/>
              <a:ext cx="3878" cy="6492"/>
            </a:xfrm>
            <a:prstGeom prst="rect">
              <a:avLst/>
            </a:prstGeom>
            <a:noFill/>
            <a:ln w="38100" cmpd="tri">
              <a:solidFill>
                <a:srgbClr val="187FC4"/>
              </a:solidFill>
              <a:miter lim="800000"/>
              <a:headEnd/>
              <a:tailEnd/>
            </a:ln>
          </p:spPr>
        </p:pic>
        <p:pic>
          <p:nvPicPr>
            <p:cNvPr id="15363" name="图片 15362" descr="巨人症照片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0" y="3919"/>
              <a:ext cx="3892" cy="6491"/>
            </a:xfrm>
            <a:prstGeom prst="rect">
              <a:avLst/>
            </a:prstGeom>
            <a:noFill/>
            <a:ln w="38100">
              <a:solidFill>
                <a:srgbClr val="187FC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组合 5"/>
          <p:cNvGrpSpPr/>
          <p:nvPr/>
        </p:nvGrpSpPr>
        <p:grpSpPr>
          <a:xfrm>
            <a:off x="-114935" y="684530"/>
            <a:ext cx="5311140" cy="575945"/>
            <a:chOff x="-181" y="1102"/>
            <a:chExt cx="6870" cy="907"/>
          </a:xfrm>
        </p:grpSpPr>
        <p:sp>
          <p:nvSpPr>
            <p:cNvPr id="3" name="五边形 2"/>
            <p:cNvSpPr/>
            <p:nvPr/>
          </p:nvSpPr>
          <p:spPr>
            <a:xfrm>
              <a:off x="-181" y="1102"/>
              <a:ext cx="6870" cy="907"/>
            </a:xfrm>
            <a:prstGeom prst="homePlate">
              <a:avLst/>
            </a:prstGeom>
            <a:solidFill>
              <a:srgbClr val="00A5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p>
              <a:pPr marR="0" algn="just" defTabSz="914400">
                <a:lnSpc>
                  <a:spcPct val="120000"/>
                </a:lnSpc>
                <a:spcBef>
                  <a:spcPct val="50000"/>
                </a:spcBef>
                <a:buClr>
                  <a:srgbClr val="FFFF99"/>
                </a:buClr>
                <a:buSzPct val="90000"/>
                <a:buFont typeface="Wingdings" panose="05000000000000000000" pitchFamily="2" charset="2"/>
                <a:buNone/>
                <a:defRPr/>
              </a:pPr>
              <a:endParaRPr lang="zh-CN" altLang="en-US" sz="2800" b="1" noProof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5" y="1145"/>
              <a:ext cx="592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ea"/>
                  <a:cs typeface="+mn-ea"/>
                  <a:sym typeface="+mn-ea"/>
                </a:rPr>
                <a:t>四、生长激素分泌异常症</a:t>
              </a:r>
              <a:endParaRPr lang="zh-CN" altLang="en-US" sz="2800" b="1" noProof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+mn-ea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6189980" y="1860550"/>
            <a:ext cx="49784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、成年时，分泌过多：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834505" y="2596515"/>
            <a:ext cx="24320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肢端肥大症</a:t>
            </a:r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34505" y="3180080"/>
            <a:ext cx="4359275" cy="3241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200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症状：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ts val="446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肢端部器官显著生长，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ts val="446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表现为手、足、鼻、下颌等部位肥大。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ts val="4460"/>
              </a:lnSpc>
            </a:pP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2290" name="图片 17409" descr="171821886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80440" y="1891030"/>
            <a:ext cx="5165725" cy="3686175"/>
          </a:xfrm>
          <a:prstGeom prst="rect">
            <a:avLst/>
          </a:prstGeom>
          <a:noFill/>
          <a:ln w="38100">
            <a:solidFill>
              <a:srgbClr val="187F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-114935" y="684530"/>
            <a:ext cx="5311140" cy="575945"/>
            <a:chOff x="-181" y="1102"/>
            <a:chExt cx="6870" cy="907"/>
          </a:xfrm>
        </p:grpSpPr>
        <p:sp>
          <p:nvSpPr>
            <p:cNvPr id="5" name="五边形 4"/>
            <p:cNvSpPr/>
            <p:nvPr/>
          </p:nvSpPr>
          <p:spPr>
            <a:xfrm>
              <a:off x="-181" y="1102"/>
              <a:ext cx="6870" cy="907"/>
            </a:xfrm>
            <a:prstGeom prst="homePlate">
              <a:avLst/>
            </a:prstGeom>
            <a:solidFill>
              <a:srgbClr val="00A5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p>
              <a:pPr marR="0" algn="just" defTabSz="914400">
                <a:lnSpc>
                  <a:spcPct val="120000"/>
                </a:lnSpc>
                <a:spcBef>
                  <a:spcPct val="50000"/>
                </a:spcBef>
                <a:buClr>
                  <a:srgbClr val="FFFF99"/>
                </a:buClr>
                <a:buSzPct val="90000"/>
                <a:buFont typeface="Wingdings" panose="05000000000000000000" pitchFamily="2" charset="2"/>
                <a:buNone/>
                <a:defRPr/>
              </a:pPr>
              <a:endParaRPr lang="zh-CN" altLang="en-US" sz="2800" b="1" noProof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5" y="1145"/>
              <a:ext cx="592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ea"/>
                  <a:cs typeface="+mn-ea"/>
                  <a:sym typeface="+mn-ea"/>
                </a:rPr>
                <a:t>四、生长激素分泌异常症</a:t>
              </a:r>
              <a:endParaRPr lang="zh-CN" altLang="en-US" sz="2800" b="1" noProof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+mn-ea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</p:bldLst>
  </p:timing>
</p:sld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847</Words>
  <Application>WPS 演示</Application>
  <PresentationFormat>自定义</PresentationFormat>
  <Paragraphs>109</Paragraphs>
  <Slides>12</Slides>
  <Notes>14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黑体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jx16083</cp:lastModifiedBy>
  <cp:revision>297</cp:revision>
  <dcterms:created xsi:type="dcterms:W3CDTF">2018-03-01T02:03:00Z</dcterms:created>
  <dcterms:modified xsi:type="dcterms:W3CDTF">2019-03-21T03:38:32Z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2052-11.1.0.8515</vt:lpwstr>
  </property>
  <property fmtid="{D5CDD505-2E9C-101B-9397-08002B2CF9AE}" pid="3" name="KSORubyTemplateID">
    <vt:lpwstr>13</vt:lpwstr>
  </property>
</Properties>
</file>